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1" r:id="rId2"/>
    <p:sldMasterId id="2147483795" r:id="rId3"/>
  </p:sldMasterIdLst>
  <p:notesMasterIdLst>
    <p:notesMasterId r:id="rId47"/>
  </p:notesMasterIdLst>
  <p:sldIdLst>
    <p:sldId id="259" r:id="rId4"/>
    <p:sldId id="344" r:id="rId5"/>
    <p:sldId id="343" r:id="rId6"/>
    <p:sldId id="376" r:id="rId7"/>
    <p:sldId id="365" r:id="rId8"/>
    <p:sldId id="378" r:id="rId9"/>
    <p:sldId id="381" r:id="rId10"/>
    <p:sldId id="382" r:id="rId11"/>
    <p:sldId id="379" r:id="rId12"/>
    <p:sldId id="404" r:id="rId13"/>
    <p:sldId id="383" r:id="rId14"/>
    <p:sldId id="384" r:id="rId15"/>
    <p:sldId id="377" r:id="rId16"/>
    <p:sldId id="372" r:id="rId17"/>
    <p:sldId id="374" r:id="rId18"/>
    <p:sldId id="385" r:id="rId19"/>
    <p:sldId id="389" r:id="rId20"/>
    <p:sldId id="390" r:id="rId21"/>
    <p:sldId id="386" r:id="rId22"/>
    <p:sldId id="387" r:id="rId23"/>
    <p:sldId id="388" r:id="rId24"/>
    <p:sldId id="391" r:id="rId25"/>
    <p:sldId id="366" r:id="rId26"/>
    <p:sldId id="367" r:id="rId27"/>
    <p:sldId id="370" r:id="rId28"/>
    <p:sldId id="392" r:id="rId29"/>
    <p:sldId id="393" r:id="rId30"/>
    <p:sldId id="369" r:id="rId31"/>
    <p:sldId id="371" r:id="rId32"/>
    <p:sldId id="394" r:id="rId33"/>
    <p:sldId id="373" r:id="rId34"/>
    <p:sldId id="375" r:id="rId35"/>
    <p:sldId id="395" r:id="rId36"/>
    <p:sldId id="396" r:id="rId37"/>
    <p:sldId id="397" r:id="rId38"/>
    <p:sldId id="398" r:id="rId39"/>
    <p:sldId id="399" r:id="rId40"/>
    <p:sldId id="400" r:id="rId41"/>
    <p:sldId id="401" r:id="rId42"/>
    <p:sldId id="405" r:id="rId43"/>
    <p:sldId id="402" r:id="rId44"/>
    <p:sldId id="258" r:id="rId45"/>
    <p:sldId id="363" r:id="rId4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e O Sullivan" initials="SO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5D17"/>
    <a:srgbClr val="FB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4713" autoAdjust="0"/>
  </p:normalViewPr>
  <p:slideViewPr>
    <p:cSldViewPr snapToGrid="0">
      <p:cViewPr varScale="1">
        <p:scale>
          <a:sx n="86" d="100"/>
          <a:sy n="86" d="100"/>
        </p:scale>
        <p:origin x="816" y="60"/>
      </p:cViewPr>
      <p:guideLst/>
    </p:cSldViewPr>
  </p:slideViewPr>
  <p:outlineViewPr>
    <p:cViewPr>
      <p:scale>
        <a:sx n="33" d="100"/>
        <a:sy n="33" d="100"/>
      </p:scale>
      <p:origin x="0" y="-2520"/>
    </p:cViewPr>
  </p:outlineViewPr>
  <p:notesTextViewPr>
    <p:cViewPr>
      <p:scale>
        <a:sx n="1" d="1"/>
        <a:sy n="1" d="1"/>
      </p:scale>
      <p:origin x="0" y="0"/>
    </p:cViewPr>
  </p:notesTextViewPr>
  <p:notesViewPr>
    <p:cSldViewPr snapToGrid="0">
      <p:cViewPr varScale="1">
        <p:scale>
          <a:sx n="53" d="100"/>
          <a:sy n="53" d="100"/>
        </p:scale>
        <p:origin x="191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31F61E-1B06-4610-A14F-F604031F6136}" type="datetimeFigureOut">
              <a:rPr lang="en-US" smtClean="0"/>
              <a:t>3/25/2015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8940FA-62FF-466F-A347-F5150B1CFB99}" type="slidenum">
              <a:rPr lang="en-US" smtClean="0"/>
              <a:t>‹#›</a:t>
            </a:fld>
            <a:endParaRPr lang="en-US"/>
          </a:p>
        </p:txBody>
      </p:sp>
    </p:spTree>
    <p:extLst>
      <p:ext uri="{BB962C8B-B14F-4D97-AF65-F5344CB8AC3E}">
        <p14:creationId xmlns:p14="http://schemas.microsoft.com/office/powerpoint/2010/main" val="92223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539750"/>
            <a:ext cx="4800600" cy="27003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Sept-2012</a:t>
            </a:r>
            <a:endParaRPr lang="en-US">
              <a:solidFill>
                <a:prstClr val="black"/>
              </a:solidFill>
            </a:endParaRPr>
          </a:p>
        </p:txBody>
      </p:sp>
      <p:sp>
        <p:nvSpPr>
          <p:cNvPr id="5" name="Slide Number Placeholder 4"/>
          <p:cNvSpPr>
            <a:spLocks noGrp="1"/>
          </p:cNvSpPr>
          <p:nvPr>
            <p:ph type="sldNum" sz="quarter" idx="11"/>
          </p:nvPr>
        </p:nvSpPr>
        <p:spPr/>
        <p:txBody>
          <a:bodyPr/>
          <a:lstStyle/>
          <a:p>
            <a:fld id="{9448651E-EB49-3D44-BAC0-F997EBA5445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27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10</a:t>
            </a:fld>
            <a:endParaRPr lang="en-US"/>
          </a:p>
        </p:txBody>
      </p:sp>
    </p:spTree>
    <p:extLst>
      <p:ext uri="{BB962C8B-B14F-4D97-AF65-F5344CB8AC3E}">
        <p14:creationId xmlns:p14="http://schemas.microsoft.com/office/powerpoint/2010/main" val="14019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11</a:t>
            </a:fld>
            <a:endParaRPr lang="en-US"/>
          </a:p>
        </p:txBody>
      </p:sp>
    </p:spTree>
    <p:extLst>
      <p:ext uri="{BB962C8B-B14F-4D97-AF65-F5344CB8AC3E}">
        <p14:creationId xmlns:p14="http://schemas.microsoft.com/office/powerpoint/2010/main" val="157297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12</a:t>
            </a:fld>
            <a:endParaRPr lang="en-US"/>
          </a:p>
        </p:txBody>
      </p:sp>
    </p:spTree>
    <p:extLst>
      <p:ext uri="{BB962C8B-B14F-4D97-AF65-F5344CB8AC3E}">
        <p14:creationId xmlns:p14="http://schemas.microsoft.com/office/powerpoint/2010/main" val="275520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https://support.f5.com/kb/en-us/solutions/public/13000/600/sol13637.html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13</a:t>
            </a:fld>
            <a:endParaRPr lang="en-US"/>
          </a:p>
        </p:txBody>
      </p:sp>
    </p:spTree>
    <p:extLst>
      <p:ext uri="{BB962C8B-B14F-4D97-AF65-F5344CB8AC3E}">
        <p14:creationId xmlns:p14="http://schemas.microsoft.com/office/powerpoint/2010/main" val="269849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https://support.f5.com/kb/en-us/solutions/public/13000/600/sol13637.html</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14</a:t>
            </a:fld>
            <a:endParaRPr lang="en-US"/>
          </a:p>
        </p:txBody>
      </p:sp>
    </p:spTree>
    <p:extLst>
      <p:ext uri="{BB962C8B-B14F-4D97-AF65-F5344CB8AC3E}">
        <p14:creationId xmlns:p14="http://schemas.microsoft.com/office/powerpoint/2010/main" val="237171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https://support.f5.com/kb/en-us/solutions/public/13000/600/sol13637.html</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15</a:t>
            </a:fld>
            <a:endParaRPr lang="en-US"/>
          </a:p>
        </p:txBody>
      </p:sp>
    </p:spTree>
    <p:extLst>
      <p:ext uri="{BB962C8B-B14F-4D97-AF65-F5344CB8AC3E}">
        <p14:creationId xmlns:p14="http://schemas.microsoft.com/office/powerpoint/2010/main" val="307015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err="1" smtClean="0"/>
              <a:t>tcpdump</a:t>
            </a:r>
            <a:r>
              <a:rPr lang="en-US" dirty="0" smtClean="0"/>
              <a:t> -</a:t>
            </a:r>
            <a:r>
              <a:rPr lang="en-US" dirty="0" err="1" smtClean="0"/>
              <a:t>nni</a:t>
            </a:r>
            <a:r>
              <a:rPr lang="en-US" dirty="0" smtClean="0"/>
              <a:t> 0.0</a:t>
            </a:r>
          </a:p>
          <a:p>
            <a:pPr defTabSz="966612">
              <a:defRPr/>
            </a:pPr>
            <a:r>
              <a:rPr lang="en-US" dirty="0" err="1" smtClean="0"/>
              <a:t>tcpdump</a:t>
            </a:r>
            <a:r>
              <a:rPr lang="en-US" baseline="0" dirty="0" smtClean="0"/>
              <a:t> -s 0 -</a:t>
            </a:r>
            <a:r>
              <a:rPr lang="en-US" baseline="0" dirty="0" err="1" smtClean="0"/>
              <a:t>i</a:t>
            </a:r>
            <a:r>
              <a:rPr lang="en-US" baseline="0" dirty="0" smtClean="0"/>
              <a:t> internal host  10.128.10.17</a:t>
            </a:r>
            <a:endParaRPr lang="en-US" dirty="0" smtClean="0"/>
          </a:p>
          <a:p>
            <a:r>
              <a:rPr lang="en-US" dirty="0" err="1" smtClean="0"/>
              <a:t>tcpdump</a:t>
            </a:r>
            <a:r>
              <a:rPr lang="en-US" baseline="0" dirty="0" smtClean="0"/>
              <a:t> -s 0 -</a:t>
            </a:r>
            <a:r>
              <a:rPr lang="en-US" baseline="0" dirty="0" err="1" smtClean="0"/>
              <a:t>ni</a:t>
            </a:r>
            <a:r>
              <a:rPr lang="en-US" baseline="0" dirty="0" smtClean="0"/>
              <a:t> internal host  10.128.10.17</a:t>
            </a:r>
          </a:p>
          <a:p>
            <a:r>
              <a:rPr lang="en-US" dirty="0" err="1" smtClean="0"/>
              <a:t>tcpdump</a:t>
            </a:r>
            <a:r>
              <a:rPr lang="en-US" baseline="0" dirty="0" smtClean="0"/>
              <a:t> -s 0 -</a:t>
            </a:r>
            <a:r>
              <a:rPr lang="en-US" baseline="0" dirty="0" err="1" smtClean="0"/>
              <a:t>nni</a:t>
            </a:r>
            <a:r>
              <a:rPr lang="en-US" baseline="0" dirty="0" smtClean="0"/>
              <a:t> internal host  10.128.10.17</a:t>
            </a:r>
          </a:p>
          <a:p>
            <a:pPr defTabSz="966612">
              <a:defRPr/>
            </a:pPr>
            <a:r>
              <a:rPr lang="en-US" dirty="0" err="1" smtClean="0"/>
              <a:t>tcpdump</a:t>
            </a:r>
            <a:r>
              <a:rPr lang="en-US" baseline="0" dirty="0" smtClean="0"/>
              <a:t> -X -s 0 -</a:t>
            </a:r>
            <a:r>
              <a:rPr lang="en-US" baseline="0" dirty="0" err="1" smtClean="0"/>
              <a:t>nni</a:t>
            </a:r>
            <a:r>
              <a:rPr lang="en-US" baseline="0" dirty="0" smtClean="0"/>
              <a:t> internal host  10.128.10.17</a:t>
            </a:r>
          </a:p>
          <a:p>
            <a:pPr defTabSz="966612">
              <a:defRPr/>
            </a:pPr>
            <a:r>
              <a:rPr lang="en-US" dirty="0" err="1" smtClean="0"/>
              <a:t>tcpdump</a:t>
            </a:r>
            <a:r>
              <a:rPr lang="en-US" baseline="0" dirty="0" smtClean="0"/>
              <a:t> -s 0 -</a:t>
            </a:r>
            <a:r>
              <a:rPr lang="en-US" baseline="0" dirty="0" err="1" smtClean="0"/>
              <a:t>nni</a:t>
            </a:r>
            <a:r>
              <a:rPr lang="en-US" baseline="0" dirty="0" smtClean="0"/>
              <a:t> </a:t>
            </a:r>
            <a:r>
              <a:rPr lang="en-US" baseline="0" dirty="0" err="1" smtClean="0"/>
              <a:t>internal:nnn</a:t>
            </a:r>
            <a:r>
              <a:rPr lang="en-US" baseline="0" dirty="0" smtClean="0"/>
              <a:t> host  10.128.10.17 -w </a:t>
            </a:r>
            <a:r>
              <a:rPr lang="en-US" baseline="0" dirty="0" err="1" smtClean="0"/>
              <a:t>sacUG.cap</a:t>
            </a:r>
            <a:r>
              <a:rPr lang="en-US" baseline="0" dirty="0" smtClean="0"/>
              <a:t> –W 3 -C 1</a:t>
            </a:r>
          </a:p>
          <a:p>
            <a:pPr defTabSz="966612">
              <a:defRPr/>
            </a:pP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B8940FA-62FF-466F-A347-F5150B1CFB99}" type="slidenum">
              <a:rPr lang="en-US" smtClean="0"/>
              <a:t>16</a:t>
            </a:fld>
            <a:endParaRPr lang="en-US"/>
          </a:p>
        </p:txBody>
      </p:sp>
    </p:spTree>
    <p:extLst>
      <p:ext uri="{BB962C8B-B14F-4D97-AF65-F5344CB8AC3E}">
        <p14:creationId xmlns:p14="http://schemas.microsoft.com/office/powerpoint/2010/main" val="158600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17</a:t>
            </a:fld>
            <a:endParaRPr lang="en-US"/>
          </a:p>
        </p:txBody>
      </p:sp>
    </p:spTree>
    <p:extLst>
      <p:ext uri="{BB962C8B-B14F-4D97-AF65-F5344CB8AC3E}">
        <p14:creationId xmlns:p14="http://schemas.microsoft.com/office/powerpoint/2010/main" val="180830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18</a:t>
            </a:fld>
            <a:endParaRPr lang="en-US"/>
          </a:p>
        </p:txBody>
      </p:sp>
    </p:spTree>
    <p:extLst>
      <p:ext uri="{BB962C8B-B14F-4D97-AF65-F5344CB8AC3E}">
        <p14:creationId xmlns:p14="http://schemas.microsoft.com/office/powerpoint/2010/main" val="415441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https://devcentral.f5.com/wiki/AdvDesignConfig.F5WiresharkPlugin.ashx</a:t>
            </a:r>
          </a:p>
          <a:p>
            <a:endParaRPr lang="en-US" dirty="0" smtClean="0"/>
          </a:p>
          <a:p>
            <a:r>
              <a:rPr lang="en-US" b="1" dirty="0" smtClean="0"/>
              <a:t>Description</a:t>
            </a:r>
          </a:p>
          <a:p>
            <a:r>
              <a:rPr lang="en-US" dirty="0" smtClean="0"/>
              <a:t>This plugin decodes the various additional diagnostic data that is encoded on </a:t>
            </a:r>
            <a:r>
              <a:rPr lang="en-US" dirty="0" err="1" smtClean="0"/>
              <a:t>tcpdump</a:t>
            </a:r>
            <a:r>
              <a:rPr lang="en-US" dirty="0" smtClean="0"/>
              <a:t> captures. Most of this information will be useful primarily to F5 support personnel, but this plugin is provided for the convenience and utility of our customer base. If there are not binaries supplied for your operating system, then installation will require an environment capable of compiling the Wireshark package.</a:t>
            </a:r>
            <a:br>
              <a:rPr lang="en-US" dirty="0" smtClean="0"/>
            </a:br>
            <a:r>
              <a:rPr lang="en-US" dirty="0" smtClean="0"/>
              <a:t/>
            </a:r>
            <a:br>
              <a:rPr lang="en-US" dirty="0" smtClean="0"/>
            </a:br>
            <a:r>
              <a:rPr lang="en-US" dirty="0" smtClean="0"/>
              <a:t>Extract this package within the Wireshark source directory. The package contains a README.F5ETHTRAILER file with installation instructions.</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23</a:t>
            </a:fld>
            <a:endParaRPr lang="en-US"/>
          </a:p>
        </p:txBody>
      </p:sp>
    </p:spTree>
    <p:extLst>
      <p:ext uri="{BB962C8B-B14F-4D97-AF65-F5344CB8AC3E}">
        <p14:creationId xmlns:p14="http://schemas.microsoft.com/office/powerpoint/2010/main" val="312250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a:t>
            </a:fld>
            <a:endParaRPr lang="en-US"/>
          </a:p>
        </p:txBody>
      </p:sp>
    </p:spTree>
    <p:extLst>
      <p:ext uri="{BB962C8B-B14F-4D97-AF65-F5344CB8AC3E}">
        <p14:creationId xmlns:p14="http://schemas.microsoft.com/office/powerpoint/2010/main" val="29698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https://devcentral.f5.com/wiki/AdvDesignConfig.F5WiresharkPlugin.ashx</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24</a:t>
            </a:fld>
            <a:endParaRPr lang="en-US"/>
          </a:p>
        </p:txBody>
      </p:sp>
    </p:spTree>
    <p:extLst>
      <p:ext uri="{BB962C8B-B14F-4D97-AF65-F5344CB8AC3E}">
        <p14:creationId xmlns:p14="http://schemas.microsoft.com/office/powerpoint/2010/main" val="808106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https://support.f5.com/kb/en-us/solutions/public/0000/400/sol411.html</a:t>
            </a:r>
          </a:p>
          <a:p>
            <a:r>
              <a:rPr lang="en-US" dirty="0" smtClean="0"/>
              <a:t>https://support.f5.com/kb/en-us/solutions/public/1000/800/sol1893.html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25</a:t>
            </a:fld>
            <a:endParaRPr lang="en-US"/>
          </a:p>
        </p:txBody>
      </p:sp>
    </p:spTree>
    <p:extLst>
      <p:ext uri="{BB962C8B-B14F-4D97-AF65-F5344CB8AC3E}">
        <p14:creationId xmlns:p14="http://schemas.microsoft.com/office/powerpoint/2010/main" val="198901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26</a:t>
            </a:fld>
            <a:endParaRPr lang="en-US"/>
          </a:p>
        </p:txBody>
      </p:sp>
    </p:spTree>
    <p:extLst>
      <p:ext uri="{BB962C8B-B14F-4D97-AF65-F5344CB8AC3E}">
        <p14:creationId xmlns:p14="http://schemas.microsoft.com/office/powerpoint/2010/main" val="373300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28</a:t>
            </a:fld>
            <a:endParaRPr lang="en-US"/>
          </a:p>
        </p:txBody>
      </p:sp>
    </p:spTree>
    <p:extLst>
      <p:ext uri="{BB962C8B-B14F-4D97-AF65-F5344CB8AC3E}">
        <p14:creationId xmlns:p14="http://schemas.microsoft.com/office/powerpoint/2010/main" val="1606833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https://support.f5.com/kb/en-us/solutions/public/10000/200/sol10209.html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29</a:t>
            </a:fld>
            <a:endParaRPr lang="en-US"/>
          </a:p>
        </p:txBody>
      </p:sp>
    </p:spTree>
    <p:extLst>
      <p:ext uri="{BB962C8B-B14F-4D97-AF65-F5344CB8AC3E}">
        <p14:creationId xmlns:p14="http://schemas.microsoft.com/office/powerpoint/2010/main" val="210516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err="1" smtClean="0"/>
              <a:t>ssldump</a:t>
            </a:r>
            <a:r>
              <a:rPr lang="en-US" dirty="0" smtClean="0"/>
              <a:t> -nr /</a:t>
            </a:r>
            <a:r>
              <a:rPr lang="en-US" dirty="0" err="1" smtClean="0"/>
              <a:t>var</a:t>
            </a:r>
            <a:r>
              <a:rPr lang="en-US" dirty="0" smtClean="0"/>
              <a:t>/</a:t>
            </a:r>
            <a:r>
              <a:rPr lang="en-US" dirty="0" err="1" smtClean="0"/>
              <a:t>tmp</a:t>
            </a:r>
            <a:r>
              <a:rPr lang="en-US" dirty="0" smtClean="0"/>
              <a:t>/</a:t>
            </a:r>
            <a:r>
              <a:rPr lang="en-US" dirty="0" err="1" smtClean="0"/>
              <a:t>server.cap</a:t>
            </a:r>
            <a:endParaRPr lang="en-US" dirty="0" smtClean="0"/>
          </a:p>
          <a:p>
            <a:pPr marL="181240" indent="-181240">
              <a:buFontTx/>
              <a:buChar char="-"/>
            </a:pPr>
            <a:r>
              <a:rPr lang="en-US" dirty="0" err="1" smtClean="0"/>
              <a:t>ssldump</a:t>
            </a:r>
            <a:r>
              <a:rPr lang="en-US" dirty="0" smtClean="0"/>
              <a:t> </a:t>
            </a:r>
            <a:r>
              <a:rPr lang="en-US" dirty="0" smtClean="0"/>
              <a:t>-r /</a:t>
            </a:r>
            <a:r>
              <a:rPr lang="en-US" dirty="0" err="1" smtClean="0"/>
              <a:t>var</a:t>
            </a:r>
            <a:r>
              <a:rPr lang="en-US" dirty="0" smtClean="0"/>
              <a:t>/</a:t>
            </a:r>
            <a:r>
              <a:rPr lang="en-US" dirty="0" err="1" smtClean="0"/>
              <a:t>tmp</a:t>
            </a:r>
            <a:r>
              <a:rPr lang="en-US" dirty="0" smtClean="0"/>
              <a:t>/</a:t>
            </a:r>
            <a:r>
              <a:rPr lang="en-US" dirty="0" err="1" smtClean="0"/>
              <a:t>server.cap</a:t>
            </a:r>
            <a:r>
              <a:rPr lang="en-US" dirty="0" smtClean="0"/>
              <a:t> -k /</a:t>
            </a:r>
            <a:r>
              <a:rPr lang="en-US" dirty="0" err="1" smtClean="0"/>
              <a:t>config</a:t>
            </a:r>
            <a:r>
              <a:rPr lang="en-US" dirty="0" smtClean="0"/>
              <a:t>/</a:t>
            </a:r>
            <a:r>
              <a:rPr lang="en-US" dirty="0" err="1" smtClean="0"/>
              <a:t>filestore</a:t>
            </a:r>
            <a:r>
              <a:rPr lang="en-US" dirty="0" smtClean="0"/>
              <a:t>/</a:t>
            </a:r>
            <a:r>
              <a:rPr lang="en-US" dirty="0" err="1" smtClean="0"/>
              <a:t>files_d</a:t>
            </a:r>
            <a:r>
              <a:rPr lang="en-US" dirty="0" smtClean="0"/>
              <a:t>/</a:t>
            </a:r>
            <a:r>
              <a:rPr lang="en-US" dirty="0" err="1" smtClean="0"/>
              <a:t>Common_d</a:t>
            </a:r>
            <a:r>
              <a:rPr lang="en-US" dirty="0" smtClean="0"/>
              <a:t>/</a:t>
            </a:r>
            <a:r>
              <a:rPr lang="en-US" dirty="0" err="1" smtClean="0"/>
              <a:t>certificate_key_d</a:t>
            </a:r>
            <a:r>
              <a:rPr lang="en-US" dirty="0" smtClean="0"/>
              <a:t>/\:Common\:SacUserGroup.key_40449_1 -M /</a:t>
            </a:r>
            <a:r>
              <a:rPr lang="en-US" dirty="0" err="1" smtClean="0"/>
              <a:t>var</a:t>
            </a:r>
            <a:r>
              <a:rPr lang="en-US" dirty="0" smtClean="0"/>
              <a:t>/</a:t>
            </a:r>
            <a:r>
              <a:rPr lang="en-US" dirty="0" err="1" smtClean="0"/>
              <a:t>tmp</a:t>
            </a:r>
            <a:r>
              <a:rPr lang="en-US" dirty="0" smtClean="0"/>
              <a:t>/</a:t>
            </a:r>
            <a:r>
              <a:rPr lang="en-US" dirty="0" err="1" smtClean="0"/>
              <a:t>SacUsers.pms</a:t>
            </a:r>
            <a:endParaRPr lang="en-US" dirty="0" smtClean="0"/>
          </a:p>
          <a:p>
            <a:pPr marL="181240" indent="-181240">
              <a:buFontTx/>
              <a:buChar char="-"/>
            </a:pPr>
            <a:r>
              <a:rPr lang="nn-NO" b="0" dirty="0" smtClean="0"/>
              <a:t>ssldump </a:t>
            </a:r>
            <a:r>
              <a:rPr lang="nn-NO" b="0" dirty="0" smtClean="0"/>
              <a:t>-Aed -nr /var/tmp/server.cap </a:t>
            </a:r>
            <a:r>
              <a:rPr lang="en-US" dirty="0" smtClean="0"/>
              <a:t>-k /</a:t>
            </a:r>
            <a:r>
              <a:rPr lang="en-US" dirty="0" err="1" smtClean="0"/>
              <a:t>config</a:t>
            </a:r>
            <a:r>
              <a:rPr lang="en-US" dirty="0" smtClean="0"/>
              <a:t>/</a:t>
            </a:r>
            <a:r>
              <a:rPr lang="en-US" dirty="0" err="1" smtClean="0"/>
              <a:t>filestore</a:t>
            </a:r>
            <a:r>
              <a:rPr lang="en-US" dirty="0" smtClean="0"/>
              <a:t>/</a:t>
            </a:r>
            <a:r>
              <a:rPr lang="en-US" dirty="0" err="1" smtClean="0"/>
              <a:t>files_d</a:t>
            </a:r>
            <a:r>
              <a:rPr lang="en-US" dirty="0" smtClean="0"/>
              <a:t>/</a:t>
            </a:r>
            <a:r>
              <a:rPr lang="en-US" dirty="0" err="1" smtClean="0"/>
              <a:t>Common_d</a:t>
            </a:r>
            <a:r>
              <a:rPr lang="en-US" dirty="0" smtClean="0"/>
              <a:t>/</a:t>
            </a:r>
            <a:r>
              <a:rPr lang="en-US" dirty="0" err="1" smtClean="0"/>
              <a:t>certificate_key_d</a:t>
            </a:r>
            <a:r>
              <a:rPr lang="en-US" dirty="0" smtClean="0"/>
              <a:t>/\:Common\:SacUserGroup.key_40449_1 </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30</a:t>
            </a:fld>
            <a:endParaRPr lang="en-US"/>
          </a:p>
        </p:txBody>
      </p:sp>
    </p:spTree>
    <p:extLst>
      <p:ext uri="{BB962C8B-B14F-4D97-AF65-F5344CB8AC3E}">
        <p14:creationId xmlns:p14="http://schemas.microsoft.com/office/powerpoint/2010/main" val="3348811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https://www.youtube.com/watch?v=CwYSvvGaiWU</a:t>
            </a:r>
          </a:p>
          <a:p>
            <a:r>
              <a:rPr lang="en-US" sz="1300" dirty="0" err="1"/>
              <a:t>ssh</a:t>
            </a:r>
            <a:r>
              <a:rPr lang="en-US" sz="1300" dirty="0"/>
              <a:t> </a:t>
            </a:r>
            <a:r>
              <a:rPr lang="en-US" sz="1300" u="sng" dirty="0"/>
              <a:t>root@10.128.1.245</a:t>
            </a:r>
            <a:r>
              <a:rPr lang="en-US" sz="1300" dirty="0"/>
              <a:t> "</a:t>
            </a:r>
            <a:r>
              <a:rPr lang="en-US" sz="1300" dirty="0" err="1"/>
              <a:t>tcpdump</a:t>
            </a:r>
            <a:r>
              <a:rPr lang="en-US" sz="1300" dirty="0"/>
              <a:t> -s0 -</a:t>
            </a:r>
            <a:r>
              <a:rPr lang="en-US" sz="1300" dirty="0" err="1"/>
              <a:t>nni</a:t>
            </a:r>
            <a:r>
              <a:rPr lang="en-US" sz="1300" dirty="0"/>
              <a:t> 0.0 -w -" |"/</a:t>
            </a:r>
            <a:r>
              <a:rPr lang="en-US" sz="1300" dirty="0" err="1"/>
              <a:t>cygdrive</a:t>
            </a:r>
            <a:r>
              <a:rPr lang="en-US" sz="1300" dirty="0"/>
              <a:t>/C/Program Files/Wireshark/Wireshark.exe" -k -</a:t>
            </a:r>
            <a:r>
              <a:rPr lang="en-US" sz="1300" dirty="0" err="1"/>
              <a:t>i</a:t>
            </a:r>
            <a:r>
              <a:rPr lang="en-US" sz="1300" dirty="0"/>
              <a:t> \-</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31</a:t>
            </a:fld>
            <a:endParaRPr lang="en-US"/>
          </a:p>
        </p:txBody>
      </p:sp>
    </p:spTree>
    <p:extLst>
      <p:ext uri="{BB962C8B-B14F-4D97-AF65-F5344CB8AC3E}">
        <p14:creationId xmlns:p14="http://schemas.microsoft.com/office/powerpoint/2010/main" val="235298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http://www.httpwatch.com/download/</a:t>
            </a:r>
          </a:p>
          <a:p>
            <a:r>
              <a:rPr lang="en-US" dirty="0" smtClean="0"/>
              <a:t>http://blog.httpwatch.com/tag/ssl/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34</a:t>
            </a:fld>
            <a:endParaRPr lang="en-US"/>
          </a:p>
        </p:txBody>
      </p:sp>
    </p:spTree>
    <p:extLst>
      <p:ext uri="{BB962C8B-B14F-4D97-AF65-F5344CB8AC3E}">
        <p14:creationId xmlns:p14="http://schemas.microsoft.com/office/powerpoint/2010/main" val="563404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http://www.telerik.com/download/fiddler/fiddler4</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36</a:t>
            </a:fld>
            <a:endParaRPr lang="en-US"/>
          </a:p>
        </p:txBody>
      </p:sp>
    </p:spTree>
    <p:extLst>
      <p:ext uri="{BB962C8B-B14F-4D97-AF65-F5344CB8AC3E}">
        <p14:creationId xmlns:p14="http://schemas.microsoft.com/office/powerpoint/2010/main" val="3358693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http://www.telerik.com/download/fiddler/fiddler4</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37</a:t>
            </a:fld>
            <a:endParaRPr lang="en-US"/>
          </a:p>
        </p:txBody>
      </p:sp>
    </p:spTree>
    <p:extLst>
      <p:ext uri="{BB962C8B-B14F-4D97-AF65-F5344CB8AC3E}">
        <p14:creationId xmlns:p14="http://schemas.microsoft.com/office/powerpoint/2010/main" val="215874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a:t>
            </a:fld>
            <a:endParaRPr lang="en-US"/>
          </a:p>
        </p:txBody>
      </p:sp>
    </p:spTree>
    <p:extLst>
      <p:ext uri="{BB962C8B-B14F-4D97-AF65-F5344CB8AC3E}">
        <p14:creationId xmlns:p14="http://schemas.microsoft.com/office/powerpoint/2010/main" val="673417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https://devcentral.f5.com/articles/icontrol-rest-101-getting-started</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39</a:t>
            </a:fld>
            <a:endParaRPr lang="en-US"/>
          </a:p>
        </p:txBody>
      </p:sp>
    </p:spTree>
    <p:extLst>
      <p:ext uri="{BB962C8B-B14F-4D97-AF65-F5344CB8AC3E}">
        <p14:creationId xmlns:p14="http://schemas.microsoft.com/office/powerpoint/2010/main" val="2275708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40</a:t>
            </a:fld>
            <a:endParaRPr lang="en-US"/>
          </a:p>
        </p:txBody>
      </p:sp>
    </p:spTree>
    <p:extLst>
      <p:ext uri="{BB962C8B-B14F-4D97-AF65-F5344CB8AC3E}">
        <p14:creationId xmlns:p14="http://schemas.microsoft.com/office/powerpoint/2010/main" val="2142592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41</a:t>
            </a:fld>
            <a:endParaRPr lang="en-US"/>
          </a:p>
        </p:txBody>
      </p:sp>
    </p:spTree>
    <p:extLst>
      <p:ext uri="{BB962C8B-B14F-4D97-AF65-F5344CB8AC3E}">
        <p14:creationId xmlns:p14="http://schemas.microsoft.com/office/powerpoint/2010/main" val="1524732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176">
              <a:defRPr/>
            </a:pPr>
            <a:r>
              <a:rPr lang="en-US" dirty="0" smtClean="0"/>
              <a:t>F5 is the global leader in Application</a:t>
            </a:r>
            <a:r>
              <a:rPr lang="en-US" baseline="0" dirty="0" smtClean="0"/>
              <a:t> Delivery Networking, and continues to be a solid provider and customer ally </a:t>
            </a:r>
            <a:r>
              <a:rPr lang="en-US" dirty="0" smtClean="0"/>
              <a:t>as </a:t>
            </a:r>
            <a:r>
              <a:rPr lang="en-US" baseline="0" dirty="0" smtClean="0"/>
              <a:t>we continue to grow and expand the entire ADC market. </a:t>
            </a:r>
            <a:endParaRPr lang="en-US" dirty="0" smtClean="0"/>
          </a:p>
          <a:p>
            <a:endParaRPr lang="en-US" dirty="0"/>
          </a:p>
        </p:txBody>
      </p:sp>
      <p:sp>
        <p:nvSpPr>
          <p:cNvPr id="4" name="Slide Number Placeholder 3"/>
          <p:cNvSpPr>
            <a:spLocks noGrp="1"/>
          </p:cNvSpPr>
          <p:nvPr>
            <p:ph type="sldNum" sz="quarter" idx="10"/>
          </p:nvPr>
        </p:nvSpPr>
        <p:spPr/>
        <p:txBody>
          <a:bodyPr/>
          <a:lstStyle/>
          <a:p>
            <a:fld id="{82E15B30-16A5-4E99-B95F-3A1B93D5A33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9945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43</a:t>
            </a:fld>
            <a:endParaRPr lang="en-US"/>
          </a:p>
        </p:txBody>
      </p:sp>
    </p:spTree>
    <p:extLst>
      <p:ext uri="{BB962C8B-B14F-4D97-AF65-F5344CB8AC3E}">
        <p14:creationId xmlns:p14="http://schemas.microsoft.com/office/powerpoint/2010/main" val="4734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a:t>
            </a:fld>
            <a:endParaRPr lang="en-US"/>
          </a:p>
        </p:txBody>
      </p:sp>
    </p:spTree>
    <p:extLst>
      <p:ext uri="{BB962C8B-B14F-4D97-AF65-F5344CB8AC3E}">
        <p14:creationId xmlns:p14="http://schemas.microsoft.com/office/powerpoint/2010/main" val="237793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a:t>
            </a:fld>
            <a:endParaRPr lang="en-US"/>
          </a:p>
        </p:txBody>
      </p:sp>
    </p:spTree>
    <p:extLst>
      <p:ext uri="{BB962C8B-B14F-4D97-AF65-F5344CB8AC3E}">
        <p14:creationId xmlns:p14="http://schemas.microsoft.com/office/powerpoint/2010/main" val="305148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6</a:t>
            </a:fld>
            <a:endParaRPr lang="en-US"/>
          </a:p>
        </p:txBody>
      </p:sp>
    </p:spTree>
    <p:extLst>
      <p:ext uri="{BB962C8B-B14F-4D97-AF65-F5344CB8AC3E}">
        <p14:creationId xmlns:p14="http://schemas.microsoft.com/office/powerpoint/2010/main" val="241596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7</a:t>
            </a:fld>
            <a:endParaRPr lang="en-US"/>
          </a:p>
        </p:txBody>
      </p:sp>
    </p:spTree>
    <p:extLst>
      <p:ext uri="{BB962C8B-B14F-4D97-AF65-F5344CB8AC3E}">
        <p14:creationId xmlns:p14="http://schemas.microsoft.com/office/powerpoint/2010/main" val="183537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8</a:t>
            </a:fld>
            <a:endParaRPr lang="en-US"/>
          </a:p>
        </p:txBody>
      </p:sp>
    </p:spTree>
    <p:extLst>
      <p:ext uri="{BB962C8B-B14F-4D97-AF65-F5344CB8AC3E}">
        <p14:creationId xmlns:p14="http://schemas.microsoft.com/office/powerpoint/2010/main" val="164285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Card Control Processor (SCCP)</a:t>
            </a:r>
          </a:p>
          <a:p>
            <a:r>
              <a:rPr lang="en-US" dirty="0" smtClean="0"/>
              <a:t>Always-On Management (AOM) </a:t>
            </a:r>
          </a:p>
          <a:p>
            <a:pPr defTabSz="966612"/>
            <a:r>
              <a:rPr lang="en-US" dirty="0" smtClean="0"/>
              <a:t>https://support.f5.com/kb/en-us/solutions/public/6000/500/sol6546.html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9</a:t>
            </a:fld>
            <a:endParaRPr lang="en-US"/>
          </a:p>
        </p:txBody>
      </p:sp>
    </p:spTree>
    <p:extLst>
      <p:ext uri="{BB962C8B-B14F-4D97-AF65-F5344CB8AC3E}">
        <p14:creationId xmlns:p14="http://schemas.microsoft.com/office/powerpoint/2010/main" val="116453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558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2345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586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9933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087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3040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4762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7871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23761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670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6747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169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4" name="Picture 3" descr="tagline.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24888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6511296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496959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13294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2596273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40562747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5480331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695992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2510890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2"/>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rgbClr val="4D4F53"/>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2166238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73703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3245625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8640244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3888" y="1554480"/>
            <a:ext cx="3544223" cy="3543300"/>
          </a:xfrm>
          <a:prstGeom prst="rect">
            <a:avLst/>
          </a:prstGeom>
        </p:spPr>
      </p:pic>
    </p:spTree>
    <p:extLst>
      <p:ext uri="{BB962C8B-B14F-4D97-AF65-F5344CB8AC3E}">
        <p14:creationId xmlns:p14="http://schemas.microsoft.com/office/powerpoint/2010/main" val="3508147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8861658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03201" y="-11827"/>
            <a:ext cx="10058400" cy="697627"/>
          </a:xfrm>
        </p:spPr>
        <p:txBody>
          <a:bodyPr>
            <a:normAutofit/>
          </a:bodyPr>
          <a:lstStyle>
            <a:lvl1pPr algn="l">
              <a:defRPr sz="3300" baseline="0">
                <a:solidFill>
                  <a:schemeClr val="bg1"/>
                </a:solidFill>
                <a:latin typeface="Arial" pitchFamily="34" charset="0"/>
              </a:defRPr>
            </a:lvl1pPr>
          </a:lstStyle>
          <a:p>
            <a:r>
              <a:rPr lang="en-US" dirty="0" smtClean="0"/>
              <a:t>Click to edit Master title style</a:t>
            </a:r>
            <a:endParaRPr lang="en-US" dirty="0"/>
          </a:p>
        </p:txBody>
      </p:sp>
      <p:pic>
        <p:nvPicPr>
          <p:cNvPr id="13" name="Picture 3" descr="\\srdfile1\Departments\Marketing\Logos and videos\Websense logos\Variations_2in\No Tagline\WebsenseLogo_White_2i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240621"/>
            <a:ext cx="1422400" cy="2419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userDrawn="1"/>
        </p:nvCxnSpPr>
        <p:spPr>
          <a:xfrm>
            <a:off x="10464800" y="76201"/>
            <a:ext cx="0" cy="5707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171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7993691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6"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315389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4"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5"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68045105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2970" y="0"/>
            <a:ext cx="1189030" cy="118872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421541169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8953381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14865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2092251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4229052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302491273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46681040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Tree>
    <p:extLst>
      <p:ext uri="{BB962C8B-B14F-4D97-AF65-F5344CB8AC3E}">
        <p14:creationId xmlns:p14="http://schemas.microsoft.com/office/powerpoint/2010/main" val="13580741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0" name="Rectangle 9"/>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5133144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0" name="Rectangle 9"/>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60839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6"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9017579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9052101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9103986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425676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492220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8529535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781914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9" name="Straight Connector 8"/>
          <p:cNvCxnSpPr/>
          <p:nvPr/>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10" name="Straight Connector 9"/>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69682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4" name="Picture 3" descr="tagline.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6" name="Picture 5" descr="tagline.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164042653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721737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344755776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711038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181126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06995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4352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965840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311322284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18975415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231863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414977851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8768745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858103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tatem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65765791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147013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13499709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61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366631375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943" y="1143000"/>
            <a:ext cx="3353673" cy="3352800"/>
          </a:xfrm>
          <a:prstGeom prst="rect">
            <a:avLst/>
          </a:prstGeom>
        </p:spPr>
      </p:pic>
      <p:pic>
        <p:nvPicPr>
          <p:cNvPr id="4" name="Picture 3" descr="tagline.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179757652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904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405500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95515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726673" cy="914400"/>
          </a:xfrm>
          <a:prstGeom prst="rect">
            <a:avLst/>
          </a:prstGeom>
        </p:spPr>
        <p:txBody>
          <a:bodyPr vert="horz" lIns="0" tIns="0" rIns="0" bIns="0" rtlCol="0" anchor="t"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31711" y="1463039"/>
            <a:ext cx="10726673" cy="4572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2432991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20">
          <p15:clr>
            <a:srgbClr val="F26B43"/>
          </p15:clr>
        </p15:guide>
        <p15:guide id="2" pos="456">
          <p15:clr>
            <a:srgbClr val="F26B43"/>
          </p15:clr>
        </p15:guide>
        <p15:guide id="3" pos="7216">
          <p15:clr>
            <a:srgbClr val="F26B43"/>
          </p15:clr>
        </p15:guide>
        <p15:guide id="4" orient="horz" pos="312">
          <p15:clr>
            <a:srgbClr val="F26B43"/>
          </p15:clr>
        </p15:guide>
        <p15:guide id="5"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975658" cy="914400"/>
          </a:xfrm>
          <a:prstGeom prst="rect">
            <a:avLst/>
          </a:prstGeom>
        </p:spPr>
        <p:txBody>
          <a:bodyPr vert="horz" lIns="0" tIns="0" rIns="0" bIns="0" rtlCol="0" anchor="t"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31711" y="1463039"/>
            <a:ext cx="10426875" cy="4572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124811155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975658" cy="914400"/>
          </a:xfrm>
          <a:prstGeom prst="rect">
            <a:avLst/>
          </a:prstGeom>
        </p:spPr>
        <p:txBody>
          <a:bodyPr vert="horz" lIns="0" tIns="0" rIns="0" bIns="0" rtlCol="0" anchor="t"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731711" y="1463039"/>
            <a:ext cx="10426875" cy="4572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387568453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4" r:id="rId38"/>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s://devcentral.f5.com/wiki/iCall.Run_tcpdump_on_event.ashx"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34.png"/><Relationship Id="rId4" Type="http://schemas.openxmlformats.org/officeDocument/2006/relationships/hyperlink" Target="http://devcentral.f5.com/wiki/default.aspx/AdvDesignConfig/ActionOnLog.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hyperlink" Target="https://devcentral.f5.com/wiki/AdvDesignConfig.F5WiresharkPlugin.ashx" TargetMode="External"/><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60.jpe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3.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hyperlink" Target="https://www.youtube.com/watch?v=CwYSvvGaiWU" TargetMode="Externa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7.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9.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hyperlink" Target="http://www.tcpdump.org/manpages/tcpdump.1.html" TargetMode="External"/><Relationship Id="rId3" Type="http://schemas.openxmlformats.org/officeDocument/2006/relationships/hyperlink" Target="https://support.f5.com/kb/en-us/solutions/public/0000/400/sol411.html" TargetMode="External"/><Relationship Id="rId7" Type="http://schemas.openxmlformats.org/officeDocument/2006/relationships/hyperlink" Target="https://support.f5.com/kb/en-us/solutions/public/2000/200/sol2289.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en.wikipedia.org/wiki/Tcpdump" TargetMode="External"/><Relationship Id="rId11" Type="http://schemas.openxmlformats.org/officeDocument/2006/relationships/hyperlink" Target="https://support.f5.com/kb/en-us/solutions/public/10000/200/sol10209.html" TargetMode="External"/><Relationship Id="rId5" Type="http://schemas.openxmlformats.org/officeDocument/2006/relationships/hyperlink" Target="https://support.f5.com/kb/en-us/solutions/public/6000/500/sol6546.html" TargetMode="External"/><Relationship Id="rId10" Type="http://schemas.openxmlformats.org/officeDocument/2006/relationships/hyperlink" Target="https://support.f5.com/kb/en-us/solutions/public/1000/800/sol1893.html" TargetMode="External"/><Relationship Id="rId4" Type="http://schemas.openxmlformats.org/officeDocument/2006/relationships/hyperlink" Target="https://support.f5.com/kb/en-us/solutions/public/7000/200/sol7227.html" TargetMode="External"/><Relationship Id="rId9" Type="http://schemas.openxmlformats.org/officeDocument/2006/relationships/hyperlink" Target="https://support.f5.com/kb/en-us/solutions/public/13000/600/sol13637.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hyperlink" Target="http://www.ibm.com/us/en/" TargetMode="External"/><Relationship Id="rId18" Type="http://schemas.openxmlformats.org/officeDocument/2006/relationships/image" Target="../media/image84.jpeg"/><Relationship Id="rId26" Type="http://schemas.openxmlformats.org/officeDocument/2006/relationships/image" Target="../media/image89.gif"/><Relationship Id="rId39" Type="http://schemas.openxmlformats.org/officeDocument/2006/relationships/image" Target="../media/image101.png"/><Relationship Id="rId3" Type="http://schemas.openxmlformats.org/officeDocument/2006/relationships/image" Target="../media/image74.png"/><Relationship Id="rId21" Type="http://schemas.openxmlformats.org/officeDocument/2006/relationships/image" Target="../media/image86.gif"/><Relationship Id="rId34" Type="http://schemas.openxmlformats.org/officeDocument/2006/relationships/image" Target="../media/image96.png"/><Relationship Id="rId7" Type="http://schemas.openxmlformats.org/officeDocument/2006/relationships/image" Target="../media/image78.png"/><Relationship Id="rId12" Type="http://schemas.openxmlformats.org/officeDocument/2006/relationships/image" Target="../media/image81.gif"/><Relationship Id="rId17" Type="http://schemas.openxmlformats.org/officeDocument/2006/relationships/hyperlink" Target="http://www.hp.com/united-states/do-amazing/index.html?" TargetMode="External"/><Relationship Id="rId25" Type="http://schemas.openxmlformats.org/officeDocument/2006/relationships/hyperlink" Target="http://www.datadomain.com/" TargetMode="External"/><Relationship Id="rId33" Type="http://schemas.openxmlformats.org/officeDocument/2006/relationships/hyperlink" Target="http://www.redhat.com/" TargetMode="External"/><Relationship Id="rId38" Type="http://schemas.openxmlformats.org/officeDocument/2006/relationships/image" Target="../media/image100.png"/><Relationship Id="rId2" Type="http://schemas.openxmlformats.org/officeDocument/2006/relationships/notesSlide" Target="../notesSlides/notesSlide33.xml"/><Relationship Id="rId16" Type="http://schemas.openxmlformats.org/officeDocument/2006/relationships/image" Target="../media/image83.gif"/><Relationship Id="rId20" Type="http://schemas.openxmlformats.org/officeDocument/2006/relationships/hyperlink" Target="http://www.netapp.com/us" TargetMode="External"/><Relationship Id="rId29"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hyperlink" Target="http://www.oracle.com/us/" TargetMode="External"/><Relationship Id="rId24" Type="http://schemas.openxmlformats.org/officeDocument/2006/relationships/image" Target="../media/image88.png"/><Relationship Id="rId32" Type="http://schemas.openxmlformats.org/officeDocument/2006/relationships/image" Target="../media/image95.png"/><Relationship Id="rId37" Type="http://schemas.openxmlformats.org/officeDocument/2006/relationships/image" Target="../media/image99.png"/><Relationship Id="rId40" Type="http://schemas.openxmlformats.org/officeDocument/2006/relationships/image" Target="../media/image102.gif"/><Relationship Id="rId5" Type="http://schemas.openxmlformats.org/officeDocument/2006/relationships/image" Target="../media/image76.png"/><Relationship Id="rId15" Type="http://schemas.openxmlformats.org/officeDocument/2006/relationships/hyperlink" Target="http://www.sap.com/index.epx" TargetMode="External"/><Relationship Id="rId23" Type="http://schemas.openxmlformats.org/officeDocument/2006/relationships/image" Target="../media/image87.jpeg"/><Relationship Id="rId28" Type="http://schemas.openxmlformats.org/officeDocument/2006/relationships/image" Target="../media/image91.png"/><Relationship Id="rId36" Type="http://schemas.openxmlformats.org/officeDocument/2006/relationships/image" Target="../media/image98.png"/><Relationship Id="rId10" Type="http://schemas.openxmlformats.org/officeDocument/2006/relationships/image" Target="../media/image80.gif"/><Relationship Id="rId19" Type="http://schemas.openxmlformats.org/officeDocument/2006/relationships/image" Target="../media/image85.gif"/><Relationship Id="rId31" Type="http://schemas.openxmlformats.org/officeDocument/2006/relationships/image" Target="../media/image94.png"/><Relationship Id="rId4" Type="http://schemas.openxmlformats.org/officeDocument/2006/relationships/image" Target="../media/image75.png"/><Relationship Id="rId9" Type="http://schemas.openxmlformats.org/officeDocument/2006/relationships/hyperlink" Target="http://www.microsoft.com/" TargetMode="External"/><Relationship Id="rId14" Type="http://schemas.openxmlformats.org/officeDocument/2006/relationships/image" Target="../media/image82.gif"/><Relationship Id="rId22" Type="http://schemas.openxmlformats.org/officeDocument/2006/relationships/hyperlink" Target="http://www.infoblox.com/" TargetMode="External"/><Relationship Id="rId27" Type="http://schemas.openxmlformats.org/officeDocument/2006/relationships/image" Target="../media/image90.png"/><Relationship Id="rId30" Type="http://schemas.openxmlformats.org/officeDocument/2006/relationships/image" Target="../media/image93.png"/><Relationship Id="rId35"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inscp.net/eng/download.php" TargetMode="External"/><Relationship Id="rId13" Type="http://schemas.openxmlformats.org/officeDocument/2006/relationships/image" Target="../media/image24.jpeg"/><Relationship Id="rId18" Type="http://schemas.openxmlformats.org/officeDocument/2006/relationships/image" Target="../media/image27.png"/><Relationship Id="rId3" Type="http://schemas.openxmlformats.org/officeDocument/2006/relationships/hyperlink" Target="https://www.wireshark.org/" TargetMode="External"/><Relationship Id="rId21" Type="http://schemas.openxmlformats.org/officeDocument/2006/relationships/image" Target="../media/image28.png"/><Relationship Id="rId7" Type="http://schemas.openxmlformats.org/officeDocument/2006/relationships/image" Target="../media/image21.png"/><Relationship Id="rId12" Type="http://schemas.openxmlformats.org/officeDocument/2006/relationships/hyperlink" Target="http://www.chiark.greenend.org.uk/~sgtatham/putty/download.html" TargetMode="External"/><Relationship Id="rId17" Type="http://schemas.openxmlformats.org/officeDocument/2006/relationships/hyperlink" Target="https://devcentral.f5.com/wiki/AdvDesignConfig.F5WiresharkPlugin.ashx" TargetMode="External"/><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hyperlink" Target="http://www.telerik.com/fiddler" TargetMode="External"/><Relationship Id="rId1" Type="http://schemas.openxmlformats.org/officeDocument/2006/relationships/slideLayout" Target="../slideLayouts/slideLayout2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5.jpeg"/><Relationship Id="rId10" Type="http://schemas.openxmlformats.org/officeDocument/2006/relationships/hyperlink" Target="http://www.httpwatch.com/download/" TargetMode="External"/><Relationship Id="rId19" Type="http://schemas.openxmlformats.org/officeDocument/2006/relationships/hyperlink" Target="http://cygwin.com/install.html" TargetMode="External"/><Relationship Id="rId4" Type="http://schemas.openxmlformats.org/officeDocument/2006/relationships/image" Target="../media/image18.png"/><Relationship Id="rId9" Type="http://schemas.openxmlformats.org/officeDocument/2006/relationships/image" Target="../media/image22.jpeg"/><Relationship Id="rId14" Type="http://schemas.openxmlformats.org/officeDocument/2006/relationships/hyperlink" Target="http://www.soapui.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en.wikipedia.org/wiki/Computer_network"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hyperlink" Target="http://en.wikipedia.org/wiki/TCP/IP" TargetMode="External"/><Relationship Id="rId5" Type="http://schemas.openxmlformats.org/officeDocument/2006/relationships/hyperlink" Target="http://en.wikipedia.org/wiki/Command_line" TargetMode="External"/><Relationship Id="rId4" Type="http://schemas.openxmlformats.org/officeDocument/2006/relationships/hyperlink" Target="http://en.wikipedia.org/wiki/Packet_analyz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219201" y="1371600"/>
            <a:ext cx="9019731" cy="2194560"/>
          </a:xfrm>
        </p:spPr>
        <p:txBody>
          <a:bodyPr/>
          <a:lstStyle/>
          <a:p>
            <a:r>
              <a:rPr lang="en-US" dirty="0" smtClean="0"/>
              <a:t>F5 Tools &amp; Troubleshooting</a:t>
            </a:r>
            <a:endParaRPr lang="en-US" sz="1600" dirty="0"/>
          </a:p>
        </p:txBody>
      </p:sp>
      <p:sp>
        <p:nvSpPr>
          <p:cNvPr id="2" name="TextBox 1"/>
          <p:cNvSpPr txBox="1"/>
          <p:nvPr/>
        </p:nvSpPr>
        <p:spPr>
          <a:xfrm>
            <a:off x="687798" y="4629726"/>
            <a:ext cx="3035808" cy="932688"/>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Chas Lesley</a:t>
            </a: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Field Systems Engineer</a:t>
            </a:r>
          </a:p>
          <a:p>
            <a:pPr>
              <a:lnSpc>
                <a:spcPct val="90000"/>
              </a:lnSpc>
              <a:spcAft>
                <a:spcPts val="600"/>
              </a:spcAft>
            </a:pPr>
            <a:endParaRPr lang="en-US" sz="2000" dirty="0">
              <a:solidFill>
                <a:schemeClr val="tx2"/>
              </a:solidFill>
              <a:effectLst>
                <a:outerShdw blurRad="38100" dist="25400" dir="2700000" algn="tl">
                  <a:srgbClr val="000000">
                    <a:alpha val="0"/>
                  </a:srgbClr>
                </a:outerShdw>
              </a:effectLst>
            </a:endParaRP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Tony Ganzer </a:t>
            </a: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Territory Account Manager</a:t>
            </a:r>
          </a:p>
          <a:p>
            <a:pPr>
              <a:lnSpc>
                <a:spcPct val="90000"/>
              </a:lnSpc>
              <a:spcAft>
                <a:spcPts val="600"/>
              </a:spcAft>
            </a:pPr>
            <a:endParaRPr lang="en-US" sz="2000" dirty="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dirty="0" smtClean="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dirty="0" smtClean="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kern="1200" dirty="0" err="1" smtClean="0">
              <a:solidFill>
                <a:schemeClr val="tx2"/>
              </a:solidFill>
              <a:effectLst>
                <a:outerShdw blurRad="38100" dist="25400" dir="2700000" algn="tl">
                  <a:srgbClr val="000000">
                    <a:alpha val="0"/>
                  </a:srgbClr>
                </a:outerShdw>
              </a:effectLst>
              <a:latin typeface="+mn-lt"/>
              <a:ea typeface="+mn-ea"/>
              <a:cs typeface="+mn-cs"/>
            </a:endParaRPr>
          </a:p>
        </p:txBody>
      </p:sp>
    </p:spTree>
    <p:custDataLst>
      <p:tags r:id="rId1"/>
    </p:custDataLst>
    <p:extLst>
      <p:ext uri="{BB962C8B-B14F-4D97-AF65-F5344CB8AC3E}">
        <p14:creationId xmlns:p14="http://schemas.microsoft.com/office/powerpoint/2010/main" val="27940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cxnSp>
        <p:nvCxnSpPr>
          <p:cNvPr id="25" name="Straight Arrow Connector 24"/>
          <p:cNvCxnSpPr>
            <a:stCxn id="21" idx="2"/>
          </p:cNvCxnSpPr>
          <p:nvPr/>
        </p:nvCxnSpPr>
        <p:spPr>
          <a:xfrm>
            <a:off x="7016082" y="1920240"/>
            <a:ext cx="286927" cy="1965727"/>
          </a:xfrm>
          <a:prstGeom prst="straightConnector1">
            <a:avLst/>
          </a:prstGeom>
          <a:ln w="44450">
            <a:solidFill>
              <a:schemeClr val="tx1">
                <a:lumMod val="75000"/>
                <a:lumOff val="25000"/>
              </a:schemeClr>
            </a:solidFill>
            <a:prstDash val="sysDot"/>
            <a:headEnd type="triangle" w="med" len="lg"/>
            <a:tailEnd type="oval" w="sm"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smtClean="0"/>
              <a:t>TCPdump</a:t>
            </a:r>
            <a:r>
              <a:rPr lang="en-US" dirty="0" smtClean="0"/>
              <a:t> – Primary Command Options</a:t>
            </a:r>
            <a:endParaRPr lang="en-US" dirty="0"/>
          </a:p>
        </p:txBody>
      </p:sp>
      <p:sp>
        <p:nvSpPr>
          <p:cNvPr id="4" name="TextBox 3"/>
          <p:cNvSpPr txBox="1"/>
          <p:nvPr/>
        </p:nvSpPr>
        <p:spPr>
          <a:xfrm>
            <a:off x="289559" y="1334122"/>
            <a:ext cx="11441881" cy="655320"/>
          </a:xfrm>
          <a:prstGeom prst="rect">
            <a:avLst/>
          </a:prstGeom>
          <a:noFill/>
        </p:spPr>
        <p:txBody>
          <a:bodyPr wrap="square" lIns="0" tIns="0" rIns="0" bIns="0" rtlCol="0">
            <a:noAutofit/>
          </a:bodyPr>
          <a:lstStyle/>
          <a:p>
            <a:pPr>
              <a:lnSpc>
                <a:spcPct val="90000"/>
              </a:lnSpc>
              <a:spcAft>
                <a:spcPts val="600"/>
              </a:spcAft>
            </a:pPr>
            <a:r>
              <a:rPr lang="en-US" sz="4000" dirty="0" err="1">
                <a:solidFill>
                  <a:schemeClr val="tx2"/>
                </a:solidFill>
                <a:effectLst>
                  <a:outerShdw blurRad="38100" dist="25400" dir="2700000" algn="tl">
                    <a:srgbClr val="000000">
                      <a:alpha val="0"/>
                    </a:srgbClr>
                  </a:outerShdw>
                </a:effectLst>
              </a:rPr>
              <a:t>t</a:t>
            </a:r>
            <a:r>
              <a:rPr lang="en-US" sz="4000" kern="1200" dirty="0" err="1" smtClean="0">
                <a:solidFill>
                  <a:schemeClr val="tx2"/>
                </a:solidFill>
                <a:effectLst>
                  <a:outerShdw blurRad="38100" dist="25400" dir="2700000" algn="tl">
                    <a:srgbClr val="000000">
                      <a:alpha val="0"/>
                    </a:srgbClr>
                  </a:outerShdw>
                </a:effectLst>
              </a:rPr>
              <a:t>cpdump</a:t>
            </a:r>
            <a:r>
              <a:rPr lang="en-US" sz="4000" kern="1200" dirty="0" smtClean="0">
                <a:solidFill>
                  <a:schemeClr val="tx2"/>
                </a:solidFill>
                <a:effectLst>
                  <a:outerShdw blurRad="38100" dist="25400" dir="2700000" algn="tl">
                    <a:srgbClr val="000000">
                      <a:alpha val="0"/>
                    </a:srgbClr>
                  </a:outerShdw>
                </a:effectLst>
              </a:rPr>
              <a:t> –</a:t>
            </a:r>
            <a:r>
              <a:rPr lang="en-US" sz="4000" kern="1200" dirty="0" err="1" smtClean="0">
                <a:solidFill>
                  <a:schemeClr val="tx2"/>
                </a:solidFill>
                <a:effectLst>
                  <a:outerShdw blurRad="38100" dist="25400" dir="2700000" algn="tl">
                    <a:srgbClr val="000000">
                      <a:alpha val="0"/>
                    </a:srgbClr>
                  </a:outerShdw>
                </a:effectLst>
              </a:rPr>
              <a:t>nni</a:t>
            </a:r>
            <a:r>
              <a:rPr lang="en-US" sz="4000" kern="1200" dirty="0" smtClean="0">
                <a:solidFill>
                  <a:schemeClr val="tx2"/>
                </a:solidFill>
                <a:effectLst>
                  <a:outerShdw blurRad="38100" dist="25400" dir="2700000" algn="tl">
                    <a:srgbClr val="000000">
                      <a:alpha val="0"/>
                    </a:srgbClr>
                  </a:outerShdw>
                </a:effectLst>
              </a:rPr>
              <a:t> &lt;interface&gt;:</a:t>
            </a:r>
            <a:r>
              <a:rPr lang="en-US" sz="4000" kern="1200" dirty="0" err="1" smtClean="0">
                <a:solidFill>
                  <a:schemeClr val="tx2"/>
                </a:solidFill>
                <a:effectLst>
                  <a:outerShdw blurRad="38100" dist="25400" dir="2700000" algn="tl">
                    <a:srgbClr val="000000">
                      <a:alpha val="0"/>
                    </a:srgbClr>
                  </a:outerShdw>
                </a:effectLst>
              </a:rPr>
              <a:t>nnnp</a:t>
            </a:r>
            <a:r>
              <a:rPr lang="en-US" sz="4000" kern="1200" dirty="0" smtClean="0">
                <a:solidFill>
                  <a:schemeClr val="tx2"/>
                </a:solidFill>
                <a:effectLst>
                  <a:outerShdw blurRad="38100" dist="25400" dir="2700000" algn="tl">
                    <a:srgbClr val="000000">
                      <a:alpha val="0"/>
                    </a:srgbClr>
                  </a:outerShdw>
                </a:effectLst>
              </a:rPr>
              <a:t> –s 0 –w &lt;filename&gt;  </a:t>
            </a:r>
          </a:p>
        </p:txBody>
      </p:sp>
      <p:cxnSp>
        <p:nvCxnSpPr>
          <p:cNvPr id="10" name="Straight Arrow Connector 9"/>
          <p:cNvCxnSpPr/>
          <p:nvPr/>
        </p:nvCxnSpPr>
        <p:spPr>
          <a:xfrm flipH="1">
            <a:off x="1966733" y="1828800"/>
            <a:ext cx="1640067" cy="688677"/>
          </a:xfrm>
          <a:prstGeom prst="straightConnector1">
            <a:avLst/>
          </a:prstGeom>
          <a:ln w="44450">
            <a:solidFill>
              <a:schemeClr val="tx1">
                <a:lumMod val="75000"/>
                <a:lumOff val="25000"/>
              </a:schemeClr>
            </a:solidFill>
            <a:prstDash val="sysDot"/>
            <a:headEnd type="triangle" w="med" len="lg"/>
            <a:tailEnd type="oval" w="sm"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43799" y="1874520"/>
            <a:ext cx="1087967" cy="1944966"/>
          </a:xfrm>
          <a:prstGeom prst="straightConnector1">
            <a:avLst/>
          </a:prstGeom>
          <a:ln w="44450">
            <a:solidFill>
              <a:schemeClr val="tx1">
                <a:lumMod val="75000"/>
                <a:lumOff val="25000"/>
              </a:schemeClr>
            </a:solidFill>
            <a:prstDash val="sysDot"/>
            <a:headEnd type="triangle" w="med" len="lg"/>
            <a:tailEnd type="oval" w="sm"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16124" y="1280160"/>
            <a:ext cx="3688080" cy="64008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2" name="Rounded Rectangle 21"/>
          <p:cNvSpPr/>
          <p:nvPr/>
        </p:nvSpPr>
        <p:spPr>
          <a:xfrm>
            <a:off x="289559" y="2568562"/>
            <a:ext cx="3459482" cy="1083284"/>
          </a:xfrm>
          <a:prstGeom prst="roundRect">
            <a:avLst/>
          </a:prstGeom>
          <a:solidFill>
            <a:schemeClr val="bg1">
              <a:lumMod val="85000"/>
              <a:alpha val="30000"/>
            </a:schemeClr>
          </a:solidFill>
          <a:ln>
            <a:solidFill>
              <a:srgbClr val="FF0000"/>
            </a:solidFill>
          </a:ln>
        </p:spPr>
        <p:txBody>
          <a:bodyPr vert="horz" wrap="square" lIns="9144" tIns="0" rIns="91440" bIns="0" rtlCol="0" anchor="ctr">
            <a:noAutofit/>
          </a:bodyPr>
          <a:lstStyle/>
          <a:p>
            <a:pPr marL="342900" indent="-342900">
              <a:lnSpc>
                <a:spcPct val="90000"/>
              </a:lnSpc>
              <a:spcBef>
                <a:spcPts val="0"/>
              </a:spcBef>
              <a:spcAft>
                <a:spcPts val="0"/>
              </a:spcAft>
              <a:buClrTx/>
              <a:buFont typeface="Arial" panose="020B0604020202020204" pitchFamily="34" charset="0"/>
              <a:buChar char="•"/>
            </a:pPr>
            <a:r>
              <a:rPr lang="en-US" sz="2400" b="1" i="0" baseline="0" dirty="0" smtClean="0">
                <a:effectLst>
                  <a:outerShdw blurRad="38100" dist="25400" dir="2700000" algn="tl">
                    <a:srgbClr val="000000">
                      <a:alpha val="0"/>
                    </a:srgbClr>
                  </a:outerShdw>
                </a:effectLst>
              </a:rPr>
              <a:t>n</a:t>
            </a:r>
            <a:r>
              <a:rPr lang="en-US" sz="2000" b="0" i="0" baseline="0" dirty="0" smtClean="0">
                <a:effectLst>
                  <a:outerShdw blurRad="38100" dist="25400" dir="2700000" algn="tl">
                    <a:srgbClr val="000000">
                      <a:alpha val="0"/>
                    </a:srgbClr>
                  </a:outerShdw>
                </a:effectLst>
              </a:rPr>
              <a:t>: No address translation</a:t>
            </a:r>
          </a:p>
          <a:p>
            <a:pPr marL="342900" indent="-342900">
              <a:lnSpc>
                <a:spcPct val="90000"/>
              </a:lnSpc>
              <a:spcBef>
                <a:spcPts val="0"/>
              </a:spcBef>
              <a:spcAft>
                <a:spcPts val="0"/>
              </a:spcAft>
              <a:buClrTx/>
              <a:buFont typeface="Arial" panose="020B0604020202020204" pitchFamily="34" charset="0"/>
              <a:buChar char="•"/>
            </a:pPr>
            <a:r>
              <a:rPr lang="en-US" sz="2400" b="1" dirty="0">
                <a:effectLst>
                  <a:outerShdw blurRad="38100" dist="25400" dir="2700000" algn="tl">
                    <a:srgbClr val="000000">
                      <a:alpha val="0"/>
                    </a:srgbClr>
                  </a:outerShdw>
                </a:effectLst>
              </a:rPr>
              <a:t>n</a:t>
            </a:r>
            <a:r>
              <a:rPr lang="en-US" sz="2000" dirty="0" smtClean="0">
                <a:effectLst>
                  <a:outerShdw blurRad="38100" dist="25400" dir="2700000" algn="tl">
                    <a:srgbClr val="000000">
                      <a:alpha val="0"/>
                    </a:srgbClr>
                  </a:outerShdw>
                </a:effectLst>
              </a:rPr>
              <a:t>: No port translation</a:t>
            </a:r>
          </a:p>
          <a:p>
            <a:pPr marL="342900" indent="-342900">
              <a:lnSpc>
                <a:spcPct val="90000"/>
              </a:lnSpc>
              <a:spcBef>
                <a:spcPts val="0"/>
              </a:spcBef>
              <a:spcAft>
                <a:spcPts val="0"/>
              </a:spcAft>
              <a:buClrTx/>
              <a:buFont typeface="Arial" panose="020B0604020202020204" pitchFamily="34" charset="0"/>
              <a:buChar char="•"/>
            </a:pPr>
            <a:r>
              <a:rPr lang="en-US" sz="2400" b="1" dirty="0">
                <a:effectLst>
                  <a:outerShdw blurRad="38100" dist="25400" dir="2700000" algn="tl">
                    <a:srgbClr val="000000">
                      <a:alpha val="0"/>
                    </a:srgbClr>
                  </a:outerShdw>
                </a:effectLst>
              </a:rPr>
              <a:t>i</a:t>
            </a:r>
            <a:r>
              <a:rPr lang="en-US" sz="2000" b="0" i="0" baseline="0" dirty="0" smtClean="0">
                <a:effectLst>
                  <a:outerShdw blurRad="38100" dist="25400" dir="2700000" algn="tl">
                    <a:srgbClr val="000000">
                      <a:alpha val="0"/>
                    </a:srgbClr>
                  </a:outerShdw>
                </a:effectLst>
              </a:rPr>
              <a:t>: Interface</a:t>
            </a:r>
            <a:endParaRPr lang="en-US" sz="2000" b="0" i="0" baseline="0" dirty="0">
              <a:effectLst>
                <a:outerShdw blurRad="38100" dist="25400" dir="2700000" algn="tl">
                  <a:srgbClr val="000000">
                    <a:alpha val="0"/>
                  </a:srgbClr>
                </a:outerShdw>
              </a:effectLst>
            </a:endParaRPr>
          </a:p>
        </p:txBody>
      </p:sp>
      <p:sp>
        <p:nvSpPr>
          <p:cNvPr id="24" name="Rounded Rectangle 23"/>
          <p:cNvSpPr/>
          <p:nvPr/>
        </p:nvSpPr>
        <p:spPr>
          <a:xfrm>
            <a:off x="295637" y="3826873"/>
            <a:ext cx="3459482" cy="1410322"/>
          </a:xfrm>
          <a:prstGeom prst="roundRect">
            <a:avLst/>
          </a:prstGeom>
          <a:solidFill>
            <a:schemeClr val="bg1">
              <a:lumMod val="85000"/>
              <a:alpha val="30000"/>
            </a:schemeClr>
          </a:solidFill>
          <a:ln>
            <a:solidFill>
              <a:srgbClr val="FF0000"/>
            </a:solidFill>
          </a:ln>
        </p:spPr>
        <p:txBody>
          <a:bodyPr vert="horz" wrap="square" lIns="9144" tIns="0" rIns="91440" bIns="0" rtlCol="0" anchor="ctr">
            <a:noAutofit/>
          </a:bodyPr>
          <a:lstStyle/>
          <a:p>
            <a:pPr>
              <a:lnSpc>
                <a:spcPct val="90000"/>
              </a:lnSpc>
              <a:spcBef>
                <a:spcPts val="0"/>
              </a:spcBef>
              <a:spcAft>
                <a:spcPts val="0"/>
              </a:spcAft>
              <a:buClrTx/>
            </a:pPr>
            <a:r>
              <a:rPr lang="en-US" sz="2400" b="1" i="0" baseline="0" dirty="0" smtClean="0">
                <a:effectLst>
                  <a:outerShdw blurRad="38100" dist="25400" dir="2700000" algn="tl">
                    <a:srgbClr val="000000">
                      <a:alpha val="0"/>
                    </a:srgbClr>
                  </a:outerShdw>
                </a:effectLst>
              </a:rPr>
              <a:t>&lt;interface&gt;</a:t>
            </a:r>
          </a:p>
          <a:p>
            <a:pPr marL="342900" indent="-342900">
              <a:lnSpc>
                <a:spcPct val="90000"/>
              </a:lnSpc>
              <a:spcBef>
                <a:spcPts val="0"/>
              </a:spcBef>
              <a:spcAft>
                <a:spcPts val="0"/>
              </a:spcAft>
              <a:buClrTx/>
              <a:buFont typeface="Arial" panose="020B0604020202020204" pitchFamily="34" charset="0"/>
              <a:buChar char="•"/>
            </a:pPr>
            <a:r>
              <a:rPr lang="en-US" sz="2000" b="0" i="0" baseline="0" dirty="0" smtClean="0">
                <a:effectLst>
                  <a:outerShdw blurRad="38100" dist="25400" dir="2700000" algn="tl">
                    <a:srgbClr val="000000">
                      <a:alpha val="0"/>
                    </a:srgbClr>
                  </a:outerShdw>
                </a:effectLst>
              </a:rPr>
              <a:t>VLAN</a:t>
            </a:r>
          </a:p>
          <a:p>
            <a:pPr marL="342900" indent="-342900">
              <a:lnSpc>
                <a:spcPct val="90000"/>
              </a:lnSpc>
              <a:spcBef>
                <a:spcPts val="0"/>
              </a:spcBef>
              <a:spcAft>
                <a:spcPts val="0"/>
              </a:spcAft>
              <a:buClrTx/>
              <a:buFont typeface="Arial" panose="020B0604020202020204" pitchFamily="34" charset="0"/>
              <a:buChar char="•"/>
            </a:pPr>
            <a:r>
              <a:rPr lang="en-US" sz="2000" dirty="0" smtClean="0">
                <a:effectLst>
                  <a:outerShdw blurRad="38100" dist="25400" dir="2700000" algn="tl">
                    <a:srgbClr val="000000">
                      <a:alpha val="0"/>
                    </a:srgbClr>
                  </a:outerShdw>
                </a:effectLst>
              </a:rPr>
              <a:t>Interface</a:t>
            </a:r>
          </a:p>
          <a:p>
            <a:pPr marL="342900" indent="-342900">
              <a:lnSpc>
                <a:spcPct val="90000"/>
              </a:lnSpc>
              <a:spcBef>
                <a:spcPts val="0"/>
              </a:spcBef>
              <a:spcAft>
                <a:spcPts val="0"/>
              </a:spcAft>
              <a:buClrTx/>
              <a:buFont typeface="Arial" panose="020B0604020202020204" pitchFamily="34" charset="0"/>
              <a:buChar char="•"/>
            </a:pPr>
            <a:r>
              <a:rPr lang="en-US" sz="2000" b="0" i="0" baseline="0" dirty="0" smtClean="0">
                <a:effectLst>
                  <a:outerShdw blurRad="38100" dist="25400" dir="2700000" algn="tl">
                    <a:srgbClr val="000000">
                      <a:alpha val="0"/>
                    </a:srgbClr>
                  </a:outerShdw>
                </a:effectLst>
              </a:rPr>
              <a:t>Route Domain</a:t>
            </a:r>
            <a:endParaRPr lang="en-US" sz="2000" b="0" i="0" baseline="0" dirty="0">
              <a:effectLst>
                <a:outerShdw blurRad="38100" dist="25400" dir="2700000" algn="tl">
                  <a:srgbClr val="000000">
                    <a:alpha val="0"/>
                  </a:srgbClr>
                </a:outerShdw>
              </a:effectLst>
            </a:endParaRPr>
          </a:p>
        </p:txBody>
      </p:sp>
      <p:sp>
        <p:nvSpPr>
          <p:cNvPr id="26" name="Rounded Rectangle 25"/>
          <p:cNvSpPr/>
          <p:nvPr/>
        </p:nvSpPr>
        <p:spPr>
          <a:xfrm>
            <a:off x="4497325" y="2553322"/>
            <a:ext cx="3210755" cy="1098524"/>
          </a:xfrm>
          <a:prstGeom prst="roundRect">
            <a:avLst/>
          </a:prstGeom>
          <a:solidFill>
            <a:schemeClr val="bg1">
              <a:lumMod val="85000"/>
              <a:alpha val="30000"/>
            </a:schemeClr>
          </a:solidFill>
          <a:ln>
            <a:solidFill>
              <a:srgbClr val="FF0000"/>
            </a:solidFill>
          </a:ln>
        </p:spPr>
        <p:txBody>
          <a:bodyPr vert="horz" wrap="square" lIns="9144" tIns="0" rIns="91440" bIns="0" rtlCol="0" anchor="ctr">
            <a:noAutofit/>
          </a:bodyPr>
          <a:lstStyle/>
          <a:p>
            <a:pPr>
              <a:lnSpc>
                <a:spcPct val="90000"/>
              </a:lnSpc>
              <a:spcBef>
                <a:spcPts val="0"/>
              </a:spcBef>
              <a:spcAft>
                <a:spcPts val="0"/>
              </a:spcAft>
              <a:buClrTx/>
            </a:pPr>
            <a:r>
              <a:rPr lang="en-US" sz="2400" b="1" i="0" baseline="0" dirty="0" smtClean="0">
                <a:effectLst>
                  <a:outerShdw blurRad="38100" dist="25400" dir="2700000" algn="tl">
                    <a:srgbClr val="000000">
                      <a:alpha val="0"/>
                    </a:srgbClr>
                  </a:outerShdw>
                </a:effectLst>
              </a:rPr>
              <a:t>:</a:t>
            </a:r>
            <a:r>
              <a:rPr lang="en-US" sz="2400" b="1" i="0" baseline="0" dirty="0" err="1" smtClean="0">
                <a:effectLst>
                  <a:outerShdw blurRad="38100" dist="25400" dir="2700000" algn="tl">
                    <a:srgbClr val="000000">
                      <a:alpha val="0"/>
                    </a:srgbClr>
                  </a:outerShdw>
                </a:effectLst>
              </a:rPr>
              <a:t>nnn</a:t>
            </a:r>
            <a:r>
              <a:rPr lang="en-US" sz="2400" i="0" baseline="0" dirty="0" smtClean="0">
                <a:effectLst>
                  <a:outerShdw blurRad="38100" dist="25400" dir="2700000" algn="tl">
                    <a:srgbClr val="000000">
                      <a:alpha val="0"/>
                    </a:srgbClr>
                  </a:outerShdw>
                </a:effectLst>
              </a:rPr>
              <a:t> (Noise</a:t>
            </a:r>
            <a:r>
              <a:rPr lang="en-US" sz="2400" i="0" dirty="0" smtClean="0">
                <a:effectLst>
                  <a:outerShdw blurRad="38100" dist="25400" dir="2700000" algn="tl">
                    <a:srgbClr val="000000">
                      <a:alpha val="0"/>
                    </a:srgbClr>
                  </a:outerShdw>
                </a:effectLst>
              </a:rPr>
              <a:t> Amplitude)</a:t>
            </a:r>
          </a:p>
          <a:p>
            <a:pPr algn="ctr">
              <a:lnSpc>
                <a:spcPct val="90000"/>
              </a:lnSpc>
              <a:spcBef>
                <a:spcPts val="0"/>
              </a:spcBef>
              <a:spcAft>
                <a:spcPts val="0"/>
              </a:spcAft>
              <a:buClrTx/>
            </a:pPr>
            <a:r>
              <a:rPr lang="en-US" sz="2400" b="0" i="1" baseline="0" dirty="0" smtClean="0">
                <a:effectLst>
                  <a:outerShdw blurRad="38100" dist="25400" dir="2700000" algn="tl">
                    <a:srgbClr val="000000">
                      <a:alpha val="0"/>
                    </a:srgbClr>
                  </a:outerShdw>
                </a:effectLst>
              </a:rPr>
              <a:t>“TMM</a:t>
            </a:r>
            <a:r>
              <a:rPr lang="en-US" sz="2400" b="0" i="1" dirty="0" smtClean="0">
                <a:effectLst>
                  <a:outerShdw blurRad="38100" dist="25400" dir="2700000" algn="tl">
                    <a:srgbClr val="000000">
                      <a:alpha val="0"/>
                    </a:srgbClr>
                  </a:outerShdw>
                </a:effectLst>
              </a:rPr>
              <a:t> Details”</a:t>
            </a:r>
            <a:endParaRPr lang="en-US" sz="2000" b="0" i="1" baseline="0" dirty="0">
              <a:effectLst>
                <a:outerShdw blurRad="38100" dist="25400" dir="2700000" algn="tl">
                  <a:srgbClr val="000000">
                    <a:alpha val="0"/>
                  </a:srgbClr>
                </a:outerShdw>
              </a:effectLst>
            </a:endParaRPr>
          </a:p>
        </p:txBody>
      </p:sp>
      <p:sp>
        <p:nvSpPr>
          <p:cNvPr id="28" name="Rounded Rectangle 27"/>
          <p:cNvSpPr/>
          <p:nvPr/>
        </p:nvSpPr>
        <p:spPr>
          <a:xfrm>
            <a:off x="8328504" y="3909138"/>
            <a:ext cx="3595115" cy="1410322"/>
          </a:xfrm>
          <a:prstGeom prst="roundRect">
            <a:avLst/>
          </a:prstGeom>
          <a:solidFill>
            <a:schemeClr val="bg1">
              <a:lumMod val="85000"/>
              <a:alpha val="30000"/>
            </a:schemeClr>
          </a:solidFill>
          <a:ln>
            <a:solidFill>
              <a:srgbClr val="FF0000"/>
            </a:solidFill>
          </a:ln>
        </p:spPr>
        <p:txBody>
          <a:bodyPr vert="horz" wrap="square" lIns="9144" tIns="0" rIns="91440" bIns="0" rtlCol="0" anchor="ctr">
            <a:noAutofit/>
          </a:bodyPr>
          <a:lstStyle/>
          <a:p>
            <a:pPr>
              <a:lnSpc>
                <a:spcPct val="90000"/>
              </a:lnSpc>
              <a:spcBef>
                <a:spcPts val="0"/>
              </a:spcBef>
              <a:spcAft>
                <a:spcPts val="0"/>
              </a:spcAft>
              <a:buClrTx/>
            </a:pPr>
            <a:r>
              <a:rPr lang="en-US" sz="2400" b="1" dirty="0" smtClean="0">
                <a:effectLst>
                  <a:outerShdw blurRad="38100" dist="25400" dir="2700000" algn="tl">
                    <a:srgbClr val="000000">
                      <a:alpha val="0"/>
                    </a:srgbClr>
                  </a:outerShdw>
                </a:effectLst>
              </a:rPr>
              <a:t>-s </a:t>
            </a:r>
            <a:r>
              <a:rPr lang="en-US" sz="2400" i="0" baseline="0" dirty="0" smtClean="0">
                <a:effectLst>
                  <a:outerShdw blurRad="38100" dist="25400" dir="2700000" algn="tl">
                    <a:srgbClr val="000000">
                      <a:alpha val="0"/>
                    </a:srgbClr>
                  </a:outerShdw>
                </a:effectLst>
              </a:rPr>
              <a:t>(</a:t>
            </a:r>
            <a:r>
              <a:rPr lang="en-US" sz="2400" i="0" baseline="0" dirty="0" err="1" smtClean="0">
                <a:effectLst>
                  <a:outerShdw blurRad="38100" dist="25400" dir="2700000" algn="tl">
                    <a:srgbClr val="000000">
                      <a:alpha val="0"/>
                    </a:srgbClr>
                  </a:outerShdw>
                </a:effectLst>
              </a:rPr>
              <a:t>snarf</a:t>
            </a:r>
            <a:r>
              <a:rPr lang="en-US" sz="2400" i="0" baseline="0" dirty="0" smtClean="0">
                <a:effectLst>
                  <a:outerShdw blurRad="38100" dist="25400" dir="2700000" algn="tl">
                    <a:srgbClr val="000000">
                      <a:alpha val="0"/>
                    </a:srgbClr>
                  </a:outerShdw>
                </a:effectLst>
              </a:rPr>
              <a:t>/Snap Length</a:t>
            </a:r>
            <a:r>
              <a:rPr lang="en-US" sz="2400" i="0" dirty="0" smtClean="0">
                <a:effectLst>
                  <a:outerShdw blurRad="38100" dist="25400" dir="2700000" algn="tl">
                    <a:srgbClr val="000000">
                      <a:alpha val="0"/>
                    </a:srgbClr>
                  </a:outerShdw>
                </a:effectLst>
              </a:rPr>
              <a:t>)</a:t>
            </a:r>
          </a:p>
          <a:p>
            <a:pPr marL="342900" indent="-342900">
              <a:lnSpc>
                <a:spcPct val="90000"/>
              </a:lnSpc>
              <a:spcBef>
                <a:spcPts val="0"/>
              </a:spcBef>
              <a:spcAft>
                <a:spcPts val="0"/>
              </a:spcAft>
              <a:buClrTx/>
              <a:buFont typeface="Arial" panose="020B0604020202020204" pitchFamily="34" charset="0"/>
              <a:buChar char="•"/>
            </a:pPr>
            <a:r>
              <a:rPr lang="en-US" sz="2400" b="0" baseline="0" dirty="0" smtClean="0">
                <a:effectLst>
                  <a:outerShdw blurRad="38100" dist="25400" dir="2700000" algn="tl">
                    <a:srgbClr val="000000">
                      <a:alpha val="0"/>
                    </a:srgbClr>
                  </a:outerShdw>
                </a:effectLst>
              </a:rPr>
              <a:t>0 = Full Packet</a:t>
            </a:r>
          </a:p>
          <a:p>
            <a:pPr marL="342900" indent="-342900">
              <a:lnSpc>
                <a:spcPct val="90000"/>
              </a:lnSpc>
              <a:spcBef>
                <a:spcPts val="0"/>
              </a:spcBef>
              <a:spcAft>
                <a:spcPts val="0"/>
              </a:spcAft>
              <a:buClrTx/>
              <a:buFont typeface="Arial" panose="020B0604020202020204" pitchFamily="34" charset="0"/>
              <a:buChar char="•"/>
            </a:pPr>
            <a:r>
              <a:rPr lang="en-US" sz="2400" dirty="0" smtClean="0">
                <a:effectLst>
                  <a:outerShdw blurRad="38100" dist="25400" dir="2700000" algn="tl">
                    <a:srgbClr val="000000">
                      <a:alpha val="0"/>
                    </a:srgbClr>
                  </a:outerShdw>
                </a:effectLst>
              </a:rPr>
              <a:t>&gt;1 = Number of bytes</a:t>
            </a:r>
            <a:endParaRPr lang="en-US" sz="2000" b="0" i="0" baseline="0" dirty="0">
              <a:effectLst>
                <a:outerShdw blurRad="38100" dist="25400" dir="2700000" algn="tl">
                  <a:srgbClr val="000000">
                    <a:alpha val="0"/>
                  </a:srgbClr>
                </a:outerShdw>
              </a:effectLst>
            </a:endParaRPr>
          </a:p>
        </p:txBody>
      </p:sp>
      <p:cxnSp>
        <p:nvCxnSpPr>
          <p:cNvPr id="30" name="Straight Arrow Connector 29"/>
          <p:cNvCxnSpPr>
            <a:endCxn id="26" idx="0"/>
          </p:cNvCxnSpPr>
          <p:nvPr/>
        </p:nvCxnSpPr>
        <p:spPr>
          <a:xfrm flipH="1">
            <a:off x="6102703" y="1828800"/>
            <a:ext cx="452022" cy="724522"/>
          </a:xfrm>
          <a:prstGeom prst="straightConnector1">
            <a:avLst/>
          </a:prstGeom>
          <a:ln w="44450">
            <a:solidFill>
              <a:schemeClr val="tx1">
                <a:lumMod val="75000"/>
                <a:lumOff val="25000"/>
              </a:schemeClr>
            </a:solidFill>
            <a:prstDash val="sysDot"/>
            <a:headEnd type="triangle" w="med" len="lg"/>
            <a:tailEnd type="oval" w="sm"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904203" y="1280160"/>
            <a:ext cx="929725" cy="64008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34" name="Rectangle 33"/>
          <p:cNvSpPr/>
          <p:nvPr/>
        </p:nvSpPr>
        <p:spPr>
          <a:xfrm>
            <a:off x="7198235" y="1280160"/>
            <a:ext cx="1045335" cy="64008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35" name="Rectangle 34"/>
          <p:cNvSpPr/>
          <p:nvPr/>
        </p:nvSpPr>
        <p:spPr>
          <a:xfrm>
            <a:off x="8242299" y="1280160"/>
            <a:ext cx="3769870" cy="64008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cxnSp>
        <p:nvCxnSpPr>
          <p:cNvPr id="37" name="Straight Arrow Connector 36"/>
          <p:cNvCxnSpPr/>
          <p:nvPr/>
        </p:nvCxnSpPr>
        <p:spPr>
          <a:xfrm>
            <a:off x="7679691" y="1828800"/>
            <a:ext cx="732393" cy="2078394"/>
          </a:xfrm>
          <a:prstGeom prst="straightConnector1">
            <a:avLst/>
          </a:prstGeom>
          <a:ln w="44450">
            <a:solidFill>
              <a:schemeClr val="tx1">
                <a:lumMod val="75000"/>
                <a:lumOff val="25000"/>
              </a:schemeClr>
            </a:solidFill>
            <a:prstDash val="sysDot"/>
            <a:headEnd type="triangle" w="med" len="lg"/>
            <a:tailEnd type="oval" w="sm" len="med"/>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8520685" y="2568562"/>
            <a:ext cx="3210755" cy="1098524"/>
          </a:xfrm>
          <a:prstGeom prst="roundRect">
            <a:avLst/>
          </a:prstGeom>
          <a:solidFill>
            <a:schemeClr val="bg1">
              <a:lumMod val="85000"/>
              <a:alpha val="30000"/>
            </a:schemeClr>
          </a:solidFill>
          <a:ln>
            <a:solidFill>
              <a:srgbClr val="FF0000"/>
            </a:solidFill>
          </a:ln>
        </p:spPr>
        <p:txBody>
          <a:bodyPr vert="horz" wrap="square" lIns="9144" tIns="0" rIns="91440" bIns="0" rtlCol="0" anchor="ctr">
            <a:noAutofit/>
          </a:bodyPr>
          <a:lstStyle/>
          <a:p>
            <a:pPr>
              <a:lnSpc>
                <a:spcPct val="90000"/>
              </a:lnSpc>
              <a:spcBef>
                <a:spcPts val="0"/>
              </a:spcBef>
              <a:spcAft>
                <a:spcPts val="0"/>
              </a:spcAft>
              <a:buClrTx/>
            </a:pPr>
            <a:r>
              <a:rPr lang="en-US" sz="2400" b="1" i="0" baseline="0" dirty="0" smtClean="0">
                <a:effectLst>
                  <a:outerShdw blurRad="38100" dist="25400" dir="2700000" algn="tl">
                    <a:srgbClr val="000000">
                      <a:alpha val="0"/>
                    </a:srgbClr>
                  </a:outerShdw>
                </a:effectLst>
              </a:rPr>
              <a:t>-w </a:t>
            </a:r>
            <a:r>
              <a:rPr lang="en-US" sz="2400" i="0" baseline="0" dirty="0" smtClean="0">
                <a:effectLst>
                  <a:outerShdw blurRad="38100" dist="25400" dir="2700000" algn="tl">
                    <a:srgbClr val="000000">
                      <a:alpha val="0"/>
                    </a:srgbClr>
                  </a:outerShdw>
                </a:effectLst>
              </a:rPr>
              <a:t>(output file</a:t>
            </a:r>
            <a:r>
              <a:rPr lang="en-US" sz="2400" i="0" dirty="0" smtClean="0">
                <a:effectLst>
                  <a:outerShdw blurRad="38100" dist="25400" dir="2700000" algn="tl">
                    <a:srgbClr val="000000">
                      <a:alpha val="0"/>
                    </a:srgbClr>
                  </a:outerShdw>
                </a:effectLst>
              </a:rPr>
              <a:t>)</a:t>
            </a:r>
          </a:p>
          <a:p>
            <a:pPr marL="342900" indent="-342900">
              <a:lnSpc>
                <a:spcPct val="90000"/>
              </a:lnSpc>
              <a:spcBef>
                <a:spcPts val="0"/>
              </a:spcBef>
              <a:spcAft>
                <a:spcPts val="0"/>
              </a:spcAft>
              <a:buClrTx/>
              <a:buFont typeface="Arial" panose="020B0604020202020204" pitchFamily="34" charset="0"/>
              <a:buChar char="•"/>
            </a:pPr>
            <a:r>
              <a:rPr lang="en-US" sz="2400" b="0" baseline="0" dirty="0" smtClean="0">
                <a:effectLst>
                  <a:outerShdw blurRad="38100" dist="25400" dir="2700000" algn="tl">
                    <a:srgbClr val="000000">
                      <a:alpha val="0"/>
                    </a:srgbClr>
                  </a:outerShdw>
                </a:effectLst>
              </a:rPr>
              <a:t>&lt;filename&gt;</a:t>
            </a:r>
            <a:r>
              <a:rPr lang="en-US" sz="2400" dirty="0">
                <a:effectLst>
                  <a:outerShdw blurRad="38100" dist="25400" dir="2700000" algn="tl">
                    <a:srgbClr val="000000">
                      <a:alpha val="0"/>
                    </a:srgbClr>
                  </a:outerShdw>
                </a:effectLst>
              </a:rPr>
              <a:t> </a:t>
            </a:r>
            <a:r>
              <a:rPr lang="en-US" sz="1600" dirty="0" smtClean="0">
                <a:effectLst>
                  <a:outerShdw blurRad="38100" dist="25400" dir="2700000" algn="tl">
                    <a:srgbClr val="000000">
                      <a:alpha val="0"/>
                    </a:srgbClr>
                  </a:outerShdw>
                </a:effectLst>
              </a:rPr>
              <a:t>(*.cap)</a:t>
            </a:r>
            <a:endParaRPr lang="en-US" sz="1600" b="0" i="0" baseline="0" dirty="0">
              <a:effectLst>
                <a:outerShdw blurRad="38100" dist="25400" dir="2700000" algn="tl">
                  <a:srgbClr val="000000">
                    <a:alpha val="0"/>
                  </a:srgbClr>
                </a:outerShdw>
              </a:effectLst>
            </a:endParaRPr>
          </a:p>
        </p:txBody>
      </p:sp>
      <p:cxnSp>
        <p:nvCxnSpPr>
          <p:cNvPr id="43" name="Straight Arrow Connector 42"/>
          <p:cNvCxnSpPr>
            <a:endCxn id="42" idx="0"/>
          </p:cNvCxnSpPr>
          <p:nvPr/>
        </p:nvCxnSpPr>
        <p:spPr>
          <a:xfrm>
            <a:off x="9768840" y="1889760"/>
            <a:ext cx="357223" cy="678802"/>
          </a:xfrm>
          <a:prstGeom prst="straightConnector1">
            <a:avLst/>
          </a:prstGeom>
          <a:ln w="44450">
            <a:solidFill>
              <a:schemeClr val="tx1">
                <a:lumMod val="75000"/>
                <a:lumOff val="25000"/>
              </a:schemeClr>
            </a:solidFill>
            <a:prstDash val="sysDot"/>
            <a:headEnd type="triangle" w="med" len="lg"/>
            <a:tailEnd type="oval" w="sm" len="med"/>
          </a:ln>
        </p:spPr>
        <p:style>
          <a:lnRef idx="1">
            <a:schemeClr val="accent1"/>
          </a:lnRef>
          <a:fillRef idx="0">
            <a:schemeClr val="accent1"/>
          </a:fillRef>
          <a:effectRef idx="0">
            <a:schemeClr val="accent1"/>
          </a:effectRef>
          <a:fontRef idx="minor">
            <a:schemeClr val="tx1"/>
          </a:fontRef>
        </p:style>
      </p:cxnSp>
      <p:pic>
        <p:nvPicPr>
          <p:cNvPr id="12290"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499" y="5775960"/>
            <a:ext cx="511973" cy="51197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2369819" y="5806440"/>
            <a:ext cx="9337550" cy="496733"/>
          </a:xfrm>
          <a:prstGeom prst="rect">
            <a:avLst/>
          </a:prstGeom>
          <a:noFill/>
        </p:spPr>
        <p:txBody>
          <a:bodyPr wrap="square" lIns="0" tIns="0" rIns="0" bIns="0" rtlCol="0">
            <a:noAutofit/>
          </a:bodyPr>
          <a:lstStyle/>
          <a:p>
            <a:pPr>
              <a:lnSpc>
                <a:spcPct val="90000"/>
              </a:lnSpc>
              <a:spcAft>
                <a:spcPts val="600"/>
              </a:spcAft>
            </a:pPr>
            <a:r>
              <a:rPr lang="en-US" sz="2800" b="1" dirty="0" smtClean="0">
                <a:solidFill>
                  <a:schemeClr val="accent1">
                    <a:lumMod val="50000"/>
                  </a:schemeClr>
                </a:solidFill>
                <a:effectLst>
                  <a:outerShdw blurRad="38100" dist="25400" dir="2700000" algn="tl">
                    <a:srgbClr val="000000">
                      <a:alpha val="0"/>
                    </a:srgbClr>
                  </a:outerShdw>
                </a:effectLst>
              </a:rPr>
              <a:t>Supports most of the standard </a:t>
            </a:r>
            <a:r>
              <a:rPr lang="en-US" sz="2800" b="1" dirty="0" err="1" smtClean="0">
                <a:solidFill>
                  <a:schemeClr val="accent1">
                    <a:lumMod val="50000"/>
                  </a:schemeClr>
                </a:solidFill>
                <a:effectLst>
                  <a:outerShdw blurRad="38100" dist="25400" dir="2700000" algn="tl">
                    <a:srgbClr val="000000">
                      <a:alpha val="0"/>
                    </a:srgbClr>
                  </a:outerShdw>
                </a:effectLst>
              </a:rPr>
              <a:t>TCPdump</a:t>
            </a:r>
            <a:r>
              <a:rPr lang="en-US" sz="2800" b="1" dirty="0" smtClean="0">
                <a:solidFill>
                  <a:schemeClr val="accent1">
                    <a:lumMod val="50000"/>
                  </a:schemeClr>
                </a:solidFill>
                <a:effectLst>
                  <a:outerShdw blurRad="38100" dist="25400" dir="2700000" algn="tl">
                    <a:srgbClr val="000000">
                      <a:alpha val="0"/>
                    </a:srgbClr>
                  </a:outerShdw>
                </a:effectLst>
              </a:rPr>
              <a:t> options</a:t>
            </a:r>
            <a:endParaRPr lang="en-US" sz="2800" b="1" kern="1200" dirty="0" smtClean="0">
              <a:solidFill>
                <a:schemeClr val="accent1">
                  <a:lumMod val="50000"/>
                </a:schemeClr>
              </a:solidFill>
              <a:effectLst>
                <a:outerShdw blurRad="38100" dist="25400" dir="2700000" algn="tl">
                  <a:srgbClr val="000000">
                    <a:alpha val="0"/>
                  </a:srgbClr>
                </a:outerShdw>
              </a:effectLst>
            </a:endParaRPr>
          </a:p>
        </p:txBody>
      </p:sp>
      <p:sp>
        <p:nvSpPr>
          <p:cNvPr id="21" name="Rectangle 20"/>
          <p:cNvSpPr/>
          <p:nvPr/>
        </p:nvSpPr>
        <p:spPr>
          <a:xfrm>
            <a:off x="6833928" y="1280160"/>
            <a:ext cx="364307" cy="64008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9" name="Rounded Rectangle 28"/>
          <p:cNvSpPr/>
          <p:nvPr/>
        </p:nvSpPr>
        <p:spPr>
          <a:xfrm>
            <a:off x="4489034" y="3885967"/>
            <a:ext cx="3210755" cy="1351228"/>
          </a:xfrm>
          <a:prstGeom prst="roundRect">
            <a:avLst/>
          </a:prstGeom>
          <a:solidFill>
            <a:schemeClr val="bg1">
              <a:lumMod val="85000"/>
              <a:alpha val="30000"/>
            </a:schemeClr>
          </a:solidFill>
          <a:ln>
            <a:solidFill>
              <a:srgbClr val="FF0000"/>
            </a:solidFill>
          </a:ln>
        </p:spPr>
        <p:txBody>
          <a:bodyPr vert="horz" wrap="square" lIns="9144" tIns="0" rIns="91440" bIns="0" rtlCol="0" anchor="ctr">
            <a:noAutofit/>
          </a:bodyPr>
          <a:lstStyle/>
          <a:p>
            <a:pPr>
              <a:lnSpc>
                <a:spcPct val="90000"/>
              </a:lnSpc>
              <a:spcBef>
                <a:spcPts val="0"/>
              </a:spcBef>
              <a:spcAft>
                <a:spcPts val="0"/>
              </a:spcAft>
              <a:buClrTx/>
            </a:pPr>
            <a:r>
              <a:rPr lang="en-US" sz="2400" b="1" i="0" baseline="0" dirty="0" smtClean="0">
                <a:effectLst>
                  <a:outerShdw blurRad="38100" dist="25400" dir="2700000" algn="tl">
                    <a:srgbClr val="000000">
                      <a:alpha val="0"/>
                    </a:srgbClr>
                  </a:outerShdw>
                </a:effectLst>
              </a:rPr>
              <a:t>:p </a:t>
            </a:r>
            <a:r>
              <a:rPr lang="en-US" sz="2400" b="1" i="0" baseline="0" dirty="0" smtClean="0"/>
              <a:t>(Peer Flow</a:t>
            </a:r>
            <a:r>
              <a:rPr lang="en-US" sz="2400" i="0" dirty="0" smtClean="0"/>
              <a:t>)</a:t>
            </a:r>
          </a:p>
          <a:p>
            <a:pPr algn="ctr">
              <a:lnSpc>
                <a:spcPct val="90000"/>
              </a:lnSpc>
              <a:spcBef>
                <a:spcPts val="0"/>
              </a:spcBef>
              <a:spcAft>
                <a:spcPts val="0"/>
              </a:spcAft>
              <a:buClrTx/>
            </a:pPr>
            <a:r>
              <a:rPr lang="en-US" sz="2400" b="0" i="1" baseline="0" dirty="0" smtClean="0">
                <a:effectLst>
                  <a:outerShdw blurRad="38100" dist="25400" dir="2700000" algn="tl">
                    <a:srgbClr val="000000">
                      <a:alpha val="0"/>
                    </a:srgbClr>
                  </a:outerShdw>
                </a:effectLst>
              </a:rPr>
              <a:t>“Copies matching peer flow</a:t>
            </a:r>
            <a:r>
              <a:rPr lang="en-US" sz="2400" b="0" i="1" dirty="0" smtClean="0">
                <a:effectLst>
                  <a:outerShdw blurRad="38100" dist="25400" dir="2700000" algn="tl">
                    <a:srgbClr val="000000">
                      <a:alpha val="0"/>
                    </a:srgbClr>
                  </a:outerShdw>
                </a:effectLst>
              </a:rPr>
              <a:t>”</a:t>
            </a:r>
            <a:r>
              <a:rPr lang="en-US" sz="1600" b="0" i="1" dirty="0" smtClean="0">
                <a:effectLst>
                  <a:outerShdw blurRad="38100" dist="25400" dir="2700000" algn="tl">
                    <a:srgbClr val="000000">
                      <a:alpha val="0"/>
                    </a:srgbClr>
                  </a:outerShdw>
                </a:effectLst>
              </a:rPr>
              <a:t>(Can be used together or separate :</a:t>
            </a:r>
            <a:r>
              <a:rPr lang="en-US" sz="1600" b="0" i="1" dirty="0" err="1" smtClean="0">
                <a:effectLst>
                  <a:outerShdw blurRad="38100" dist="25400" dir="2700000" algn="tl">
                    <a:srgbClr val="000000">
                      <a:alpha val="0"/>
                    </a:srgbClr>
                  </a:outerShdw>
                </a:effectLst>
              </a:rPr>
              <a:t>nnnp</a:t>
            </a:r>
            <a:r>
              <a:rPr lang="en-US" sz="1600" b="0" i="1" dirty="0" smtClean="0">
                <a:effectLst>
                  <a:outerShdw blurRad="38100" dist="25400" dir="2700000" algn="tl">
                    <a:srgbClr val="000000">
                      <a:alpha val="0"/>
                    </a:srgbClr>
                  </a:outerShdw>
                </a:effectLst>
              </a:rPr>
              <a:t> or :p</a:t>
            </a:r>
            <a:endParaRPr lang="en-US" sz="1600" b="0" i="1" baseline="0" dirty="0">
              <a:effectLst>
                <a:outerShdw blurRad="38100" dist="25400" dir="2700000" algn="tl">
                  <a:srgbClr val="000000">
                    <a:alpha val="0"/>
                  </a:srgbClr>
                </a:outerShdw>
              </a:effectLst>
            </a:endParaRPr>
          </a:p>
        </p:txBody>
      </p:sp>
      <p:pic>
        <p:nvPicPr>
          <p:cNvPr id="31" name="Picture 2" descr="http://upload.wikimedia.org/wikipedia/en/thumb/f/f9/F5_Networks_logo.svg/768px-F5_Networks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4096" y="2598060"/>
            <a:ext cx="225523" cy="2255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upload.wikimedia.org/wikipedia/en/thumb/f/f9/F5_Networks_logo.svg/768px-F5_Networks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734" y="3953216"/>
            <a:ext cx="225523" cy="2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30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grpId="1" nodeType="clickEffect">
                                  <p:stCondLst>
                                    <p:cond delay="0"/>
                                  </p:stCondLst>
                                  <p:childTnLst>
                                    <p:animClr clrSpc="hsl" dir="cw">
                                      <p:cBhvr override="childStyle">
                                        <p:cTn id="23" dur="500" fill="hold"/>
                                        <p:tgtEl>
                                          <p:spTgt spid="19"/>
                                        </p:tgtEl>
                                        <p:attrNameLst>
                                          <p:attrName>style.color</p:attrName>
                                        </p:attrNameLst>
                                      </p:cBhvr>
                                      <p:by>
                                        <p:hsl h="0" s="-70588" l="0"/>
                                      </p:by>
                                    </p:animClr>
                                    <p:animClr clrSpc="hsl" dir="cw">
                                      <p:cBhvr>
                                        <p:cTn id="24" dur="500" fill="hold"/>
                                        <p:tgtEl>
                                          <p:spTgt spid="19"/>
                                        </p:tgtEl>
                                        <p:attrNameLst>
                                          <p:attrName>fillcolor</p:attrName>
                                        </p:attrNameLst>
                                      </p:cBhvr>
                                      <p:by>
                                        <p:hsl h="0" s="-70588" l="0"/>
                                      </p:by>
                                    </p:animClr>
                                    <p:animClr clrSpc="hsl" dir="cw">
                                      <p:cBhvr>
                                        <p:cTn id="25" dur="500" fill="hold"/>
                                        <p:tgtEl>
                                          <p:spTgt spid="19"/>
                                        </p:tgtEl>
                                        <p:attrNameLst>
                                          <p:attrName>stroke.color</p:attrName>
                                        </p:attrNameLst>
                                      </p:cBhvr>
                                      <p:by>
                                        <p:hsl h="0" s="-70588" l="0"/>
                                      </p:by>
                                    </p:animClr>
                                    <p:set>
                                      <p:cBhvr>
                                        <p:cTn id="26" dur="500" fill="hold"/>
                                        <p:tgtEl>
                                          <p:spTgt spid="19"/>
                                        </p:tgtEl>
                                        <p:attrNameLst>
                                          <p:attrName>fill.type</p:attrName>
                                        </p:attrNameLst>
                                      </p:cBhvr>
                                      <p:to>
                                        <p:strVal val="solid"/>
                                      </p:to>
                                    </p:se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mph" presetSubtype="0" fill="hold" grpId="1" nodeType="clickEffect">
                                  <p:stCondLst>
                                    <p:cond delay="0"/>
                                  </p:stCondLst>
                                  <p:childTnLst>
                                    <p:animClr clrSpc="hsl" dir="cw">
                                      <p:cBhvr override="childStyle">
                                        <p:cTn id="42" dur="500" fill="hold"/>
                                        <p:tgtEl>
                                          <p:spTgt spid="33"/>
                                        </p:tgtEl>
                                        <p:attrNameLst>
                                          <p:attrName>style.color</p:attrName>
                                        </p:attrNameLst>
                                      </p:cBhvr>
                                      <p:by>
                                        <p:hsl h="0" s="-70588" l="0"/>
                                      </p:by>
                                    </p:animClr>
                                    <p:animClr clrSpc="hsl" dir="cw">
                                      <p:cBhvr>
                                        <p:cTn id="43" dur="500" fill="hold"/>
                                        <p:tgtEl>
                                          <p:spTgt spid="33"/>
                                        </p:tgtEl>
                                        <p:attrNameLst>
                                          <p:attrName>fillcolor</p:attrName>
                                        </p:attrNameLst>
                                      </p:cBhvr>
                                      <p:by>
                                        <p:hsl h="0" s="-70588" l="0"/>
                                      </p:by>
                                    </p:animClr>
                                    <p:animClr clrSpc="hsl" dir="cw">
                                      <p:cBhvr>
                                        <p:cTn id="44" dur="500" fill="hold"/>
                                        <p:tgtEl>
                                          <p:spTgt spid="33"/>
                                        </p:tgtEl>
                                        <p:attrNameLst>
                                          <p:attrName>stroke.color</p:attrName>
                                        </p:attrNameLst>
                                      </p:cBhvr>
                                      <p:by>
                                        <p:hsl h="0" s="-70588" l="0"/>
                                      </p:by>
                                    </p:animClr>
                                    <p:set>
                                      <p:cBhvr>
                                        <p:cTn id="45" dur="500" fill="hold"/>
                                        <p:tgtEl>
                                          <p:spTgt spid="33"/>
                                        </p:tgtEl>
                                        <p:attrNameLst>
                                          <p:attrName>fill.type</p:attrName>
                                        </p:attrNameLst>
                                      </p:cBhvr>
                                      <p:to>
                                        <p:strVal val="solid"/>
                                      </p:to>
                                    </p:se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mph" presetSubtype="0" fill="hold" grpId="1" nodeType="clickEffect">
                                  <p:stCondLst>
                                    <p:cond delay="0"/>
                                  </p:stCondLst>
                                  <p:childTnLst>
                                    <p:animClr clrSpc="hsl" dir="cw">
                                      <p:cBhvr override="childStyle">
                                        <p:cTn id="61" dur="500" fill="hold"/>
                                        <p:tgtEl>
                                          <p:spTgt spid="21"/>
                                        </p:tgtEl>
                                        <p:attrNameLst>
                                          <p:attrName>style.color</p:attrName>
                                        </p:attrNameLst>
                                      </p:cBhvr>
                                      <p:by>
                                        <p:hsl h="0" s="-70588" l="0"/>
                                      </p:by>
                                    </p:animClr>
                                    <p:animClr clrSpc="hsl" dir="cw">
                                      <p:cBhvr>
                                        <p:cTn id="62" dur="500" fill="hold"/>
                                        <p:tgtEl>
                                          <p:spTgt spid="21"/>
                                        </p:tgtEl>
                                        <p:attrNameLst>
                                          <p:attrName>fillcolor</p:attrName>
                                        </p:attrNameLst>
                                      </p:cBhvr>
                                      <p:by>
                                        <p:hsl h="0" s="-70588" l="0"/>
                                      </p:by>
                                    </p:animClr>
                                    <p:animClr clrSpc="hsl" dir="cw">
                                      <p:cBhvr>
                                        <p:cTn id="63" dur="500" fill="hold"/>
                                        <p:tgtEl>
                                          <p:spTgt spid="21"/>
                                        </p:tgtEl>
                                        <p:attrNameLst>
                                          <p:attrName>stroke.color</p:attrName>
                                        </p:attrNameLst>
                                      </p:cBhvr>
                                      <p:by>
                                        <p:hsl h="0" s="-70588" l="0"/>
                                      </p:by>
                                    </p:animClr>
                                    <p:set>
                                      <p:cBhvr>
                                        <p:cTn id="64" dur="500" fill="hold"/>
                                        <p:tgtEl>
                                          <p:spTgt spid="21"/>
                                        </p:tgtEl>
                                        <p:attrNameLst>
                                          <p:attrName>fill.type</p:attrName>
                                        </p:attrNameLst>
                                      </p:cBhvr>
                                      <p:to>
                                        <p:strVal val="solid"/>
                                      </p:to>
                                    </p:se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mph" presetSubtype="0" fill="hold" grpId="1" nodeType="clickEffect">
                                  <p:stCondLst>
                                    <p:cond delay="0"/>
                                  </p:stCondLst>
                                  <p:childTnLst>
                                    <p:animClr clrSpc="hsl" dir="cw">
                                      <p:cBhvr override="childStyle">
                                        <p:cTn id="77" dur="500" fill="hold"/>
                                        <p:tgtEl>
                                          <p:spTgt spid="34"/>
                                        </p:tgtEl>
                                        <p:attrNameLst>
                                          <p:attrName>style.color</p:attrName>
                                        </p:attrNameLst>
                                      </p:cBhvr>
                                      <p:by>
                                        <p:hsl h="0" s="-70588" l="0"/>
                                      </p:by>
                                    </p:animClr>
                                    <p:animClr clrSpc="hsl" dir="cw">
                                      <p:cBhvr>
                                        <p:cTn id="78" dur="500" fill="hold"/>
                                        <p:tgtEl>
                                          <p:spTgt spid="34"/>
                                        </p:tgtEl>
                                        <p:attrNameLst>
                                          <p:attrName>fillcolor</p:attrName>
                                        </p:attrNameLst>
                                      </p:cBhvr>
                                      <p:by>
                                        <p:hsl h="0" s="-70588" l="0"/>
                                      </p:by>
                                    </p:animClr>
                                    <p:animClr clrSpc="hsl" dir="cw">
                                      <p:cBhvr>
                                        <p:cTn id="79" dur="500" fill="hold"/>
                                        <p:tgtEl>
                                          <p:spTgt spid="34"/>
                                        </p:tgtEl>
                                        <p:attrNameLst>
                                          <p:attrName>stroke.color</p:attrName>
                                        </p:attrNameLst>
                                      </p:cBhvr>
                                      <p:by>
                                        <p:hsl h="0" s="-70588" l="0"/>
                                      </p:by>
                                    </p:animClr>
                                    <p:set>
                                      <p:cBhvr>
                                        <p:cTn id="80" dur="500" fill="hold"/>
                                        <p:tgtEl>
                                          <p:spTgt spid="34"/>
                                        </p:tgtEl>
                                        <p:attrNameLst>
                                          <p:attrName>fill.type</p:attrName>
                                        </p:attrNameLst>
                                      </p:cBhvr>
                                      <p:to>
                                        <p:strVal val="solid"/>
                                      </p:to>
                                    </p:se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childTnLst>
                          </p:cTn>
                        </p:par>
                      </p:childTnLst>
                    </p:cTn>
                  </p:par>
                  <p:par>
                    <p:cTn id="90" fill="hold">
                      <p:stCondLst>
                        <p:cond delay="indefinite"/>
                      </p:stCondLst>
                      <p:childTnLst>
                        <p:par>
                          <p:cTn id="91" fill="hold">
                            <p:stCondLst>
                              <p:cond delay="0"/>
                            </p:stCondLst>
                            <p:childTnLst>
                              <p:par>
                                <p:cTn id="92" presetID="25" presetClass="emph" presetSubtype="0" fill="hold" grpId="1" nodeType="clickEffect">
                                  <p:stCondLst>
                                    <p:cond delay="0"/>
                                  </p:stCondLst>
                                  <p:childTnLst>
                                    <p:animClr clrSpc="hsl" dir="cw">
                                      <p:cBhvr override="childStyle">
                                        <p:cTn id="93" dur="500" fill="hold"/>
                                        <p:tgtEl>
                                          <p:spTgt spid="35"/>
                                        </p:tgtEl>
                                        <p:attrNameLst>
                                          <p:attrName>style.color</p:attrName>
                                        </p:attrNameLst>
                                      </p:cBhvr>
                                      <p:by>
                                        <p:hsl h="0" s="-70588" l="0"/>
                                      </p:by>
                                    </p:animClr>
                                    <p:animClr clrSpc="hsl" dir="cw">
                                      <p:cBhvr>
                                        <p:cTn id="94" dur="500" fill="hold"/>
                                        <p:tgtEl>
                                          <p:spTgt spid="35"/>
                                        </p:tgtEl>
                                        <p:attrNameLst>
                                          <p:attrName>fillcolor</p:attrName>
                                        </p:attrNameLst>
                                      </p:cBhvr>
                                      <p:by>
                                        <p:hsl h="0" s="-70588" l="0"/>
                                      </p:by>
                                    </p:animClr>
                                    <p:animClr clrSpc="hsl" dir="cw">
                                      <p:cBhvr>
                                        <p:cTn id="95" dur="500" fill="hold"/>
                                        <p:tgtEl>
                                          <p:spTgt spid="35"/>
                                        </p:tgtEl>
                                        <p:attrNameLst>
                                          <p:attrName>stroke.color</p:attrName>
                                        </p:attrNameLst>
                                      </p:cBhvr>
                                      <p:by>
                                        <p:hsl h="0" s="-70588" l="0"/>
                                      </p:by>
                                    </p:animClr>
                                    <p:set>
                                      <p:cBhvr>
                                        <p:cTn id="96" dur="500" fill="hold"/>
                                        <p:tgtEl>
                                          <p:spTgt spid="35"/>
                                        </p:tgtEl>
                                        <p:attrNameLst>
                                          <p:attrName>fill.type</p:attrName>
                                        </p:attrNameLst>
                                      </p:cBhvr>
                                      <p:to>
                                        <p:strVal val="solid"/>
                                      </p:to>
                                    </p:se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nodeType="withEffect">
                                  <p:stCondLst>
                                    <p:cond delay="0"/>
                                  </p:stCondLst>
                                  <p:childTnLst>
                                    <p:set>
                                      <p:cBhvr>
                                        <p:cTn id="101" dur="1" fill="hold">
                                          <p:stCondLst>
                                            <p:cond delay="0"/>
                                          </p:stCondLst>
                                        </p:cTn>
                                        <p:tgtEl>
                                          <p:spTgt spid="12290"/>
                                        </p:tgtEl>
                                        <p:attrNameLst>
                                          <p:attrName>style.visibility</p:attrName>
                                        </p:attrNameLst>
                                      </p:cBhvr>
                                      <p:to>
                                        <p:strVal val="visible"/>
                                      </p:to>
                                    </p:set>
                                    <p:animEffect transition="in" filter="fade">
                                      <p:cBhvr>
                                        <p:cTn id="10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4" grpId="0" animBg="1"/>
      <p:bldP spid="26" grpId="0" animBg="1"/>
      <p:bldP spid="28" grpId="0" animBg="1"/>
      <p:bldP spid="33" grpId="0" animBg="1"/>
      <p:bldP spid="33" grpId="1" animBg="1"/>
      <p:bldP spid="34" grpId="0" animBg="1"/>
      <p:bldP spid="34" grpId="1" animBg="1"/>
      <p:bldP spid="35" grpId="0" animBg="1"/>
      <p:bldP spid="35" grpId="1" animBg="1"/>
      <p:bldP spid="42" grpId="0" animBg="1"/>
      <p:bldP spid="50" grpId="0"/>
      <p:bldP spid="21" grpId="0" animBg="1"/>
      <p:bldP spid="21" grpId="1"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r>
              <a:rPr lang="en-US" dirty="0" smtClean="0"/>
              <a:t> – Other Cool Options …</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TextBox 3"/>
          <p:cNvSpPr txBox="1"/>
          <p:nvPr/>
        </p:nvSpPr>
        <p:spPr>
          <a:xfrm>
            <a:off x="442151" y="1417320"/>
            <a:ext cx="11155489" cy="333756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US" sz="3200" b="1" kern="1200" dirty="0" smtClean="0">
                <a:solidFill>
                  <a:schemeClr val="accent1">
                    <a:lumMod val="50000"/>
                  </a:schemeClr>
                </a:solidFill>
                <a:effectLst>
                  <a:outerShdw blurRad="38100" dist="25400" dir="2700000" algn="tl">
                    <a:srgbClr val="000000">
                      <a:alpha val="0"/>
                    </a:srgbClr>
                  </a:outerShdw>
                </a:effectLst>
              </a:rPr>
              <a:t>-X</a:t>
            </a:r>
            <a:r>
              <a:rPr lang="en-US" sz="3200" kern="1200" dirty="0" smtClean="0">
                <a:solidFill>
                  <a:schemeClr val="accent1">
                    <a:lumMod val="50000"/>
                  </a:schemeClr>
                </a:solidFill>
                <a:effectLst>
                  <a:outerShdw blurRad="38100" dist="25400" dir="2700000" algn="tl">
                    <a:srgbClr val="000000">
                      <a:alpha val="0"/>
                    </a:srgbClr>
                  </a:outerShdw>
                </a:effectLst>
              </a:rPr>
              <a:t>: ASCII format to screen</a:t>
            </a:r>
          </a:p>
          <a:p>
            <a:pPr marL="342900" indent="-342900">
              <a:lnSpc>
                <a:spcPct val="90000"/>
              </a:lnSpc>
              <a:spcAft>
                <a:spcPts val="600"/>
              </a:spcAft>
              <a:buFont typeface="Arial" panose="020B0604020202020204" pitchFamily="34" charset="0"/>
              <a:buChar char="•"/>
            </a:pPr>
            <a:r>
              <a:rPr lang="en-US" sz="3200" b="1" dirty="0" smtClean="0">
                <a:solidFill>
                  <a:schemeClr val="accent1">
                    <a:lumMod val="50000"/>
                  </a:schemeClr>
                </a:solidFill>
              </a:rPr>
              <a:t>-r</a:t>
            </a:r>
            <a:r>
              <a:rPr lang="en-US" sz="3200" dirty="0" smtClean="0">
                <a:solidFill>
                  <a:schemeClr val="accent1">
                    <a:lumMod val="50000"/>
                  </a:schemeClr>
                </a:solidFill>
              </a:rPr>
              <a:t>: Read a saved </a:t>
            </a:r>
            <a:r>
              <a:rPr lang="en-US" sz="3200" dirty="0" err="1" smtClean="0">
                <a:solidFill>
                  <a:schemeClr val="accent1">
                    <a:lumMod val="50000"/>
                  </a:schemeClr>
                </a:solidFill>
              </a:rPr>
              <a:t>TCPdump</a:t>
            </a:r>
            <a:r>
              <a:rPr lang="en-US" sz="3200" dirty="0" smtClean="0">
                <a:solidFill>
                  <a:schemeClr val="accent1">
                    <a:lumMod val="50000"/>
                  </a:schemeClr>
                </a:solidFill>
              </a:rPr>
              <a:t> file (You can apply filters)</a:t>
            </a:r>
          </a:p>
          <a:p>
            <a:pPr marL="342900" indent="-342900">
              <a:lnSpc>
                <a:spcPct val="90000"/>
              </a:lnSpc>
              <a:spcAft>
                <a:spcPts val="600"/>
              </a:spcAft>
              <a:buFont typeface="Arial" panose="020B0604020202020204" pitchFamily="34" charset="0"/>
              <a:buChar char="•"/>
            </a:pPr>
            <a:r>
              <a:rPr lang="en-US" sz="3200" b="1" dirty="0" smtClean="0">
                <a:solidFill>
                  <a:schemeClr val="accent1">
                    <a:lumMod val="50000"/>
                  </a:schemeClr>
                </a:solidFill>
              </a:rPr>
              <a:t>&gt;</a:t>
            </a:r>
            <a:r>
              <a:rPr lang="en-US" sz="3200" dirty="0" smtClean="0">
                <a:solidFill>
                  <a:schemeClr val="accent1">
                    <a:lumMod val="50000"/>
                  </a:schemeClr>
                </a:solidFill>
              </a:rPr>
              <a:t> Pipe to a text file (human readable)</a:t>
            </a:r>
          </a:p>
          <a:p>
            <a:pPr marL="342900" indent="-342900">
              <a:lnSpc>
                <a:spcPct val="90000"/>
              </a:lnSpc>
              <a:spcAft>
                <a:spcPts val="600"/>
              </a:spcAft>
              <a:buFont typeface="Arial" panose="020B0604020202020204" pitchFamily="34" charset="0"/>
              <a:buChar char="•"/>
            </a:pPr>
            <a:r>
              <a:rPr lang="en-US" sz="3200" b="1" dirty="0" smtClean="0">
                <a:solidFill>
                  <a:schemeClr val="accent1">
                    <a:lumMod val="50000"/>
                  </a:schemeClr>
                </a:solidFill>
              </a:rPr>
              <a:t>-W:</a:t>
            </a:r>
            <a:r>
              <a:rPr lang="en-US" sz="3200" dirty="0" smtClean="0">
                <a:solidFill>
                  <a:schemeClr val="accent1">
                    <a:lumMod val="50000"/>
                  </a:schemeClr>
                </a:solidFill>
              </a:rPr>
              <a:t> Number of files in ring (used with –w)</a:t>
            </a:r>
          </a:p>
          <a:p>
            <a:pPr marL="342900" indent="-342900">
              <a:lnSpc>
                <a:spcPct val="90000"/>
              </a:lnSpc>
              <a:spcAft>
                <a:spcPts val="600"/>
              </a:spcAft>
              <a:buFont typeface="Arial" panose="020B0604020202020204" pitchFamily="34" charset="0"/>
              <a:buChar char="•"/>
            </a:pPr>
            <a:r>
              <a:rPr lang="en-US" sz="3200" b="1" dirty="0" smtClean="0">
                <a:solidFill>
                  <a:schemeClr val="accent1">
                    <a:lumMod val="50000"/>
                  </a:schemeClr>
                </a:solidFill>
              </a:rPr>
              <a:t>-C:</a:t>
            </a:r>
            <a:r>
              <a:rPr lang="en-US" sz="3200" dirty="0" smtClean="0">
                <a:solidFill>
                  <a:schemeClr val="accent1">
                    <a:lumMod val="50000"/>
                  </a:schemeClr>
                </a:solidFill>
              </a:rPr>
              <a:t> Number of millions of bytes per each file (used with –W –w)</a:t>
            </a:r>
          </a:p>
          <a:p>
            <a:pPr marL="800100" lvl="1" indent="-342900">
              <a:lnSpc>
                <a:spcPct val="90000"/>
              </a:lnSpc>
              <a:spcAft>
                <a:spcPts val="600"/>
              </a:spcAft>
              <a:buFont typeface="Arial" panose="020B0604020202020204" pitchFamily="34" charset="0"/>
              <a:buChar char="•"/>
            </a:pPr>
            <a:r>
              <a:rPr lang="en-US" sz="2400" dirty="0" err="1" smtClean="0">
                <a:solidFill>
                  <a:schemeClr val="accent1">
                    <a:lumMod val="50000"/>
                  </a:schemeClr>
                </a:solidFill>
              </a:rPr>
              <a:t>ie</a:t>
            </a:r>
            <a:r>
              <a:rPr lang="en-US" sz="2400" dirty="0" smtClean="0">
                <a:solidFill>
                  <a:schemeClr val="accent1">
                    <a:lumMod val="50000"/>
                  </a:schemeClr>
                </a:solidFill>
              </a:rPr>
              <a:t>: 1MB = -C 1 </a:t>
            </a:r>
          </a:p>
          <a:p>
            <a:pPr marL="342900" indent="-342900">
              <a:lnSpc>
                <a:spcPct val="90000"/>
              </a:lnSpc>
              <a:spcAft>
                <a:spcPts val="600"/>
              </a:spcAft>
              <a:buFont typeface="Arial" panose="020B0604020202020204" pitchFamily="34" charset="0"/>
              <a:buChar char="•"/>
            </a:pPr>
            <a:r>
              <a:rPr lang="en-US" sz="3200" dirty="0" smtClean="0">
                <a:solidFill>
                  <a:schemeClr val="accent1">
                    <a:lumMod val="50000"/>
                  </a:schemeClr>
                </a:solidFill>
              </a:rPr>
              <a:t>-</a:t>
            </a:r>
            <a:r>
              <a:rPr lang="en-US" sz="3200" dirty="0" err="1" smtClean="0">
                <a:solidFill>
                  <a:schemeClr val="accent1">
                    <a:lumMod val="50000"/>
                  </a:schemeClr>
                </a:solidFill>
              </a:rPr>
              <a:t>vvv</a:t>
            </a:r>
            <a:r>
              <a:rPr lang="en-US" sz="3200" dirty="0" smtClean="0">
                <a:solidFill>
                  <a:schemeClr val="accent1">
                    <a:lumMod val="50000"/>
                  </a:schemeClr>
                </a:solidFill>
              </a:rPr>
              <a:t>: Verbosity</a:t>
            </a:r>
          </a:p>
        </p:txBody>
      </p:sp>
      <p:sp>
        <p:nvSpPr>
          <p:cNvPr id="5" name="Rectangle 4"/>
          <p:cNvSpPr/>
          <p:nvPr/>
        </p:nvSpPr>
        <p:spPr>
          <a:xfrm>
            <a:off x="2639696" y="5335244"/>
            <a:ext cx="9174354" cy="830997"/>
          </a:xfrm>
          <a:prstGeom prst="rect">
            <a:avLst/>
          </a:prstGeom>
        </p:spPr>
        <p:txBody>
          <a:bodyPr wrap="square">
            <a:spAutoFit/>
          </a:bodyPr>
          <a:lstStyle/>
          <a:p>
            <a:r>
              <a:rPr lang="en-US" sz="1600" b="1" dirty="0" err="1" smtClean="0"/>
              <a:t>iCall</a:t>
            </a:r>
            <a:r>
              <a:rPr lang="en-US" sz="1600" b="1" dirty="0" smtClean="0"/>
              <a:t> </a:t>
            </a:r>
            <a:r>
              <a:rPr lang="en-US" sz="1600" b="1" dirty="0" err="1" smtClean="0"/>
              <a:t>TCPdump</a:t>
            </a:r>
            <a:r>
              <a:rPr lang="en-US" sz="1600" b="1" dirty="0" smtClean="0"/>
              <a:t> on Event: </a:t>
            </a:r>
            <a:r>
              <a:rPr lang="en-US" sz="1600" dirty="0" smtClean="0">
                <a:hlinkClick r:id="rId3"/>
              </a:rPr>
              <a:t>https</a:t>
            </a:r>
            <a:r>
              <a:rPr lang="en-US" sz="1600" dirty="0">
                <a:hlinkClick r:id="rId3"/>
              </a:rPr>
              <a:t>://</a:t>
            </a:r>
            <a:r>
              <a:rPr lang="en-US" sz="1600" dirty="0" smtClean="0">
                <a:hlinkClick r:id="rId3"/>
              </a:rPr>
              <a:t>devcentral.f5.com/wiki/iCall.Run_tcpdump_on_event.ashx</a:t>
            </a:r>
            <a:endParaRPr lang="en-US" sz="1600" dirty="0" smtClean="0"/>
          </a:p>
          <a:p>
            <a:r>
              <a:rPr lang="en-US" sz="1600" b="1" dirty="0" smtClean="0"/>
              <a:t>Perl Script on </a:t>
            </a:r>
            <a:r>
              <a:rPr lang="en-US" sz="1600" b="1" dirty="0"/>
              <a:t>Log Action</a:t>
            </a:r>
            <a:r>
              <a:rPr lang="en-US" sz="1600" b="1" dirty="0" smtClean="0"/>
              <a:t>: </a:t>
            </a:r>
            <a:r>
              <a:rPr lang="en-US" sz="1600" dirty="0" smtClean="0">
                <a:hlinkClick r:id="rId4"/>
              </a:rPr>
              <a:t>http</a:t>
            </a:r>
            <a:r>
              <a:rPr lang="en-US" sz="1600" dirty="0">
                <a:hlinkClick r:id="rId4"/>
              </a:rPr>
              <a:t>://</a:t>
            </a:r>
            <a:r>
              <a:rPr lang="en-US" sz="1600" dirty="0" smtClean="0">
                <a:hlinkClick r:id="rId4"/>
              </a:rPr>
              <a:t>devcentral.f5.com/wiki/default.aspx/AdvDesignConfig/ActionOnLog.html</a:t>
            </a:r>
            <a:endParaRPr lang="en-US" sz="1600" dirty="0" smtClean="0"/>
          </a:p>
          <a:p>
            <a:endParaRPr lang="en-US" sz="1600" dirty="0"/>
          </a:p>
        </p:txBody>
      </p:sp>
      <p:pic>
        <p:nvPicPr>
          <p:cNvPr id="16388" name="Picture 4" descr="http://blogs.vmware.com/vcloud/files/2013/01/f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5340876"/>
            <a:ext cx="2490211" cy="6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97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TCPdump</a:t>
            </a:r>
            <a:r>
              <a:rPr lang="en-US" dirty="0" smtClean="0"/>
              <a:t> Filters</a:t>
            </a:r>
            <a:endParaRPr lang="en-US" dirty="0"/>
          </a:p>
        </p:txBody>
      </p:sp>
      <p:sp>
        <p:nvSpPr>
          <p:cNvPr id="3" name="TextBox 2"/>
          <p:cNvSpPr txBox="1"/>
          <p:nvPr/>
        </p:nvSpPr>
        <p:spPr>
          <a:xfrm>
            <a:off x="489457" y="1231907"/>
            <a:ext cx="6200903" cy="3337560"/>
          </a:xfrm>
          <a:prstGeom prst="rect">
            <a:avLst/>
          </a:prstGeom>
          <a:noFill/>
        </p:spPr>
        <p:txBody>
          <a:bodyPr wrap="square" lIns="0" tIns="0" rIns="0" bIns="0" rtlCol="0">
            <a:noAutofit/>
          </a:bodyPr>
          <a:lstStyle/>
          <a:p>
            <a:pPr marL="342900" indent="-3429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Common</a:t>
            </a:r>
          </a:p>
          <a:p>
            <a:pPr marL="800100" lvl="1" indent="-3429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host &lt;</a:t>
            </a:r>
            <a:r>
              <a:rPr lang="en-US" sz="2800" dirty="0" err="1" smtClean="0">
                <a:solidFill>
                  <a:schemeClr val="accent1">
                    <a:lumMod val="50000"/>
                  </a:schemeClr>
                </a:solidFill>
                <a:effectLst>
                  <a:outerShdw blurRad="38100" dist="25400" dir="2700000" algn="tl">
                    <a:srgbClr val="000000">
                      <a:alpha val="0"/>
                    </a:srgbClr>
                  </a:outerShdw>
                </a:effectLst>
              </a:rPr>
              <a:t>ip</a:t>
            </a:r>
            <a:r>
              <a:rPr lang="en-US" sz="2800" dirty="0" smtClean="0">
                <a:solidFill>
                  <a:schemeClr val="accent1">
                    <a:lumMod val="50000"/>
                  </a:schemeClr>
                </a:solidFill>
                <a:effectLst>
                  <a:outerShdw blurRad="38100" dist="25400" dir="2700000" algn="tl">
                    <a:srgbClr val="000000">
                      <a:alpha val="0"/>
                    </a:srgbClr>
                  </a:outerShdw>
                </a:effectLst>
              </a:rPr>
              <a:t> address&gt;</a:t>
            </a:r>
          </a:p>
          <a:p>
            <a:pPr marL="800100" lvl="1" indent="-342900">
              <a:lnSpc>
                <a:spcPct val="90000"/>
              </a:lnSpc>
              <a:spcAft>
                <a:spcPts val="600"/>
              </a:spcAft>
              <a:buFont typeface="Arial" panose="020B0604020202020204" pitchFamily="34" charset="0"/>
              <a:buChar char="•"/>
            </a:pPr>
            <a:r>
              <a:rPr lang="en-US" sz="2800" kern="1200" dirty="0" smtClean="0">
                <a:solidFill>
                  <a:schemeClr val="accent1">
                    <a:lumMod val="50000"/>
                  </a:schemeClr>
                </a:solidFill>
                <a:effectLst>
                  <a:outerShdw blurRad="38100" dist="25400" dir="2700000" algn="tl">
                    <a:srgbClr val="000000">
                      <a:alpha val="0"/>
                    </a:srgbClr>
                  </a:outerShdw>
                </a:effectLst>
              </a:rPr>
              <a:t>net &lt;network/bit mask&gt;</a:t>
            </a:r>
          </a:p>
          <a:p>
            <a:pPr marL="800100" lvl="1" indent="-3429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port &lt;port number&gt;</a:t>
            </a:r>
          </a:p>
          <a:p>
            <a:pPr marL="800100" lvl="1" indent="-342900">
              <a:lnSpc>
                <a:spcPct val="90000"/>
              </a:lnSpc>
              <a:spcAft>
                <a:spcPts val="600"/>
              </a:spcAft>
              <a:buFont typeface="Arial" panose="020B0604020202020204" pitchFamily="34" charset="0"/>
              <a:buChar char="•"/>
            </a:pPr>
            <a:r>
              <a:rPr lang="en-US" sz="2800" dirty="0" err="1" smtClean="0">
                <a:solidFill>
                  <a:schemeClr val="accent1">
                    <a:lumMod val="50000"/>
                  </a:schemeClr>
                </a:solidFill>
                <a:effectLst>
                  <a:outerShdw blurRad="38100" dist="25400" dir="2700000" algn="tl">
                    <a:srgbClr val="000000">
                      <a:alpha val="0"/>
                    </a:srgbClr>
                  </a:outerShdw>
                </a:effectLst>
              </a:rPr>
              <a:t>Portrange</a:t>
            </a:r>
            <a:r>
              <a:rPr lang="en-US" sz="2800" dirty="0" smtClean="0">
                <a:solidFill>
                  <a:schemeClr val="accent1">
                    <a:lumMod val="50000"/>
                  </a:schemeClr>
                </a:solidFill>
                <a:effectLst>
                  <a:outerShdw blurRad="38100" dist="25400" dir="2700000" algn="tl">
                    <a:srgbClr val="000000">
                      <a:alpha val="0"/>
                    </a:srgbClr>
                  </a:outerShdw>
                </a:effectLst>
              </a:rPr>
              <a:t> &lt;port-port&gt;</a:t>
            </a:r>
          </a:p>
          <a:p>
            <a:pPr marL="342900" indent="-342900">
              <a:lnSpc>
                <a:spcPct val="90000"/>
              </a:lnSpc>
              <a:spcAft>
                <a:spcPts val="600"/>
              </a:spcAft>
              <a:buFont typeface="Arial" panose="020B0604020202020204" pitchFamily="34" charset="0"/>
              <a:buChar char="•"/>
            </a:pPr>
            <a:r>
              <a:rPr lang="en-US" sz="2800" kern="1200" dirty="0" smtClean="0">
                <a:solidFill>
                  <a:schemeClr val="accent1">
                    <a:lumMod val="50000"/>
                  </a:schemeClr>
                </a:solidFill>
                <a:effectLst>
                  <a:outerShdw blurRad="38100" dist="25400" dir="2700000" algn="tl">
                    <a:srgbClr val="000000">
                      <a:alpha val="0"/>
                    </a:srgbClr>
                  </a:outerShdw>
                </a:effectLst>
              </a:rPr>
              <a:t>Modifiers</a:t>
            </a:r>
          </a:p>
          <a:p>
            <a:pPr marL="800100" lvl="1" indent="-342900">
              <a:lnSpc>
                <a:spcPct val="90000"/>
              </a:lnSpc>
              <a:spcAft>
                <a:spcPts val="600"/>
              </a:spcAft>
              <a:buFont typeface="Arial" panose="020B0604020202020204" pitchFamily="34" charset="0"/>
              <a:buChar char="•"/>
            </a:pPr>
            <a:r>
              <a:rPr lang="en-US" sz="2800" dirty="0" err="1" smtClean="0">
                <a:solidFill>
                  <a:schemeClr val="accent1">
                    <a:lumMod val="50000"/>
                  </a:schemeClr>
                </a:solidFill>
                <a:effectLst>
                  <a:outerShdw blurRad="38100" dist="25400" dir="2700000" algn="tl">
                    <a:srgbClr val="000000">
                      <a:alpha val="0"/>
                    </a:srgbClr>
                  </a:outerShdw>
                </a:effectLst>
              </a:rPr>
              <a:t>src</a:t>
            </a:r>
            <a:r>
              <a:rPr lang="en-US" sz="2800" dirty="0" smtClean="0">
                <a:solidFill>
                  <a:schemeClr val="accent1">
                    <a:lumMod val="50000"/>
                  </a:schemeClr>
                </a:solidFill>
                <a:effectLst>
                  <a:outerShdw blurRad="38100" dist="25400" dir="2700000" algn="tl">
                    <a:srgbClr val="000000">
                      <a:alpha val="0"/>
                    </a:srgbClr>
                  </a:outerShdw>
                </a:effectLst>
              </a:rPr>
              <a:t>/</a:t>
            </a:r>
            <a:r>
              <a:rPr lang="en-US" sz="2800" dirty="0" err="1" smtClean="0">
                <a:solidFill>
                  <a:schemeClr val="accent1">
                    <a:lumMod val="50000"/>
                  </a:schemeClr>
                </a:solidFill>
                <a:effectLst>
                  <a:outerShdw blurRad="38100" dist="25400" dir="2700000" algn="tl">
                    <a:srgbClr val="000000">
                      <a:alpha val="0"/>
                    </a:srgbClr>
                  </a:outerShdw>
                </a:effectLst>
              </a:rPr>
              <a:t>dst</a:t>
            </a:r>
            <a:endParaRPr lang="en-US" sz="2800" kern="1200" dirty="0" smtClean="0">
              <a:solidFill>
                <a:schemeClr val="accent1">
                  <a:lumMod val="50000"/>
                </a:schemeClr>
              </a:solidFill>
              <a:effectLst>
                <a:outerShdw blurRad="38100" dist="25400" dir="2700000" algn="tl">
                  <a:srgbClr val="000000">
                    <a:alpha val="0"/>
                  </a:srgbClr>
                </a:outerShdw>
              </a:effectLst>
            </a:endParaRPr>
          </a:p>
        </p:txBody>
      </p:sp>
      <p:sp>
        <p:nvSpPr>
          <p:cNvPr id="5" name="Rectangle 4"/>
          <p:cNvSpPr/>
          <p:nvPr/>
        </p:nvSpPr>
        <p:spPr>
          <a:xfrm>
            <a:off x="242252" y="4546938"/>
            <a:ext cx="11704319" cy="1938992"/>
          </a:xfrm>
          <a:prstGeom prst="rect">
            <a:avLst/>
          </a:prstGeom>
        </p:spPr>
        <p:txBody>
          <a:bodyPr wrap="square">
            <a:spAutoFit/>
          </a:bodyPr>
          <a:lstStyle/>
          <a:p>
            <a:r>
              <a:rPr lang="en-US" sz="2400" dirty="0" err="1">
                <a:solidFill>
                  <a:schemeClr val="accent1">
                    <a:lumMod val="50000"/>
                  </a:schemeClr>
                </a:solidFill>
              </a:rPr>
              <a:t>tcpdump</a:t>
            </a:r>
            <a:r>
              <a:rPr lang="en-US" sz="2400" dirty="0">
                <a:solidFill>
                  <a:schemeClr val="accent1">
                    <a:lumMod val="50000"/>
                  </a:schemeClr>
                </a:solidFill>
              </a:rPr>
              <a:t> </a:t>
            </a:r>
            <a:r>
              <a:rPr lang="en-US" sz="2400" dirty="0" smtClean="0">
                <a:solidFill>
                  <a:schemeClr val="accent1">
                    <a:lumMod val="50000"/>
                  </a:schemeClr>
                </a:solidFill>
              </a:rPr>
              <a:t>-</a:t>
            </a:r>
            <a:r>
              <a:rPr lang="en-US" sz="2400" dirty="0" err="1" smtClean="0">
                <a:solidFill>
                  <a:schemeClr val="accent1">
                    <a:lumMod val="50000"/>
                  </a:schemeClr>
                </a:solidFill>
              </a:rPr>
              <a:t>nni</a:t>
            </a:r>
            <a:r>
              <a:rPr lang="en-US" sz="2400" dirty="0" smtClean="0">
                <a:solidFill>
                  <a:schemeClr val="accent1">
                    <a:lumMod val="50000"/>
                  </a:schemeClr>
                </a:solidFill>
              </a:rPr>
              <a:t> </a:t>
            </a:r>
            <a:r>
              <a:rPr lang="en-US" sz="2400" dirty="0">
                <a:solidFill>
                  <a:schemeClr val="accent1">
                    <a:lumMod val="50000"/>
                  </a:schemeClr>
                </a:solidFill>
              </a:rPr>
              <a:t>internal -w </a:t>
            </a:r>
            <a:r>
              <a:rPr lang="en-US" sz="2400" dirty="0" smtClean="0">
                <a:solidFill>
                  <a:schemeClr val="accent1">
                    <a:lumMod val="50000"/>
                  </a:schemeClr>
                </a:solidFill>
              </a:rPr>
              <a:t>/</a:t>
            </a:r>
            <a:r>
              <a:rPr lang="en-US" sz="2400" dirty="0" err="1" smtClean="0">
                <a:solidFill>
                  <a:schemeClr val="accent1">
                    <a:lumMod val="50000"/>
                  </a:schemeClr>
                </a:solidFill>
              </a:rPr>
              <a:t>var</a:t>
            </a:r>
            <a:r>
              <a:rPr lang="en-US" sz="2400" dirty="0" smtClean="0">
                <a:solidFill>
                  <a:schemeClr val="accent1">
                    <a:lumMod val="50000"/>
                  </a:schemeClr>
                </a:solidFill>
              </a:rPr>
              <a:t>/</a:t>
            </a:r>
            <a:r>
              <a:rPr lang="en-US" sz="2400" dirty="0" err="1" smtClean="0">
                <a:solidFill>
                  <a:schemeClr val="accent1">
                    <a:lumMod val="50000"/>
                  </a:schemeClr>
                </a:solidFill>
              </a:rPr>
              <a:t>tmp</a:t>
            </a:r>
            <a:r>
              <a:rPr lang="en-US" sz="2400" dirty="0" smtClean="0">
                <a:solidFill>
                  <a:schemeClr val="accent1">
                    <a:lumMod val="50000"/>
                  </a:schemeClr>
                </a:solidFill>
              </a:rPr>
              <a:t>/</a:t>
            </a:r>
            <a:r>
              <a:rPr lang="en-US" sz="2400" dirty="0" err="1" smtClean="0">
                <a:solidFill>
                  <a:schemeClr val="accent1">
                    <a:lumMod val="50000"/>
                  </a:schemeClr>
                </a:solidFill>
              </a:rPr>
              <a:t>capture.cap</a:t>
            </a:r>
            <a:endParaRPr lang="en-US" sz="2400" dirty="0">
              <a:solidFill>
                <a:schemeClr val="accent1">
                  <a:lumMod val="50000"/>
                </a:schemeClr>
              </a:solidFill>
            </a:endParaRPr>
          </a:p>
          <a:p>
            <a:r>
              <a:rPr lang="en-US" sz="2400" dirty="0" err="1">
                <a:solidFill>
                  <a:schemeClr val="accent1">
                    <a:lumMod val="50000"/>
                  </a:schemeClr>
                </a:solidFill>
              </a:rPr>
              <a:t>tcpdump</a:t>
            </a:r>
            <a:r>
              <a:rPr lang="en-US" sz="2400" dirty="0">
                <a:solidFill>
                  <a:schemeClr val="accent1">
                    <a:lumMod val="50000"/>
                  </a:schemeClr>
                </a:solidFill>
              </a:rPr>
              <a:t> -</a:t>
            </a:r>
            <a:r>
              <a:rPr lang="en-US" sz="2400" dirty="0" err="1" smtClean="0">
                <a:solidFill>
                  <a:schemeClr val="accent1">
                    <a:lumMod val="50000"/>
                  </a:schemeClr>
                </a:solidFill>
              </a:rPr>
              <a:t>nni</a:t>
            </a:r>
            <a:r>
              <a:rPr lang="en-US" sz="2400" dirty="0" smtClean="0">
                <a:solidFill>
                  <a:schemeClr val="accent1">
                    <a:lumMod val="50000"/>
                  </a:schemeClr>
                </a:solidFill>
              </a:rPr>
              <a:t> external host 4.2.2.1</a:t>
            </a:r>
            <a:endParaRPr lang="en-US" sz="2400" dirty="0">
              <a:solidFill>
                <a:schemeClr val="accent1">
                  <a:lumMod val="50000"/>
                </a:schemeClr>
              </a:solidFill>
            </a:endParaRPr>
          </a:p>
          <a:p>
            <a:r>
              <a:rPr lang="en-US" sz="2400" dirty="0" err="1">
                <a:solidFill>
                  <a:schemeClr val="accent1">
                    <a:lumMod val="50000"/>
                  </a:schemeClr>
                </a:solidFill>
              </a:rPr>
              <a:t>tcpdump</a:t>
            </a:r>
            <a:r>
              <a:rPr lang="en-US" sz="2400" dirty="0">
                <a:solidFill>
                  <a:schemeClr val="accent1">
                    <a:lumMod val="50000"/>
                  </a:schemeClr>
                </a:solidFill>
              </a:rPr>
              <a:t> -</a:t>
            </a:r>
            <a:r>
              <a:rPr lang="en-US" sz="2400" dirty="0" err="1" smtClean="0">
                <a:solidFill>
                  <a:schemeClr val="accent1">
                    <a:lumMod val="50000"/>
                  </a:schemeClr>
                </a:solidFill>
              </a:rPr>
              <a:t>nni</a:t>
            </a:r>
            <a:r>
              <a:rPr lang="en-US" sz="2400" dirty="0">
                <a:solidFill>
                  <a:schemeClr val="accent1">
                    <a:lumMod val="50000"/>
                  </a:schemeClr>
                </a:solidFill>
              </a:rPr>
              <a:t> </a:t>
            </a:r>
            <a:r>
              <a:rPr lang="en-US" sz="2400" dirty="0" smtClean="0">
                <a:solidFill>
                  <a:schemeClr val="accent1">
                    <a:lumMod val="50000"/>
                  </a:schemeClr>
                </a:solidFill>
              </a:rPr>
              <a:t>internal net 10.10.10.0/24 </a:t>
            </a:r>
            <a:r>
              <a:rPr lang="en-US" sz="2400" dirty="0">
                <a:solidFill>
                  <a:schemeClr val="accent1">
                    <a:lumMod val="50000"/>
                  </a:schemeClr>
                </a:solidFill>
              </a:rPr>
              <a:t>and port 80</a:t>
            </a:r>
          </a:p>
          <a:p>
            <a:r>
              <a:rPr lang="en-US" sz="2400" dirty="0" err="1">
                <a:solidFill>
                  <a:schemeClr val="accent1">
                    <a:lumMod val="50000"/>
                  </a:schemeClr>
                </a:solidFill>
              </a:rPr>
              <a:t>tcpdump</a:t>
            </a:r>
            <a:r>
              <a:rPr lang="en-US" sz="2400" dirty="0">
                <a:solidFill>
                  <a:schemeClr val="accent1">
                    <a:lumMod val="50000"/>
                  </a:schemeClr>
                </a:solidFill>
              </a:rPr>
              <a:t> -</a:t>
            </a:r>
            <a:r>
              <a:rPr lang="en-US" sz="2400" dirty="0" err="1" smtClean="0">
                <a:solidFill>
                  <a:schemeClr val="accent1">
                    <a:lumMod val="50000"/>
                  </a:schemeClr>
                </a:solidFill>
              </a:rPr>
              <a:t>nni</a:t>
            </a:r>
            <a:r>
              <a:rPr lang="en-US" sz="2400" dirty="0" smtClean="0">
                <a:solidFill>
                  <a:schemeClr val="accent1">
                    <a:lumMod val="50000"/>
                  </a:schemeClr>
                </a:solidFill>
              </a:rPr>
              <a:t> 0.0 </a:t>
            </a:r>
            <a:r>
              <a:rPr lang="en-US" sz="2400" dirty="0" err="1" smtClean="0">
                <a:solidFill>
                  <a:schemeClr val="accent1">
                    <a:lumMod val="50000"/>
                  </a:schemeClr>
                </a:solidFill>
              </a:rPr>
              <a:t>src</a:t>
            </a:r>
            <a:r>
              <a:rPr lang="en-US" sz="2400" dirty="0" smtClean="0">
                <a:solidFill>
                  <a:schemeClr val="accent1">
                    <a:lumMod val="50000"/>
                  </a:schemeClr>
                </a:solidFill>
              </a:rPr>
              <a:t> </a:t>
            </a:r>
            <a:r>
              <a:rPr lang="en-US" sz="2400" dirty="0">
                <a:solidFill>
                  <a:schemeClr val="accent1">
                    <a:lumMod val="50000"/>
                  </a:schemeClr>
                </a:solidFill>
              </a:rPr>
              <a:t>host 172.16.101.20 and </a:t>
            </a:r>
            <a:r>
              <a:rPr lang="en-US" sz="2400" dirty="0" err="1">
                <a:solidFill>
                  <a:schemeClr val="accent1">
                    <a:lumMod val="50000"/>
                  </a:schemeClr>
                </a:solidFill>
              </a:rPr>
              <a:t>dst</a:t>
            </a:r>
            <a:r>
              <a:rPr lang="en-US" sz="2400" dirty="0">
                <a:solidFill>
                  <a:schemeClr val="accent1">
                    <a:lumMod val="50000"/>
                  </a:schemeClr>
                </a:solidFill>
              </a:rPr>
              <a:t> port </a:t>
            </a:r>
            <a:r>
              <a:rPr lang="en-US" sz="2400" dirty="0" smtClean="0">
                <a:solidFill>
                  <a:schemeClr val="accent1">
                    <a:lumMod val="50000"/>
                  </a:schemeClr>
                </a:solidFill>
              </a:rPr>
              <a:t>80</a:t>
            </a:r>
            <a:endParaRPr lang="en-US" sz="2400" dirty="0">
              <a:solidFill>
                <a:schemeClr val="accent1">
                  <a:lumMod val="50000"/>
                </a:schemeClr>
              </a:solidFill>
            </a:endParaRPr>
          </a:p>
          <a:p>
            <a:r>
              <a:rPr lang="en-US" sz="2400" dirty="0" err="1">
                <a:solidFill>
                  <a:schemeClr val="accent1">
                    <a:lumMod val="50000"/>
                  </a:schemeClr>
                </a:solidFill>
              </a:rPr>
              <a:t>tcpdump</a:t>
            </a:r>
            <a:r>
              <a:rPr lang="en-US" sz="2400" dirty="0">
                <a:solidFill>
                  <a:schemeClr val="accent1">
                    <a:lumMod val="50000"/>
                  </a:schemeClr>
                </a:solidFill>
              </a:rPr>
              <a:t> </a:t>
            </a:r>
            <a:r>
              <a:rPr lang="en-US" sz="2400" dirty="0" smtClean="0">
                <a:solidFill>
                  <a:schemeClr val="accent1">
                    <a:lumMod val="50000"/>
                  </a:schemeClr>
                </a:solidFill>
              </a:rPr>
              <a:t>–X –s 0 </a:t>
            </a:r>
            <a:r>
              <a:rPr lang="en-US" sz="2400" dirty="0">
                <a:solidFill>
                  <a:schemeClr val="accent1">
                    <a:lumMod val="50000"/>
                  </a:schemeClr>
                </a:solidFill>
              </a:rPr>
              <a:t>-</a:t>
            </a:r>
            <a:r>
              <a:rPr lang="en-US" sz="2400" dirty="0" err="1">
                <a:solidFill>
                  <a:schemeClr val="accent1">
                    <a:lumMod val="50000"/>
                  </a:schemeClr>
                </a:solidFill>
              </a:rPr>
              <a:t>nni</a:t>
            </a:r>
            <a:r>
              <a:rPr lang="en-US" sz="2400" dirty="0">
                <a:solidFill>
                  <a:schemeClr val="accent1">
                    <a:lumMod val="50000"/>
                  </a:schemeClr>
                </a:solidFill>
              </a:rPr>
              <a:t> </a:t>
            </a:r>
            <a:r>
              <a:rPr lang="en-US" sz="2400" dirty="0" smtClean="0">
                <a:solidFill>
                  <a:schemeClr val="accent1">
                    <a:lumMod val="50000"/>
                  </a:schemeClr>
                </a:solidFill>
              </a:rPr>
              <a:t>0.0</a:t>
            </a:r>
            <a:r>
              <a:rPr lang="en-US" sz="2400" dirty="0">
                <a:solidFill>
                  <a:schemeClr val="accent1">
                    <a:lumMod val="50000"/>
                  </a:schemeClr>
                </a:solidFill>
              </a:rPr>
              <a:t> -w /</a:t>
            </a:r>
            <a:r>
              <a:rPr lang="en-US" sz="2400" dirty="0" err="1" smtClean="0">
                <a:solidFill>
                  <a:schemeClr val="accent1">
                    <a:lumMod val="50000"/>
                  </a:schemeClr>
                </a:solidFill>
              </a:rPr>
              <a:t>var</a:t>
            </a:r>
            <a:r>
              <a:rPr lang="en-US" sz="2400" dirty="0" smtClean="0">
                <a:solidFill>
                  <a:schemeClr val="accent1">
                    <a:lumMod val="50000"/>
                  </a:schemeClr>
                </a:solidFill>
              </a:rPr>
              <a:t>/</a:t>
            </a:r>
            <a:r>
              <a:rPr lang="en-US" sz="2400" dirty="0" err="1" smtClean="0">
                <a:solidFill>
                  <a:schemeClr val="accent1">
                    <a:lumMod val="50000"/>
                  </a:schemeClr>
                </a:solidFill>
              </a:rPr>
              <a:t>tmp</a:t>
            </a:r>
            <a:r>
              <a:rPr lang="en-US" sz="2400" dirty="0" smtClean="0">
                <a:solidFill>
                  <a:schemeClr val="accent1">
                    <a:lumMod val="50000"/>
                  </a:schemeClr>
                </a:solidFill>
              </a:rPr>
              <a:t>/</a:t>
            </a:r>
            <a:r>
              <a:rPr lang="en-US" sz="2400" dirty="0" err="1" smtClean="0">
                <a:solidFill>
                  <a:schemeClr val="accent1">
                    <a:lumMod val="50000"/>
                  </a:schemeClr>
                </a:solidFill>
              </a:rPr>
              <a:t>new.cap</a:t>
            </a:r>
            <a:r>
              <a:rPr lang="en-US" sz="2400" dirty="0" smtClean="0">
                <a:solidFill>
                  <a:schemeClr val="accent1">
                    <a:lumMod val="50000"/>
                  </a:schemeClr>
                </a:solidFill>
              </a:rPr>
              <a:t> host </a:t>
            </a:r>
            <a:r>
              <a:rPr lang="en-US" sz="2400" dirty="0">
                <a:solidFill>
                  <a:schemeClr val="accent1">
                    <a:lumMod val="50000"/>
                  </a:schemeClr>
                </a:solidFill>
              </a:rPr>
              <a:t>172.16.101.20 and </a:t>
            </a:r>
            <a:r>
              <a:rPr lang="en-US" sz="2400" dirty="0" smtClean="0">
                <a:solidFill>
                  <a:schemeClr val="accent1">
                    <a:lumMod val="50000"/>
                  </a:schemeClr>
                </a:solidFill>
              </a:rPr>
              <a:t>port </a:t>
            </a:r>
            <a:r>
              <a:rPr lang="en-US" sz="2400" dirty="0">
                <a:solidFill>
                  <a:schemeClr val="accent1">
                    <a:lumMod val="50000"/>
                  </a:schemeClr>
                </a:solidFill>
              </a:rPr>
              <a:t>162</a:t>
            </a:r>
          </a:p>
        </p:txBody>
      </p:sp>
      <p:sp>
        <p:nvSpPr>
          <p:cNvPr id="6" name="Rectangle 5"/>
          <p:cNvSpPr/>
          <p:nvPr/>
        </p:nvSpPr>
        <p:spPr>
          <a:xfrm>
            <a:off x="5961889" y="1201427"/>
            <a:ext cx="5852160" cy="2646878"/>
          </a:xfrm>
          <a:prstGeom prst="rect">
            <a:avLst/>
          </a:prstGeom>
          <a:solidFill>
            <a:schemeClr val="bg1">
              <a:lumMod val="95000"/>
            </a:schemeClr>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solidFill>
                  <a:schemeClr val="accent1">
                    <a:lumMod val="50000"/>
                  </a:schemeClr>
                </a:solidFill>
                <a:latin typeface="Arial" panose="020B0604020202020204" pitchFamily="34" charset="0"/>
              </a:rPr>
              <a:t>Operators</a:t>
            </a:r>
            <a:endParaRPr lang="en-US" sz="2800" dirty="0">
              <a:solidFill>
                <a:schemeClr val="accent1">
                  <a:lumMod val="50000"/>
                </a:schemeClr>
              </a:solidFill>
              <a:latin typeface="Arial" panose="020B0604020202020204" pitchFamily="34" charset="0"/>
            </a:endParaRP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rPr>
              <a:t>Negation </a:t>
            </a:r>
            <a:r>
              <a:rPr lang="en-US" sz="2800" dirty="0" smtClean="0">
                <a:solidFill>
                  <a:schemeClr val="accent1">
                    <a:lumMod val="50000"/>
                  </a:schemeClr>
                </a:solidFill>
                <a:latin typeface="Arial" panose="020B0604020202020204" pitchFamily="34" charset="0"/>
              </a:rPr>
              <a:t>(`!' </a:t>
            </a:r>
            <a:r>
              <a:rPr lang="en-US" sz="2800" dirty="0">
                <a:solidFill>
                  <a:schemeClr val="accent1">
                    <a:lumMod val="50000"/>
                  </a:schemeClr>
                </a:solidFill>
                <a:latin typeface="Arial" panose="020B0604020202020204" pitchFamily="34" charset="0"/>
              </a:rPr>
              <a:t>or </a:t>
            </a:r>
            <a:r>
              <a:rPr lang="en-US" sz="2800" dirty="0" smtClean="0">
                <a:solidFill>
                  <a:schemeClr val="accent1">
                    <a:lumMod val="50000"/>
                  </a:schemeClr>
                </a:solidFill>
                <a:latin typeface="Arial" panose="020B0604020202020204" pitchFamily="34" charset="0"/>
              </a:rPr>
              <a:t>`not'). </a:t>
            </a:r>
            <a:endParaRPr lang="en-US" sz="2800" dirty="0">
              <a:solidFill>
                <a:schemeClr val="accent1">
                  <a:lumMod val="50000"/>
                </a:schemeClr>
              </a:solidFill>
              <a:latin typeface="Arial" panose="020B0604020202020204" pitchFamily="34" charset="0"/>
            </a:endParaRP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rPr>
              <a:t>Concatenation </a:t>
            </a:r>
            <a:r>
              <a:rPr lang="en-US" sz="2800" dirty="0" smtClean="0">
                <a:solidFill>
                  <a:schemeClr val="accent1">
                    <a:lumMod val="50000"/>
                  </a:schemeClr>
                </a:solidFill>
                <a:latin typeface="Arial" panose="020B0604020202020204" pitchFamily="34" charset="0"/>
              </a:rPr>
              <a:t>(`&amp;&amp;' </a:t>
            </a:r>
            <a:r>
              <a:rPr lang="en-US" sz="2800" dirty="0">
                <a:solidFill>
                  <a:schemeClr val="accent1">
                    <a:lumMod val="50000"/>
                  </a:schemeClr>
                </a:solidFill>
                <a:latin typeface="Arial" panose="020B0604020202020204" pitchFamily="34" charset="0"/>
              </a:rPr>
              <a:t>or </a:t>
            </a:r>
            <a:r>
              <a:rPr lang="en-US" sz="2800" dirty="0" smtClean="0">
                <a:solidFill>
                  <a:schemeClr val="accent1">
                    <a:lumMod val="50000"/>
                  </a:schemeClr>
                </a:solidFill>
                <a:latin typeface="Arial" panose="020B0604020202020204" pitchFamily="34" charset="0"/>
              </a:rPr>
              <a:t>`and'). </a:t>
            </a:r>
            <a:endParaRPr lang="en-US" sz="2800" dirty="0">
              <a:solidFill>
                <a:schemeClr val="accent1">
                  <a:lumMod val="50000"/>
                </a:schemeClr>
              </a:solidFill>
              <a:latin typeface="Arial" panose="020B0604020202020204" pitchFamily="34" charset="0"/>
            </a:endParaRP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rPr>
              <a:t>Alternation </a:t>
            </a:r>
            <a:r>
              <a:rPr lang="en-US" sz="2800" dirty="0" smtClean="0">
                <a:solidFill>
                  <a:schemeClr val="accent1">
                    <a:lumMod val="50000"/>
                  </a:schemeClr>
                </a:solidFill>
                <a:latin typeface="Arial" panose="020B0604020202020204" pitchFamily="34" charset="0"/>
              </a:rPr>
              <a:t>(`||' </a:t>
            </a:r>
            <a:r>
              <a:rPr lang="en-US" sz="2800" dirty="0">
                <a:solidFill>
                  <a:schemeClr val="accent1">
                    <a:lumMod val="50000"/>
                  </a:schemeClr>
                </a:solidFill>
                <a:latin typeface="Arial" panose="020B0604020202020204" pitchFamily="34" charset="0"/>
              </a:rPr>
              <a:t>or </a:t>
            </a:r>
            <a:r>
              <a:rPr lang="en-US" sz="2800" dirty="0" smtClean="0">
                <a:solidFill>
                  <a:schemeClr val="accent1">
                    <a:lumMod val="50000"/>
                  </a:schemeClr>
                </a:solidFill>
                <a:latin typeface="Arial" panose="020B0604020202020204" pitchFamily="34" charset="0"/>
              </a:rPr>
              <a:t>`or'). </a:t>
            </a:r>
            <a:endParaRPr lang="en-US" sz="2800" dirty="0">
              <a:solidFill>
                <a:schemeClr val="accent1">
                  <a:lumMod val="50000"/>
                </a:schemeClr>
              </a:solidFill>
              <a:latin typeface="Arial" panose="020B0604020202020204" pitchFamily="34" charset="0"/>
            </a:endParaRPr>
          </a:p>
          <a:p>
            <a:r>
              <a:rPr lang="en-US" dirty="0">
                <a:solidFill>
                  <a:schemeClr val="accent1">
                    <a:lumMod val="50000"/>
                  </a:schemeClr>
                </a:solidFill>
                <a:latin typeface="Arial" panose="020B0604020202020204" pitchFamily="34" charset="0"/>
              </a:rPr>
              <a:t>Negation has highest precedence. Alternation and </a:t>
            </a:r>
          </a:p>
          <a:p>
            <a:r>
              <a:rPr lang="en-US" dirty="0">
                <a:solidFill>
                  <a:schemeClr val="accent1">
                    <a:lumMod val="50000"/>
                  </a:schemeClr>
                </a:solidFill>
                <a:latin typeface="Arial" panose="020B0604020202020204" pitchFamily="34" charset="0"/>
              </a:rPr>
              <a:t>concatenation have equal precedence and </a:t>
            </a:r>
            <a:r>
              <a:rPr lang="en-US" dirty="0" smtClean="0">
                <a:solidFill>
                  <a:schemeClr val="accent1">
                    <a:lumMod val="50000"/>
                  </a:schemeClr>
                </a:solidFill>
                <a:latin typeface="Arial" panose="020B0604020202020204" pitchFamily="34" charset="0"/>
              </a:rPr>
              <a:t>associate left </a:t>
            </a:r>
            <a:r>
              <a:rPr lang="en-US" dirty="0">
                <a:solidFill>
                  <a:schemeClr val="accent1">
                    <a:lumMod val="50000"/>
                  </a:schemeClr>
                </a:solidFill>
                <a:latin typeface="Arial" panose="020B0604020202020204" pitchFamily="34" charset="0"/>
              </a:rPr>
              <a:t>to right. </a:t>
            </a:r>
            <a:endParaRPr lang="en-US" dirty="0">
              <a:solidFill>
                <a:schemeClr val="accent1">
                  <a:lumMod val="50000"/>
                </a:schemeClr>
              </a:solidFill>
              <a:effectLst/>
              <a:latin typeface="Arial" panose="020B0604020202020204" pitchFamily="34" charset="0"/>
            </a:endParaRPr>
          </a:p>
        </p:txBody>
      </p:sp>
    </p:spTree>
    <p:extLst>
      <p:ext uri="{BB962C8B-B14F-4D97-AF65-F5344CB8AC3E}">
        <p14:creationId xmlns:p14="http://schemas.microsoft.com/office/powerpoint/2010/main" val="140989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TCPdump</a:t>
            </a:r>
            <a:r>
              <a:rPr lang="en-US" dirty="0" smtClean="0"/>
              <a:t> </a:t>
            </a:r>
            <a:r>
              <a:rPr lang="en-US" dirty="0"/>
              <a:t>TMM Details :</a:t>
            </a:r>
            <a:r>
              <a:rPr lang="en-US" dirty="0" smtClean="0"/>
              <a:t>n </a:t>
            </a:r>
            <a:r>
              <a:rPr lang="en-US" dirty="0"/>
              <a:t>(</a:t>
            </a:r>
            <a:r>
              <a:rPr lang="en-US" dirty="0" smtClean="0"/>
              <a:t>Low)</a:t>
            </a:r>
            <a:endParaRPr lang="en-US" dirty="0"/>
          </a:p>
        </p:txBody>
      </p:sp>
      <p:sp>
        <p:nvSpPr>
          <p:cNvPr id="3" name="Rectangle 2"/>
          <p:cNvSpPr/>
          <p:nvPr/>
        </p:nvSpPr>
        <p:spPr>
          <a:xfrm>
            <a:off x="374359" y="1246008"/>
            <a:ext cx="6390290" cy="3416320"/>
          </a:xfrm>
          <a:prstGeom prst="rect">
            <a:avLst/>
          </a:prstGeom>
        </p:spPr>
        <p:txBody>
          <a:bodyPr wrap="square">
            <a:spAutoFit/>
          </a:bodyPr>
          <a:lstStyle/>
          <a:p>
            <a:r>
              <a:rPr lang="en-US" b="1" u="sng" dirty="0"/>
              <a:t>Low Details</a:t>
            </a:r>
          </a:p>
          <a:p>
            <a:pPr marL="285750" indent="-285750">
              <a:buFont typeface="Arial" panose="020B0604020202020204" pitchFamily="34" charset="0"/>
              <a:buChar char="•"/>
            </a:pPr>
            <a:r>
              <a:rPr lang="en-US" b="1" dirty="0"/>
              <a:t>Ingress</a:t>
            </a:r>
            <a:r>
              <a:rPr lang="en-US" dirty="0"/>
              <a:t>: A flag indicating whether TMM is sending or receiving the packet. A zero (0) indicates that TMM is sending the packet, while a non-zero number indicates that TMM is receiving the packet.</a:t>
            </a:r>
          </a:p>
          <a:p>
            <a:pPr marL="285750" indent="-285750">
              <a:buFont typeface="Arial" panose="020B0604020202020204" pitchFamily="34" charset="0"/>
              <a:buChar char="•"/>
            </a:pPr>
            <a:r>
              <a:rPr lang="en-US" b="1" dirty="0"/>
              <a:t>Slot</a:t>
            </a:r>
            <a:r>
              <a:rPr lang="en-US" dirty="0"/>
              <a:t>: The chassis slot number of the TMM that is handling the packet.</a:t>
            </a:r>
            <a:br>
              <a:rPr lang="en-US" dirty="0"/>
            </a:br>
            <a:r>
              <a:rPr lang="en-US" b="1" dirty="0" smtClean="0"/>
              <a:t>TMM</a:t>
            </a:r>
            <a:r>
              <a:rPr lang="en-US" dirty="0"/>
              <a:t>: The number of the TMM that is handling the packet.</a:t>
            </a:r>
          </a:p>
          <a:p>
            <a:pPr marL="285750" indent="-285750">
              <a:buFont typeface="Arial" panose="020B0604020202020204" pitchFamily="34" charset="0"/>
              <a:buChar char="•"/>
            </a:pPr>
            <a:r>
              <a:rPr lang="en-US" b="1" dirty="0"/>
              <a:t>VIP</a:t>
            </a:r>
            <a:r>
              <a:rPr lang="en-US" dirty="0"/>
              <a:t>: The name of the virtual server that is handling the connection. Prior to BIG-IP 11.2.0, the name was limited to 16 characters. In BIG-IP 11.2.0 and later, the name is limited to 96 characters.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56710" y="1916754"/>
            <a:ext cx="3832644" cy="2133680"/>
          </a:xfrm>
          <a:prstGeom prst="rect">
            <a:avLst/>
          </a:prstGeom>
        </p:spPr>
      </p:pic>
      <p:sp>
        <p:nvSpPr>
          <p:cNvPr id="8" name="TextBox 7"/>
          <p:cNvSpPr txBox="1"/>
          <p:nvPr/>
        </p:nvSpPr>
        <p:spPr>
          <a:xfrm>
            <a:off x="8251905" y="1326996"/>
            <a:ext cx="2999678" cy="646771"/>
          </a:xfrm>
          <a:prstGeom prst="rect">
            <a:avLst/>
          </a:prstGeom>
          <a:noFill/>
        </p:spPr>
        <p:txBody>
          <a:bodyPr wrap="square" lIns="0" tIns="0" rIns="0" bIns="0" rtlCol="0">
            <a:noAutofit/>
          </a:bodyPr>
          <a:lstStyle/>
          <a:p>
            <a:pPr algn="ctr">
              <a:lnSpc>
                <a:spcPct val="90000"/>
              </a:lnSpc>
              <a:spcAft>
                <a:spcPts val="600"/>
              </a:spcAft>
            </a:pPr>
            <a:r>
              <a:rPr lang="en-US" sz="5400" b="1" kern="1200" dirty="0" smtClean="0">
                <a:solidFill>
                  <a:srgbClr val="325D17"/>
                </a:solidFill>
                <a:effectLst>
                  <a:outerShdw blurRad="38100" dist="38100" dir="2700000" algn="tl">
                    <a:srgbClr val="000000">
                      <a:alpha val="43137"/>
                    </a:srgbClr>
                  </a:outerShdw>
                </a:effectLst>
                <a:latin typeface="+mn-lt"/>
                <a:ea typeface="+mn-ea"/>
                <a:cs typeface="+mn-cs"/>
              </a:rPr>
              <a:t>LOW</a:t>
            </a:r>
          </a:p>
        </p:txBody>
      </p:sp>
      <p:sp>
        <p:nvSpPr>
          <p:cNvPr id="9" name="TextBox 8"/>
          <p:cNvSpPr txBox="1"/>
          <p:nvPr/>
        </p:nvSpPr>
        <p:spPr>
          <a:xfrm>
            <a:off x="8028878" y="4337822"/>
            <a:ext cx="3434576" cy="512957"/>
          </a:xfrm>
          <a:prstGeom prst="rect">
            <a:avLst/>
          </a:prstGeom>
          <a:noFill/>
        </p:spPr>
        <p:txBody>
          <a:bodyPr wrap="square" lIns="0" tIns="0" rIns="0" bIns="0" rtlCol="0">
            <a:noAutofit/>
          </a:bodyPr>
          <a:lstStyle/>
          <a:p>
            <a:pPr algn="ctr">
              <a:lnSpc>
                <a:spcPct val="90000"/>
              </a:lnSpc>
              <a:spcAft>
                <a:spcPts val="600"/>
              </a:spcAft>
            </a:pPr>
            <a:r>
              <a:rPr lang="en-US" sz="3600" kern="1200" dirty="0" smtClean="0">
                <a:solidFill>
                  <a:schemeClr val="tx2"/>
                </a:solidFill>
                <a:effectLst>
                  <a:outerShdw blurRad="38100" dist="25400" dir="2700000" algn="tl">
                    <a:srgbClr val="000000">
                      <a:alpha val="0"/>
                    </a:srgbClr>
                  </a:outerShdw>
                </a:effectLst>
                <a:latin typeface="+mn-lt"/>
                <a:ea typeface="+mn-ea"/>
                <a:cs typeface="+mn-cs"/>
              </a:rPr>
              <a:t>Noise Amplitude</a:t>
            </a:r>
          </a:p>
        </p:txBody>
      </p:sp>
    </p:spTree>
    <p:extLst>
      <p:ext uri="{BB962C8B-B14F-4D97-AF65-F5344CB8AC3E}">
        <p14:creationId xmlns:p14="http://schemas.microsoft.com/office/powerpoint/2010/main" val="3489421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TCPdump</a:t>
            </a:r>
            <a:r>
              <a:rPr lang="en-US" dirty="0" smtClean="0"/>
              <a:t> TMM Details :</a:t>
            </a:r>
            <a:r>
              <a:rPr lang="en-US" dirty="0" err="1" smtClean="0"/>
              <a:t>nn</a:t>
            </a:r>
            <a:r>
              <a:rPr lang="en-US" dirty="0" smtClean="0"/>
              <a:t> (Low &amp; Medium)</a:t>
            </a:r>
            <a:endParaRPr lang="en-US" dirty="0"/>
          </a:p>
        </p:txBody>
      </p:sp>
      <p:sp>
        <p:nvSpPr>
          <p:cNvPr id="3" name="Rectangle 2"/>
          <p:cNvSpPr/>
          <p:nvPr/>
        </p:nvSpPr>
        <p:spPr>
          <a:xfrm>
            <a:off x="237722" y="1141808"/>
            <a:ext cx="7308703" cy="5355312"/>
          </a:xfrm>
          <a:prstGeom prst="rect">
            <a:avLst/>
          </a:prstGeom>
        </p:spPr>
        <p:txBody>
          <a:bodyPr wrap="square">
            <a:spAutoFit/>
          </a:bodyPr>
          <a:lstStyle/>
          <a:p>
            <a:pPr lvl="0" eaLnBrk="0" fontAlgn="base" hangingPunct="0">
              <a:spcBef>
                <a:spcPct val="0"/>
              </a:spcBef>
              <a:spcAft>
                <a:spcPct val="0"/>
              </a:spcAft>
            </a:pPr>
            <a:r>
              <a:rPr lang="en-US" altLang="en-US" b="1" u="sng" dirty="0" smtClean="0">
                <a:latin typeface="Arial" panose="020B0604020202020204" pitchFamily="34" charset="0"/>
              </a:rPr>
              <a:t>Medium </a:t>
            </a:r>
            <a:r>
              <a:rPr lang="en-US" altLang="en-US" b="1" u="sng" dirty="0">
                <a:latin typeface="Arial" panose="020B0604020202020204" pitchFamily="34" charset="0"/>
              </a:rPr>
              <a:t>Details</a:t>
            </a:r>
            <a:endParaRPr lang="en-US" altLang="en-US" u="sng" dirty="0">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Flow ID</a:t>
            </a:r>
            <a:r>
              <a:rPr lang="en-US" altLang="en-US" dirty="0">
                <a:latin typeface="Arial" panose="020B0604020202020204" pitchFamily="34" charset="0"/>
              </a:rPr>
              <a:t>: A number identifying a flow within TMM. The same flow ID can be used for different flows in different TMMs. Also, the same flow ID can be re-used for a different flow within the same TMM at a different time</a:t>
            </a:r>
            <a:r>
              <a:rPr lang="en-US" altLang="en-US" dirty="0" smtClean="0">
                <a:latin typeface="Arial" panose="020B0604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en-US" altLang="en-US" b="1" dirty="0" smtClean="0">
                <a:latin typeface="Arial" panose="020B0604020202020204" pitchFamily="34" charset="0"/>
              </a:rPr>
              <a:t>Peer </a:t>
            </a:r>
            <a:r>
              <a:rPr lang="en-US" altLang="en-US" b="1" dirty="0">
                <a:latin typeface="Arial" panose="020B0604020202020204" pitchFamily="34" charset="0"/>
              </a:rPr>
              <a:t>ID</a:t>
            </a:r>
            <a:r>
              <a:rPr lang="en-US" altLang="en-US" dirty="0">
                <a:latin typeface="Arial" panose="020B0604020202020204" pitchFamily="34" charset="0"/>
              </a:rPr>
              <a:t>: A number identifying the peer flow within TMM. Note that the same peer ID can be used for different flows in different TMMs. Also, the same peer ID can be re-used for a different flow within the same TMM at a different time</a:t>
            </a:r>
            <a:r>
              <a:rPr lang="en-US" altLang="en-US" dirty="0" smtClean="0">
                <a:latin typeface="Arial" panose="020B0604020202020204" pitchFamily="34" charset="0"/>
              </a:rPr>
              <a:t>.</a:t>
            </a:r>
            <a:endParaRPr lang="en-US" altLang="en-US" dirty="0">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b="1" dirty="0" smtClean="0">
                <a:latin typeface="Arial" panose="020B0604020202020204" pitchFamily="34" charset="0"/>
              </a:rPr>
              <a:t>Reset </a:t>
            </a:r>
            <a:r>
              <a:rPr lang="en-US" altLang="en-US" b="1" dirty="0">
                <a:latin typeface="Arial" panose="020B0604020202020204" pitchFamily="34" charset="0"/>
              </a:rPr>
              <a:t>Cause</a:t>
            </a:r>
            <a:r>
              <a:rPr lang="en-US" altLang="en-US" dirty="0">
                <a:latin typeface="Arial" panose="020B0604020202020204" pitchFamily="34" charset="0"/>
              </a:rPr>
              <a:t>: In BIG-IP 11.2.0 and later, the reset cause (if available) is included for TCP reset packets. </a:t>
            </a:r>
            <a:endParaRPr lang="en-US" altLang="en-US" dirty="0" smtClean="0">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b="1" dirty="0" err="1" smtClean="0">
                <a:latin typeface="Arial" panose="020B0604020202020204" pitchFamily="34" charset="0"/>
              </a:rPr>
              <a:t>Connflow</a:t>
            </a:r>
            <a:r>
              <a:rPr lang="en-US" altLang="en-US" b="1" dirty="0" smtClean="0">
                <a:latin typeface="Arial" panose="020B0604020202020204" pitchFamily="34" charset="0"/>
              </a:rPr>
              <a:t> </a:t>
            </a:r>
            <a:r>
              <a:rPr lang="en-US" altLang="en-US" b="1" dirty="0">
                <a:latin typeface="Arial" panose="020B0604020202020204" pitchFamily="34" charset="0"/>
              </a:rPr>
              <a:t>Flags</a:t>
            </a:r>
            <a:r>
              <a:rPr lang="en-US" altLang="en-US" dirty="0">
                <a:latin typeface="Arial" panose="020B0604020202020204" pitchFamily="34" charset="0"/>
              </a:rPr>
              <a:t>: Diagnostic information used by F5 Technical Support.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Flow Type</a:t>
            </a:r>
            <a:r>
              <a:rPr lang="en-US" altLang="en-US" dirty="0">
                <a:latin typeface="Arial" panose="020B0604020202020204" pitchFamily="34" charset="0"/>
              </a:rPr>
              <a:t>: Diagnostic information used by F5 Technical Support.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High Availability Unit</a:t>
            </a:r>
            <a:r>
              <a:rPr lang="en-US" altLang="en-US" dirty="0">
                <a:latin typeface="Arial" panose="020B0604020202020204" pitchFamily="34" charset="0"/>
              </a:rPr>
              <a:t>: Diagnostic information used by F5 Technical Support.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Ingress Slot</a:t>
            </a:r>
            <a:r>
              <a:rPr lang="en-US" altLang="en-US" dirty="0">
                <a:latin typeface="Arial" panose="020B0604020202020204" pitchFamily="34" charset="0"/>
              </a:rPr>
              <a:t>: Diagnostic information used by F5 Technical Support.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Ingress Port</a:t>
            </a:r>
            <a:r>
              <a:rPr lang="en-US" altLang="en-US" dirty="0">
                <a:latin typeface="Arial" panose="020B0604020202020204" pitchFamily="34" charset="0"/>
              </a:rPr>
              <a:t>: Diagnostic information used by F5 Technical Support.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741" y="1899997"/>
            <a:ext cx="3845628" cy="2142375"/>
          </a:xfrm>
          <a:prstGeom prst="rect">
            <a:avLst/>
          </a:prstGeom>
        </p:spPr>
      </p:pic>
      <p:sp>
        <p:nvSpPr>
          <p:cNvPr id="7" name="TextBox 6"/>
          <p:cNvSpPr txBox="1"/>
          <p:nvPr/>
        </p:nvSpPr>
        <p:spPr>
          <a:xfrm>
            <a:off x="8251905" y="1326996"/>
            <a:ext cx="2999678" cy="646771"/>
          </a:xfrm>
          <a:prstGeom prst="rect">
            <a:avLst/>
          </a:prstGeom>
          <a:noFill/>
        </p:spPr>
        <p:txBody>
          <a:bodyPr wrap="square" lIns="0" tIns="0" rIns="0" bIns="0" rtlCol="0">
            <a:noAutofit/>
          </a:bodyPr>
          <a:lstStyle/>
          <a:p>
            <a:pPr algn="ctr">
              <a:lnSpc>
                <a:spcPct val="90000"/>
              </a:lnSpc>
              <a:spcAft>
                <a:spcPts val="600"/>
              </a:spcAft>
            </a:pPr>
            <a:r>
              <a:rPr lang="en-US" sz="5400" b="1" kern="1200" dirty="0" smtClean="0">
                <a:solidFill>
                  <a:srgbClr val="FFC000"/>
                </a:solidFill>
                <a:effectLst>
                  <a:outerShdw blurRad="38100" dist="38100" dir="2700000" algn="tl">
                    <a:srgbClr val="000000">
                      <a:alpha val="43137"/>
                    </a:srgbClr>
                  </a:outerShdw>
                </a:effectLst>
                <a:latin typeface="+mn-lt"/>
                <a:ea typeface="+mn-ea"/>
                <a:cs typeface="+mn-cs"/>
              </a:rPr>
              <a:t>MEDIUM</a:t>
            </a:r>
          </a:p>
        </p:txBody>
      </p:sp>
      <p:sp>
        <p:nvSpPr>
          <p:cNvPr id="8" name="TextBox 7"/>
          <p:cNvSpPr txBox="1"/>
          <p:nvPr/>
        </p:nvSpPr>
        <p:spPr>
          <a:xfrm>
            <a:off x="8028878" y="4337822"/>
            <a:ext cx="3434576" cy="512957"/>
          </a:xfrm>
          <a:prstGeom prst="rect">
            <a:avLst/>
          </a:prstGeom>
          <a:noFill/>
        </p:spPr>
        <p:txBody>
          <a:bodyPr wrap="square" lIns="0" tIns="0" rIns="0" bIns="0" rtlCol="0">
            <a:noAutofit/>
          </a:bodyPr>
          <a:lstStyle/>
          <a:p>
            <a:pPr algn="ctr">
              <a:lnSpc>
                <a:spcPct val="90000"/>
              </a:lnSpc>
              <a:spcAft>
                <a:spcPts val="600"/>
              </a:spcAft>
            </a:pPr>
            <a:r>
              <a:rPr lang="en-US" sz="3600" kern="1200" dirty="0" smtClean="0">
                <a:solidFill>
                  <a:schemeClr val="tx2"/>
                </a:solidFill>
                <a:effectLst>
                  <a:outerShdw blurRad="38100" dist="25400" dir="2700000" algn="tl">
                    <a:srgbClr val="000000">
                      <a:alpha val="0"/>
                    </a:srgbClr>
                  </a:outerShdw>
                </a:effectLst>
                <a:latin typeface="+mn-lt"/>
                <a:ea typeface="+mn-ea"/>
                <a:cs typeface="+mn-cs"/>
              </a:rPr>
              <a:t>Noise Amplitude</a:t>
            </a:r>
          </a:p>
        </p:txBody>
      </p:sp>
      <p:sp>
        <p:nvSpPr>
          <p:cNvPr id="9" name="Rectangle 8"/>
          <p:cNvSpPr/>
          <p:nvPr/>
        </p:nvSpPr>
        <p:spPr>
          <a:xfrm>
            <a:off x="525780" y="1417320"/>
            <a:ext cx="1010920" cy="38608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0" name="Rectangle 9"/>
          <p:cNvSpPr/>
          <p:nvPr/>
        </p:nvSpPr>
        <p:spPr>
          <a:xfrm>
            <a:off x="525780" y="2534304"/>
            <a:ext cx="1010920" cy="38608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42094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TCPdump</a:t>
            </a:r>
            <a:r>
              <a:rPr lang="en-US" dirty="0" smtClean="0"/>
              <a:t> </a:t>
            </a:r>
            <a:r>
              <a:rPr lang="en-US" dirty="0"/>
              <a:t>TMM Details :</a:t>
            </a:r>
            <a:r>
              <a:rPr lang="en-US" dirty="0" err="1"/>
              <a:t>nn</a:t>
            </a:r>
            <a:r>
              <a:rPr lang="en-US" dirty="0"/>
              <a:t> (Low &amp; </a:t>
            </a:r>
            <a:r>
              <a:rPr lang="en-US" dirty="0" smtClean="0"/>
              <a:t>Medium &amp; High)</a:t>
            </a:r>
            <a:endParaRPr lang="en-US" dirty="0"/>
          </a:p>
        </p:txBody>
      </p:sp>
      <p:sp>
        <p:nvSpPr>
          <p:cNvPr id="3" name="Rectangle 2"/>
          <p:cNvSpPr/>
          <p:nvPr/>
        </p:nvSpPr>
        <p:spPr>
          <a:xfrm>
            <a:off x="342829" y="1228837"/>
            <a:ext cx="6562468" cy="3693319"/>
          </a:xfrm>
          <a:prstGeom prst="rect">
            <a:avLst/>
          </a:prstGeom>
        </p:spPr>
        <p:txBody>
          <a:bodyPr wrap="square">
            <a:spAutoFit/>
          </a:bodyPr>
          <a:lstStyle/>
          <a:p>
            <a:pPr lvl="0" eaLnBrk="0" fontAlgn="base" hangingPunct="0">
              <a:spcBef>
                <a:spcPct val="0"/>
              </a:spcBef>
              <a:spcAft>
                <a:spcPct val="0"/>
              </a:spcAft>
            </a:pPr>
            <a:r>
              <a:rPr lang="en-US" altLang="en-US" b="1" u="sng" dirty="0">
                <a:latin typeface="Arial" panose="020B0604020202020204" pitchFamily="34" charset="0"/>
              </a:rPr>
              <a:t>High Details</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Peer IP Protocol</a:t>
            </a:r>
            <a:r>
              <a:rPr lang="en-US" altLang="en-US" dirty="0">
                <a:latin typeface="Arial" panose="020B0604020202020204" pitchFamily="34" charset="0"/>
              </a:rPr>
              <a:t>: The IP protocol of the peer flow. This field is not populated prior to BIG-IP 11.0.0.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Peer VLAN</a:t>
            </a:r>
            <a:r>
              <a:rPr lang="en-US" altLang="en-US" dirty="0">
                <a:latin typeface="Arial" panose="020B0604020202020204" pitchFamily="34" charset="0"/>
              </a:rPr>
              <a:t>: The VLAN ID number that is associated with the peer flow.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Peer Remote Address</a:t>
            </a:r>
            <a:r>
              <a:rPr lang="en-US" altLang="en-US" dirty="0">
                <a:latin typeface="Arial" panose="020B0604020202020204" pitchFamily="34" charset="0"/>
              </a:rPr>
              <a:t>: The IP address of the host on the far end of the peer flow.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Peer Local Address</a:t>
            </a:r>
            <a:r>
              <a:rPr lang="en-US" altLang="en-US" dirty="0">
                <a:latin typeface="Arial" panose="020B0604020202020204" pitchFamily="34" charset="0"/>
              </a:rPr>
              <a:t>: The IP address used by TMM for the peer flow.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Peer Remote Port</a:t>
            </a:r>
            <a:r>
              <a:rPr lang="en-US" altLang="en-US" dirty="0">
                <a:latin typeface="Arial" panose="020B0604020202020204" pitchFamily="34" charset="0"/>
              </a:rPr>
              <a:t>: The protocol port of the host on the far end of the peer flow. </a:t>
            </a:r>
          </a:p>
          <a:p>
            <a:pPr marL="285750" lvl="0" indent="-285750" eaLnBrk="0" fontAlgn="base" hangingPunct="0">
              <a:spcBef>
                <a:spcPct val="0"/>
              </a:spcBef>
              <a:spcAft>
                <a:spcPct val="0"/>
              </a:spcAft>
              <a:buFont typeface="Arial" panose="020B0604020202020204" pitchFamily="34" charset="0"/>
              <a:buChar char="•"/>
            </a:pPr>
            <a:r>
              <a:rPr lang="en-US" altLang="en-US" b="1" dirty="0">
                <a:latin typeface="Arial" panose="020B0604020202020204" pitchFamily="34" charset="0"/>
              </a:rPr>
              <a:t>Peer Local Port</a:t>
            </a:r>
            <a:r>
              <a:rPr lang="en-US" altLang="en-US" dirty="0">
                <a:latin typeface="Arial" panose="020B0604020202020204" pitchFamily="34" charset="0"/>
              </a:rPr>
              <a:t>: The protocol port used by TMM for the peer flow.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944" y="1872814"/>
            <a:ext cx="3800895" cy="2170851"/>
          </a:xfrm>
          <a:prstGeom prst="rect">
            <a:avLst/>
          </a:prstGeom>
        </p:spPr>
      </p:pic>
      <p:sp>
        <p:nvSpPr>
          <p:cNvPr id="8" name="TextBox 7"/>
          <p:cNvSpPr txBox="1"/>
          <p:nvPr/>
        </p:nvSpPr>
        <p:spPr>
          <a:xfrm>
            <a:off x="8251905" y="1326996"/>
            <a:ext cx="2999678" cy="646771"/>
          </a:xfrm>
          <a:prstGeom prst="rect">
            <a:avLst/>
          </a:prstGeom>
          <a:noFill/>
        </p:spPr>
        <p:txBody>
          <a:bodyPr wrap="square" lIns="0" tIns="0" rIns="0" bIns="0" rtlCol="0">
            <a:noAutofit/>
          </a:bodyPr>
          <a:lstStyle/>
          <a:p>
            <a:pPr algn="ctr">
              <a:lnSpc>
                <a:spcPct val="90000"/>
              </a:lnSpc>
              <a:spcAft>
                <a:spcPts val="600"/>
              </a:spcAft>
            </a:pPr>
            <a:r>
              <a:rPr lang="en-US" sz="5400" b="1" kern="1200" dirty="0" smtClean="0">
                <a:solidFill>
                  <a:srgbClr val="C00000"/>
                </a:solidFill>
                <a:effectLst>
                  <a:outerShdw blurRad="38100" dist="38100" dir="2700000" algn="tl">
                    <a:srgbClr val="000000">
                      <a:alpha val="43137"/>
                    </a:srgbClr>
                  </a:outerShdw>
                </a:effectLst>
                <a:latin typeface="+mn-lt"/>
                <a:ea typeface="+mn-ea"/>
                <a:cs typeface="+mn-cs"/>
              </a:rPr>
              <a:t>HIGH</a:t>
            </a:r>
          </a:p>
        </p:txBody>
      </p:sp>
      <p:sp>
        <p:nvSpPr>
          <p:cNvPr id="9" name="TextBox 8"/>
          <p:cNvSpPr txBox="1"/>
          <p:nvPr/>
        </p:nvSpPr>
        <p:spPr>
          <a:xfrm>
            <a:off x="8028878" y="4337822"/>
            <a:ext cx="3434576" cy="512957"/>
          </a:xfrm>
          <a:prstGeom prst="rect">
            <a:avLst/>
          </a:prstGeom>
          <a:noFill/>
        </p:spPr>
        <p:txBody>
          <a:bodyPr wrap="square" lIns="0" tIns="0" rIns="0" bIns="0" rtlCol="0">
            <a:noAutofit/>
          </a:bodyPr>
          <a:lstStyle/>
          <a:p>
            <a:pPr algn="ctr">
              <a:lnSpc>
                <a:spcPct val="90000"/>
              </a:lnSpc>
              <a:spcAft>
                <a:spcPts val="600"/>
              </a:spcAft>
            </a:pPr>
            <a:r>
              <a:rPr lang="en-US" sz="3600" kern="1200" dirty="0" smtClean="0">
                <a:solidFill>
                  <a:schemeClr val="tx2"/>
                </a:solidFill>
                <a:effectLst>
                  <a:outerShdw blurRad="38100" dist="25400" dir="2700000" algn="tl">
                    <a:srgbClr val="000000">
                      <a:alpha val="0"/>
                    </a:srgbClr>
                  </a:outerShdw>
                </a:effectLst>
                <a:latin typeface="+mn-lt"/>
                <a:ea typeface="+mn-ea"/>
                <a:cs typeface="+mn-cs"/>
              </a:rPr>
              <a:t>Noise Amplitude</a:t>
            </a:r>
          </a:p>
        </p:txBody>
      </p:sp>
    </p:spTree>
    <p:extLst>
      <p:ext uri="{BB962C8B-B14F-4D97-AF65-F5344CB8AC3E}">
        <p14:creationId xmlns:p14="http://schemas.microsoft.com/office/powerpoint/2010/main" val="1462093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Let’s take a quick look …</a:t>
            </a:r>
            <a:endParaRPr lang="en-US" dirty="0"/>
          </a:p>
        </p:txBody>
      </p:sp>
      <p:pic>
        <p:nvPicPr>
          <p:cNvPr id="3" name="Picture 2"/>
          <p:cNvPicPr>
            <a:picLocks noChangeAspect="1"/>
          </p:cNvPicPr>
          <p:nvPr/>
        </p:nvPicPr>
        <p:blipFill>
          <a:blip r:embed="rId3"/>
          <a:stretch>
            <a:fillRect/>
          </a:stretch>
        </p:blipFill>
        <p:spPr>
          <a:xfrm>
            <a:off x="1981200" y="1191529"/>
            <a:ext cx="7790673" cy="5143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80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Wireshark Overview</a:t>
            </a:r>
            <a:endParaRPr lang="en-US" dirty="0"/>
          </a:p>
        </p:txBody>
      </p:sp>
      <p:pic>
        <p:nvPicPr>
          <p:cNvPr id="3" name="Picture 2"/>
          <p:cNvPicPr>
            <a:picLocks noChangeAspect="1"/>
          </p:cNvPicPr>
          <p:nvPr/>
        </p:nvPicPr>
        <p:blipFill>
          <a:blip r:embed="rId3"/>
          <a:stretch>
            <a:fillRect/>
          </a:stretch>
        </p:blipFill>
        <p:spPr>
          <a:xfrm>
            <a:off x="3103837" y="1242860"/>
            <a:ext cx="8926070" cy="5035219"/>
          </a:xfrm>
          <a:prstGeom prst="rect">
            <a:avLst/>
          </a:prstGeom>
        </p:spPr>
      </p:pic>
      <p:pic>
        <p:nvPicPr>
          <p:cNvPr id="17410" name="Picture 2" descr="http://www.brandsoftheworld.com/sites/default/files/styles/logo-original-577x577/public/092012/wireshark.jpg"/>
          <p:cNvPicPr>
            <a:picLocks noChangeAspect="1" noChangeArrowheads="1"/>
          </p:cNvPicPr>
          <p:nvPr/>
        </p:nvPicPr>
        <p:blipFill rotWithShape="1">
          <a:blip r:embed="rId4">
            <a:extLst>
              <a:ext uri="{28A0092B-C50C-407E-A947-70E740481C1C}">
                <a14:useLocalDpi xmlns:a14="http://schemas.microsoft.com/office/drawing/2010/main" val="0"/>
              </a:ext>
            </a:extLst>
          </a:blip>
          <a:srcRect t="31982" b="32304"/>
          <a:stretch/>
        </p:blipFill>
        <p:spPr bwMode="auto">
          <a:xfrm>
            <a:off x="322540" y="2377440"/>
            <a:ext cx="2458759" cy="878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9199" y="3760470"/>
            <a:ext cx="2565439" cy="1569660"/>
          </a:xfrm>
          <a:prstGeom prst="rect">
            <a:avLst/>
          </a:prstGeom>
        </p:spPr>
        <p:txBody>
          <a:bodyPr wrap="square">
            <a:spAutoFit/>
          </a:bodyPr>
          <a:lstStyle/>
          <a:p>
            <a:r>
              <a:rPr lang="en-US" sz="2400" i="1" dirty="0"/>
              <a:t>Wireshark</a:t>
            </a:r>
            <a:r>
              <a:rPr lang="en-US" sz="2400" dirty="0"/>
              <a:t> is a </a:t>
            </a:r>
            <a:r>
              <a:rPr lang="en-US" sz="2400" dirty="0" smtClean="0"/>
              <a:t>GUI network </a:t>
            </a:r>
            <a:r>
              <a:rPr lang="en-US" sz="2400" dirty="0"/>
              <a:t>protocol analyzer for Unix and Windows</a:t>
            </a:r>
          </a:p>
        </p:txBody>
      </p:sp>
    </p:spTree>
    <p:extLst>
      <p:ext uri="{BB962C8B-B14F-4D97-AF65-F5344CB8AC3E}">
        <p14:creationId xmlns:p14="http://schemas.microsoft.com/office/powerpoint/2010/main" val="2802127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Wireshark Overview</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3"/>
          <a:stretch>
            <a:fillRect/>
          </a:stretch>
        </p:blipFill>
        <p:spPr>
          <a:xfrm>
            <a:off x="1320756" y="1141234"/>
            <a:ext cx="9107645" cy="5137646"/>
          </a:xfrm>
          <a:prstGeom prst="rect">
            <a:avLst/>
          </a:prstGeom>
        </p:spPr>
      </p:pic>
      <p:pic>
        <p:nvPicPr>
          <p:cNvPr id="5" name="Picture 4"/>
          <p:cNvPicPr>
            <a:picLocks noChangeAspect="1"/>
          </p:cNvPicPr>
          <p:nvPr/>
        </p:nvPicPr>
        <p:blipFill>
          <a:blip r:embed="rId4"/>
          <a:stretch>
            <a:fillRect/>
          </a:stretch>
        </p:blipFill>
        <p:spPr>
          <a:xfrm>
            <a:off x="6483667" y="5652135"/>
            <a:ext cx="1571625" cy="111442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8201025" y="4035743"/>
            <a:ext cx="2518623" cy="271557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5821679" y="546874"/>
            <a:ext cx="6141657" cy="2810454"/>
          </a:xfrm>
          <a:prstGeom prst="rect">
            <a:avLst/>
          </a:prstGeom>
        </p:spPr>
      </p:pic>
      <p:cxnSp>
        <p:nvCxnSpPr>
          <p:cNvPr id="8" name="Straight Arrow Connector 7"/>
          <p:cNvCxnSpPr/>
          <p:nvPr/>
        </p:nvCxnSpPr>
        <p:spPr>
          <a:xfrm flipH="1">
            <a:off x="5082099" y="1891831"/>
            <a:ext cx="777239" cy="120539"/>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6094412" y="6209347"/>
            <a:ext cx="389255" cy="418288"/>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14" name="Snip Diagonal Corner Rectangle 13"/>
          <p:cNvSpPr/>
          <p:nvPr/>
        </p:nvSpPr>
        <p:spPr>
          <a:xfrm>
            <a:off x="152400" y="1311330"/>
            <a:ext cx="1584960" cy="1096590"/>
          </a:xfrm>
          <a:prstGeom prst="snip2Diag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000" dirty="0" smtClean="0">
                <a:solidFill>
                  <a:schemeClr val="tx1"/>
                </a:solidFill>
                <a:effectLst>
                  <a:outerShdw blurRad="38100" dist="25400" dir="2700000" algn="tl">
                    <a:srgbClr val="000000">
                      <a:alpha val="0"/>
                    </a:srgbClr>
                  </a:outerShdw>
                </a:effectLst>
                <a:latin typeface="+mj-lt"/>
              </a:rPr>
              <a:t>Display Filters</a:t>
            </a:r>
            <a:endParaRPr lang="en-US" sz="2000" b="0" i="0" dirty="0">
              <a:solidFill>
                <a:schemeClr val="tx1"/>
              </a:solidFill>
              <a:effectLst>
                <a:outerShdw blurRad="38100" dist="25400" dir="2700000" algn="tl">
                  <a:srgbClr val="000000">
                    <a:alpha val="0"/>
                  </a:srgbClr>
                </a:outerShdw>
              </a:effectLst>
              <a:latin typeface="+mj-lt"/>
            </a:endParaRPr>
          </a:p>
        </p:txBody>
      </p:sp>
      <p:sp>
        <p:nvSpPr>
          <p:cNvPr id="15" name="Snip Diagonal Corner Rectangle 14"/>
          <p:cNvSpPr/>
          <p:nvPr/>
        </p:nvSpPr>
        <p:spPr>
          <a:xfrm>
            <a:off x="171745" y="2557310"/>
            <a:ext cx="1584960" cy="1096590"/>
          </a:xfrm>
          <a:prstGeom prst="snip2Diag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000" dirty="0" smtClean="0">
                <a:solidFill>
                  <a:schemeClr val="tx1"/>
                </a:solidFill>
                <a:effectLst>
                  <a:outerShdw blurRad="38100" dist="25400" dir="2700000" algn="tl">
                    <a:srgbClr val="000000">
                      <a:alpha val="0"/>
                    </a:srgbClr>
                  </a:outerShdw>
                </a:effectLst>
                <a:latin typeface="+mj-lt"/>
              </a:rPr>
              <a:t>Displayed Flows</a:t>
            </a:r>
            <a:endParaRPr lang="en-US" sz="2000" b="0" i="0" dirty="0">
              <a:solidFill>
                <a:schemeClr val="tx1"/>
              </a:solidFill>
              <a:effectLst>
                <a:outerShdw blurRad="38100" dist="25400" dir="2700000" algn="tl">
                  <a:srgbClr val="000000">
                    <a:alpha val="0"/>
                  </a:srgbClr>
                </a:outerShdw>
              </a:effectLst>
              <a:latin typeface="+mj-lt"/>
            </a:endParaRPr>
          </a:p>
        </p:txBody>
      </p:sp>
      <p:sp>
        <p:nvSpPr>
          <p:cNvPr id="16" name="Snip Diagonal Corner Rectangle 15"/>
          <p:cNvSpPr/>
          <p:nvPr/>
        </p:nvSpPr>
        <p:spPr>
          <a:xfrm>
            <a:off x="152400" y="3803290"/>
            <a:ext cx="1584960" cy="1096590"/>
          </a:xfrm>
          <a:prstGeom prst="snip2Diag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000" dirty="0" smtClean="0">
                <a:solidFill>
                  <a:schemeClr val="tx1"/>
                </a:solidFill>
                <a:effectLst>
                  <a:outerShdw blurRad="38100" dist="25400" dir="2700000" algn="tl">
                    <a:srgbClr val="000000">
                      <a:alpha val="0"/>
                    </a:srgbClr>
                  </a:outerShdw>
                </a:effectLst>
                <a:latin typeface="+mj-lt"/>
              </a:rPr>
              <a:t>Header &amp; Payload Details</a:t>
            </a:r>
            <a:endParaRPr lang="en-US" sz="2000" b="0" i="0" dirty="0">
              <a:solidFill>
                <a:schemeClr val="tx1"/>
              </a:solidFill>
              <a:effectLst>
                <a:outerShdw blurRad="38100" dist="25400" dir="2700000" algn="tl">
                  <a:srgbClr val="000000">
                    <a:alpha val="0"/>
                  </a:srgbClr>
                </a:outerShdw>
              </a:effectLst>
              <a:latin typeface="+mj-lt"/>
            </a:endParaRPr>
          </a:p>
        </p:txBody>
      </p:sp>
      <p:sp>
        <p:nvSpPr>
          <p:cNvPr id="17" name="Snip Diagonal Corner Rectangle 16"/>
          <p:cNvSpPr/>
          <p:nvPr/>
        </p:nvSpPr>
        <p:spPr>
          <a:xfrm>
            <a:off x="152400" y="5049270"/>
            <a:ext cx="1584960" cy="1096590"/>
          </a:xfrm>
          <a:prstGeom prst="snip2Diag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000" dirty="0" smtClean="0">
                <a:solidFill>
                  <a:schemeClr val="tx1"/>
                </a:solidFill>
                <a:effectLst>
                  <a:outerShdw blurRad="38100" dist="25400" dir="2700000" algn="tl">
                    <a:srgbClr val="000000">
                      <a:alpha val="0"/>
                    </a:srgbClr>
                  </a:outerShdw>
                </a:effectLst>
                <a:latin typeface="+mj-lt"/>
              </a:rPr>
              <a:t>Status</a:t>
            </a:r>
          </a:p>
          <a:p>
            <a:pPr indent="0" algn="ctr">
              <a:lnSpc>
                <a:spcPct val="90000"/>
              </a:lnSpc>
              <a:spcBef>
                <a:spcPts val="0"/>
              </a:spcBef>
              <a:spcAft>
                <a:spcPts val="0"/>
              </a:spcAft>
              <a:buClrTx/>
              <a:buFont typeface="Arial" pitchFamily="34" charset="0"/>
              <a:buNone/>
            </a:pPr>
            <a:r>
              <a:rPr lang="en-US" sz="2000" dirty="0" smtClean="0">
                <a:solidFill>
                  <a:schemeClr val="tx1"/>
                </a:solidFill>
                <a:effectLst>
                  <a:outerShdw blurRad="38100" dist="25400" dir="2700000" algn="tl">
                    <a:srgbClr val="000000">
                      <a:alpha val="0"/>
                    </a:srgbClr>
                  </a:outerShdw>
                </a:effectLst>
                <a:latin typeface="+mj-lt"/>
              </a:rPr>
              <a:t>Bar &amp; Info</a:t>
            </a:r>
            <a:endParaRPr lang="en-US" sz="2000" b="0" i="0" dirty="0">
              <a:solidFill>
                <a:schemeClr val="tx1"/>
              </a:solidFill>
              <a:effectLst>
                <a:outerShdw blurRad="38100" dist="25400" dir="2700000" algn="tl">
                  <a:srgbClr val="000000">
                    <a:alpha val="0"/>
                  </a:srgbClr>
                </a:outerShdw>
              </a:effectLst>
              <a:latin typeface="+mj-lt"/>
            </a:endParaRPr>
          </a:p>
        </p:txBody>
      </p:sp>
      <p:cxnSp>
        <p:nvCxnSpPr>
          <p:cNvPr id="18" name="Straight Arrow Connector 17"/>
          <p:cNvCxnSpPr>
            <a:stCxn id="14" idx="0"/>
          </p:cNvCxnSpPr>
          <p:nvPr/>
        </p:nvCxnSpPr>
        <p:spPr>
          <a:xfrm flipV="1">
            <a:off x="1737360" y="1832955"/>
            <a:ext cx="289560" cy="26670"/>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5" idx="0"/>
          </p:cNvCxnSpPr>
          <p:nvPr/>
        </p:nvCxnSpPr>
        <p:spPr>
          <a:xfrm>
            <a:off x="1756705" y="3105605"/>
            <a:ext cx="589045" cy="62865"/>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6" idx="0"/>
          </p:cNvCxnSpPr>
          <p:nvPr/>
        </p:nvCxnSpPr>
        <p:spPr>
          <a:xfrm>
            <a:off x="1737360" y="4351585"/>
            <a:ext cx="608390" cy="990600"/>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7" idx="0"/>
          </p:cNvCxnSpPr>
          <p:nvPr/>
        </p:nvCxnSpPr>
        <p:spPr>
          <a:xfrm>
            <a:off x="1737360" y="5597565"/>
            <a:ext cx="509489" cy="544216"/>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99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Add SSL Cert to Wireshark for Decryption</a:t>
            </a:r>
            <a:endParaRPr lang="en-US" dirty="0"/>
          </a:p>
        </p:txBody>
      </p:sp>
      <p:pic>
        <p:nvPicPr>
          <p:cNvPr id="3" name="Picture 2"/>
          <p:cNvPicPr>
            <a:picLocks noChangeAspect="1"/>
          </p:cNvPicPr>
          <p:nvPr/>
        </p:nvPicPr>
        <p:blipFill>
          <a:blip r:embed="rId2"/>
          <a:stretch>
            <a:fillRect/>
          </a:stretch>
        </p:blipFill>
        <p:spPr>
          <a:xfrm>
            <a:off x="1109855" y="2225041"/>
            <a:ext cx="7424546" cy="3243064"/>
          </a:xfrm>
          <a:prstGeom prst="rect">
            <a:avLst/>
          </a:prstGeom>
        </p:spPr>
      </p:pic>
      <p:pic>
        <p:nvPicPr>
          <p:cNvPr id="5" name="Picture 4"/>
          <p:cNvPicPr>
            <a:picLocks noChangeAspect="1"/>
          </p:cNvPicPr>
          <p:nvPr/>
        </p:nvPicPr>
        <p:blipFill>
          <a:blip r:embed="rId3"/>
          <a:stretch>
            <a:fillRect/>
          </a:stretch>
        </p:blipFill>
        <p:spPr>
          <a:xfrm>
            <a:off x="2545080" y="2513926"/>
            <a:ext cx="7609237" cy="3323737"/>
          </a:xfrm>
          <a:prstGeom prst="rect">
            <a:avLst/>
          </a:prstGeom>
        </p:spPr>
      </p:pic>
      <p:sp>
        <p:nvSpPr>
          <p:cNvPr id="6" name="TextBox 5"/>
          <p:cNvSpPr txBox="1"/>
          <p:nvPr/>
        </p:nvSpPr>
        <p:spPr>
          <a:xfrm>
            <a:off x="731711" y="1706205"/>
            <a:ext cx="8899969" cy="351195"/>
          </a:xfrm>
          <a:prstGeom prst="rect">
            <a:avLst/>
          </a:prstGeom>
          <a:noFill/>
        </p:spPr>
        <p:txBody>
          <a:bodyPr wrap="square" lIns="0" tIns="0" rIns="0" bIns="0" rtlCol="0">
            <a:noAutofit/>
          </a:bodyPr>
          <a:lstStyle/>
          <a:p>
            <a:pP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Edit &gt; Preferences&gt;Protocols&gt;SSL &gt; Click “Edit” button</a:t>
            </a:r>
          </a:p>
        </p:txBody>
      </p:sp>
      <p:pic>
        <p:nvPicPr>
          <p:cNvPr id="20482" name="Picture 2" descr="http://blog.jejualan.com/wp-content/uploads/2014/09/SSL-Secur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472" y="5468105"/>
            <a:ext cx="846912" cy="85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4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625" y="737045"/>
            <a:ext cx="6329363" cy="6001643"/>
          </a:xfrm>
          <a:prstGeom prst="rect">
            <a:avLst/>
          </a:prstGeom>
        </p:spPr>
        <p:txBody>
          <a:bodyPr wrap="square">
            <a:spAutoFit/>
          </a:bodyPr>
          <a:lstStyle/>
          <a:p>
            <a:pPr marL="514350" marR="0" lvl="0" indent="-514350">
              <a:spcBef>
                <a:spcPts val="0"/>
              </a:spcBef>
              <a:spcAft>
                <a:spcPts val="0"/>
              </a:spcAft>
              <a:buAutoNum type="arabicParenBoth"/>
            </a:pPr>
            <a:r>
              <a:rPr lang="en-US" sz="3200" dirty="0" err="1" smtClean="0">
                <a:solidFill>
                  <a:schemeClr val="bg1"/>
                </a:solidFill>
              </a:rPr>
              <a:t>tOoLz</a:t>
            </a:r>
            <a:r>
              <a:rPr lang="en-US" sz="3200" dirty="0" smtClean="0">
                <a:solidFill>
                  <a:schemeClr val="bg1"/>
                </a:solidFill>
              </a:rPr>
              <a:t>… (General Overview)</a:t>
            </a:r>
          </a:p>
          <a:p>
            <a:pPr marL="514350" marR="0" lvl="0" indent="-514350">
              <a:spcBef>
                <a:spcPts val="0"/>
              </a:spcBef>
              <a:spcAft>
                <a:spcPts val="0"/>
              </a:spcAft>
              <a:buAutoNum type="arabicParenBoth"/>
            </a:pPr>
            <a:r>
              <a:rPr lang="en-US" sz="3200" dirty="0" err="1" smtClean="0">
                <a:solidFill>
                  <a:schemeClr val="bg1"/>
                </a:solidFill>
              </a:rPr>
              <a:t>TCPdumping</a:t>
            </a:r>
            <a:r>
              <a:rPr lang="en-US" sz="3200" dirty="0" smtClean="0">
                <a:solidFill>
                  <a:schemeClr val="bg1"/>
                </a:solidFill>
              </a:rPr>
              <a:t> (On F5)</a:t>
            </a:r>
            <a:endParaRPr lang="en-US" sz="3200" dirty="0">
              <a:solidFill>
                <a:schemeClr val="bg1"/>
              </a:solidFill>
            </a:endParaRPr>
          </a:p>
          <a:p>
            <a:pPr marL="514350" marR="0" lvl="0" indent="-514350">
              <a:spcBef>
                <a:spcPts val="0"/>
              </a:spcBef>
              <a:spcAft>
                <a:spcPts val="0"/>
              </a:spcAft>
              <a:buAutoNum type="arabicParenBoth"/>
            </a:pPr>
            <a:r>
              <a:rPr lang="en-US" sz="3200" dirty="0" smtClean="0">
                <a:solidFill>
                  <a:schemeClr val="bg1"/>
                </a:solidFill>
              </a:rPr>
              <a:t>Wireshark Overview</a:t>
            </a:r>
          </a:p>
          <a:p>
            <a:pPr marL="514350" indent="-514350">
              <a:buFontTx/>
              <a:buAutoNum type="arabicParenBoth"/>
            </a:pPr>
            <a:r>
              <a:rPr lang="en-US" sz="3200" dirty="0">
                <a:solidFill>
                  <a:schemeClr val="bg1"/>
                </a:solidFill>
              </a:rPr>
              <a:t>Wireshark SSL Decrypting </a:t>
            </a:r>
          </a:p>
          <a:p>
            <a:pPr marL="514350" marR="0" lvl="0" indent="-514350">
              <a:spcBef>
                <a:spcPts val="0"/>
              </a:spcBef>
              <a:spcAft>
                <a:spcPts val="0"/>
              </a:spcAft>
              <a:buAutoNum type="arabicParenBoth"/>
            </a:pPr>
            <a:r>
              <a:rPr lang="en-US" sz="3200" dirty="0" smtClean="0">
                <a:solidFill>
                  <a:schemeClr val="bg1"/>
                </a:solidFill>
              </a:rPr>
              <a:t>Wireshark Dissector</a:t>
            </a:r>
          </a:p>
          <a:p>
            <a:pPr marL="514350" indent="-514350">
              <a:buFontTx/>
              <a:buAutoNum type="arabicParenBoth"/>
            </a:pPr>
            <a:r>
              <a:rPr lang="en-US" sz="3200" dirty="0" err="1" smtClean="0">
                <a:solidFill>
                  <a:schemeClr val="bg1"/>
                </a:solidFill>
              </a:rPr>
              <a:t>SSLdumping</a:t>
            </a:r>
            <a:r>
              <a:rPr lang="en-US" sz="3200" dirty="0" smtClean="0">
                <a:solidFill>
                  <a:schemeClr val="bg1"/>
                </a:solidFill>
              </a:rPr>
              <a:t> </a:t>
            </a:r>
            <a:r>
              <a:rPr lang="en-US" sz="3200" dirty="0">
                <a:solidFill>
                  <a:schemeClr val="bg1"/>
                </a:solidFill>
              </a:rPr>
              <a:t>(On F5)</a:t>
            </a:r>
          </a:p>
          <a:p>
            <a:pPr marL="514350" marR="0" lvl="0" indent="-514350">
              <a:spcBef>
                <a:spcPts val="0"/>
              </a:spcBef>
              <a:spcAft>
                <a:spcPts val="0"/>
              </a:spcAft>
              <a:buAutoNum type="arabicParenBoth"/>
            </a:pPr>
            <a:r>
              <a:rPr lang="en-US" sz="3200" dirty="0" smtClean="0">
                <a:solidFill>
                  <a:schemeClr val="bg1"/>
                </a:solidFill>
              </a:rPr>
              <a:t>Wireshark Local</a:t>
            </a:r>
          </a:p>
          <a:p>
            <a:pPr marL="514350" marR="0" lvl="0" indent="-514350">
              <a:spcBef>
                <a:spcPts val="0"/>
              </a:spcBef>
              <a:spcAft>
                <a:spcPts val="0"/>
              </a:spcAft>
              <a:buAutoNum type="arabicParenBoth"/>
            </a:pPr>
            <a:r>
              <a:rPr lang="en-US" sz="3200" dirty="0" err="1" smtClean="0">
                <a:solidFill>
                  <a:schemeClr val="bg1"/>
                </a:solidFill>
              </a:rPr>
              <a:t>HTTPWatch</a:t>
            </a:r>
            <a:r>
              <a:rPr lang="en-US" sz="3200" dirty="0" smtClean="0">
                <a:solidFill>
                  <a:schemeClr val="bg1"/>
                </a:solidFill>
              </a:rPr>
              <a:t> </a:t>
            </a:r>
          </a:p>
          <a:p>
            <a:pPr marL="514350" marR="0" lvl="0" indent="-514350">
              <a:spcBef>
                <a:spcPts val="0"/>
              </a:spcBef>
              <a:spcAft>
                <a:spcPts val="0"/>
              </a:spcAft>
              <a:buAutoNum type="arabicParenBoth"/>
            </a:pPr>
            <a:r>
              <a:rPr lang="en-US" sz="3200" dirty="0" err="1" smtClean="0">
                <a:solidFill>
                  <a:schemeClr val="bg1"/>
                </a:solidFill>
              </a:rPr>
              <a:t>iControl</a:t>
            </a:r>
            <a:r>
              <a:rPr lang="en-US" sz="3200" dirty="0" smtClean="0">
                <a:solidFill>
                  <a:schemeClr val="bg1"/>
                </a:solidFill>
              </a:rPr>
              <a:t> </a:t>
            </a:r>
          </a:p>
          <a:p>
            <a:pPr marR="0" lvl="0">
              <a:spcBef>
                <a:spcPts val="0"/>
              </a:spcBef>
              <a:spcAft>
                <a:spcPts val="0"/>
              </a:spcAft>
            </a:pPr>
            <a:endParaRPr lang="en-US" sz="3200" dirty="0" smtClean="0">
              <a:solidFill>
                <a:schemeClr val="bg1"/>
              </a:solidFill>
            </a:endParaRPr>
          </a:p>
          <a:p>
            <a:pPr marL="514350" marR="0" lvl="0" indent="-514350">
              <a:spcBef>
                <a:spcPts val="0"/>
              </a:spcBef>
              <a:spcAft>
                <a:spcPts val="0"/>
              </a:spcAft>
              <a:buAutoNum type="arabicParenBoth"/>
            </a:pPr>
            <a:endParaRPr lang="en-US" sz="3200" dirty="0" smtClean="0">
              <a:solidFill>
                <a:schemeClr val="bg1"/>
              </a:solidFill>
            </a:endParaRPr>
          </a:p>
          <a:p>
            <a:pPr marL="514350" marR="0" lvl="0" indent="-514350">
              <a:spcBef>
                <a:spcPts val="0"/>
              </a:spcBef>
              <a:spcAft>
                <a:spcPts val="0"/>
              </a:spcAft>
              <a:buAutoNum type="arabicParenBoth"/>
            </a:pPr>
            <a:endParaRPr lang="en-US" sz="3200" dirty="0">
              <a:solidFill>
                <a:schemeClr val="bg1"/>
              </a:solidFill>
            </a:endParaRPr>
          </a:p>
        </p:txBody>
      </p:sp>
      <p:pic>
        <p:nvPicPr>
          <p:cNvPr id="5" name="Picture 2" descr="http://upload.wikimedia.org/wikipedia/commons/thumb/0/08/Sphere_wireframe.svg/2000px-Sphere_wirefram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64031">
            <a:off x="206908" y="1120764"/>
            <a:ext cx="3553403" cy="355340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829312" y="2020795"/>
            <a:ext cx="4059674" cy="9784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lang="en-US" sz="5200" b="0" kern="1200" cap="none" spc="-30" baseline="0" dirty="0">
                <a:solidFill>
                  <a:schemeClr val="bg1"/>
                </a:solidFill>
                <a:effectLst>
                  <a:outerShdw blurRad="38100" dist="25400" dir="2700000" algn="tl">
                    <a:srgbClr val="000000">
                      <a:alpha val="0"/>
                    </a:srgbClr>
                  </a:outerShdw>
                </a:effectLst>
                <a:latin typeface="+mj-lt"/>
                <a:ea typeface="+mj-ea"/>
                <a:cs typeface="+mj-cs"/>
              </a:defRPr>
            </a:lvl1pPr>
          </a:lstStyle>
          <a:p>
            <a:r>
              <a:rPr lang="en-US" dirty="0" smtClean="0"/>
              <a:t>AGENDA</a:t>
            </a:r>
            <a:endParaRPr lang="en-US" dirty="0"/>
          </a:p>
        </p:txBody>
      </p:sp>
    </p:spTree>
    <p:extLst>
      <p:ext uri="{BB962C8B-B14F-4D97-AF65-F5344CB8AC3E}">
        <p14:creationId xmlns:p14="http://schemas.microsoft.com/office/powerpoint/2010/main" val="402452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a:t>Add SSL Cert to </a:t>
            </a:r>
            <a:r>
              <a:rPr lang="en-US" dirty="0" smtClean="0"/>
              <a:t>Wireshark </a:t>
            </a:r>
            <a:r>
              <a:rPr lang="en-US" dirty="0"/>
              <a:t>for </a:t>
            </a:r>
            <a:r>
              <a:rPr lang="en-US" dirty="0" smtClean="0"/>
              <a:t>Decryption (Cont.)</a:t>
            </a:r>
            <a:endParaRPr lang="en-US" dirty="0"/>
          </a:p>
        </p:txBody>
      </p:sp>
      <p:pic>
        <p:nvPicPr>
          <p:cNvPr id="3" name="Picture 2"/>
          <p:cNvPicPr>
            <a:picLocks noChangeAspect="1"/>
          </p:cNvPicPr>
          <p:nvPr/>
        </p:nvPicPr>
        <p:blipFill>
          <a:blip r:embed="rId2"/>
          <a:stretch>
            <a:fillRect/>
          </a:stretch>
        </p:blipFill>
        <p:spPr>
          <a:xfrm>
            <a:off x="355424" y="1767841"/>
            <a:ext cx="5105588" cy="3901440"/>
          </a:xfrm>
          <a:prstGeom prst="rect">
            <a:avLst/>
          </a:prstGeom>
        </p:spPr>
      </p:pic>
      <p:pic>
        <p:nvPicPr>
          <p:cNvPr id="4" name="Picture 3"/>
          <p:cNvPicPr>
            <a:picLocks noChangeAspect="1"/>
          </p:cNvPicPr>
          <p:nvPr/>
        </p:nvPicPr>
        <p:blipFill>
          <a:blip r:embed="rId3"/>
          <a:stretch>
            <a:fillRect/>
          </a:stretch>
        </p:blipFill>
        <p:spPr>
          <a:xfrm>
            <a:off x="5938526" y="1767841"/>
            <a:ext cx="2590800" cy="2647950"/>
          </a:xfrm>
          <a:prstGeom prst="rect">
            <a:avLst/>
          </a:prstGeom>
        </p:spPr>
      </p:pic>
      <p:pic>
        <p:nvPicPr>
          <p:cNvPr id="5" name="Picture 4"/>
          <p:cNvPicPr>
            <a:picLocks noChangeAspect="1"/>
          </p:cNvPicPr>
          <p:nvPr/>
        </p:nvPicPr>
        <p:blipFill>
          <a:blip r:embed="rId4"/>
          <a:stretch>
            <a:fillRect/>
          </a:stretch>
        </p:blipFill>
        <p:spPr>
          <a:xfrm>
            <a:off x="9006840" y="1767841"/>
            <a:ext cx="2590800" cy="2647950"/>
          </a:xfrm>
          <a:prstGeom prst="rect">
            <a:avLst/>
          </a:prstGeom>
        </p:spPr>
      </p:pic>
      <p:sp>
        <p:nvSpPr>
          <p:cNvPr id="6" name="TextBox 5"/>
          <p:cNvSpPr txBox="1"/>
          <p:nvPr/>
        </p:nvSpPr>
        <p:spPr>
          <a:xfrm>
            <a:off x="731711" y="1249005"/>
            <a:ext cx="8899969" cy="351195"/>
          </a:xfrm>
          <a:prstGeom prst="rect">
            <a:avLst/>
          </a:prstGeom>
          <a:noFill/>
        </p:spPr>
        <p:txBody>
          <a:bodyPr wrap="square" lIns="0" tIns="0" rIns="0" bIns="0" rtlCol="0">
            <a:noAutofit/>
          </a:bodyPr>
          <a:lstStyle/>
          <a:p>
            <a:pP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New&gt; then “Apply”, “OK” when complete</a:t>
            </a:r>
          </a:p>
        </p:txBody>
      </p:sp>
      <p:sp>
        <p:nvSpPr>
          <p:cNvPr id="7" name="Right Arrow 6"/>
          <p:cNvSpPr/>
          <p:nvPr/>
        </p:nvSpPr>
        <p:spPr>
          <a:xfrm>
            <a:off x="8512392" y="2780922"/>
            <a:ext cx="540069" cy="240870"/>
          </a:xfrm>
          <a:prstGeom prst="rightArrow">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Right Arrow 7"/>
          <p:cNvSpPr/>
          <p:nvPr/>
        </p:nvSpPr>
        <p:spPr>
          <a:xfrm>
            <a:off x="5433912" y="2750442"/>
            <a:ext cx="540069" cy="240870"/>
          </a:xfrm>
          <a:prstGeom prst="rightArrow">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TextBox 8"/>
          <p:cNvSpPr txBox="1"/>
          <p:nvPr/>
        </p:nvSpPr>
        <p:spPr>
          <a:xfrm>
            <a:off x="6112860" y="4615289"/>
            <a:ext cx="5928070" cy="1429805"/>
          </a:xfrm>
          <a:prstGeom prst="rect">
            <a:avLst/>
          </a:prstGeom>
          <a:noFill/>
        </p:spPr>
        <p:txBody>
          <a:bodyPr wrap="square" lIns="0" tIns="0" rIns="0" bIns="0" rtlCol="0">
            <a:noAutofit/>
          </a:bodyPr>
          <a:lstStyle/>
          <a:p>
            <a:pPr marL="457200" indent="-457200">
              <a:lnSpc>
                <a:spcPct val="90000"/>
              </a:lnSpc>
              <a:spcAft>
                <a:spcPts val="600"/>
              </a:spcAft>
              <a:buFont typeface="Arial" panose="020B0604020202020204" pitchFamily="34" charset="0"/>
              <a:buChar char="•"/>
            </a:pPr>
            <a:r>
              <a:rPr lang="en-US" sz="2400" dirty="0" smtClean="0">
                <a:solidFill>
                  <a:schemeClr val="accent1">
                    <a:lumMod val="50000"/>
                  </a:schemeClr>
                </a:solidFill>
                <a:effectLst>
                  <a:outerShdw blurRad="38100" dist="25400" dir="2700000" algn="tl">
                    <a:srgbClr val="000000">
                      <a:alpha val="0"/>
                    </a:srgbClr>
                  </a:outerShdw>
                </a:effectLst>
              </a:rPr>
              <a:t>Enter IP Address of target</a:t>
            </a:r>
          </a:p>
          <a:p>
            <a:pPr marL="457200" indent="-457200">
              <a:lnSpc>
                <a:spcPct val="90000"/>
              </a:lnSpc>
              <a:spcAft>
                <a:spcPts val="600"/>
              </a:spcAft>
              <a:buFont typeface="Arial" panose="020B0604020202020204" pitchFamily="34" charset="0"/>
              <a:buChar char="•"/>
            </a:pPr>
            <a:r>
              <a:rPr lang="en-US" sz="2400" dirty="0" smtClean="0">
                <a:solidFill>
                  <a:schemeClr val="accent1">
                    <a:lumMod val="50000"/>
                  </a:schemeClr>
                </a:solidFill>
                <a:effectLst>
                  <a:outerShdw blurRad="38100" dist="25400" dir="2700000" algn="tl">
                    <a:srgbClr val="000000">
                      <a:alpha val="0"/>
                    </a:srgbClr>
                  </a:outerShdw>
                </a:effectLst>
              </a:rPr>
              <a:t>Enter Port of </a:t>
            </a:r>
            <a:r>
              <a:rPr lang="en-US" sz="2400" dirty="0" err="1" smtClean="0">
                <a:solidFill>
                  <a:schemeClr val="accent1">
                    <a:lumMod val="50000"/>
                  </a:schemeClr>
                </a:solidFill>
                <a:effectLst>
                  <a:outerShdw blurRad="38100" dist="25400" dir="2700000" algn="tl">
                    <a:srgbClr val="000000">
                      <a:alpha val="0"/>
                    </a:srgbClr>
                  </a:outerShdw>
                </a:effectLst>
              </a:rPr>
              <a:t>WebServer</a:t>
            </a:r>
            <a:r>
              <a:rPr lang="en-US" sz="2400" dirty="0" smtClean="0">
                <a:solidFill>
                  <a:schemeClr val="accent1">
                    <a:lumMod val="50000"/>
                  </a:schemeClr>
                </a:solidFill>
                <a:effectLst>
                  <a:outerShdw blurRad="38100" dist="25400" dir="2700000" algn="tl">
                    <a:srgbClr val="000000">
                      <a:alpha val="0"/>
                    </a:srgbClr>
                  </a:outerShdw>
                </a:effectLst>
              </a:rPr>
              <a:t> (likely 443)</a:t>
            </a:r>
          </a:p>
          <a:p>
            <a:pPr marL="457200" indent="-457200">
              <a:lnSpc>
                <a:spcPct val="90000"/>
              </a:lnSpc>
              <a:spcAft>
                <a:spcPts val="600"/>
              </a:spcAft>
              <a:buFont typeface="Arial" panose="020B0604020202020204" pitchFamily="34" charset="0"/>
              <a:buChar char="•"/>
            </a:pPr>
            <a:r>
              <a:rPr lang="en-US" sz="2400" dirty="0" smtClean="0">
                <a:solidFill>
                  <a:schemeClr val="accent1">
                    <a:lumMod val="50000"/>
                  </a:schemeClr>
                </a:solidFill>
                <a:effectLst>
                  <a:outerShdw blurRad="38100" dist="25400" dir="2700000" algn="tl">
                    <a:srgbClr val="000000">
                      <a:alpha val="0"/>
                    </a:srgbClr>
                  </a:outerShdw>
                </a:effectLst>
              </a:rPr>
              <a:t>Enter protocol as “http”</a:t>
            </a:r>
          </a:p>
          <a:p>
            <a:pPr marL="457200" indent="-457200">
              <a:lnSpc>
                <a:spcPct val="90000"/>
              </a:lnSpc>
              <a:spcAft>
                <a:spcPts val="600"/>
              </a:spcAft>
              <a:buFont typeface="Arial" panose="020B0604020202020204" pitchFamily="34" charset="0"/>
              <a:buChar char="•"/>
            </a:pPr>
            <a:r>
              <a:rPr lang="en-US" sz="2400" dirty="0" smtClean="0">
                <a:solidFill>
                  <a:schemeClr val="accent1">
                    <a:lumMod val="50000"/>
                  </a:schemeClr>
                </a:solidFill>
                <a:effectLst>
                  <a:outerShdw blurRad="38100" dist="25400" dir="2700000" algn="tl">
                    <a:srgbClr val="000000">
                      <a:alpha val="0"/>
                    </a:srgbClr>
                  </a:outerShdw>
                </a:effectLst>
              </a:rPr>
              <a:t>Browse for and load Key file</a:t>
            </a:r>
          </a:p>
        </p:txBody>
      </p:sp>
    </p:spTree>
    <p:extLst>
      <p:ext uri="{BB962C8B-B14F-4D97-AF65-F5344CB8AC3E}">
        <p14:creationId xmlns:p14="http://schemas.microsoft.com/office/powerpoint/2010/main" val="719925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a:t>Add SSL Cert to </a:t>
            </a:r>
            <a:r>
              <a:rPr lang="en-US" dirty="0" smtClean="0"/>
              <a:t>Wireshark </a:t>
            </a:r>
            <a:r>
              <a:rPr lang="en-US" dirty="0"/>
              <a:t>for Decryption (Cont.)</a:t>
            </a:r>
          </a:p>
        </p:txBody>
      </p:sp>
      <p:pic>
        <p:nvPicPr>
          <p:cNvPr id="3" name="Picture 2"/>
          <p:cNvPicPr>
            <a:picLocks noChangeAspect="1"/>
          </p:cNvPicPr>
          <p:nvPr/>
        </p:nvPicPr>
        <p:blipFill>
          <a:blip r:embed="rId2"/>
          <a:stretch>
            <a:fillRect/>
          </a:stretch>
        </p:blipFill>
        <p:spPr>
          <a:xfrm>
            <a:off x="4970145" y="1485715"/>
            <a:ext cx="5887131" cy="4498657"/>
          </a:xfrm>
          <a:prstGeom prst="rect">
            <a:avLst/>
          </a:prstGeom>
        </p:spPr>
      </p:pic>
      <p:sp>
        <p:nvSpPr>
          <p:cNvPr id="5" name="TextBox 4"/>
          <p:cNvSpPr txBox="1"/>
          <p:nvPr/>
        </p:nvSpPr>
        <p:spPr>
          <a:xfrm>
            <a:off x="1121188" y="2194171"/>
            <a:ext cx="3184969" cy="501676"/>
          </a:xfrm>
          <a:prstGeom prst="rect">
            <a:avLst/>
          </a:prstGeom>
          <a:noFill/>
        </p:spPr>
        <p:txBody>
          <a:bodyPr wrap="square" lIns="0" tIns="0" rIns="0" bIns="0" rtlCol="0">
            <a:noAutofit/>
          </a:bodyPr>
          <a:lstStyle/>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Click “Apply”, “OK”</a:t>
            </a:r>
          </a:p>
        </p:txBody>
      </p:sp>
      <p:sp>
        <p:nvSpPr>
          <p:cNvPr id="6" name="TextBox 5"/>
          <p:cNvSpPr txBox="1"/>
          <p:nvPr/>
        </p:nvSpPr>
        <p:spPr>
          <a:xfrm>
            <a:off x="1032287" y="3472698"/>
            <a:ext cx="3184969" cy="1315150"/>
          </a:xfrm>
          <a:prstGeom prst="rect">
            <a:avLst/>
          </a:prstGeom>
          <a:noFill/>
        </p:spPr>
        <p:txBody>
          <a:bodyPr wrap="square" lIns="0" tIns="0" rIns="0" bIns="0" rtlCol="0">
            <a:noAutofit/>
          </a:bodyPr>
          <a:lstStyle/>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You can have multiple SSL Certs</a:t>
            </a:r>
          </a:p>
          <a:p>
            <a:pPr algn="ctr">
              <a:lnSpc>
                <a:spcPct val="90000"/>
              </a:lnSpc>
              <a:spcAft>
                <a:spcPts val="600"/>
              </a:spcAft>
            </a:pPr>
            <a:r>
              <a:rPr lang="en-US" sz="2800" i="1" dirty="0" smtClean="0">
                <a:solidFill>
                  <a:schemeClr val="accent1">
                    <a:lumMod val="50000"/>
                  </a:schemeClr>
                </a:solidFill>
                <a:effectLst>
                  <a:outerShdw blurRad="38100" dist="25400" dir="2700000" algn="tl">
                    <a:srgbClr val="000000">
                      <a:alpha val="0"/>
                    </a:srgbClr>
                  </a:outerShdw>
                </a:effectLst>
              </a:rPr>
              <a:t>(Beware of order)</a:t>
            </a:r>
          </a:p>
          <a:p>
            <a:pPr algn="ctr">
              <a:lnSpc>
                <a:spcPct val="90000"/>
              </a:lnSpc>
              <a:spcAft>
                <a:spcPts val="600"/>
              </a:spcAft>
            </a:pPr>
            <a:endParaRPr lang="en-US" sz="2800" dirty="0" smtClean="0">
              <a:solidFill>
                <a:schemeClr val="accent1">
                  <a:lumMod val="50000"/>
                </a:schemeClr>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3333542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Decrypted SSL Payload</a:t>
            </a:r>
            <a:endParaRPr lang="en-US" dirty="0"/>
          </a:p>
        </p:txBody>
      </p:sp>
      <p:sp>
        <p:nvSpPr>
          <p:cNvPr id="3" name="Rectangle 2"/>
          <p:cNvSpPr/>
          <p:nvPr/>
        </p:nvSpPr>
        <p:spPr>
          <a:xfrm>
            <a:off x="3175" y="996127"/>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a:blip r:embed="rId2"/>
          <a:stretch>
            <a:fillRect/>
          </a:stretch>
        </p:blipFill>
        <p:spPr>
          <a:xfrm>
            <a:off x="1761067" y="1083734"/>
            <a:ext cx="8524146" cy="5246124"/>
          </a:xfrm>
          <a:prstGeom prst="rect">
            <a:avLst/>
          </a:prstGeom>
        </p:spPr>
      </p:pic>
      <p:sp>
        <p:nvSpPr>
          <p:cNvPr id="6" name="Rectangle 5"/>
          <p:cNvSpPr/>
          <p:nvPr/>
        </p:nvSpPr>
        <p:spPr>
          <a:xfrm>
            <a:off x="2080383" y="1981200"/>
            <a:ext cx="6191550" cy="143933"/>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2047606" y="2853267"/>
            <a:ext cx="6191550" cy="143933"/>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Rectangle 7"/>
          <p:cNvSpPr/>
          <p:nvPr/>
        </p:nvSpPr>
        <p:spPr>
          <a:xfrm>
            <a:off x="7143750" y="5151968"/>
            <a:ext cx="535517" cy="110066"/>
          </a:xfrm>
          <a:prstGeom prst="rect">
            <a:avLst/>
          </a:prstGeom>
          <a:solidFill>
            <a:schemeClr val="bg1"/>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Rectangle 8"/>
          <p:cNvSpPr/>
          <p:nvPr/>
        </p:nvSpPr>
        <p:spPr>
          <a:xfrm>
            <a:off x="6219540" y="5262034"/>
            <a:ext cx="773927" cy="122766"/>
          </a:xfrm>
          <a:prstGeom prst="rect">
            <a:avLst/>
          </a:prstGeom>
          <a:solidFill>
            <a:schemeClr val="bg1"/>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2" name="Snip Diagonal Corner Rectangle 11"/>
          <p:cNvSpPr/>
          <p:nvPr/>
        </p:nvSpPr>
        <p:spPr>
          <a:xfrm>
            <a:off x="167640" y="2102272"/>
            <a:ext cx="1516380" cy="1006687"/>
          </a:xfrm>
          <a:prstGeom prst="snip2DiagRect">
            <a:avLst/>
          </a:prstGeom>
          <a:solidFill>
            <a:schemeClr val="accent5">
              <a:alpha val="45000"/>
            </a:schemeClr>
          </a:solidFill>
        </p:spPr>
        <p:txBody>
          <a:bodyPr vert="horz" wrap="square" lIns="0" tIns="0" rIns="0" bIns="0" rtlCol="0" anchor="ctr">
            <a:noAutofit/>
          </a:bodyPr>
          <a:lstStyle/>
          <a:p>
            <a:pPr algn="ctr">
              <a:lnSpc>
                <a:spcPct val="90000"/>
              </a:lnSpc>
              <a:spcAft>
                <a:spcPts val="600"/>
              </a:spcAft>
            </a:pPr>
            <a:r>
              <a:rPr lang="en-US" sz="2400" dirty="0">
                <a:effectLst>
                  <a:outerShdw blurRad="38100" dist="25400" dir="2700000" algn="tl">
                    <a:srgbClr val="000000">
                      <a:alpha val="0"/>
                    </a:srgbClr>
                  </a:outerShdw>
                </a:effectLst>
              </a:rPr>
              <a:t>Encrypted Payloads</a:t>
            </a:r>
          </a:p>
        </p:txBody>
      </p:sp>
      <p:sp>
        <p:nvSpPr>
          <p:cNvPr id="13" name="Snip Diagonal Corner Rectangle 12"/>
          <p:cNvSpPr/>
          <p:nvPr/>
        </p:nvSpPr>
        <p:spPr>
          <a:xfrm>
            <a:off x="10203180" y="3885352"/>
            <a:ext cx="1800527" cy="1006687"/>
          </a:xfrm>
          <a:prstGeom prst="snip2DiagRect">
            <a:avLst/>
          </a:prstGeom>
          <a:solidFill>
            <a:srgbClr val="00B050">
              <a:alpha val="45000"/>
            </a:srgbClr>
          </a:solidFill>
        </p:spPr>
        <p:txBody>
          <a:bodyPr vert="horz" wrap="square" lIns="0" tIns="0" rIns="0" bIns="0" rtlCol="0" anchor="ctr">
            <a:noAutofit/>
          </a:bodyPr>
          <a:lstStyle/>
          <a:p>
            <a:pPr algn="ctr">
              <a:lnSpc>
                <a:spcPct val="90000"/>
              </a:lnSpc>
              <a:spcAft>
                <a:spcPts val="600"/>
              </a:spcAft>
            </a:pPr>
            <a:r>
              <a:rPr lang="en-US" sz="2400" dirty="0" smtClean="0">
                <a:effectLst>
                  <a:outerShdw blurRad="38100" dist="25400" dir="2700000" algn="tl">
                    <a:srgbClr val="000000">
                      <a:alpha val="0"/>
                    </a:srgbClr>
                  </a:outerShdw>
                </a:effectLst>
              </a:rPr>
              <a:t>Decrypted </a:t>
            </a:r>
            <a:r>
              <a:rPr lang="en-US" sz="2400" dirty="0">
                <a:effectLst>
                  <a:outerShdw blurRad="38100" dist="25400" dir="2700000" algn="tl">
                    <a:srgbClr val="000000">
                      <a:alpha val="0"/>
                    </a:srgbClr>
                  </a:outerShdw>
                </a:effectLst>
              </a:rPr>
              <a:t>Payloads</a:t>
            </a:r>
          </a:p>
        </p:txBody>
      </p:sp>
      <p:cxnSp>
        <p:nvCxnSpPr>
          <p:cNvPr id="14" name="Straight Arrow Connector 13"/>
          <p:cNvCxnSpPr>
            <a:endCxn id="6" idx="1"/>
          </p:cNvCxnSpPr>
          <p:nvPr/>
        </p:nvCxnSpPr>
        <p:spPr>
          <a:xfrm flipV="1">
            <a:off x="1666364" y="2053167"/>
            <a:ext cx="414019" cy="261619"/>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7" idx="1"/>
          </p:cNvCxnSpPr>
          <p:nvPr/>
        </p:nvCxnSpPr>
        <p:spPr>
          <a:xfrm>
            <a:off x="1684020" y="2704881"/>
            <a:ext cx="363586" cy="220353"/>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20" name="Oval 19"/>
          <p:cNvSpPr/>
          <p:nvPr/>
        </p:nvSpPr>
        <p:spPr>
          <a:xfrm>
            <a:off x="1493520" y="6002467"/>
            <a:ext cx="9319260" cy="419282"/>
          </a:xfrm>
          <a:prstGeom prst="ellipse">
            <a:avLst/>
          </a:prstGeom>
          <a:noFill/>
          <a:ln w="28575">
            <a:solidFill>
              <a:srgbClr val="325D17"/>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cxnSp>
        <p:nvCxnSpPr>
          <p:cNvPr id="21" name="Straight Arrow Connector 20"/>
          <p:cNvCxnSpPr/>
          <p:nvPr/>
        </p:nvCxnSpPr>
        <p:spPr>
          <a:xfrm flipH="1">
            <a:off x="9268512" y="4793248"/>
            <a:ext cx="1016701" cy="1209219"/>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66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      Dissector – Wireshark Plugin</a:t>
            </a:r>
            <a:endParaRPr lang="en-US" dirty="0"/>
          </a:p>
        </p:txBody>
      </p:sp>
      <p:pic>
        <p:nvPicPr>
          <p:cNvPr id="3" name="Picture 2"/>
          <p:cNvPicPr>
            <a:picLocks noChangeAspect="1"/>
          </p:cNvPicPr>
          <p:nvPr/>
        </p:nvPicPr>
        <p:blipFill>
          <a:blip r:embed="rId3"/>
          <a:stretch>
            <a:fillRect/>
          </a:stretch>
        </p:blipFill>
        <p:spPr>
          <a:xfrm>
            <a:off x="6278881" y="1277508"/>
            <a:ext cx="5678420" cy="475848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4800" y="1261229"/>
            <a:ext cx="6096000" cy="4524315"/>
          </a:xfrm>
          <a:prstGeom prst="rect">
            <a:avLst/>
          </a:prstGeom>
        </p:spPr>
        <p:txBody>
          <a:bodyPr>
            <a:spAutoFit/>
          </a:bodyPr>
          <a:lstStyle/>
          <a:p>
            <a:r>
              <a:rPr lang="en-US" b="1" dirty="0"/>
              <a:t>Current </a:t>
            </a:r>
            <a:r>
              <a:rPr lang="en-US" b="1" dirty="0" smtClean="0"/>
              <a:t>Version</a:t>
            </a:r>
            <a:endParaRPr lang="en-US" b="1" dirty="0"/>
          </a:p>
          <a:p>
            <a:r>
              <a:rPr lang="en-US" dirty="0"/>
              <a:t>F5 Ethernet Trailer Plugin</a:t>
            </a:r>
            <a:br>
              <a:rPr lang="en-US" dirty="0"/>
            </a:br>
            <a:r>
              <a:rPr lang="en-US" dirty="0"/>
              <a:t>Version 1.9 Oct 21, 2014</a:t>
            </a:r>
            <a:br>
              <a:rPr lang="en-US" dirty="0"/>
            </a:br>
            <a:r>
              <a:rPr lang="en-US" dirty="0"/>
              <a:t>(c) F5 Networks, 2007-2014</a:t>
            </a:r>
            <a:br>
              <a:rPr lang="en-US" dirty="0"/>
            </a:br>
            <a:r>
              <a:rPr lang="en-US" dirty="0"/>
              <a:t/>
            </a:r>
            <a:br>
              <a:rPr lang="en-US" dirty="0"/>
            </a:br>
            <a:r>
              <a:rPr lang="en-US" b="1" u="sng" dirty="0"/>
              <a:t>New in version 1.9:</a:t>
            </a:r>
            <a:r>
              <a:rPr lang="en-US" dirty="0"/>
              <a:t/>
            </a:r>
            <a:br>
              <a:rPr lang="en-US" dirty="0"/>
            </a:br>
            <a:r>
              <a:rPr lang="en-US" dirty="0" smtClean="0"/>
              <a:t>Filter </a:t>
            </a:r>
            <a:r>
              <a:rPr lang="en-US" dirty="0"/>
              <a:t>connections through BIG-IP with main menu Analyze/Conversation Filter/F5 * menus</a:t>
            </a:r>
          </a:p>
          <a:p>
            <a:pPr>
              <a:buFont typeface="Arial" panose="020B0604020202020204" pitchFamily="34" charset="0"/>
              <a:buChar char="•"/>
            </a:pPr>
            <a:r>
              <a:rPr lang="en-US" dirty="0"/>
              <a:t>Added support for Wireshark 1.12 (dropped support for 1.6)</a:t>
            </a:r>
          </a:p>
          <a:p>
            <a:pPr>
              <a:buFont typeface="Arial" panose="020B0604020202020204" pitchFamily="34" charset="0"/>
              <a:buChar char="•"/>
            </a:pPr>
            <a:r>
              <a:rPr lang="en-US" dirty="0"/>
              <a:t>Ability to restrict slot data in info column to specific platforms (see preferences)</a:t>
            </a:r>
          </a:p>
          <a:p>
            <a:pPr>
              <a:buFont typeface="Arial" panose="020B0604020202020204" pitchFamily="34" charset="0"/>
              <a:buChar char="•"/>
            </a:pPr>
            <a:r>
              <a:rPr lang="en-US" dirty="0"/>
              <a:t>Ability to reduce the length of summary information in info column (see preferences)</a:t>
            </a:r>
          </a:p>
          <a:p>
            <a:pPr>
              <a:buFont typeface="Arial" panose="020B0604020202020204" pitchFamily="34" charset="0"/>
              <a:buChar char="•"/>
            </a:pPr>
            <a:r>
              <a:rPr lang="en-US" dirty="0"/>
              <a:t>Fixed display of "{peer}" flag in reset cause in the info column (the peer flag has always been correct in the packet details pane)</a:t>
            </a:r>
          </a:p>
        </p:txBody>
      </p:sp>
      <p:pic>
        <p:nvPicPr>
          <p:cNvPr id="7" name="Picture 2" descr="http://upload.wikimedia.org/wikipedia/en/thumb/f/f9/F5_Networks_logo.svg/768px-F5_Networks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679" y="235545"/>
            <a:ext cx="872013" cy="87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091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       Wireshark - Dissector Installation</a:t>
            </a:r>
            <a:endParaRPr lang="en-US" dirty="0"/>
          </a:p>
        </p:txBody>
      </p:sp>
      <p:pic>
        <p:nvPicPr>
          <p:cNvPr id="3" name="Picture 2"/>
          <p:cNvPicPr>
            <a:picLocks noChangeAspect="1"/>
          </p:cNvPicPr>
          <p:nvPr/>
        </p:nvPicPr>
        <p:blipFill>
          <a:blip r:embed="rId3"/>
          <a:stretch>
            <a:fillRect/>
          </a:stretch>
        </p:blipFill>
        <p:spPr>
          <a:xfrm>
            <a:off x="618663" y="1554480"/>
            <a:ext cx="2788373" cy="4693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4000567" y="2563257"/>
            <a:ext cx="4148256" cy="3657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stretch>
            <a:fillRect/>
          </a:stretch>
        </p:blipFill>
        <p:spPr>
          <a:xfrm>
            <a:off x="4020886" y="1566228"/>
            <a:ext cx="4151765" cy="751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ight Arrow 6"/>
          <p:cNvSpPr/>
          <p:nvPr/>
        </p:nvSpPr>
        <p:spPr>
          <a:xfrm rot="20530025">
            <a:off x="2148027" y="2100192"/>
            <a:ext cx="1744431" cy="234537"/>
          </a:xfrm>
          <a:prstGeom prst="rightArrow">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Right Arrow 7"/>
          <p:cNvSpPr/>
          <p:nvPr/>
        </p:nvSpPr>
        <p:spPr>
          <a:xfrm rot="18502921">
            <a:off x="2609961" y="5196016"/>
            <a:ext cx="1744431" cy="234537"/>
          </a:xfrm>
          <a:prstGeom prst="rightArrow">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9" name="Picture 8"/>
          <p:cNvPicPr>
            <a:picLocks noChangeAspect="1"/>
          </p:cNvPicPr>
          <p:nvPr/>
        </p:nvPicPr>
        <p:blipFill>
          <a:blip r:embed="rId6"/>
          <a:stretch>
            <a:fillRect/>
          </a:stretch>
        </p:blipFill>
        <p:spPr>
          <a:xfrm>
            <a:off x="8422045" y="5689476"/>
            <a:ext cx="3493558" cy="531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ight Arrow 9"/>
          <p:cNvSpPr/>
          <p:nvPr/>
        </p:nvSpPr>
        <p:spPr>
          <a:xfrm>
            <a:off x="8017933" y="5828948"/>
            <a:ext cx="540069" cy="240870"/>
          </a:xfrm>
          <a:prstGeom prst="rightArrow">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1" name="Picture 10"/>
          <p:cNvPicPr>
            <a:picLocks noChangeAspect="1"/>
          </p:cNvPicPr>
          <p:nvPr/>
        </p:nvPicPr>
        <p:blipFill>
          <a:blip r:embed="rId7"/>
          <a:stretch>
            <a:fillRect/>
          </a:stretch>
        </p:blipFill>
        <p:spPr>
          <a:xfrm>
            <a:off x="8402449" y="2704205"/>
            <a:ext cx="3555489" cy="623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ight Arrow 11"/>
          <p:cNvSpPr/>
          <p:nvPr/>
        </p:nvSpPr>
        <p:spPr>
          <a:xfrm>
            <a:off x="7994232" y="2963802"/>
            <a:ext cx="540069" cy="240870"/>
          </a:xfrm>
          <a:prstGeom prst="rightArrow">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4" name="Rectangle 13"/>
          <p:cNvSpPr/>
          <p:nvPr/>
        </p:nvSpPr>
        <p:spPr>
          <a:xfrm>
            <a:off x="452623" y="985864"/>
            <a:ext cx="11462980" cy="461665"/>
          </a:xfrm>
          <a:prstGeom prst="rect">
            <a:avLst/>
          </a:prstGeom>
        </p:spPr>
        <p:txBody>
          <a:bodyPr wrap="square">
            <a:spAutoFit/>
          </a:bodyPr>
          <a:lstStyle/>
          <a:p>
            <a:r>
              <a:rPr lang="en-US" sz="2400" dirty="0">
                <a:hlinkClick r:id="rId8"/>
              </a:rPr>
              <a:t>https://</a:t>
            </a:r>
            <a:r>
              <a:rPr lang="en-US" sz="2400" dirty="0" smtClean="0">
                <a:hlinkClick r:id="rId8"/>
              </a:rPr>
              <a:t>devcentral.f5.com/wiki/AdvDesignConfig.F5WiresharkPlugin.ashx</a:t>
            </a:r>
            <a:r>
              <a:rPr lang="en-US" sz="2400" dirty="0" smtClean="0"/>
              <a:t> </a:t>
            </a:r>
            <a:endParaRPr lang="en-US" sz="2400" dirty="0"/>
          </a:p>
        </p:txBody>
      </p:sp>
      <p:sp>
        <p:nvSpPr>
          <p:cNvPr id="15" name="TextBox 14"/>
          <p:cNvSpPr txBox="1"/>
          <p:nvPr/>
        </p:nvSpPr>
        <p:spPr>
          <a:xfrm>
            <a:off x="8463450" y="2083247"/>
            <a:ext cx="3434576" cy="512957"/>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tx2"/>
                </a:solidFill>
                <a:effectLst>
                  <a:outerShdw blurRad="38100" dist="25400" dir="2700000" algn="tl">
                    <a:srgbClr val="000000">
                      <a:alpha val="0"/>
                    </a:srgbClr>
                  </a:outerShdw>
                </a:effectLst>
              </a:rPr>
              <a:t>Linux</a:t>
            </a:r>
            <a:endParaRPr lang="en-US" sz="3600"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16" name="TextBox 15"/>
          <p:cNvSpPr txBox="1"/>
          <p:nvPr/>
        </p:nvSpPr>
        <p:spPr>
          <a:xfrm>
            <a:off x="8422045" y="5039761"/>
            <a:ext cx="3434576" cy="512957"/>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tx2"/>
                </a:solidFill>
                <a:effectLst>
                  <a:outerShdw blurRad="38100" dist="25400" dir="2700000" algn="tl">
                    <a:srgbClr val="000000">
                      <a:alpha val="0"/>
                    </a:srgbClr>
                  </a:outerShdw>
                </a:effectLst>
              </a:rPr>
              <a:t>Windows</a:t>
            </a:r>
            <a:endParaRPr lang="en-US" sz="3600" kern="1200" dirty="0" smtClean="0">
              <a:solidFill>
                <a:schemeClr val="tx2"/>
              </a:solidFill>
              <a:effectLst>
                <a:outerShdw blurRad="38100" dist="25400" dir="2700000" algn="tl">
                  <a:srgbClr val="000000">
                    <a:alpha val="0"/>
                  </a:srgbClr>
                </a:outerShdw>
              </a:effectLst>
              <a:latin typeface="+mn-lt"/>
              <a:ea typeface="+mn-ea"/>
              <a:cs typeface="+mn-cs"/>
            </a:endParaRPr>
          </a:p>
        </p:txBody>
      </p:sp>
      <p:pic>
        <p:nvPicPr>
          <p:cNvPr id="17" name="Picture 2" descr="http://upload.wikimedia.org/wikipedia/en/thumb/f/f9/F5_Networks_logo.svg/768px-F5_Networks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679" y="235545"/>
            <a:ext cx="872013" cy="87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Installation</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a:blip r:embed="rId3"/>
          <a:stretch>
            <a:fillRect/>
          </a:stretch>
        </p:blipFill>
        <p:spPr>
          <a:xfrm>
            <a:off x="3619692" y="1300788"/>
            <a:ext cx="8087677" cy="465328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794760" y="1417320"/>
            <a:ext cx="5516880" cy="203817"/>
          </a:xfrm>
          <a:prstGeom prst="rect">
            <a:avLst/>
          </a:prstGeom>
          <a:solidFill>
            <a:srgbClr val="FFFF00">
              <a:alpha val="15000"/>
            </a:srgbClr>
          </a:solidFill>
        </p:spPr>
        <p:style>
          <a:lnRef idx="2">
            <a:schemeClr val="accent2"/>
          </a:lnRef>
          <a:fillRef idx="1">
            <a:schemeClr val="lt1"/>
          </a:fillRef>
          <a:effectRef idx="0">
            <a:schemeClr val="accent2"/>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6094412" y="2987040"/>
            <a:ext cx="5516880" cy="203817"/>
          </a:xfrm>
          <a:prstGeom prst="rect">
            <a:avLst/>
          </a:prstGeom>
          <a:solidFill>
            <a:srgbClr val="FFFF00">
              <a:alpha val="15000"/>
            </a:srgbClr>
          </a:solidFill>
        </p:spPr>
        <p:style>
          <a:lnRef idx="2">
            <a:schemeClr val="accent2"/>
          </a:lnRef>
          <a:fillRef idx="1">
            <a:schemeClr val="lt1"/>
          </a:fillRef>
          <a:effectRef idx="0">
            <a:schemeClr val="accent2"/>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TextBox 7"/>
          <p:cNvSpPr txBox="1"/>
          <p:nvPr/>
        </p:nvSpPr>
        <p:spPr>
          <a:xfrm>
            <a:off x="79599" y="1671890"/>
            <a:ext cx="3184969" cy="1315150"/>
          </a:xfrm>
          <a:prstGeom prst="rect">
            <a:avLst/>
          </a:prstGeom>
          <a:noFill/>
        </p:spPr>
        <p:txBody>
          <a:bodyPr wrap="square" lIns="0" tIns="0" rIns="0" bIns="0" rtlCol="0">
            <a:noAutofit/>
          </a:bodyPr>
          <a:lstStyle/>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Copy the .</a:t>
            </a:r>
            <a:r>
              <a:rPr lang="en-US" sz="2800" dirty="0" err="1" smtClean="0">
                <a:solidFill>
                  <a:schemeClr val="accent1">
                    <a:lumMod val="50000"/>
                  </a:schemeClr>
                </a:solidFill>
                <a:effectLst>
                  <a:outerShdw blurRad="38100" dist="25400" dir="2700000" algn="tl">
                    <a:srgbClr val="000000">
                      <a:alpha val="0"/>
                    </a:srgbClr>
                  </a:outerShdw>
                </a:effectLst>
              </a:rPr>
              <a:t>dll</a:t>
            </a:r>
            <a:r>
              <a:rPr lang="en-US" sz="2800" dirty="0" smtClean="0">
                <a:solidFill>
                  <a:schemeClr val="accent1">
                    <a:lumMod val="50000"/>
                  </a:schemeClr>
                </a:solidFill>
                <a:effectLst>
                  <a:outerShdw blurRad="38100" dist="25400" dir="2700000" algn="tl">
                    <a:srgbClr val="000000">
                      <a:alpha val="0"/>
                    </a:srgbClr>
                  </a:outerShdw>
                </a:effectLst>
              </a:rPr>
              <a:t> (windows) to the right directory</a:t>
            </a:r>
          </a:p>
        </p:txBody>
      </p:sp>
      <p:pic>
        <p:nvPicPr>
          <p:cNvPr id="3074" name="Picture 2" descr="http://icons.iconarchive.com/icons/enhancedlabs/longhorn-pinstripe/128/dl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132" y="2964612"/>
            <a:ext cx="983168" cy="9831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gimp-tutorials.net/files/files/thum-icon-folder.jpg?1224421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11" y="404907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5400000">
            <a:off x="1330565" y="3968127"/>
            <a:ext cx="648300" cy="607609"/>
          </a:xfrm>
          <a:prstGeom prst="rightArrow">
            <a:avLst/>
          </a:prstGeom>
          <a:solidFill>
            <a:schemeClr val="accent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42580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Verifying Dissector Installation</a:t>
            </a:r>
            <a:endParaRPr lang="en-US" dirty="0"/>
          </a:p>
        </p:txBody>
      </p:sp>
      <p:pic>
        <p:nvPicPr>
          <p:cNvPr id="5" name="Picture 4"/>
          <p:cNvPicPr>
            <a:picLocks noChangeAspect="1"/>
          </p:cNvPicPr>
          <p:nvPr/>
        </p:nvPicPr>
        <p:blipFill>
          <a:blip r:embed="rId3"/>
          <a:stretch>
            <a:fillRect/>
          </a:stretch>
        </p:blipFill>
        <p:spPr>
          <a:xfrm>
            <a:off x="6559563" y="1240090"/>
            <a:ext cx="4987899" cy="5105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2039" y="1240090"/>
            <a:ext cx="5838601" cy="474410"/>
          </a:xfrm>
          <a:prstGeom prst="rect">
            <a:avLst/>
          </a:prstGeom>
          <a:noFill/>
        </p:spPr>
        <p:txBody>
          <a:bodyPr wrap="square" lIns="0" tIns="0" rIns="0" bIns="0" rtlCol="0">
            <a:noAutofit/>
          </a:bodyPr>
          <a:lstStyle/>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Help &gt; About Wireshark &gt; Plugins</a:t>
            </a:r>
          </a:p>
        </p:txBody>
      </p:sp>
      <p:pic>
        <p:nvPicPr>
          <p:cNvPr id="7" name="Picture 6"/>
          <p:cNvPicPr>
            <a:picLocks noChangeAspect="1"/>
          </p:cNvPicPr>
          <p:nvPr/>
        </p:nvPicPr>
        <p:blipFill>
          <a:blip r:embed="rId4"/>
          <a:stretch>
            <a:fillRect/>
          </a:stretch>
        </p:blipFill>
        <p:spPr>
          <a:xfrm>
            <a:off x="328392" y="2054847"/>
            <a:ext cx="5341013" cy="40830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079500" y="2641600"/>
            <a:ext cx="2032000" cy="304800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Oval 8"/>
          <p:cNvSpPr/>
          <p:nvPr/>
        </p:nvSpPr>
        <p:spPr>
          <a:xfrm>
            <a:off x="2717800" y="1879600"/>
            <a:ext cx="901700" cy="558800"/>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403163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       Dissector at Work…</a:t>
            </a:r>
            <a:endParaRPr lang="en-US" dirty="0"/>
          </a:p>
        </p:txBody>
      </p:sp>
      <p:pic>
        <p:nvPicPr>
          <p:cNvPr id="3" name="Picture 2"/>
          <p:cNvPicPr>
            <a:picLocks noChangeAspect="1"/>
          </p:cNvPicPr>
          <p:nvPr/>
        </p:nvPicPr>
        <p:blipFill>
          <a:blip r:embed="rId2"/>
          <a:stretch>
            <a:fillRect/>
          </a:stretch>
        </p:blipFill>
        <p:spPr>
          <a:xfrm>
            <a:off x="1030519" y="1068044"/>
            <a:ext cx="9510482" cy="5364271"/>
          </a:xfrm>
          <a:prstGeom prst="rect">
            <a:avLst/>
          </a:prstGeom>
        </p:spPr>
      </p:pic>
      <p:sp>
        <p:nvSpPr>
          <p:cNvPr id="5" name="Rectangle 4"/>
          <p:cNvSpPr/>
          <p:nvPr/>
        </p:nvSpPr>
        <p:spPr>
          <a:xfrm>
            <a:off x="6362700" y="1329690"/>
            <a:ext cx="1479550" cy="152781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1030518" y="3746500"/>
            <a:ext cx="5040082" cy="2731744"/>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8"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79" y="235545"/>
            <a:ext cx="872013" cy="87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a:t>Let’s take a quick look …</a:t>
            </a:r>
          </a:p>
        </p:txBody>
      </p:sp>
      <p:pic>
        <p:nvPicPr>
          <p:cNvPr id="4" name="Picture 3"/>
          <p:cNvPicPr>
            <a:picLocks noChangeAspect="1"/>
          </p:cNvPicPr>
          <p:nvPr/>
        </p:nvPicPr>
        <p:blipFill>
          <a:blip r:embed="rId3"/>
          <a:stretch>
            <a:fillRect/>
          </a:stretch>
        </p:blipFill>
        <p:spPr>
          <a:xfrm>
            <a:off x="1030519" y="1068044"/>
            <a:ext cx="9510482" cy="5364271"/>
          </a:xfrm>
          <a:prstGeom prst="rect">
            <a:avLst/>
          </a:prstGeom>
        </p:spPr>
      </p:pic>
    </p:spTree>
    <p:extLst>
      <p:ext uri="{BB962C8B-B14F-4D97-AF65-F5344CB8AC3E}">
        <p14:creationId xmlns:p14="http://schemas.microsoft.com/office/powerpoint/2010/main" val="1761524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SSLdump</a:t>
            </a:r>
            <a:endParaRPr lang="en-US" dirty="0"/>
          </a:p>
        </p:txBody>
      </p:sp>
      <p:sp>
        <p:nvSpPr>
          <p:cNvPr id="8" name="Rectangle 7"/>
          <p:cNvSpPr/>
          <p:nvPr/>
        </p:nvSpPr>
        <p:spPr>
          <a:xfrm>
            <a:off x="250255" y="1047988"/>
            <a:ext cx="6108211" cy="369332"/>
          </a:xfrm>
          <a:prstGeom prst="rect">
            <a:avLst/>
          </a:prstGeom>
        </p:spPr>
        <p:txBody>
          <a:bodyPr wrap="none">
            <a:spAutoFit/>
          </a:bodyPr>
          <a:lstStyle/>
          <a:p>
            <a:r>
              <a:rPr lang="en-US" b="1" dirty="0">
                <a:solidFill>
                  <a:srgbClr val="FF0000"/>
                </a:solidFill>
              </a:rPr>
              <a:t>sol10209</a:t>
            </a:r>
            <a:r>
              <a:rPr lang="en-US" dirty="0"/>
              <a:t>: Overview of packet tracing with the </a:t>
            </a:r>
            <a:r>
              <a:rPr lang="en-US" dirty="0" err="1"/>
              <a:t>ssldump</a:t>
            </a:r>
            <a:r>
              <a:rPr lang="en-US" dirty="0"/>
              <a:t> utility</a:t>
            </a:r>
          </a:p>
        </p:txBody>
      </p:sp>
      <p:grpSp>
        <p:nvGrpSpPr>
          <p:cNvPr id="13" name="Group 12"/>
          <p:cNvGrpSpPr/>
          <p:nvPr/>
        </p:nvGrpSpPr>
        <p:grpSpPr>
          <a:xfrm>
            <a:off x="408330" y="1628078"/>
            <a:ext cx="3617260" cy="2474022"/>
            <a:chOff x="408330" y="1628078"/>
            <a:chExt cx="3617260" cy="2474022"/>
          </a:xfrm>
          <a:effectLst>
            <a:reflection blurRad="6350" stA="50000" endA="300" endPos="10000" dir="5400000" sy="-100000" algn="bl" rotWithShape="0"/>
          </a:effectLst>
        </p:grpSpPr>
        <p:sp>
          <p:nvSpPr>
            <p:cNvPr id="14" name="Rounded Rectangle 13"/>
            <p:cNvSpPr/>
            <p:nvPr/>
          </p:nvSpPr>
          <p:spPr>
            <a:xfrm>
              <a:off x="408330" y="1628078"/>
              <a:ext cx="3617259" cy="2474022"/>
            </a:xfrm>
            <a:prstGeom prst="roundRect">
              <a:avLst/>
            </a:prstGeom>
            <a:gradFill flip="none" rotWithShape="1">
              <a:gsLst>
                <a:gs pos="0">
                  <a:schemeClr val="accent1">
                    <a:lumMod val="0"/>
                    <a:lumOff val="100000"/>
                  </a:schemeClr>
                </a:gs>
                <a:gs pos="31000">
                  <a:schemeClr val="accent1">
                    <a:lumMod val="0"/>
                    <a:lumOff val="100000"/>
                  </a:schemeClr>
                </a:gs>
                <a:gs pos="100000">
                  <a:schemeClr val="accent1">
                    <a:lumMod val="60000"/>
                    <a:lumOff val="40000"/>
                  </a:schemeClr>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Review SSL Handshake</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15" name="Rounded Rectangle 14"/>
            <p:cNvSpPr/>
            <p:nvPr/>
          </p:nvSpPr>
          <p:spPr>
            <a:xfrm>
              <a:off x="417072" y="2185639"/>
              <a:ext cx="3608518" cy="1916461"/>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For General Review of SSL information</a:t>
              </a:r>
            </a:p>
            <a:p>
              <a:pPr marL="342900" indent="-342900">
                <a:lnSpc>
                  <a:spcPct val="90000"/>
                </a:lnSpc>
                <a:spcBef>
                  <a:spcPts val="0"/>
                </a:spcBef>
                <a:spcAft>
                  <a:spcPts val="0"/>
                </a:spcAft>
                <a:buClrTx/>
                <a:buFont typeface="Arial" panose="020B0604020202020204" pitchFamily="34" charset="0"/>
                <a:buChar char="•"/>
              </a:pPr>
              <a:endParaRPr lang="en-US" i="0" baseline="0" dirty="0">
                <a:solidFill>
                  <a:schemeClr val="tx1">
                    <a:lumMod val="95000"/>
                    <a:lumOff val="5000"/>
                  </a:schemeClr>
                </a:solidFill>
                <a:latin typeface="+mj-lt"/>
              </a:endParaRPr>
            </a:p>
            <a:p>
              <a:pPr marL="800100" lvl="1" indent="-342900">
                <a:lnSpc>
                  <a:spcPct val="90000"/>
                </a:lnSpc>
                <a:buFont typeface="Arial" panose="020B0604020202020204" pitchFamily="34" charset="0"/>
                <a:buChar char="•"/>
              </a:pPr>
              <a:r>
                <a:rPr lang="en-US" dirty="0" smtClean="0">
                  <a:solidFill>
                    <a:schemeClr val="tx1">
                      <a:lumMod val="95000"/>
                      <a:lumOff val="5000"/>
                    </a:schemeClr>
                  </a:solidFill>
                  <a:latin typeface="+mj-lt"/>
                </a:rPr>
                <a:t>SSL Handshake</a:t>
              </a:r>
            </a:p>
            <a:p>
              <a:pPr marL="800100" lvl="1" indent="-342900">
                <a:lnSpc>
                  <a:spcPct val="90000"/>
                </a:lnSpc>
                <a:buFont typeface="Arial" panose="020B0604020202020204" pitchFamily="34" charset="0"/>
                <a:buChar char="•"/>
              </a:pPr>
              <a:r>
                <a:rPr lang="en-US" i="0" baseline="0" dirty="0" smtClean="0">
                  <a:solidFill>
                    <a:schemeClr val="tx1">
                      <a:lumMod val="95000"/>
                      <a:lumOff val="5000"/>
                    </a:schemeClr>
                  </a:solidFill>
                  <a:latin typeface="+mj-lt"/>
                </a:rPr>
                <a:t>Other</a:t>
              </a:r>
              <a:r>
                <a:rPr lang="en-US" i="0" dirty="0" smtClean="0">
                  <a:solidFill>
                    <a:schemeClr val="tx1">
                      <a:lumMod val="95000"/>
                      <a:lumOff val="5000"/>
                    </a:schemeClr>
                  </a:solidFill>
                  <a:latin typeface="+mj-lt"/>
                </a:rPr>
                <a:t> SSL Records</a:t>
              </a:r>
              <a:endParaRPr lang="en-US" i="0" baseline="0" dirty="0">
                <a:solidFill>
                  <a:schemeClr val="tx1">
                    <a:lumMod val="95000"/>
                    <a:lumOff val="5000"/>
                  </a:schemeClr>
                </a:solidFill>
                <a:latin typeface="+mj-lt"/>
              </a:endParaRPr>
            </a:p>
          </p:txBody>
        </p:sp>
      </p:grpSp>
      <p:grpSp>
        <p:nvGrpSpPr>
          <p:cNvPr id="16" name="Group 15"/>
          <p:cNvGrpSpPr/>
          <p:nvPr/>
        </p:nvGrpSpPr>
        <p:grpSpPr>
          <a:xfrm>
            <a:off x="4271676" y="1628078"/>
            <a:ext cx="3608519" cy="3217000"/>
            <a:chOff x="4271676" y="1628078"/>
            <a:chExt cx="3608519" cy="3217000"/>
          </a:xfrm>
          <a:effectLst>
            <a:reflection blurRad="6350" stA="50000" endA="300" endPos="10000" dir="5400000" sy="-100000" algn="bl" rotWithShape="0"/>
          </a:effectLst>
        </p:grpSpPr>
        <p:sp>
          <p:nvSpPr>
            <p:cNvPr id="17" name="Rounded Rectangle 16"/>
            <p:cNvSpPr/>
            <p:nvPr/>
          </p:nvSpPr>
          <p:spPr>
            <a:xfrm>
              <a:off x="4271676" y="1628078"/>
              <a:ext cx="3608518" cy="3216998"/>
            </a:xfrm>
            <a:prstGeom prst="roundRect">
              <a:avLst/>
            </a:prstGeom>
            <a:gradFill flip="none" rotWithShape="1">
              <a:gsLst>
                <a:gs pos="0">
                  <a:schemeClr val="accent1">
                    <a:lumMod val="0"/>
                    <a:lumOff val="100000"/>
                  </a:schemeClr>
                </a:gs>
                <a:gs pos="31000">
                  <a:schemeClr val="accent1">
                    <a:lumMod val="0"/>
                    <a:lumOff val="100000"/>
                  </a:schemeClr>
                </a:gs>
                <a:gs pos="100000">
                  <a:schemeClr val="accent1">
                    <a:lumMod val="60000"/>
                    <a:lumOff val="40000"/>
                  </a:schemeClr>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View Encrypted Data</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18" name="Rounded Rectangle 17"/>
            <p:cNvSpPr/>
            <p:nvPr/>
          </p:nvSpPr>
          <p:spPr>
            <a:xfrm>
              <a:off x="4271677" y="2185640"/>
              <a:ext cx="3608518" cy="2659438"/>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Create</a:t>
              </a:r>
              <a:r>
                <a:rPr lang="en-US" i="0" dirty="0" smtClean="0">
                  <a:solidFill>
                    <a:schemeClr val="tx1">
                      <a:lumMod val="95000"/>
                      <a:lumOff val="5000"/>
                    </a:schemeClr>
                  </a:solidFill>
                </a:rPr>
                <a:t> PMS</a:t>
              </a:r>
              <a:endParaRPr lang="en-US" i="0" baseline="0"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Read (-r)</a:t>
              </a:r>
              <a:r>
                <a:rPr lang="en-US" i="0" dirty="0" smtClean="0">
                  <a:solidFill>
                    <a:schemeClr val="tx1">
                      <a:lumMod val="95000"/>
                      <a:lumOff val="5000"/>
                    </a:schemeClr>
                  </a:solidFill>
                </a:rPr>
                <a:t> Previous </a:t>
              </a:r>
              <a:r>
                <a:rPr lang="en-US" i="0" dirty="0" err="1" smtClean="0">
                  <a:solidFill>
                    <a:schemeClr val="tx1">
                      <a:lumMod val="95000"/>
                      <a:lumOff val="5000"/>
                    </a:schemeClr>
                  </a:solidFill>
                </a:rPr>
                <a:t>tcpdump</a:t>
              </a:r>
              <a:endParaRPr lang="en-US" i="0" baseline="0"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Use –M to Create a PMS (Pre-Master</a:t>
              </a:r>
              <a:r>
                <a:rPr lang="en-US" i="0" dirty="0" smtClean="0">
                  <a:solidFill>
                    <a:schemeClr val="tx1">
                      <a:lumMod val="95000"/>
                      <a:lumOff val="5000"/>
                    </a:schemeClr>
                  </a:solidFill>
                </a:rPr>
                <a:t> Secret Log File) – doesn’t require sharing private key</a:t>
              </a:r>
            </a:p>
            <a:p>
              <a:pPr marL="342900" indent="-342900">
                <a:lnSpc>
                  <a:spcPct val="90000"/>
                </a:lnSpc>
                <a:spcBef>
                  <a:spcPts val="0"/>
                </a:spcBef>
                <a:spcAft>
                  <a:spcPts val="0"/>
                </a:spcAft>
                <a:buClrTx/>
                <a:buFont typeface="Arial" panose="020B0604020202020204" pitchFamily="34" charset="0"/>
                <a:buChar char="•"/>
              </a:pPr>
              <a:endParaRPr lang="en-US" i="0" baseline="0"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View Data by </a:t>
              </a:r>
              <a:r>
                <a:rPr lang="en-US" dirty="0" err="1" smtClean="0">
                  <a:solidFill>
                    <a:schemeClr val="tx1">
                      <a:lumMod val="95000"/>
                      <a:lumOff val="5000"/>
                    </a:schemeClr>
                  </a:solidFill>
                </a:rPr>
                <a:t>refercing</a:t>
              </a:r>
              <a:r>
                <a:rPr lang="en-US" dirty="0" smtClean="0">
                  <a:solidFill>
                    <a:schemeClr val="tx1">
                      <a:lumMod val="95000"/>
                      <a:lumOff val="5000"/>
                    </a:schemeClr>
                  </a:solidFill>
                </a:rPr>
                <a:t> Private Key</a:t>
              </a:r>
              <a:endParaRPr lang="en-US" i="0" baseline="0" dirty="0">
                <a:solidFill>
                  <a:schemeClr val="tx1">
                    <a:lumMod val="95000"/>
                    <a:lumOff val="5000"/>
                  </a:schemeClr>
                </a:solidFill>
                <a:latin typeface="+mj-lt"/>
              </a:endParaRPr>
            </a:p>
          </p:txBody>
        </p:sp>
      </p:grpSp>
      <p:sp>
        <p:nvSpPr>
          <p:cNvPr id="9" name="Rectangle 8"/>
          <p:cNvSpPr/>
          <p:nvPr/>
        </p:nvSpPr>
        <p:spPr>
          <a:xfrm>
            <a:off x="262466" y="4845077"/>
            <a:ext cx="7617728" cy="1477328"/>
          </a:xfrm>
          <a:prstGeom prst="rect">
            <a:avLst/>
          </a:prstGeom>
        </p:spPr>
        <p:txBody>
          <a:bodyPr wrap="square">
            <a:spAutoFit/>
          </a:bodyPr>
          <a:lstStyle/>
          <a:p>
            <a:pPr marL="285750" indent="-285750">
              <a:buFont typeface="Arial" panose="020B0604020202020204" pitchFamily="34" charset="0"/>
              <a:buChar char="•"/>
            </a:pPr>
            <a:r>
              <a:rPr lang="en-US" b="1" dirty="0" smtClean="0"/>
              <a:t>n</a:t>
            </a:r>
            <a:r>
              <a:rPr lang="en-US" b="1" dirty="0"/>
              <a:t>    </a:t>
            </a:r>
            <a:r>
              <a:rPr lang="en-US" dirty="0"/>
              <a:t>Do not resolve host names.</a:t>
            </a:r>
          </a:p>
          <a:p>
            <a:pPr marL="285750" indent="-285750">
              <a:buFont typeface="Arial" panose="020B0604020202020204" pitchFamily="34" charset="0"/>
              <a:buChar char="•"/>
            </a:pPr>
            <a:r>
              <a:rPr lang="en-US" b="1" dirty="0" smtClean="0"/>
              <a:t>A</a:t>
            </a:r>
            <a:r>
              <a:rPr lang="en-US" b="1" dirty="0"/>
              <a:t>    </a:t>
            </a:r>
            <a:r>
              <a:rPr lang="en-US" dirty="0"/>
              <a:t>Print all fields (</a:t>
            </a:r>
            <a:r>
              <a:rPr lang="en-US" dirty="0" err="1"/>
              <a:t>ssldump</a:t>
            </a:r>
            <a:r>
              <a:rPr lang="en-US" dirty="0"/>
              <a:t>, by default, prints only the most interesting</a:t>
            </a:r>
            <a:r>
              <a:rPr lang="en-US" dirty="0" smtClean="0"/>
              <a:t>).</a:t>
            </a:r>
          </a:p>
          <a:p>
            <a:pPr marL="285750" indent="-285750">
              <a:buFont typeface="Arial" panose="020B0604020202020204" pitchFamily="34" charset="0"/>
              <a:buChar char="•"/>
            </a:pPr>
            <a:r>
              <a:rPr lang="en-US" b="1" dirty="0" smtClean="0"/>
              <a:t>e</a:t>
            </a:r>
            <a:r>
              <a:rPr lang="en-US" b="1" dirty="0"/>
              <a:t>    </a:t>
            </a:r>
            <a:r>
              <a:rPr lang="en-US" dirty="0"/>
              <a:t>Print absolute timestamps.</a:t>
            </a:r>
          </a:p>
          <a:p>
            <a:pPr marL="285750" indent="-285750">
              <a:buFont typeface="Arial" panose="020B0604020202020204" pitchFamily="34" charset="0"/>
              <a:buChar char="•"/>
            </a:pPr>
            <a:r>
              <a:rPr lang="en-US" b="1" dirty="0" smtClean="0"/>
              <a:t>d</a:t>
            </a:r>
            <a:r>
              <a:rPr lang="en-US" b="1" dirty="0"/>
              <a:t>    </a:t>
            </a:r>
            <a:r>
              <a:rPr lang="en-US" dirty="0"/>
              <a:t>Display application data, including traffic before session initiates.</a:t>
            </a:r>
          </a:p>
          <a:p>
            <a:pPr marL="285750" indent="-285750">
              <a:buFont typeface="Arial" panose="020B0604020202020204" pitchFamily="34" charset="0"/>
              <a:buChar char="•"/>
            </a:pPr>
            <a:r>
              <a:rPr lang="en-US" b="1" dirty="0" smtClean="0"/>
              <a:t>M</a:t>
            </a:r>
            <a:r>
              <a:rPr lang="en-US" dirty="0"/>
              <a:t>    Output a pre-master secret log file (v. 11.2.0 and later)</a:t>
            </a:r>
          </a:p>
        </p:txBody>
      </p:sp>
      <p:sp>
        <p:nvSpPr>
          <p:cNvPr id="20" name="TextBox 19"/>
          <p:cNvSpPr txBox="1"/>
          <p:nvPr/>
        </p:nvSpPr>
        <p:spPr>
          <a:xfrm>
            <a:off x="8182965" y="1722400"/>
            <a:ext cx="3706439" cy="2792476"/>
          </a:xfrm>
          <a:prstGeom prst="rect">
            <a:avLst/>
          </a:prstGeom>
          <a:noFill/>
        </p:spPr>
        <p:txBody>
          <a:bodyPr wrap="square" lIns="0" tIns="0" rIns="0" bIns="0" rtlCol="0">
            <a:noAutofit/>
          </a:bodyPr>
          <a:lstStyle/>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Probably use out of necessity in an immediate need</a:t>
            </a:r>
          </a:p>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 </a:t>
            </a:r>
          </a:p>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Likely to favor other tools</a:t>
            </a:r>
          </a:p>
        </p:txBody>
      </p:sp>
    </p:spTree>
    <p:extLst>
      <p:ext uri="{BB962C8B-B14F-4D97-AF65-F5344CB8AC3E}">
        <p14:creationId xmlns:p14="http://schemas.microsoft.com/office/powerpoint/2010/main" val="180238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499" y="914399"/>
            <a:ext cx="11108531" cy="5300663"/>
          </a:xfrm>
        </p:spPr>
        <p:txBody>
          <a:bodyPr/>
          <a:lstStyle/>
          <a:p>
            <a:r>
              <a:rPr lang="en-US" sz="3000" kern="100" dirty="0"/>
              <a:t>As we know, there are known knowns.</a:t>
            </a:r>
            <a:br>
              <a:rPr lang="en-US" sz="3000" kern="100" dirty="0"/>
            </a:br>
            <a:r>
              <a:rPr lang="en-US" sz="3000" kern="100" dirty="0"/>
              <a:t>There are things we know we know.</a:t>
            </a:r>
          </a:p>
          <a:p>
            <a:r>
              <a:rPr lang="en-US" sz="3000" kern="100" dirty="0"/>
              <a:t/>
            </a:r>
            <a:br>
              <a:rPr lang="en-US" sz="3000" kern="100" dirty="0"/>
            </a:br>
            <a:r>
              <a:rPr lang="en-US" sz="3000" kern="100" dirty="0"/>
              <a:t>We also know there are known unknowns.</a:t>
            </a:r>
            <a:br>
              <a:rPr lang="en-US" sz="3000" kern="100" dirty="0"/>
            </a:br>
            <a:r>
              <a:rPr lang="en-US" sz="3000" kern="100" dirty="0"/>
              <a:t>That is to say we know there are some things we do not know.</a:t>
            </a:r>
          </a:p>
          <a:p>
            <a:r>
              <a:rPr lang="en-US" sz="3000" kern="100" dirty="0"/>
              <a:t/>
            </a:r>
            <a:br>
              <a:rPr lang="en-US" sz="3000" kern="100" dirty="0"/>
            </a:br>
            <a:r>
              <a:rPr lang="en-US" sz="3000" kern="100" dirty="0"/>
              <a:t>But there are also unknown unknowns,</a:t>
            </a:r>
            <a:br>
              <a:rPr lang="en-US" sz="3000" kern="100" dirty="0"/>
            </a:br>
            <a:r>
              <a:rPr lang="en-US" sz="3000" kern="100" dirty="0"/>
              <a:t>The ones we don't know, we don't know.</a:t>
            </a:r>
          </a:p>
          <a:p>
            <a:endParaRPr lang="en-US" sz="1800" kern="100" dirty="0"/>
          </a:p>
          <a:p>
            <a:r>
              <a:rPr lang="en-US" sz="1800" i="1" kern="100" dirty="0"/>
              <a:t>Secretary of Defense, Donald Rumsfeld, February 12, 2002, Department of Defense news briefing</a:t>
            </a:r>
          </a:p>
          <a:p>
            <a:endParaRPr lang="en-US" kern="100" dirty="0"/>
          </a:p>
        </p:txBody>
      </p:sp>
    </p:spTree>
    <p:extLst>
      <p:ext uri="{BB962C8B-B14F-4D97-AF65-F5344CB8AC3E}">
        <p14:creationId xmlns:p14="http://schemas.microsoft.com/office/powerpoint/2010/main" val="3435374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SSLdump</a:t>
            </a:r>
            <a:r>
              <a:rPr lang="en-US" dirty="0" smtClean="0"/>
              <a:t> – Let’s take a look …</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3"/>
          <a:stretch>
            <a:fillRect/>
          </a:stretch>
        </p:blipFill>
        <p:spPr>
          <a:xfrm>
            <a:off x="2074545" y="1180117"/>
            <a:ext cx="7740015" cy="5109854"/>
          </a:xfrm>
          <a:prstGeom prst="rect">
            <a:avLst/>
          </a:prstGeom>
        </p:spPr>
      </p:pic>
    </p:spTree>
    <p:extLst>
      <p:ext uri="{BB962C8B-B14F-4D97-AF65-F5344CB8AC3E}">
        <p14:creationId xmlns:p14="http://schemas.microsoft.com/office/powerpoint/2010/main" val="3154577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Wireshark – From to Local PC (Wireshark) via </a:t>
            </a:r>
            <a:r>
              <a:rPr lang="en-US" dirty="0" err="1" smtClean="0"/>
              <a:t>CygWin</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3"/>
          <a:stretch>
            <a:fillRect/>
          </a:stretch>
        </p:blipFill>
        <p:spPr>
          <a:xfrm>
            <a:off x="4275965" y="1090024"/>
            <a:ext cx="7671576" cy="5234576"/>
          </a:xfrm>
          <a:prstGeom prst="rect">
            <a:avLst/>
          </a:prstGeom>
        </p:spPr>
      </p:pic>
      <p:pic>
        <p:nvPicPr>
          <p:cNvPr id="26626" name="Picture 2" descr="http://upload.wikimedia.org/wikipedia/commons/thumb/2/29/Cygwin_logo.svg/512px-Cygwin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6" y="1264921"/>
            <a:ext cx="792480" cy="792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9526" y="1417319"/>
            <a:ext cx="3706439" cy="3870961"/>
          </a:xfrm>
          <a:prstGeom prst="rect">
            <a:avLst/>
          </a:prstGeom>
          <a:noFill/>
        </p:spPr>
        <p:txBody>
          <a:bodyPr wrap="square" lIns="0" tIns="0" rIns="0" bIns="0" rtlCol="0">
            <a:noAutofit/>
          </a:bodyPr>
          <a:lstStyle/>
          <a:p>
            <a:pPr algn="ctr">
              <a:lnSpc>
                <a:spcPct val="90000"/>
              </a:lnSpc>
              <a:spcAft>
                <a:spcPts val="600"/>
              </a:spcAft>
            </a:pPr>
            <a:r>
              <a:rPr lang="en-US" sz="2800" dirty="0" smtClean="0">
                <a:solidFill>
                  <a:schemeClr val="accent1">
                    <a:lumMod val="50000"/>
                  </a:schemeClr>
                </a:solidFill>
                <a:effectLst>
                  <a:outerShdw blurRad="38100" dist="25400" dir="2700000" algn="tl">
                    <a:srgbClr val="000000">
                      <a:alpha val="0"/>
                    </a:srgbClr>
                  </a:outerShdw>
                </a:effectLst>
              </a:rPr>
              <a:t>Using </a:t>
            </a:r>
            <a:r>
              <a:rPr lang="en-US" sz="2800" dirty="0" smtClean="0">
                <a:solidFill>
                  <a:schemeClr val="accent1">
                    <a:lumMod val="50000"/>
                  </a:schemeClr>
                </a:solidFill>
                <a:effectLst>
                  <a:outerShdw blurRad="38100" dist="25400" dir="2700000" algn="tl">
                    <a:srgbClr val="000000">
                      <a:alpha val="0"/>
                    </a:srgbClr>
                  </a:outerShdw>
                </a:effectLst>
              </a:rPr>
              <a:t>Cygwin</a:t>
            </a:r>
          </a:p>
          <a:p>
            <a:pPr algn="ctr">
              <a:lnSpc>
                <a:spcPct val="90000"/>
              </a:lnSpc>
              <a:spcAft>
                <a:spcPts val="600"/>
              </a:spcAft>
            </a:pPr>
            <a:r>
              <a:rPr lang="en-US" sz="1200" dirty="0" smtClean="0">
                <a:solidFill>
                  <a:schemeClr val="accent1">
                    <a:lumMod val="50000"/>
                  </a:schemeClr>
                </a:solidFill>
                <a:effectLst>
                  <a:outerShdw blurRad="38100" dist="25400" dir="2700000" algn="tl">
                    <a:srgbClr val="000000">
                      <a:alpha val="0"/>
                    </a:srgbClr>
                  </a:outerShdw>
                </a:effectLst>
              </a:rPr>
              <a:t> </a:t>
            </a:r>
          </a:p>
          <a:p>
            <a:pPr marL="457200" indent="-4572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Install </a:t>
            </a:r>
            <a:r>
              <a:rPr lang="en-US" sz="2800" dirty="0" smtClean="0">
                <a:solidFill>
                  <a:schemeClr val="accent1">
                    <a:lumMod val="50000"/>
                  </a:schemeClr>
                </a:solidFill>
                <a:effectLst>
                  <a:outerShdw blurRad="38100" dist="25400" dir="2700000" algn="tl">
                    <a:srgbClr val="000000">
                      <a:alpha val="0"/>
                    </a:srgbClr>
                  </a:outerShdw>
                </a:effectLst>
              </a:rPr>
              <a:t>Cygwin</a:t>
            </a:r>
          </a:p>
          <a:p>
            <a:pPr lvl="1">
              <a:lnSpc>
                <a:spcPct val="90000"/>
              </a:lnSpc>
              <a:spcAft>
                <a:spcPts val="600"/>
              </a:spcAft>
            </a:pPr>
            <a:r>
              <a:rPr lang="en-US" sz="1100" dirty="0" smtClean="0">
                <a:hlinkClick r:id="rId5"/>
              </a:rPr>
              <a:t>https</a:t>
            </a:r>
            <a:r>
              <a:rPr lang="en-US" sz="1100" dirty="0">
                <a:hlinkClick r:id="rId5"/>
              </a:rPr>
              <a:t>://</a:t>
            </a:r>
            <a:r>
              <a:rPr lang="en-US" sz="1100" dirty="0" smtClean="0">
                <a:hlinkClick r:id="rId5"/>
              </a:rPr>
              <a:t>www.youtube.com/watch?v=CwYSvvGaiWU</a:t>
            </a:r>
            <a:endParaRPr lang="en-US" sz="1100" dirty="0" smtClean="0"/>
          </a:p>
          <a:p>
            <a:pPr marL="457200" indent="-4572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Add </a:t>
            </a:r>
            <a:r>
              <a:rPr lang="en-US" sz="2800" dirty="0" smtClean="0">
                <a:solidFill>
                  <a:schemeClr val="accent1">
                    <a:lumMod val="50000"/>
                  </a:schemeClr>
                </a:solidFill>
                <a:effectLst>
                  <a:outerShdw blurRad="38100" dist="25400" dir="2700000" algn="tl">
                    <a:srgbClr val="000000">
                      <a:alpha val="0"/>
                    </a:srgbClr>
                  </a:outerShdw>
                </a:effectLst>
              </a:rPr>
              <a:t>open SSH client</a:t>
            </a:r>
          </a:p>
          <a:p>
            <a:pPr marL="457200" indent="-4572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Redirect </a:t>
            </a:r>
            <a:r>
              <a:rPr lang="en-US" sz="2800" dirty="0" err="1" smtClean="0">
                <a:solidFill>
                  <a:schemeClr val="accent1">
                    <a:lumMod val="50000"/>
                  </a:schemeClr>
                </a:solidFill>
                <a:effectLst>
                  <a:outerShdw blurRad="38100" dist="25400" dir="2700000" algn="tl">
                    <a:srgbClr val="000000">
                      <a:alpha val="0"/>
                    </a:srgbClr>
                  </a:outerShdw>
                </a:effectLst>
              </a:rPr>
              <a:t>TCPdump</a:t>
            </a:r>
            <a:r>
              <a:rPr lang="en-US" sz="2800" dirty="0" smtClean="0">
                <a:solidFill>
                  <a:schemeClr val="accent1">
                    <a:lumMod val="50000"/>
                  </a:schemeClr>
                </a:solidFill>
                <a:effectLst>
                  <a:outerShdw blurRad="38100" dist="25400" dir="2700000" algn="tl">
                    <a:srgbClr val="000000">
                      <a:alpha val="0"/>
                    </a:srgbClr>
                  </a:outerShdw>
                </a:effectLst>
              </a:rPr>
              <a:t> traffic from F5 to local Wireshark on </a:t>
            </a:r>
            <a:r>
              <a:rPr lang="en-US" sz="2800" dirty="0" smtClean="0">
                <a:solidFill>
                  <a:schemeClr val="accent1">
                    <a:lumMod val="50000"/>
                  </a:schemeClr>
                </a:solidFill>
                <a:effectLst>
                  <a:outerShdw blurRad="38100" dist="25400" dir="2700000" algn="tl">
                    <a:srgbClr val="000000">
                      <a:alpha val="0"/>
                    </a:srgbClr>
                  </a:outerShdw>
                </a:effectLst>
              </a:rPr>
              <a:t>PC</a:t>
            </a:r>
          </a:p>
          <a:p>
            <a:pPr marL="457200" indent="-4572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Sample Command</a:t>
            </a:r>
          </a:p>
          <a:p>
            <a:pPr lvl="1">
              <a:lnSpc>
                <a:spcPct val="90000"/>
              </a:lnSpc>
              <a:spcAft>
                <a:spcPts val="600"/>
              </a:spcAft>
            </a:pPr>
            <a:r>
              <a:rPr lang="en-US" sz="1400" dirty="0" err="1"/>
              <a:t>ssh</a:t>
            </a:r>
            <a:r>
              <a:rPr lang="en-US" sz="1400" dirty="0"/>
              <a:t> </a:t>
            </a:r>
            <a:r>
              <a:rPr lang="en-US" sz="1400" u="sng" dirty="0"/>
              <a:t>root@10.128.1.245</a:t>
            </a:r>
            <a:r>
              <a:rPr lang="en-US" sz="1400" dirty="0"/>
              <a:t> "</a:t>
            </a:r>
            <a:r>
              <a:rPr lang="en-US" sz="1400" dirty="0" err="1"/>
              <a:t>tcpdump</a:t>
            </a:r>
            <a:r>
              <a:rPr lang="en-US" sz="1400" dirty="0"/>
              <a:t> -s0 -</a:t>
            </a:r>
            <a:r>
              <a:rPr lang="en-US" sz="1400" dirty="0" err="1"/>
              <a:t>nni</a:t>
            </a:r>
            <a:r>
              <a:rPr lang="en-US" sz="1400" dirty="0"/>
              <a:t> 0.0 -w -" |"/</a:t>
            </a:r>
            <a:r>
              <a:rPr lang="en-US" sz="1400" dirty="0" err="1"/>
              <a:t>cygdrive</a:t>
            </a:r>
            <a:r>
              <a:rPr lang="en-US" sz="1400" dirty="0"/>
              <a:t>/C/Program Files/Wireshark/Wireshark.exe" -k -</a:t>
            </a:r>
            <a:r>
              <a:rPr lang="en-US" sz="1400" dirty="0" err="1"/>
              <a:t>i</a:t>
            </a:r>
            <a:r>
              <a:rPr lang="en-US" sz="1400" dirty="0"/>
              <a:t> \-</a:t>
            </a:r>
          </a:p>
          <a:p>
            <a:pPr marL="457200" indent="-457200">
              <a:lnSpc>
                <a:spcPct val="90000"/>
              </a:lnSpc>
              <a:spcAft>
                <a:spcPts val="600"/>
              </a:spcAft>
              <a:buFont typeface="Arial" panose="020B0604020202020204" pitchFamily="34" charset="0"/>
              <a:buChar char="•"/>
            </a:pPr>
            <a:endParaRPr lang="en-US" sz="2800" dirty="0" smtClean="0">
              <a:solidFill>
                <a:schemeClr val="accent1">
                  <a:lumMod val="50000"/>
                </a:schemeClr>
              </a:solidFill>
              <a:effectLst>
                <a:outerShdw blurRad="38100" dist="25400" dir="2700000" algn="tl">
                  <a:srgbClr val="000000">
                    <a:alpha val="0"/>
                  </a:srgbClr>
                </a:outerShdw>
              </a:effectLst>
            </a:endParaRPr>
          </a:p>
          <a:p>
            <a:pPr marL="457200" indent="-457200">
              <a:lnSpc>
                <a:spcPct val="90000"/>
              </a:lnSpc>
              <a:spcAft>
                <a:spcPts val="600"/>
              </a:spcAft>
              <a:buFont typeface="Arial" panose="020B0604020202020204" pitchFamily="34" charset="0"/>
              <a:buChar char="•"/>
            </a:pPr>
            <a:endParaRPr lang="en-US" sz="2800" dirty="0" smtClean="0">
              <a:solidFill>
                <a:schemeClr val="accent1">
                  <a:lumMod val="50000"/>
                </a:schemeClr>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1468041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CygWin</a:t>
            </a:r>
            <a:r>
              <a:rPr lang="en-US" dirty="0" smtClean="0"/>
              <a:t> – Let’s take a look…</a:t>
            </a:r>
            <a:endParaRPr lang="en-US" dirty="0"/>
          </a:p>
        </p:txBody>
      </p:sp>
      <p:pic>
        <p:nvPicPr>
          <p:cNvPr id="4" name="Picture 3"/>
          <p:cNvPicPr>
            <a:picLocks noChangeAspect="1"/>
          </p:cNvPicPr>
          <p:nvPr/>
        </p:nvPicPr>
        <p:blipFill>
          <a:blip r:embed="rId2"/>
          <a:stretch>
            <a:fillRect/>
          </a:stretch>
        </p:blipFill>
        <p:spPr>
          <a:xfrm>
            <a:off x="2233805" y="1135744"/>
            <a:ext cx="7671576" cy="5234576"/>
          </a:xfrm>
          <a:prstGeom prst="rect">
            <a:avLst/>
          </a:prstGeom>
        </p:spPr>
      </p:pic>
    </p:spTree>
    <p:extLst>
      <p:ext uri="{BB962C8B-B14F-4D97-AF65-F5344CB8AC3E}">
        <p14:creationId xmlns:p14="http://schemas.microsoft.com/office/powerpoint/2010/main" val="2340258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HTTPWatch</a:t>
            </a:r>
            <a:r>
              <a:rPr lang="en-US" dirty="0" smtClean="0"/>
              <a:t> Overview (Basic </a:t>
            </a:r>
            <a:r>
              <a:rPr lang="en-US" sz="2800" dirty="0" smtClean="0"/>
              <a:t>[free]</a:t>
            </a:r>
            <a:r>
              <a:rPr lang="en-US" dirty="0" smtClean="0"/>
              <a:t> &amp; Pro)</a:t>
            </a:r>
            <a:endParaRPr lang="en-US" dirty="0"/>
          </a:p>
        </p:txBody>
      </p:sp>
      <p:pic>
        <p:nvPicPr>
          <p:cNvPr id="3" name="Picture 2"/>
          <p:cNvPicPr>
            <a:picLocks noChangeAspect="1"/>
          </p:cNvPicPr>
          <p:nvPr/>
        </p:nvPicPr>
        <p:blipFill>
          <a:blip r:embed="rId2"/>
          <a:stretch>
            <a:fillRect/>
          </a:stretch>
        </p:blipFill>
        <p:spPr>
          <a:xfrm>
            <a:off x="1066991" y="1143000"/>
            <a:ext cx="9956483" cy="5241373"/>
          </a:xfrm>
          <a:prstGeom prst="rect">
            <a:avLst/>
          </a:prstGeom>
        </p:spPr>
      </p:pic>
      <p:pic>
        <p:nvPicPr>
          <p:cNvPr id="5" name="Picture 10" descr="https://encrypted-tbn3.gstatic.com/images?q=tbn:ANd9GcSbOAH9qeY1HTrGN6S7RUd0E2zapJzbzfolwoMcLXAy6d7QuH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1859" y="195264"/>
            <a:ext cx="617274" cy="615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56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a:t>HTTPWatch</a:t>
            </a:r>
            <a:r>
              <a:rPr lang="en-US" dirty="0"/>
              <a:t> </a:t>
            </a:r>
            <a:r>
              <a:rPr lang="en-US" dirty="0" smtClean="0"/>
              <a:t>Overview (</a:t>
            </a:r>
            <a:r>
              <a:rPr lang="en-US" dirty="0" err="1" smtClean="0"/>
              <a:t>Cont</a:t>
            </a:r>
            <a:r>
              <a:rPr lang="en-US" dirty="0" smtClean="0"/>
              <a:t>)</a:t>
            </a:r>
            <a:endParaRPr lang="en-US" dirty="0"/>
          </a:p>
        </p:txBody>
      </p:sp>
      <p:pic>
        <p:nvPicPr>
          <p:cNvPr id="5" name="Picture 4"/>
          <p:cNvPicPr>
            <a:picLocks noChangeAspect="1"/>
          </p:cNvPicPr>
          <p:nvPr/>
        </p:nvPicPr>
        <p:blipFill>
          <a:blip r:embed="rId3"/>
          <a:stretch>
            <a:fillRect/>
          </a:stretch>
        </p:blipFill>
        <p:spPr>
          <a:xfrm>
            <a:off x="1156335" y="1777064"/>
            <a:ext cx="9633585" cy="3842685"/>
          </a:xfrm>
          <a:prstGeom prst="rect">
            <a:avLst/>
          </a:prstGeom>
        </p:spPr>
      </p:pic>
      <p:sp>
        <p:nvSpPr>
          <p:cNvPr id="6" name="Oval 5"/>
          <p:cNvSpPr/>
          <p:nvPr/>
        </p:nvSpPr>
        <p:spPr>
          <a:xfrm>
            <a:off x="548640" y="4739640"/>
            <a:ext cx="3794760" cy="1051560"/>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2895600" y="2316480"/>
            <a:ext cx="7360920" cy="198120"/>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8" name="Picture 10" descr="https://encrypted-tbn3.gstatic.com/images?q=tbn:ANd9GcSbOAH9qeY1HTrGN6S7RUd0E2zapJzbzfolwoMcLXAy6d7QuH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859" y="195264"/>
            <a:ext cx="617274" cy="615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HTTPWatch</a:t>
            </a:r>
            <a:r>
              <a:rPr lang="en-US" dirty="0"/>
              <a:t> </a:t>
            </a:r>
            <a:r>
              <a:rPr lang="en-US" dirty="0" smtClean="0"/>
              <a:t>Overview (Cont.)</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2"/>
          <a:stretch>
            <a:fillRect/>
          </a:stretch>
        </p:blipFill>
        <p:spPr>
          <a:xfrm>
            <a:off x="592455" y="1145468"/>
            <a:ext cx="10996678" cy="5118172"/>
          </a:xfrm>
          <a:prstGeom prst="rect">
            <a:avLst/>
          </a:prstGeom>
        </p:spPr>
      </p:pic>
      <p:sp>
        <p:nvSpPr>
          <p:cNvPr id="5" name="Rectangle 4"/>
          <p:cNvSpPr/>
          <p:nvPr/>
        </p:nvSpPr>
        <p:spPr>
          <a:xfrm>
            <a:off x="592455" y="4060112"/>
            <a:ext cx="520065" cy="2203528"/>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6" name="Rectangle 5"/>
          <p:cNvSpPr/>
          <p:nvPr/>
        </p:nvSpPr>
        <p:spPr>
          <a:xfrm>
            <a:off x="8121015" y="3953432"/>
            <a:ext cx="3468118" cy="2203528"/>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7" name="Picture 10" descr="https://encrypted-tbn3.gstatic.com/images?q=tbn:ANd9GcSbOAH9qeY1HTrGN6S7RUd0E2zapJzbzfolwoMcLXAy6d7QuH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1859" y="195264"/>
            <a:ext cx="617274" cy="615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Fiddler (</a:t>
            </a:r>
            <a:r>
              <a:rPr lang="en-US" dirty="0" err="1" smtClean="0"/>
              <a:t>OpenSource</a:t>
            </a:r>
            <a:r>
              <a:rPr lang="en-US" dirty="0" smtClean="0"/>
              <a:t>) </a:t>
            </a:r>
            <a:endParaRPr lang="en-US" dirty="0"/>
          </a:p>
        </p:txBody>
      </p:sp>
      <p:pic>
        <p:nvPicPr>
          <p:cNvPr id="3" name="Picture 2"/>
          <p:cNvPicPr>
            <a:picLocks noChangeAspect="1"/>
          </p:cNvPicPr>
          <p:nvPr/>
        </p:nvPicPr>
        <p:blipFill>
          <a:blip r:embed="rId3"/>
          <a:stretch>
            <a:fillRect/>
          </a:stretch>
        </p:blipFill>
        <p:spPr>
          <a:xfrm>
            <a:off x="731711" y="1417320"/>
            <a:ext cx="10984138" cy="4892040"/>
          </a:xfrm>
          <a:prstGeom prst="rect">
            <a:avLst/>
          </a:prstGeom>
        </p:spPr>
      </p:pic>
      <p:pic>
        <p:nvPicPr>
          <p:cNvPr id="7" name="Picture 22" descr="http://d585tldpucybw.cloudfront.net/sfimages/default-source/productsimages/fiddler/fiddler-logo.png?sfvrsn=0"/>
          <p:cNvPicPr>
            <a:picLocks noChangeAspect="1" noChangeArrowheads="1"/>
          </p:cNvPicPr>
          <p:nvPr/>
        </p:nvPicPr>
        <p:blipFill rotWithShape="1">
          <a:blip r:embed="rId4">
            <a:extLst>
              <a:ext uri="{28A0092B-C50C-407E-A947-70E740481C1C}">
                <a14:useLocalDpi xmlns:a14="http://schemas.microsoft.com/office/drawing/2010/main" val="0"/>
              </a:ext>
            </a:extLst>
          </a:blip>
          <a:srcRect r="69120" b="-12402"/>
          <a:stretch/>
        </p:blipFill>
        <p:spPr bwMode="auto">
          <a:xfrm>
            <a:off x="11070464" y="180930"/>
            <a:ext cx="636905" cy="643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17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a:t>Fiddler (</a:t>
            </a:r>
            <a:r>
              <a:rPr lang="en-US" dirty="0" err="1"/>
              <a:t>OpenSource</a:t>
            </a:r>
            <a:r>
              <a:rPr lang="en-US" dirty="0"/>
              <a:t>) </a:t>
            </a:r>
          </a:p>
        </p:txBody>
      </p:sp>
      <p:pic>
        <p:nvPicPr>
          <p:cNvPr id="3" name="Picture 2"/>
          <p:cNvPicPr>
            <a:picLocks noChangeAspect="1"/>
          </p:cNvPicPr>
          <p:nvPr/>
        </p:nvPicPr>
        <p:blipFill>
          <a:blip r:embed="rId3"/>
          <a:stretch>
            <a:fillRect/>
          </a:stretch>
        </p:blipFill>
        <p:spPr>
          <a:xfrm>
            <a:off x="731711" y="1499792"/>
            <a:ext cx="11038492" cy="4916248"/>
          </a:xfrm>
          <a:prstGeom prst="rect">
            <a:avLst/>
          </a:prstGeom>
        </p:spPr>
      </p:pic>
      <p:sp>
        <p:nvSpPr>
          <p:cNvPr id="5" name="Oval 4"/>
          <p:cNvSpPr/>
          <p:nvPr/>
        </p:nvSpPr>
        <p:spPr>
          <a:xfrm>
            <a:off x="5486400" y="2926080"/>
            <a:ext cx="3794760" cy="1051560"/>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731711" y="4060112"/>
            <a:ext cx="4754689" cy="176608"/>
          </a:xfrm>
          <a:prstGeom prst="rect">
            <a:avLst/>
          </a:prstGeom>
          <a:solidFill>
            <a:srgbClr val="FF0000">
              <a:alpha val="15000"/>
            </a:srgbClr>
          </a:solid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8" name="Picture 22" descr="http://d585tldpucybw.cloudfront.net/sfimages/default-source/productsimages/fiddler/fiddler-logo.png?sfvrsn=0"/>
          <p:cNvPicPr>
            <a:picLocks noChangeAspect="1" noChangeArrowheads="1"/>
          </p:cNvPicPr>
          <p:nvPr/>
        </p:nvPicPr>
        <p:blipFill rotWithShape="1">
          <a:blip r:embed="rId4">
            <a:extLst>
              <a:ext uri="{28A0092B-C50C-407E-A947-70E740481C1C}">
                <a14:useLocalDpi xmlns:a14="http://schemas.microsoft.com/office/drawing/2010/main" val="0"/>
              </a:ext>
            </a:extLst>
          </a:blip>
          <a:srcRect r="69120" b="-12402"/>
          <a:stretch/>
        </p:blipFill>
        <p:spPr bwMode="auto">
          <a:xfrm>
            <a:off x="11070464" y="180930"/>
            <a:ext cx="636905" cy="643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2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HTTP/Web Debugging Tools</a:t>
            </a:r>
            <a:endParaRPr lang="en-US" dirty="0"/>
          </a:p>
        </p:txBody>
      </p:sp>
      <p:grpSp>
        <p:nvGrpSpPr>
          <p:cNvPr id="3" name="Group 2"/>
          <p:cNvGrpSpPr/>
          <p:nvPr/>
        </p:nvGrpSpPr>
        <p:grpSpPr>
          <a:xfrm>
            <a:off x="964597" y="1597598"/>
            <a:ext cx="3623757" cy="4389866"/>
            <a:chOff x="4256437" y="1628078"/>
            <a:chExt cx="3623757" cy="4389866"/>
          </a:xfrm>
          <a:effectLst>
            <a:reflection blurRad="6350" stA="50000" endA="300" endPos="10000" dir="5400000" sy="-100000" algn="bl" rotWithShape="0"/>
          </a:effectLst>
        </p:grpSpPr>
        <p:sp>
          <p:nvSpPr>
            <p:cNvPr id="4" name="Rounded Rectangle 3"/>
            <p:cNvSpPr/>
            <p:nvPr/>
          </p:nvSpPr>
          <p:spPr>
            <a:xfrm>
              <a:off x="4271676" y="1628078"/>
              <a:ext cx="3608518" cy="4389866"/>
            </a:xfrm>
            <a:prstGeom prst="roundRect">
              <a:avLst/>
            </a:prstGeom>
            <a:gradFill flip="none" rotWithShape="1">
              <a:gsLst>
                <a:gs pos="0">
                  <a:schemeClr val="accent1">
                    <a:lumMod val="0"/>
                    <a:lumOff val="100000"/>
                  </a:schemeClr>
                </a:gs>
                <a:gs pos="31000">
                  <a:schemeClr val="accent1">
                    <a:lumMod val="0"/>
                    <a:lumOff val="100000"/>
                  </a:schemeClr>
                </a:gs>
                <a:gs pos="100000">
                  <a:schemeClr val="accent1">
                    <a:lumMod val="60000"/>
                    <a:lumOff val="40000"/>
                  </a:schemeClr>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b="0" i="0" cap="small" dirty="0" err="1" smtClean="0">
                  <a:solidFill>
                    <a:srgbClr val="002060"/>
                  </a:solidFill>
                  <a:effectLst>
                    <a:outerShdw blurRad="38100" dist="25400" dir="2700000" algn="tl">
                      <a:srgbClr val="000000">
                        <a:alpha val="0"/>
                      </a:srgbClr>
                    </a:outerShdw>
                  </a:effectLst>
                  <a:latin typeface="+mj-lt"/>
                </a:rPr>
                <a:t>HTTPWatch</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5" name="Rounded Rectangle 4"/>
            <p:cNvSpPr/>
            <p:nvPr/>
          </p:nvSpPr>
          <p:spPr>
            <a:xfrm>
              <a:off x="4256437"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Basic</a:t>
              </a:r>
              <a:r>
                <a:rPr lang="en-US" i="0" dirty="0" smtClean="0">
                  <a:solidFill>
                    <a:schemeClr val="tx1">
                      <a:lumMod val="95000"/>
                      <a:lumOff val="5000"/>
                    </a:schemeClr>
                  </a:solidFill>
                </a:rPr>
                <a:t> Edition Free (limited use/Fundamental Features)</a:t>
              </a:r>
              <a:endParaRPr lang="en-US" i="0" baseline="0"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endParaRPr lang="en-US" i="0" baseline="0"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Pro Version (~$1K/per Seat)</a:t>
              </a:r>
            </a:p>
            <a:p>
              <a:pPr marL="800100" lvl="1" indent="-342900">
                <a:lnSpc>
                  <a:spcPct val="90000"/>
                </a:lnSpc>
                <a:buFont typeface="Arial" panose="020B0604020202020204" pitchFamily="34" charset="0"/>
                <a:buChar char="•"/>
              </a:pPr>
              <a:r>
                <a:rPr lang="en-US" dirty="0" smtClean="0">
                  <a:solidFill>
                    <a:schemeClr val="tx1">
                      <a:lumMod val="95000"/>
                      <a:lumOff val="5000"/>
                    </a:schemeClr>
                  </a:solidFill>
                </a:rPr>
                <a:t>SSL Decryption</a:t>
              </a:r>
            </a:p>
            <a:p>
              <a:pPr marL="800100" lvl="1" indent="-342900">
                <a:lnSpc>
                  <a:spcPct val="90000"/>
                </a:lnSpc>
                <a:buFont typeface="Arial" panose="020B0604020202020204" pitchFamily="34" charset="0"/>
                <a:buChar char="•"/>
              </a:pPr>
              <a:r>
                <a:rPr lang="en-US" dirty="0" smtClean="0">
                  <a:solidFill>
                    <a:schemeClr val="tx1">
                      <a:lumMod val="95000"/>
                      <a:lumOff val="5000"/>
                    </a:schemeClr>
                  </a:solidFill>
                </a:rPr>
                <a:t>Analytics </a:t>
              </a:r>
            </a:p>
            <a:p>
              <a:pPr marL="800100" lvl="1" indent="-342900">
                <a:lnSpc>
                  <a:spcPct val="90000"/>
                </a:lnSpc>
                <a:buFont typeface="Arial" panose="020B0604020202020204" pitchFamily="34" charset="0"/>
                <a:buChar char="•"/>
              </a:pPr>
              <a:r>
                <a:rPr lang="en-US" dirty="0" smtClean="0">
                  <a:solidFill>
                    <a:schemeClr val="tx1">
                      <a:lumMod val="95000"/>
                      <a:lumOff val="5000"/>
                    </a:schemeClr>
                  </a:solidFill>
                </a:rPr>
                <a:t>Page/Content Errors</a:t>
              </a:r>
            </a:p>
            <a:p>
              <a:pPr marL="800100" lvl="1" indent="-342900">
                <a:lnSpc>
                  <a:spcPct val="90000"/>
                </a:lnSpc>
                <a:buFont typeface="Arial" panose="020B0604020202020204" pitchFamily="34" charset="0"/>
                <a:buChar char="•"/>
              </a:pPr>
              <a:r>
                <a:rPr lang="en-US" dirty="0" smtClean="0">
                  <a:solidFill>
                    <a:schemeClr val="tx1">
                      <a:lumMod val="95000"/>
                      <a:lumOff val="5000"/>
                    </a:schemeClr>
                  </a:solidFill>
                </a:rPr>
                <a:t>Form </a:t>
              </a:r>
              <a:r>
                <a:rPr lang="en-US" dirty="0" err="1" smtClean="0">
                  <a:solidFill>
                    <a:schemeClr val="tx1">
                      <a:lumMod val="95000"/>
                      <a:lumOff val="5000"/>
                    </a:schemeClr>
                  </a:solidFill>
                </a:rPr>
                <a:t>fiel</a:t>
              </a:r>
              <a:r>
                <a:rPr lang="en-US" dirty="0" smtClean="0">
                  <a:solidFill>
                    <a:schemeClr val="tx1">
                      <a:lumMod val="95000"/>
                      <a:lumOff val="5000"/>
                    </a:schemeClr>
                  </a:solidFill>
                </a:rPr>
                <a:t> values</a:t>
              </a:r>
            </a:p>
            <a:p>
              <a:pPr marL="800100" lvl="1" indent="-342900">
                <a:lnSpc>
                  <a:spcPct val="90000"/>
                </a:lnSpc>
                <a:buFont typeface="Arial" panose="020B0604020202020204" pitchFamily="34" charset="0"/>
                <a:buChar char="•"/>
              </a:pPr>
              <a:endParaRPr lang="en-US" i="0" baseline="0" dirty="0">
                <a:solidFill>
                  <a:schemeClr val="tx1">
                    <a:lumMod val="95000"/>
                    <a:lumOff val="5000"/>
                  </a:schemeClr>
                </a:solidFill>
                <a:latin typeface="+mj-lt"/>
              </a:endParaRPr>
            </a:p>
            <a:p>
              <a:pPr marL="342900" indent="-342900">
                <a:lnSpc>
                  <a:spcPct val="90000"/>
                </a:lnSpc>
                <a:buFont typeface="Arial" panose="020B0604020202020204" pitchFamily="34" charset="0"/>
                <a:buChar char="•"/>
              </a:pPr>
              <a:r>
                <a:rPr lang="en-US" dirty="0" smtClean="0">
                  <a:solidFill>
                    <a:schemeClr val="tx1">
                      <a:lumMod val="95000"/>
                      <a:lumOff val="5000"/>
                    </a:schemeClr>
                  </a:solidFill>
                </a:rPr>
                <a:t>Good for Web Trouble Shooting</a:t>
              </a:r>
              <a:endParaRPr lang="en-US" i="0" baseline="0" dirty="0">
                <a:solidFill>
                  <a:schemeClr val="tx1">
                    <a:lumMod val="95000"/>
                    <a:lumOff val="5000"/>
                  </a:schemeClr>
                </a:solidFill>
              </a:endParaRPr>
            </a:p>
          </p:txBody>
        </p:sp>
      </p:grpSp>
      <p:grpSp>
        <p:nvGrpSpPr>
          <p:cNvPr id="6" name="Group 5"/>
          <p:cNvGrpSpPr/>
          <p:nvPr/>
        </p:nvGrpSpPr>
        <p:grpSpPr>
          <a:xfrm>
            <a:off x="7519730" y="1597598"/>
            <a:ext cx="3608519" cy="4389866"/>
            <a:chOff x="8098850" y="1628078"/>
            <a:chExt cx="3608519" cy="4389866"/>
          </a:xfrm>
          <a:effectLst>
            <a:reflection blurRad="6350" stA="50000" endA="300" endPos="10000" dir="5400000" sy="-100000" algn="bl" rotWithShape="0"/>
          </a:effectLst>
        </p:grpSpPr>
        <p:sp>
          <p:nvSpPr>
            <p:cNvPr id="7" name="Rounded Rectangle 6"/>
            <p:cNvSpPr/>
            <p:nvPr/>
          </p:nvSpPr>
          <p:spPr>
            <a:xfrm>
              <a:off x="8098850" y="1628078"/>
              <a:ext cx="3608518" cy="4389866"/>
            </a:xfrm>
            <a:prstGeom prst="roundRect">
              <a:avLst/>
            </a:prstGeom>
            <a:gradFill flip="none" rotWithShape="1">
              <a:gsLst>
                <a:gs pos="0">
                  <a:schemeClr val="accent1">
                    <a:lumMod val="0"/>
                    <a:lumOff val="100000"/>
                  </a:schemeClr>
                </a:gs>
                <a:gs pos="31000">
                  <a:schemeClr val="accent1">
                    <a:lumMod val="0"/>
                    <a:lumOff val="100000"/>
                  </a:schemeClr>
                </a:gs>
                <a:gs pos="100000">
                  <a:schemeClr val="accent1">
                    <a:lumMod val="60000"/>
                    <a:lumOff val="40000"/>
                  </a:schemeClr>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b="0" i="0" cap="small" dirty="0" smtClean="0">
                  <a:solidFill>
                    <a:srgbClr val="002060"/>
                  </a:solidFill>
                  <a:effectLst>
                    <a:outerShdw blurRad="38100" dist="25400" dir="2700000" algn="tl">
                      <a:srgbClr val="000000">
                        <a:alpha val="0"/>
                      </a:srgbClr>
                    </a:outerShdw>
                  </a:effectLst>
                  <a:latin typeface="+mj-lt"/>
                </a:rPr>
                <a:t>Fiddler</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8" name="Rounded Rectangle 7"/>
            <p:cNvSpPr/>
            <p:nvPr/>
          </p:nvSpPr>
          <p:spPr>
            <a:xfrm>
              <a:off x="8098851"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Open Source</a:t>
              </a:r>
            </a:p>
            <a:p>
              <a:pPr marL="342900" indent="-342900">
                <a:lnSpc>
                  <a:spcPct val="90000"/>
                </a:lnSpc>
                <a:spcBef>
                  <a:spcPts val="0"/>
                </a:spcBef>
                <a:spcAft>
                  <a:spcPts val="0"/>
                </a:spcAft>
                <a:buClrTx/>
                <a:buFont typeface="Arial" panose="020B0604020202020204" pitchFamily="34" charset="0"/>
                <a:buChar char="•"/>
              </a:pPr>
              <a:endParaRPr lang="en-US"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Supports all fundamental features</a:t>
              </a:r>
            </a:p>
            <a:p>
              <a:pPr marL="342900" indent="-342900">
                <a:lnSpc>
                  <a:spcPct val="90000"/>
                </a:lnSpc>
                <a:spcBef>
                  <a:spcPts val="0"/>
                </a:spcBef>
                <a:spcAft>
                  <a:spcPts val="0"/>
                </a:spcAft>
                <a:buClrTx/>
                <a:buFont typeface="Arial" panose="020B0604020202020204" pitchFamily="34" charset="0"/>
                <a:buChar char="•"/>
              </a:pPr>
              <a:endParaRPr lang="en-US"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Good for Web Troubleshooting </a:t>
              </a:r>
              <a:endParaRPr lang="en-US" dirty="0">
                <a:solidFill>
                  <a:schemeClr val="tx1">
                    <a:lumMod val="95000"/>
                    <a:lumOff val="5000"/>
                  </a:schemeClr>
                </a:solidFill>
              </a:endParaRPr>
            </a:p>
          </p:txBody>
        </p:sp>
      </p:grpSp>
      <p:sp>
        <p:nvSpPr>
          <p:cNvPr id="9" name="TextBox 8"/>
          <p:cNvSpPr txBox="1"/>
          <p:nvPr/>
        </p:nvSpPr>
        <p:spPr>
          <a:xfrm>
            <a:off x="4709160" y="3185160"/>
            <a:ext cx="2810569" cy="1645920"/>
          </a:xfrm>
          <a:prstGeom prst="rect">
            <a:avLst/>
          </a:prstGeom>
          <a:noFill/>
        </p:spPr>
        <p:txBody>
          <a:bodyPr wrap="square" lIns="0" tIns="0" rIns="0" bIns="0" rtlCol="0">
            <a:noAutofit/>
          </a:bodyPr>
          <a:lstStyle/>
          <a:p>
            <a:pPr marL="457200" indent="-4572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Personal Preference</a:t>
            </a:r>
          </a:p>
          <a:p>
            <a:pPr marL="457200" indent="-457200">
              <a:lnSpc>
                <a:spcPct val="90000"/>
              </a:lnSpc>
              <a:spcAft>
                <a:spcPts val="600"/>
              </a:spcAft>
              <a:buFont typeface="Arial" panose="020B0604020202020204" pitchFamily="34" charset="0"/>
              <a:buChar char="•"/>
            </a:pPr>
            <a:r>
              <a:rPr lang="en-US" sz="2800" dirty="0" smtClean="0">
                <a:solidFill>
                  <a:schemeClr val="accent1">
                    <a:lumMod val="50000"/>
                  </a:schemeClr>
                </a:solidFill>
                <a:effectLst>
                  <a:outerShdw blurRad="38100" dist="25400" dir="2700000" algn="tl">
                    <a:srgbClr val="000000">
                      <a:alpha val="0"/>
                    </a:srgbClr>
                  </a:outerShdw>
                </a:effectLst>
              </a:rPr>
              <a:t>Budget</a:t>
            </a:r>
          </a:p>
        </p:txBody>
      </p:sp>
      <p:pic>
        <p:nvPicPr>
          <p:cNvPr id="10" name="Picture 22" descr="http://d585tldpucybw.cloudfront.net/sfimages/default-source/productsimages/fiddler/fiddler-logo.png?sfvrsn=0"/>
          <p:cNvPicPr>
            <a:picLocks noChangeAspect="1" noChangeArrowheads="1"/>
          </p:cNvPicPr>
          <p:nvPr/>
        </p:nvPicPr>
        <p:blipFill rotWithShape="1">
          <a:blip r:embed="rId2">
            <a:extLst>
              <a:ext uri="{28A0092B-C50C-407E-A947-70E740481C1C}">
                <a14:useLocalDpi xmlns:a14="http://schemas.microsoft.com/office/drawing/2010/main" val="0"/>
              </a:ext>
            </a:extLst>
          </a:blip>
          <a:srcRect r="69120" b="-12402"/>
          <a:stretch/>
        </p:blipFill>
        <p:spPr bwMode="auto">
          <a:xfrm>
            <a:off x="10003664" y="1569629"/>
            <a:ext cx="636905" cy="643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https://encrypted-tbn3.gstatic.com/images?q=tbn:ANd9GcSbOAH9qeY1HTrGN6S7RUd0E2zapJzbzfolwoMcLXAy6d7QuH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606" y="1655448"/>
            <a:ext cx="470728" cy="469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07606" y="5943600"/>
            <a:ext cx="4720114" cy="534644"/>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accent1">
                    <a:lumMod val="50000"/>
                  </a:schemeClr>
                </a:solidFill>
                <a:effectLst>
                  <a:outerShdw blurRad="38100" dist="25400" dir="2700000" algn="tl">
                    <a:srgbClr val="000000">
                      <a:alpha val="0"/>
                    </a:srgbClr>
                  </a:outerShdw>
                </a:effectLst>
              </a:rPr>
              <a:t>Let’s take a quick look</a:t>
            </a:r>
          </a:p>
        </p:txBody>
      </p:sp>
    </p:spTree>
    <p:extLst>
      <p:ext uri="{BB962C8B-B14F-4D97-AF65-F5344CB8AC3E}">
        <p14:creationId xmlns:p14="http://schemas.microsoft.com/office/powerpoint/2010/main" val="64103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iControl</a:t>
            </a:r>
            <a:endParaRPr lang="en-US" dirty="0"/>
          </a:p>
        </p:txBody>
      </p:sp>
      <p:pic>
        <p:nvPicPr>
          <p:cNvPr id="3" name="Picture 2"/>
          <p:cNvPicPr>
            <a:picLocks noChangeAspect="1"/>
          </p:cNvPicPr>
          <p:nvPr/>
        </p:nvPicPr>
        <p:blipFill>
          <a:blip r:embed="rId3"/>
          <a:stretch>
            <a:fillRect/>
          </a:stretch>
        </p:blipFill>
        <p:spPr>
          <a:xfrm>
            <a:off x="3716115" y="1117511"/>
            <a:ext cx="8107489" cy="5235066"/>
          </a:xfrm>
          <a:prstGeom prst="rect">
            <a:avLst/>
          </a:prstGeom>
        </p:spPr>
      </p:pic>
      <p:sp>
        <p:nvSpPr>
          <p:cNvPr id="5" name="Rectangle 4"/>
          <p:cNvSpPr/>
          <p:nvPr/>
        </p:nvSpPr>
        <p:spPr>
          <a:xfrm>
            <a:off x="326438" y="2429119"/>
            <a:ext cx="3520440" cy="646331"/>
          </a:xfrm>
          <a:prstGeom prst="rect">
            <a:avLst/>
          </a:prstGeom>
        </p:spPr>
        <p:txBody>
          <a:bodyPr wrap="square">
            <a:spAutoFit/>
          </a:bodyPr>
          <a:lstStyle/>
          <a:p>
            <a:r>
              <a:rPr lang="en-US" dirty="0"/>
              <a:t>https://devcentral.f5.com/articles/icontrol-rest-101-getting-started</a:t>
            </a:r>
          </a:p>
        </p:txBody>
      </p:sp>
      <p:sp>
        <p:nvSpPr>
          <p:cNvPr id="6" name="TextBox 5"/>
          <p:cNvSpPr txBox="1"/>
          <p:nvPr/>
        </p:nvSpPr>
        <p:spPr>
          <a:xfrm>
            <a:off x="613886" y="4733582"/>
            <a:ext cx="2449354" cy="935698"/>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accent1">
                    <a:lumMod val="50000"/>
                  </a:schemeClr>
                </a:solidFill>
                <a:effectLst>
                  <a:outerShdw blurRad="38100" dist="25400" dir="2700000" algn="tl">
                    <a:srgbClr val="000000">
                      <a:alpha val="0"/>
                    </a:srgbClr>
                  </a:outerShdw>
                </a:effectLst>
              </a:rPr>
              <a:t>Let’s take a quick look</a:t>
            </a:r>
          </a:p>
        </p:txBody>
      </p:sp>
    </p:spTree>
    <p:extLst>
      <p:ext uri="{BB962C8B-B14F-4D97-AF65-F5344CB8AC3E}">
        <p14:creationId xmlns:p14="http://schemas.microsoft.com/office/powerpoint/2010/main" val="79471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vixra.files.wordpress.com/2012/02/s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285" y="1451857"/>
            <a:ext cx="3204232" cy="3204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2656" y="4656089"/>
            <a:ext cx="6085489" cy="472966"/>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bg1"/>
                </a:solidFill>
                <a:effectLst>
                  <a:outerShdw blurRad="38100" dist="25400" dir="2700000" algn="tl">
                    <a:srgbClr val="000000">
                      <a:alpha val="0"/>
                    </a:srgbClr>
                  </a:outerShdw>
                </a:effectLst>
              </a:rPr>
              <a:t>We don’t know everything,</a:t>
            </a:r>
            <a:endParaRPr lang="en-US" sz="3600" kern="1200" dirty="0" smtClean="0">
              <a:solidFill>
                <a:schemeClr val="bg1"/>
              </a:solidFill>
              <a:effectLst>
                <a:outerShdw blurRad="38100" dist="25400" dir="2700000" algn="tl">
                  <a:srgbClr val="000000">
                    <a:alpha val="0"/>
                  </a:srgbClr>
                </a:outerShdw>
              </a:effectLst>
            </a:endParaRPr>
          </a:p>
        </p:txBody>
      </p:sp>
      <p:sp>
        <p:nvSpPr>
          <p:cNvPr id="6" name="TextBox 5"/>
          <p:cNvSpPr txBox="1"/>
          <p:nvPr/>
        </p:nvSpPr>
        <p:spPr>
          <a:xfrm>
            <a:off x="2992655" y="5234153"/>
            <a:ext cx="6085489" cy="472966"/>
          </a:xfrm>
          <a:prstGeom prst="rect">
            <a:avLst/>
          </a:prstGeom>
          <a:noFill/>
        </p:spPr>
        <p:txBody>
          <a:bodyPr wrap="square" lIns="0" tIns="0" rIns="0" bIns="0" rtlCol="0">
            <a:noAutofit/>
          </a:bodyPr>
          <a:lstStyle/>
          <a:p>
            <a:pPr algn="ctr">
              <a:lnSpc>
                <a:spcPct val="90000"/>
              </a:lnSpc>
              <a:spcAft>
                <a:spcPts val="600"/>
              </a:spcAft>
            </a:pPr>
            <a:r>
              <a:rPr lang="en-US" sz="3600" u="sng" dirty="0" smtClean="0">
                <a:solidFill>
                  <a:schemeClr val="bg1"/>
                </a:solidFill>
                <a:effectLst>
                  <a:outerShdw blurRad="38100" dist="25400" dir="2700000" algn="tl">
                    <a:srgbClr val="000000">
                      <a:alpha val="0"/>
                    </a:srgbClr>
                  </a:outerShdw>
                </a:effectLst>
              </a:rPr>
              <a:t>Everyone</a:t>
            </a:r>
            <a:r>
              <a:rPr lang="en-US" sz="3600" dirty="0" smtClean="0">
                <a:solidFill>
                  <a:schemeClr val="bg1"/>
                </a:solidFill>
                <a:effectLst>
                  <a:outerShdw blurRad="38100" dist="25400" dir="2700000" algn="tl">
                    <a:srgbClr val="000000">
                      <a:alpha val="0"/>
                    </a:srgbClr>
                  </a:outerShdw>
                </a:effectLst>
              </a:rPr>
              <a:t> needs to contribute. </a:t>
            </a:r>
            <a:endParaRPr lang="en-US" sz="3600" kern="1200" dirty="0" smtClean="0">
              <a:solidFill>
                <a:schemeClr val="bg1"/>
              </a:solidFill>
              <a:effectLst>
                <a:outerShdw blurRad="38100" dist="25400" dir="2700000" algn="tl">
                  <a:srgbClr val="000000">
                    <a:alpha val="0"/>
                  </a:srgbClr>
                </a:outerShdw>
              </a:effectLst>
            </a:endParaRPr>
          </a:p>
        </p:txBody>
      </p:sp>
      <p:sp>
        <p:nvSpPr>
          <p:cNvPr id="7" name="TextBox 6"/>
          <p:cNvSpPr txBox="1"/>
          <p:nvPr/>
        </p:nvSpPr>
        <p:spPr>
          <a:xfrm>
            <a:off x="1860331" y="701798"/>
            <a:ext cx="8492359" cy="472966"/>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bg1"/>
                </a:solidFill>
                <a:effectLst>
                  <a:outerShdw blurRad="38100" dist="25400" dir="2700000" algn="tl">
                    <a:srgbClr val="000000">
                      <a:alpha val="0"/>
                    </a:srgbClr>
                  </a:outerShdw>
                </a:effectLst>
              </a:rPr>
              <a:t>Every environment is at different levels </a:t>
            </a:r>
            <a:endParaRPr lang="en-US" sz="3600" kern="1200" dirty="0" smtClean="0">
              <a:solidFill>
                <a:schemeClr val="bg1"/>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29559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Reference Links</a:t>
            </a:r>
            <a:endParaRPr lang="en-US" dirty="0"/>
          </a:p>
        </p:txBody>
      </p:sp>
      <p:sp>
        <p:nvSpPr>
          <p:cNvPr id="3" name="Rectangle 2"/>
          <p:cNvSpPr/>
          <p:nvPr/>
        </p:nvSpPr>
        <p:spPr>
          <a:xfrm>
            <a:off x="731710" y="1639666"/>
            <a:ext cx="10726673" cy="4154984"/>
          </a:xfrm>
          <a:prstGeom prst="rect">
            <a:avLst/>
          </a:prstGeom>
        </p:spPr>
        <p:txBody>
          <a:bodyPr wrap="square">
            <a:spAutoFit/>
          </a:bodyPr>
          <a:lstStyle/>
          <a:p>
            <a:pPr marL="285750" indent="-285750">
              <a:buFont typeface="Arial" panose="020B0604020202020204" pitchFamily="34" charset="0"/>
              <a:buChar char="•"/>
            </a:pPr>
            <a:r>
              <a:rPr lang="en-US" b="1" dirty="0" err="1"/>
              <a:t>TCPDump</a:t>
            </a:r>
            <a:r>
              <a:rPr lang="en-US" b="1" dirty="0"/>
              <a:t> Overview: </a:t>
            </a:r>
            <a:r>
              <a:rPr lang="en-US" dirty="0">
                <a:hlinkClick r:id="rId3"/>
              </a:rPr>
              <a:t>https://</a:t>
            </a:r>
            <a:r>
              <a:rPr lang="en-US" dirty="0" smtClean="0">
                <a:hlinkClick r:id="rId3"/>
              </a:rPr>
              <a:t>support.f5.com/kb/en-us/solutions/public/0000/400/sol411.html</a:t>
            </a:r>
            <a:endParaRPr lang="en-US" dirty="0" smtClean="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b="1" dirty="0" err="1"/>
              <a:t>TCPDump</a:t>
            </a:r>
            <a:r>
              <a:rPr lang="en-US" b="1" dirty="0"/>
              <a:t> VLANs: </a:t>
            </a:r>
            <a:r>
              <a:rPr lang="en-US" dirty="0">
                <a:hlinkClick r:id="rId4"/>
              </a:rPr>
              <a:t>https://</a:t>
            </a:r>
            <a:r>
              <a:rPr lang="en-US" dirty="0" smtClean="0">
                <a:hlinkClick r:id="rId4"/>
              </a:rPr>
              <a:t>support.f5.com/kb/en-us/solutions/public/7000/200/sol7227.html</a:t>
            </a:r>
            <a:endParaRPr lang="en-US" dirty="0" smtClean="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b="1" dirty="0" err="1"/>
              <a:t>TCPDump</a:t>
            </a:r>
            <a:r>
              <a:rPr lang="en-US" b="1" dirty="0"/>
              <a:t> Recommended Methods &amp; </a:t>
            </a:r>
            <a:r>
              <a:rPr lang="en-US" sz="2000" b="1" dirty="0"/>
              <a:t>Limitations</a:t>
            </a:r>
            <a:r>
              <a:rPr lang="en-US" b="1" dirty="0"/>
              <a:t>: </a:t>
            </a:r>
            <a:r>
              <a:rPr lang="en-US" dirty="0">
                <a:hlinkClick r:id="rId5"/>
              </a:rPr>
              <a:t>https://</a:t>
            </a:r>
            <a:r>
              <a:rPr lang="en-US" dirty="0" smtClean="0">
                <a:hlinkClick r:id="rId5"/>
              </a:rPr>
              <a:t>support.f5.com/kb/en-us/solutions/public/6000/500/sol6546.html</a:t>
            </a:r>
            <a:endParaRPr lang="en-US"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b="1" dirty="0" err="1" smtClean="0"/>
              <a:t>TCPDump</a:t>
            </a:r>
            <a:r>
              <a:rPr lang="en-US" b="1" dirty="0" smtClean="0"/>
              <a:t> </a:t>
            </a:r>
            <a:r>
              <a:rPr lang="en-US" b="1" dirty="0"/>
              <a:t>Overview: </a:t>
            </a:r>
            <a:r>
              <a:rPr lang="en-US" dirty="0">
                <a:hlinkClick r:id="rId6"/>
              </a:rPr>
              <a:t>http://</a:t>
            </a:r>
            <a:r>
              <a:rPr lang="en-US" dirty="0" smtClean="0">
                <a:hlinkClick r:id="rId6"/>
              </a:rPr>
              <a:t>en.wikipedia.org/wiki/Tcpdump</a:t>
            </a:r>
            <a:endParaRPr lang="en-US"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b="1" dirty="0"/>
              <a:t>Advanced Filters: </a:t>
            </a:r>
            <a:r>
              <a:rPr lang="en-US" dirty="0">
                <a:hlinkClick r:id="rId7"/>
              </a:rPr>
              <a:t>https://</a:t>
            </a:r>
            <a:r>
              <a:rPr lang="en-US" dirty="0" smtClean="0">
                <a:hlinkClick r:id="rId7"/>
              </a:rPr>
              <a:t>support.f5.com/kb/en-us/solutions/public/2000/200/sol2289.html</a:t>
            </a:r>
            <a:endParaRPr lang="en-US"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b="1" dirty="0" err="1" smtClean="0"/>
              <a:t>TCPDump</a:t>
            </a:r>
            <a:r>
              <a:rPr lang="en-US" b="1" dirty="0" smtClean="0"/>
              <a:t> </a:t>
            </a:r>
            <a:r>
              <a:rPr lang="en-US" b="1" dirty="0" err="1" smtClean="0"/>
              <a:t>ManPage</a:t>
            </a:r>
            <a:r>
              <a:rPr lang="en-US" b="1" dirty="0" smtClean="0"/>
              <a:t>: </a:t>
            </a:r>
            <a:r>
              <a:rPr lang="en-US" dirty="0" smtClean="0">
                <a:hlinkClick r:id="rId8"/>
              </a:rPr>
              <a:t>http</a:t>
            </a:r>
            <a:r>
              <a:rPr lang="en-US" dirty="0">
                <a:hlinkClick r:id="rId8"/>
              </a:rPr>
              <a:t>://</a:t>
            </a:r>
            <a:r>
              <a:rPr lang="en-US" dirty="0" smtClean="0">
                <a:hlinkClick r:id="rId8"/>
              </a:rPr>
              <a:t>www.tcpdump.org/manpages/tcpdump.1.html</a:t>
            </a:r>
            <a:endParaRPr lang="en-US" dirty="0" smtClean="0"/>
          </a:p>
          <a:p>
            <a:pPr marL="285750" indent="-285750">
              <a:buFont typeface="Arial" panose="020B0604020202020204" pitchFamily="34" charset="0"/>
              <a:buChar char="•"/>
            </a:pPr>
            <a:endParaRPr lang="en-US" sz="800" b="1" dirty="0" smtClean="0"/>
          </a:p>
          <a:p>
            <a:pPr marL="285750" indent="-285750">
              <a:buFont typeface="Arial" panose="020B0604020202020204" pitchFamily="34" charset="0"/>
              <a:buChar char="•"/>
            </a:pPr>
            <a:r>
              <a:rPr lang="en-US" b="1" dirty="0" smtClean="0"/>
              <a:t>Capture TMM: </a:t>
            </a:r>
            <a:r>
              <a:rPr lang="en-US" dirty="0" smtClean="0">
                <a:hlinkClick r:id="rId9"/>
              </a:rPr>
              <a:t>https</a:t>
            </a:r>
            <a:r>
              <a:rPr lang="en-US" dirty="0">
                <a:hlinkClick r:id="rId9"/>
              </a:rPr>
              <a:t>://</a:t>
            </a:r>
            <a:r>
              <a:rPr lang="en-US" dirty="0" smtClean="0">
                <a:hlinkClick r:id="rId9"/>
              </a:rPr>
              <a:t>support.f5.com/kb/en-us/solutions/public/13000/600/sol13637.html</a:t>
            </a:r>
            <a:endParaRPr lang="en-US" dirty="0" smtClean="0"/>
          </a:p>
          <a:p>
            <a:pPr marL="285750" indent="-285750">
              <a:buFont typeface="Arial" panose="020B0604020202020204" pitchFamily="34" charset="0"/>
              <a:buChar char="•"/>
            </a:pPr>
            <a:endParaRPr lang="en-US" sz="800" b="1" dirty="0" smtClean="0"/>
          </a:p>
          <a:p>
            <a:pPr marL="285750" indent="-285750">
              <a:buFont typeface="Arial" panose="020B0604020202020204" pitchFamily="34" charset="0"/>
              <a:buChar char="•"/>
            </a:pPr>
            <a:r>
              <a:rPr lang="en-US" b="1" dirty="0" smtClean="0"/>
              <a:t>Packet Trace Analysis: </a:t>
            </a:r>
            <a:r>
              <a:rPr lang="en-US" dirty="0" smtClean="0">
                <a:hlinkClick r:id="rId10"/>
              </a:rPr>
              <a:t>https</a:t>
            </a:r>
            <a:r>
              <a:rPr lang="en-US" dirty="0">
                <a:hlinkClick r:id="rId10"/>
              </a:rPr>
              <a:t>://</a:t>
            </a:r>
            <a:r>
              <a:rPr lang="en-US" dirty="0" smtClean="0">
                <a:hlinkClick r:id="rId10"/>
              </a:rPr>
              <a:t>support.f5.com/kb/en-us/solutions/public/1000/800/sol1893.html</a:t>
            </a:r>
            <a:endParaRPr lang="en-US"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b="1" dirty="0" err="1" smtClean="0"/>
              <a:t>SSLDump</a:t>
            </a:r>
            <a:r>
              <a:rPr lang="en-US" b="1" dirty="0" smtClean="0"/>
              <a:t> Overview: </a:t>
            </a:r>
            <a:r>
              <a:rPr lang="en-US" dirty="0" smtClean="0">
                <a:hlinkClick r:id="rId11"/>
              </a:rPr>
              <a:t>https</a:t>
            </a:r>
            <a:r>
              <a:rPr lang="en-US" dirty="0">
                <a:hlinkClick r:id="rId11"/>
              </a:rPr>
              <a:t>://</a:t>
            </a:r>
            <a:r>
              <a:rPr lang="en-US" dirty="0" smtClean="0">
                <a:hlinkClick r:id="rId11"/>
              </a:rPr>
              <a:t>support.f5.com/kb/en-us/solutions/public/10000/200/sol10209.html</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8560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996696"/>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FFFFFF"/>
                </a:solidFill>
                <a:effectLst>
                  <a:outerShdw blurRad="25400" dist="25400" dir="2700000" algn="tl">
                    <a:srgbClr val="000000">
                      <a:alpha val="0"/>
                    </a:srgbClr>
                  </a:outerShdw>
                </a:effectLst>
              </a:rPr>
              <a:t>T</a:t>
            </a: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3810096" y="5246322"/>
            <a:ext cx="4571809" cy="914400"/>
          </a:xfrm>
        </p:spPr>
        <p:txBody>
          <a:bodyPr/>
          <a:lstStyle/>
          <a:p>
            <a:pPr algn="ctr"/>
            <a:r>
              <a:rPr lang="en-US" sz="6000" dirty="0" smtClean="0"/>
              <a:t>Questions</a:t>
            </a:r>
            <a:endParaRPr lang="en-US" sz="6000" dirty="0"/>
          </a:p>
        </p:txBody>
      </p:sp>
      <p:pic>
        <p:nvPicPr>
          <p:cNvPr id="33794" name="Picture 2" descr="http://windows8-drivers.com/wp-content/uploads/2013/09/Symbol-Hel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0042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Placeholder 2"/>
          <p:cNvSpPr txBox="1">
            <a:spLocks/>
          </p:cNvSpPr>
          <p:nvPr/>
        </p:nvSpPr>
        <p:spPr>
          <a:xfrm>
            <a:off x="10919" y="406401"/>
            <a:ext cx="12179494" cy="6451599"/>
          </a:xfrm>
          <a:prstGeom prst="rect">
            <a:avLst/>
          </a:prstGeom>
          <a:gradFill>
            <a:gsLst>
              <a:gs pos="0">
                <a:schemeClr val="bg2"/>
              </a:gs>
              <a:gs pos="99000">
                <a:schemeClr val="bg1"/>
              </a:gs>
            </a:gsLst>
            <a:lin ang="18900000" scaled="1"/>
          </a:grad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000" dirty="0">
              <a:solidFill>
                <a:srgbClr val="000000"/>
              </a:solidFill>
            </a:endParaRPr>
          </a:p>
        </p:txBody>
      </p:sp>
      <p:sp>
        <p:nvSpPr>
          <p:cNvPr id="70" name="Rectangle 69"/>
          <p:cNvSpPr/>
          <p:nvPr/>
        </p:nvSpPr>
        <p:spPr>
          <a:xfrm>
            <a:off x="1589" y="1371600"/>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F5 Overview </a:t>
            </a:r>
            <a:r>
              <a:rPr lang="en-US" sz="1600" dirty="0" smtClean="0"/>
              <a:t>(Your very brief one slide marketing syllabus)</a:t>
            </a:r>
            <a:endParaRPr lang="en-US" sz="1600" dirty="0"/>
          </a:p>
        </p:txBody>
      </p:sp>
      <p:sp>
        <p:nvSpPr>
          <p:cNvPr id="4" name="Content Placeholder 3"/>
          <p:cNvSpPr txBox="1">
            <a:spLocks/>
          </p:cNvSpPr>
          <p:nvPr/>
        </p:nvSpPr>
        <p:spPr>
          <a:xfrm>
            <a:off x="424498" y="2564130"/>
            <a:ext cx="2286000" cy="365760"/>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Publicly traded on </a:t>
            </a:r>
            <a:r>
              <a:rPr lang="en-US" sz="1200" dirty="0" smtClean="0">
                <a:solidFill>
                  <a:srgbClr val="4D4F53"/>
                </a:solidFill>
              </a:rPr>
              <a:t>NASDAQ</a:t>
            </a:r>
          </a:p>
          <a:p>
            <a:pPr algn="ctr"/>
            <a:r>
              <a:rPr lang="en-US" sz="1200" dirty="0" smtClean="0">
                <a:solidFill>
                  <a:srgbClr val="4D4F53"/>
                </a:solidFill>
              </a:rPr>
              <a:t>(IPO 1999)</a:t>
            </a:r>
            <a:endParaRPr lang="en-US" sz="1200" dirty="0">
              <a:solidFill>
                <a:srgbClr val="4D4F53"/>
              </a:solidFill>
            </a:endParaRPr>
          </a:p>
        </p:txBody>
      </p:sp>
      <p:sp>
        <p:nvSpPr>
          <p:cNvPr id="5" name="Rectangle 4"/>
          <p:cNvSpPr/>
          <p:nvPr/>
        </p:nvSpPr>
        <p:spPr>
          <a:xfrm>
            <a:off x="424498" y="2426970"/>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b="1" dirty="0">
              <a:solidFill>
                <a:srgbClr val="FFFFFF"/>
              </a:solidFill>
              <a:ea typeface="ＭＳ Ｐゴシック" pitchFamily="-106" charset="-128"/>
            </a:endParaRPr>
          </a:p>
        </p:txBody>
      </p:sp>
      <p:grpSp>
        <p:nvGrpSpPr>
          <p:cNvPr id="13" name="Group 12"/>
          <p:cNvGrpSpPr>
            <a:grpSpLocks noChangeAspect="1"/>
          </p:cNvGrpSpPr>
          <p:nvPr/>
        </p:nvGrpSpPr>
        <p:grpSpPr>
          <a:xfrm>
            <a:off x="653098" y="1878330"/>
            <a:ext cx="1828800" cy="357388"/>
            <a:chOff x="674460" y="1892873"/>
            <a:chExt cx="1927079" cy="376594"/>
          </a:xfrm>
        </p:grpSpPr>
        <p:sp>
          <p:nvSpPr>
            <p:cNvPr id="7" name="Freeform 6"/>
            <p:cNvSpPr>
              <a:spLocks/>
            </p:cNvSpPr>
            <p:nvPr/>
          </p:nvSpPr>
          <p:spPr bwMode="auto">
            <a:xfrm>
              <a:off x="674460" y="1901355"/>
              <a:ext cx="317222" cy="271419"/>
            </a:xfrm>
            <a:custGeom>
              <a:avLst/>
              <a:gdLst>
                <a:gd name="T0" fmla="*/ 0 w 187"/>
                <a:gd name="T1" fmla="*/ 0 h 160"/>
                <a:gd name="T2" fmla="*/ 0 w 187"/>
                <a:gd name="T3" fmla="*/ 160 h 160"/>
                <a:gd name="T4" fmla="*/ 57 w 187"/>
                <a:gd name="T5" fmla="*/ 160 h 160"/>
                <a:gd name="T6" fmla="*/ 57 w 187"/>
                <a:gd name="T7" fmla="*/ 85 h 160"/>
                <a:gd name="T8" fmla="*/ 132 w 187"/>
                <a:gd name="T9" fmla="*/ 160 h 160"/>
                <a:gd name="T10" fmla="*/ 187 w 187"/>
                <a:gd name="T11" fmla="*/ 160 h 160"/>
                <a:gd name="T12" fmla="*/ 187 w 187"/>
                <a:gd name="T13" fmla="*/ 0 h 160"/>
                <a:gd name="T14" fmla="*/ 130 w 187"/>
                <a:gd name="T15" fmla="*/ 0 h 160"/>
                <a:gd name="T16" fmla="*/ 130 w 187"/>
                <a:gd name="T17" fmla="*/ 75 h 160"/>
                <a:gd name="T18" fmla="*/ 54 w 187"/>
                <a:gd name="T19" fmla="*/ 0 h 160"/>
                <a:gd name="T20" fmla="*/ 0 w 187"/>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0">
                  <a:moveTo>
                    <a:pt x="0" y="0"/>
                  </a:moveTo>
                  <a:lnTo>
                    <a:pt x="0" y="160"/>
                  </a:lnTo>
                  <a:lnTo>
                    <a:pt x="57" y="160"/>
                  </a:lnTo>
                  <a:lnTo>
                    <a:pt x="57" y="85"/>
                  </a:lnTo>
                  <a:lnTo>
                    <a:pt x="132" y="160"/>
                  </a:lnTo>
                  <a:lnTo>
                    <a:pt x="187" y="160"/>
                  </a:lnTo>
                  <a:lnTo>
                    <a:pt x="187" y="0"/>
                  </a:lnTo>
                  <a:lnTo>
                    <a:pt x="130" y="0"/>
                  </a:lnTo>
                  <a:lnTo>
                    <a:pt x="130" y="75"/>
                  </a:lnTo>
                  <a:lnTo>
                    <a:pt x="5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8" name="Freeform 7"/>
            <p:cNvSpPr>
              <a:spLocks noEditPoints="1"/>
            </p:cNvSpPr>
            <p:nvPr/>
          </p:nvSpPr>
          <p:spPr bwMode="auto">
            <a:xfrm>
              <a:off x="998467" y="1901355"/>
              <a:ext cx="361328" cy="271419"/>
            </a:xfrm>
            <a:custGeom>
              <a:avLst/>
              <a:gdLst>
                <a:gd name="T0" fmla="*/ 152 w 213"/>
                <a:gd name="T1" fmla="*/ 160 h 160"/>
                <a:gd name="T2" fmla="*/ 213 w 213"/>
                <a:gd name="T3" fmla="*/ 160 h 160"/>
                <a:gd name="T4" fmla="*/ 137 w 213"/>
                <a:gd name="T5" fmla="*/ 0 h 160"/>
                <a:gd name="T6" fmla="*/ 76 w 213"/>
                <a:gd name="T7" fmla="*/ 0 h 160"/>
                <a:gd name="T8" fmla="*/ 0 w 213"/>
                <a:gd name="T9" fmla="*/ 160 h 160"/>
                <a:gd name="T10" fmla="*/ 64 w 213"/>
                <a:gd name="T11" fmla="*/ 160 h 160"/>
                <a:gd name="T12" fmla="*/ 71 w 213"/>
                <a:gd name="T13" fmla="*/ 142 h 160"/>
                <a:gd name="T14" fmla="*/ 142 w 213"/>
                <a:gd name="T15" fmla="*/ 142 h 160"/>
                <a:gd name="T16" fmla="*/ 152 w 213"/>
                <a:gd name="T17" fmla="*/ 160 h 160"/>
                <a:gd name="T18" fmla="*/ 90 w 213"/>
                <a:gd name="T19" fmla="*/ 94 h 160"/>
                <a:gd name="T20" fmla="*/ 107 w 213"/>
                <a:gd name="T21" fmla="*/ 57 h 160"/>
                <a:gd name="T22" fmla="*/ 123 w 213"/>
                <a:gd name="T23" fmla="*/ 94 h 160"/>
                <a:gd name="T24" fmla="*/ 90 w 213"/>
                <a:gd name="T25" fmla="*/ 9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60">
                  <a:moveTo>
                    <a:pt x="152" y="160"/>
                  </a:moveTo>
                  <a:lnTo>
                    <a:pt x="213" y="160"/>
                  </a:lnTo>
                  <a:lnTo>
                    <a:pt x="137" y="0"/>
                  </a:lnTo>
                  <a:lnTo>
                    <a:pt x="76" y="0"/>
                  </a:lnTo>
                  <a:lnTo>
                    <a:pt x="0" y="160"/>
                  </a:lnTo>
                  <a:lnTo>
                    <a:pt x="64" y="160"/>
                  </a:lnTo>
                  <a:lnTo>
                    <a:pt x="71" y="142"/>
                  </a:lnTo>
                  <a:lnTo>
                    <a:pt x="142" y="142"/>
                  </a:lnTo>
                  <a:lnTo>
                    <a:pt x="152" y="160"/>
                  </a:lnTo>
                  <a:close/>
                  <a:moveTo>
                    <a:pt x="90" y="94"/>
                  </a:moveTo>
                  <a:lnTo>
                    <a:pt x="107" y="57"/>
                  </a:lnTo>
                  <a:lnTo>
                    <a:pt x="123" y="94"/>
                  </a:lnTo>
                  <a:lnTo>
                    <a:pt x="90" y="9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9" name="Freeform 8"/>
            <p:cNvSpPr>
              <a:spLocks noEditPoints="1"/>
            </p:cNvSpPr>
            <p:nvPr/>
          </p:nvSpPr>
          <p:spPr bwMode="auto">
            <a:xfrm>
              <a:off x="1951828" y="1901355"/>
              <a:ext cx="361328" cy="271419"/>
            </a:xfrm>
            <a:custGeom>
              <a:avLst/>
              <a:gdLst>
                <a:gd name="T0" fmla="*/ 152 w 213"/>
                <a:gd name="T1" fmla="*/ 160 h 160"/>
                <a:gd name="T2" fmla="*/ 213 w 213"/>
                <a:gd name="T3" fmla="*/ 160 h 160"/>
                <a:gd name="T4" fmla="*/ 137 w 213"/>
                <a:gd name="T5" fmla="*/ 0 h 160"/>
                <a:gd name="T6" fmla="*/ 76 w 213"/>
                <a:gd name="T7" fmla="*/ 0 h 160"/>
                <a:gd name="T8" fmla="*/ 0 w 213"/>
                <a:gd name="T9" fmla="*/ 160 h 160"/>
                <a:gd name="T10" fmla="*/ 64 w 213"/>
                <a:gd name="T11" fmla="*/ 160 h 160"/>
                <a:gd name="T12" fmla="*/ 71 w 213"/>
                <a:gd name="T13" fmla="*/ 142 h 160"/>
                <a:gd name="T14" fmla="*/ 142 w 213"/>
                <a:gd name="T15" fmla="*/ 142 h 160"/>
                <a:gd name="T16" fmla="*/ 152 w 213"/>
                <a:gd name="T17" fmla="*/ 160 h 160"/>
                <a:gd name="T18" fmla="*/ 90 w 213"/>
                <a:gd name="T19" fmla="*/ 94 h 160"/>
                <a:gd name="T20" fmla="*/ 107 w 213"/>
                <a:gd name="T21" fmla="*/ 57 h 160"/>
                <a:gd name="T22" fmla="*/ 123 w 213"/>
                <a:gd name="T23" fmla="*/ 94 h 160"/>
                <a:gd name="T24" fmla="*/ 90 w 213"/>
                <a:gd name="T25" fmla="*/ 9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60">
                  <a:moveTo>
                    <a:pt x="152" y="160"/>
                  </a:moveTo>
                  <a:lnTo>
                    <a:pt x="213" y="160"/>
                  </a:lnTo>
                  <a:lnTo>
                    <a:pt x="137" y="0"/>
                  </a:lnTo>
                  <a:lnTo>
                    <a:pt x="76" y="0"/>
                  </a:lnTo>
                  <a:lnTo>
                    <a:pt x="0" y="160"/>
                  </a:lnTo>
                  <a:lnTo>
                    <a:pt x="64" y="160"/>
                  </a:lnTo>
                  <a:lnTo>
                    <a:pt x="71" y="142"/>
                  </a:lnTo>
                  <a:lnTo>
                    <a:pt x="142" y="142"/>
                  </a:lnTo>
                  <a:lnTo>
                    <a:pt x="152" y="160"/>
                  </a:lnTo>
                  <a:close/>
                  <a:moveTo>
                    <a:pt x="90" y="94"/>
                  </a:moveTo>
                  <a:lnTo>
                    <a:pt x="107" y="57"/>
                  </a:lnTo>
                  <a:lnTo>
                    <a:pt x="123" y="94"/>
                  </a:lnTo>
                  <a:lnTo>
                    <a:pt x="90" y="9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10" name="Freeform 9"/>
            <p:cNvSpPr>
              <a:spLocks/>
            </p:cNvSpPr>
            <p:nvPr/>
          </p:nvSpPr>
          <p:spPr bwMode="auto">
            <a:xfrm>
              <a:off x="1351313" y="1896266"/>
              <a:ext cx="308740" cy="276509"/>
            </a:xfrm>
            <a:custGeom>
              <a:avLst/>
              <a:gdLst>
                <a:gd name="T0" fmla="*/ 71 w 77"/>
                <a:gd name="T1" fmla="*/ 0 h 69"/>
                <a:gd name="T2" fmla="*/ 71 w 77"/>
                <a:gd name="T3" fmla="*/ 20 h 69"/>
                <a:gd name="T4" fmla="*/ 23 w 77"/>
                <a:gd name="T5" fmla="*/ 20 h 69"/>
                <a:gd name="T6" fmla="*/ 23 w 77"/>
                <a:gd name="T7" fmla="*/ 24 h 69"/>
                <a:gd name="T8" fmla="*/ 62 w 77"/>
                <a:gd name="T9" fmla="*/ 24 h 69"/>
                <a:gd name="T10" fmla="*/ 76 w 77"/>
                <a:gd name="T11" fmla="*/ 38 h 69"/>
                <a:gd name="T12" fmla="*/ 76 w 77"/>
                <a:gd name="T13" fmla="*/ 56 h 69"/>
                <a:gd name="T14" fmla="*/ 58 w 77"/>
                <a:gd name="T15" fmla="*/ 69 h 69"/>
                <a:gd name="T16" fmla="*/ 4 w 77"/>
                <a:gd name="T17" fmla="*/ 69 h 69"/>
                <a:gd name="T18" fmla="*/ 4 w 77"/>
                <a:gd name="T19" fmla="*/ 48 h 69"/>
                <a:gd name="T20" fmla="*/ 53 w 77"/>
                <a:gd name="T21" fmla="*/ 48 h 69"/>
                <a:gd name="T22" fmla="*/ 53 w 77"/>
                <a:gd name="T23" fmla="*/ 45 h 69"/>
                <a:gd name="T24" fmla="*/ 16 w 77"/>
                <a:gd name="T25" fmla="*/ 45 h 69"/>
                <a:gd name="T26" fmla="*/ 1 w 77"/>
                <a:gd name="T27" fmla="*/ 29 h 69"/>
                <a:gd name="T28" fmla="*/ 1 w 77"/>
                <a:gd name="T29" fmla="*/ 13 h 69"/>
                <a:gd name="T30" fmla="*/ 18 w 77"/>
                <a:gd name="T31" fmla="*/ 0 h 69"/>
                <a:gd name="T32" fmla="*/ 71 w 77"/>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69">
                  <a:moveTo>
                    <a:pt x="71" y="0"/>
                  </a:moveTo>
                  <a:cubicBezTo>
                    <a:pt x="71" y="20"/>
                    <a:pt x="71" y="20"/>
                    <a:pt x="71" y="20"/>
                  </a:cubicBezTo>
                  <a:cubicBezTo>
                    <a:pt x="23" y="20"/>
                    <a:pt x="23" y="20"/>
                    <a:pt x="23" y="20"/>
                  </a:cubicBezTo>
                  <a:cubicBezTo>
                    <a:pt x="23" y="24"/>
                    <a:pt x="23" y="24"/>
                    <a:pt x="23" y="24"/>
                  </a:cubicBezTo>
                  <a:cubicBezTo>
                    <a:pt x="62" y="24"/>
                    <a:pt x="62" y="24"/>
                    <a:pt x="62" y="24"/>
                  </a:cubicBezTo>
                  <a:cubicBezTo>
                    <a:pt x="62" y="24"/>
                    <a:pt x="76" y="24"/>
                    <a:pt x="76" y="38"/>
                  </a:cubicBezTo>
                  <a:cubicBezTo>
                    <a:pt x="76" y="56"/>
                    <a:pt x="76" y="56"/>
                    <a:pt x="76" y="56"/>
                  </a:cubicBezTo>
                  <a:cubicBezTo>
                    <a:pt x="76" y="56"/>
                    <a:pt x="77" y="69"/>
                    <a:pt x="58" y="69"/>
                  </a:cubicBezTo>
                  <a:cubicBezTo>
                    <a:pt x="4" y="69"/>
                    <a:pt x="4" y="69"/>
                    <a:pt x="4" y="69"/>
                  </a:cubicBezTo>
                  <a:cubicBezTo>
                    <a:pt x="4" y="48"/>
                    <a:pt x="4" y="48"/>
                    <a:pt x="4" y="48"/>
                  </a:cubicBezTo>
                  <a:cubicBezTo>
                    <a:pt x="53" y="48"/>
                    <a:pt x="53" y="48"/>
                    <a:pt x="53" y="48"/>
                  </a:cubicBezTo>
                  <a:cubicBezTo>
                    <a:pt x="53" y="45"/>
                    <a:pt x="53" y="45"/>
                    <a:pt x="53" y="45"/>
                  </a:cubicBezTo>
                  <a:cubicBezTo>
                    <a:pt x="16" y="45"/>
                    <a:pt x="16" y="45"/>
                    <a:pt x="16" y="45"/>
                  </a:cubicBezTo>
                  <a:cubicBezTo>
                    <a:pt x="16" y="45"/>
                    <a:pt x="1" y="45"/>
                    <a:pt x="1" y="29"/>
                  </a:cubicBezTo>
                  <a:cubicBezTo>
                    <a:pt x="1" y="13"/>
                    <a:pt x="1" y="13"/>
                    <a:pt x="1" y="13"/>
                  </a:cubicBezTo>
                  <a:cubicBezTo>
                    <a:pt x="1" y="13"/>
                    <a:pt x="0" y="0"/>
                    <a:pt x="18" y="0"/>
                  </a:cubicBezTo>
                  <a:lnTo>
                    <a:pt x="7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11" name="Freeform 10"/>
            <p:cNvSpPr>
              <a:spLocks noEditPoints="1"/>
            </p:cNvSpPr>
            <p:nvPr/>
          </p:nvSpPr>
          <p:spPr bwMode="auto">
            <a:xfrm>
              <a:off x="1671926" y="1896266"/>
              <a:ext cx="300258" cy="281597"/>
            </a:xfrm>
            <a:custGeom>
              <a:avLst/>
              <a:gdLst>
                <a:gd name="T0" fmla="*/ 54 w 75"/>
                <a:gd name="T1" fmla="*/ 0 h 70"/>
                <a:gd name="T2" fmla="*/ 0 w 75"/>
                <a:gd name="T3" fmla="*/ 0 h 70"/>
                <a:gd name="T4" fmla="*/ 0 w 75"/>
                <a:gd name="T5" fmla="*/ 68 h 70"/>
                <a:gd name="T6" fmla="*/ 55 w 75"/>
                <a:gd name="T7" fmla="*/ 68 h 70"/>
                <a:gd name="T8" fmla="*/ 74 w 75"/>
                <a:gd name="T9" fmla="*/ 51 h 70"/>
                <a:gd name="T10" fmla="*/ 74 w 75"/>
                <a:gd name="T11" fmla="*/ 20 h 70"/>
                <a:gd name="T12" fmla="*/ 54 w 75"/>
                <a:gd name="T13" fmla="*/ 0 h 70"/>
                <a:gd name="T14" fmla="*/ 49 w 75"/>
                <a:gd name="T15" fmla="*/ 47 h 70"/>
                <a:gd name="T16" fmla="*/ 25 w 75"/>
                <a:gd name="T17" fmla="*/ 47 h 70"/>
                <a:gd name="T18" fmla="*/ 25 w 75"/>
                <a:gd name="T19" fmla="*/ 24 h 70"/>
                <a:gd name="T20" fmla="*/ 49 w 75"/>
                <a:gd name="T21" fmla="*/ 24 h 70"/>
                <a:gd name="T22" fmla="*/ 49 w 75"/>
                <a:gd name="T23"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0">
                  <a:moveTo>
                    <a:pt x="54" y="0"/>
                  </a:moveTo>
                  <a:cubicBezTo>
                    <a:pt x="0" y="0"/>
                    <a:pt x="0" y="0"/>
                    <a:pt x="0" y="0"/>
                  </a:cubicBezTo>
                  <a:cubicBezTo>
                    <a:pt x="0" y="68"/>
                    <a:pt x="0" y="68"/>
                    <a:pt x="0" y="68"/>
                  </a:cubicBezTo>
                  <a:cubicBezTo>
                    <a:pt x="55" y="68"/>
                    <a:pt x="55" y="68"/>
                    <a:pt x="55" y="68"/>
                  </a:cubicBezTo>
                  <a:cubicBezTo>
                    <a:pt x="55" y="68"/>
                    <a:pt x="74" y="70"/>
                    <a:pt x="74" y="51"/>
                  </a:cubicBezTo>
                  <a:cubicBezTo>
                    <a:pt x="74" y="20"/>
                    <a:pt x="74" y="20"/>
                    <a:pt x="74" y="20"/>
                  </a:cubicBezTo>
                  <a:cubicBezTo>
                    <a:pt x="74" y="20"/>
                    <a:pt x="75" y="0"/>
                    <a:pt x="54" y="0"/>
                  </a:cubicBezTo>
                  <a:close/>
                  <a:moveTo>
                    <a:pt x="49" y="47"/>
                  </a:moveTo>
                  <a:cubicBezTo>
                    <a:pt x="25" y="47"/>
                    <a:pt x="25" y="47"/>
                    <a:pt x="25" y="47"/>
                  </a:cubicBezTo>
                  <a:cubicBezTo>
                    <a:pt x="25" y="24"/>
                    <a:pt x="25" y="24"/>
                    <a:pt x="25" y="24"/>
                  </a:cubicBezTo>
                  <a:cubicBezTo>
                    <a:pt x="49" y="24"/>
                    <a:pt x="49" y="24"/>
                    <a:pt x="49" y="24"/>
                  </a:cubicBezTo>
                  <a:lnTo>
                    <a:pt x="49"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sp>
          <p:nvSpPr>
            <p:cNvPr id="12" name="Freeform 11"/>
            <p:cNvSpPr>
              <a:spLocks noEditPoints="1"/>
            </p:cNvSpPr>
            <p:nvPr/>
          </p:nvSpPr>
          <p:spPr bwMode="auto">
            <a:xfrm>
              <a:off x="2297888" y="1892873"/>
              <a:ext cx="303651" cy="376594"/>
            </a:xfrm>
            <a:custGeom>
              <a:avLst/>
              <a:gdLst>
                <a:gd name="T0" fmla="*/ 52 w 76"/>
                <a:gd name="T1" fmla="*/ 1 h 94"/>
                <a:gd name="T2" fmla="*/ 19 w 76"/>
                <a:gd name="T3" fmla="*/ 1 h 94"/>
                <a:gd name="T4" fmla="*/ 0 w 76"/>
                <a:gd name="T5" fmla="*/ 21 h 94"/>
                <a:gd name="T6" fmla="*/ 0 w 76"/>
                <a:gd name="T7" fmla="*/ 53 h 94"/>
                <a:gd name="T8" fmla="*/ 20 w 76"/>
                <a:gd name="T9" fmla="*/ 70 h 94"/>
                <a:gd name="T10" fmla="*/ 48 w 76"/>
                <a:gd name="T11" fmla="*/ 70 h 94"/>
                <a:gd name="T12" fmla="*/ 48 w 76"/>
                <a:gd name="T13" fmla="*/ 94 h 94"/>
                <a:gd name="T14" fmla="*/ 72 w 76"/>
                <a:gd name="T15" fmla="*/ 94 h 94"/>
                <a:gd name="T16" fmla="*/ 72 w 76"/>
                <a:gd name="T17" fmla="*/ 70 h 94"/>
                <a:gd name="T18" fmla="*/ 60 w 76"/>
                <a:gd name="T19" fmla="*/ 70 h 94"/>
                <a:gd name="T20" fmla="*/ 74 w 76"/>
                <a:gd name="T21" fmla="*/ 55 h 94"/>
                <a:gd name="T22" fmla="*/ 74 w 76"/>
                <a:gd name="T23" fmla="*/ 19 h 94"/>
                <a:gd name="T24" fmla="*/ 52 w 76"/>
                <a:gd name="T25" fmla="*/ 1 h 94"/>
                <a:gd name="T26" fmla="*/ 25 w 76"/>
                <a:gd name="T27" fmla="*/ 24 h 94"/>
                <a:gd name="T28" fmla="*/ 49 w 76"/>
                <a:gd name="T29" fmla="*/ 24 h 94"/>
                <a:gd name="T30" fmla="*/ 49 w 76"/>
                <a:gd name="T31" fmla="*/ 48 h 94"/>
                <a:gd name="T32" fmla="*/ 25 w 76"/>
                <a:gd name="T33" fmla="*/ 48 h 94"/>
                <a:gd name="T34" fmla="*/ 25 w 76"/>
                <a:gd name="T35"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94">
                  <a:moveTo>
                    <a:pt x="52" y="1"/>
                  </a:moveTo>
                  <a:cubicBezTo>
                    <a:pt x="28" y="1"/>
                    <a:pt x="19" y="1"/>
                    <a:pt x="19" y="1"/>
                  </a:cubicBezTo>
                  <a:cubicBezTo>
                    <a:pt x="19" y="1"/>
                    <a:pt x="0" y="0"/>
                    <a:pt x="0" y="21"/>
                  </a:cubicBezTo>
                  <a:cubicBezTo>
                    <a:pt x="0" y="42"/>
                    <a:pt x="0" y="53"/>
                    <a:pt x="0" y="53"/>
                  </a:cubicBezTo>
                  <a:cubicBezTo>
                    <a:pt x="0" y="53"/>
                    <a:pt x="1" y="70"/>
                    <a:pt x="20" y="70"/>
                  </a:cubicBezTo>
                  <a:cubicBezTo>
                    <a:pt x="48" y="70"/>
                    <a:pt x="48" y="70"/>
                    <a:pt x="48" y="70"/>
                  </a:cubicBezTo>
                  <a:cubicBezTo>
                    <a:pt x="48" y="94"/>
                    <a:pt x="48" y="94"/>
                    <a:pt x="48" y="94"/>
                  </a:cubicBezTo>
                  <a:cubicBezTo>
                    <a:pt x="72" y="94"/>
                    <a:pt x="72" y="94"/>
                    <a:pt x="72" y="94"/>
                  </a:cubicBezTo>
                  <a:cubicBezTo>
                    <a:pt x="72" y="70"/>
                    <a:pt x="72" y="70"/>
                    <a:pt x="72" y="70"/>
                  </a:cubicBezTo>
                  <a:cubicBezTo>
                    <a:pt x="60" y="70"/>
                    <a:pt x="60" y="70"/>
                    <a:pt x="60" y="70"/>
                  </a:cubicBezTo>
                  <a:cubicBezTo>
                    <a:pt x="64" y="69"/>
                    <a:pt x="74" y="67"/>
                    <a:pt x="74" y="55"/>
                  </a:cubicBezTo>
                  <a:cubicBezTo>
                    <a:pt x="74" y="40"/>
                    <a:pt x="74" y="19"/>
                    <a:pt x="74" y="19"/>
                  </a:cubicBezTo>
                  <a:cubicBezTo>
                    <a:pt x="74" y="19"/>
                    <a:pt x="76" y="1"/>
                    <a:pt x="52" y="1"/>
                  </a:cubicBezTo>
                  <a:close/>
                  <a:moveTo>
                    <a:pt x="25" y="24"/>
                  </a:moveTo>
                  <a:cubicBezTo>
                    <a:pt x="49" y="24"/>
                    <a:pt x="49" y="24"/>
                    <a:pt x="49" y="24"/>
                  </a:cubicBezTo>
                  <a:cubicBezTo>
                    <a:pt x="49" y="48"/>
                    <a:pt x="49" y="48"/>
                    <a:pt x="49" y="48"/>
                  </a:cubicBezTo>
                  <a:cubicBezTo>
                    <a:pt x="25" y="48"/>
                    <a:pt x="25" y="48"/>
                    <a:pt x="25" y="48"/>
                  </a:cubicBezTo>
                  <a:lnTo>
                    <a:pt x="25" y="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rgbClr val="000000"/>
                </a:solidFill>
              </a:endParaRPr>
            </a:p>
          </p:txBody>
        </p:sp>
      </p:grpSp>
      <p:sp>
        <p:nvSpPr>
          <p:cNvPr id="16" name="Content Placeholder 3"/>
          <p:cNvSpPr txBox="1">
            <a:spLocks/>
          </p:cNvSpPr>
          <p:nvPr/>
        </p:nvSpPr>
        <p:spPr>
          <a:xfrm>
            <a:off x="424498" y="4136898"/>
            <a:ext cx="2286000"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3,300+ employees</a:t>
            </a:r>
          </a:p>
        </p:txBody>
      </p:sp>
      <p:sp>
        <p:nvSpPr>
          <p:cNvPr id="17" name="Rectangle 16"/>
          <p:cNvSpPr/>
          <p:nvPr/>
        </p:nvSpPr>
        <p:spPr>
          <a:xfrm>
            <a:off x="424498" y="3990594"/>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dirty="0">
              <a:solidFill>
                <a:srgbClr val="FFFFFF"/>
              </a:solidFill>
              <a:ea typeface="ＭＳ Ｐゴシック" pitchFamily="-106" charset="-128"/>
            </a:endParaRPr>
          </a:p>
        </p:txBody>
      </p:sp>
      <p:grpSp>
        <p:nvGrpSpPr>
          <p:cNvPr id="35" name="Group 34"/>
          <p:cNvGrpSpPr>
            <a:grpSpLocks noChangeAspect="1"/>
          </p:cNvGrpSpPr>
          <p:nvPr/>
        </p:nvGrpSpPr>
        <p:grpSpPr>
          <a:xfrm>
            <a:off x="653098" y="3387091"/>
            <a:ext cx="1828800" cy="377765"/>
            <a:chOff x="737003" y="3233332"/>
            <a:chExt cx="2110255" cy="435904"/>
          </a:xfrm>
        </p:grpSpPr>
        <p:sp>
          <p:nvSpPr>
            <p:cNvPr id="19" name="Freeform 18"/>
            <p:cNvSpPr>
              <a:spLocks noEditPoints="1"/>
            </p:cNvSpPr>
            <p:nvPr/>
          </p:nvSpPr>
          <p:spPr bwMode="auto">
            <a:xfrm>
              <a:off x="737003"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0" name="Freeform 19"/>
            <p:cNvSpPr>
              <a:spLocks noEditPoints="1"/>
            </p:cNvSpPr>
            <p:nvPr/>
          </p:nvSpPr>
          <p:spPr bwMode="auto">
            <a:xfrm>
              <a:off x="952599"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1" name="Freeform 20"/>
            <p:cNvSpPr>
              <a:spLocks noEditPoints="1"/>
            </p:cNvSpPr>
            <p:nvPr/>
          </p:nvSpPr>
          <p:spPr bwMode="auto">
            <a:xfrm>
              <a:off x="1168195"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2" name="Freeform 21"/>
            <p:cNvSpPr>
              <a:spLocks noEditPoints="1"/>
            </p:cNvSpPr>
            <p:nvPr/>
          </p:nvSpPr>
          <p:spPr bwMode="auto">
            <a:xfrm>
              <a:off x="1383791"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3" name="Freeform 22"/>
            <p:cNvSpPr>
              <a:spLocks noEditPoints="1"/>
            </p:cNvSpPr>
            <p:nvPr/>
          </p:nvSpPr>
          <p:spPr bwMode="auto">
            <a:xfrm>
              <a:off x="1599387"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4" name="Freeform 23"/>
            <p:cNvSpPr>
              <a:spLocks noEditPoints="1"/>
            </p:cNvSpPr>
            <p:nvPr/>
          </p:nvSpPr>
          <p:spPr bwMode="auto">
            <a:xfrm>
              <a:off x="1814983"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5" name="Freeform 24"/>
            <p:cNvSpPr>
              <a:spLocks noEditPoints="1"/>
            </p:cNvSpPr>
            <p:nvPr/>
          </p:nvSpPr>
          <p:spPr bwMode="auto">
            <a:xfrm>
              <a:off x="2030579"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6" name="Freeform 25"/>
            <p:cNvSpPr>
              <a:spLocks noEditPoints="1"/>
            </p:cNvSpPr>
            <p:nvPr/>
          </p:nvSpPr>
          <p:spPr bwMode="auto">
            <a:xfrm>
              <a:off x="2246174"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7" name="Freeform 26"/>
            <p:cNvSpPr>
              <a:spLocks noEditPoints="1"/>
            </p:cNvSpPr>
            <p:nvPr/>
          </p:nvSpPr>
          <p:spPr bwMode="auto">
            <a:xfrm>
              <a:off x="2461770"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28" name="Freeform 27"/>
            <p:cNvSpPr>
              <a:spLocks noEditPoints="1"/>
            </p:cNvSpPr>
            <p:nvPr/>
          </p:nvSpPr>
          <p:spPr bwMode="auto">
            <a:xfrm>
              <a:off x="2677365" y="3233332"/>
              <a:ext cx="169893" cy="435904"/>
            </a:xfrm>
            <a:custGeom>
              <a:avLst/>
              <a:gdLst>
                <a:gd name="T0" fmla="*/ 94 w 185"/>
                <a:gd name="T1" fmla="*/ 76 h 474"/>
                <a:gd name="T2" fmla="*/ 132 w 185"/>
                <a:gd name="T3" fmla="*/ 38 h 474"/>
                <a:gd name="T4" fmla="*/ 94 w 185"/>
                <a:gd name="T5" fmla="*/ 0 h 474"/>
                <a:gd name="T6" fmla="*/ 55 w 185"/>
                <a:gd name="T7" fmla="*/ 38 h 474"/>
                <a:gd name="T8" fmla="*/ 94 w 185"/>
                <a:gd name="T9" fmla="*/ 76 h 474"/>
                <a:gd name="T10" fmla="*/ 124 w 185"/>
                <a:gd name="T11" fmla="*/ 89 h 474"/>
                <a:gd name="T12" fmla="*/ 62 w 185"/>
                <a:gd name="T13" fmla="*/ 89 h 474"/>
                <a:gd name="T14" fmla="*/ 0 w 185"/>
                <a:gd name="T15" fmla="*/ 148 h 474"/>
                <a:gd name="T16" fmla="*/ 0 w 185"/>
                <a:gd name="T17" fmla="*/ 255 h 474"/>
                <a:gd name="T18" fmla="*/ 15 w 185"/>
                <a:gd name="T19" fmla="*/ 275 h 474"/>
                <a:gd name="T20" fmla="*/ 30 w 185"/>
                <a:gd name="T21" fmla="*/ 255 h 474"/>
                <a:gd name="T22" fmla="*/ 30 w 185"/>
                <a:gd name="T23" fmla="*/ 160 h 474"/>
                <a:gd name="T24" fmla="*/ 38 w 185"/>
                <a:gd name="T25" fmla="*/ 150 h 474"/>
                <a:gd name="T26" fmla="*/ 46 w 185"/>
                <a:gd name="T27" fmla="*/ 160 h 474"/>
                <a:gd name="T28" fmla="*/ 46 w 185"/>
                <a:gd name="T29" fmla="*/ 452 h 474"/>
                <a:gd name="T30" fmla="*/ 66 w 185"/>
                <a:gd name="T31" fmla="*/ 474 h 474"/>
                <a:gd name="T32" fmla="*/ 87 w 185"/>
                <a:gd name="T33" fmla="*/ 453 h 474"/>
                <a:gd name="T34" fmla="*/ 87 w 185"/>
                <a:gd name="T35" fmla="*/ 289 h 474"/>
                <a:gd name="T36" fmla="*/ 93 w 185"/>
                <a:gd name="T37" fmla="*/ 281 h 474"/>
                <a:gd name="T38" fmla="*/ 98 w 185"/>
                <a:gd name="T39" fmla="*/ 289 h 474"/>
                <a:gd name="T40" fmla="*/ 98 w 185"/>
                <a:gd name="T41" fmla="*/ 453 h 474"/>
                <a:gd name="T42" fmla="*/ 119 w 185"/>
                <a:gd name="T43" fmla="*/ 474 h 474"/>
                <a:gd name="T44" fmla="*/ 140 w 185"/>
                <a:gd name="T45" fmla="*/ 452 h 474"/>
                <a:gd name="T46" fmla="*/ 140 w 185"/>
                <a:gd name="T47" fmla="*/ 390 h 474"/>
                <a:gd name="T48" fmla="*/ 140 w 185"/>
                <a:gd name="T49" fmla="*/ 160 h 474"/>
                <a:gd name="T50" fmla="*/ 148 w 185"/>
                <a:gd name="T51" fmla="*/ 150 h 474"/>
                <a:gd name="T52" fmla="*/ 155 w 185"/>
                <a:gd name="T53" fmla="*/ 160 h 474"/>
                <a:gd name="T54" fmla="*/ 155 w 185"/>
                <a:gd name="T55" fmla="*/ 255 h 474"/>
                <a:gd name="T56" fmla="*/ 170 w 185"/>
                <a:gd name="T57" fmla="*/ 275 h 474"/>
                <a:gd name="T58" fmla="*/ 185 w 185"/>
                <a:gd name="T59" fmla="*/ 255 h 474"/>
                <a:gd name="T60" fmla="*/ 185 w 185"/>
                <a:gd name="T61" fmla="*/ 148 h 474"/>
                <a:gd name="T62" fmla="*/ 124 w 185"/>
                <a:gd name="T63"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74">
                  <a:moveTo>
                    <a:pt x="94" y="76"/>
                  </a:moveTo>
                  <a:cubicBezTo>
                    <a:pt x="115" y="76"/>
                    <a:pt x="132" y="59"/>
                    <a:pt x="132" y="38"/>
                  </a:cubicBezTo>
                  <a:cubicBezTo>
                    <a:pt x="132" y="17"/>
                    <a:pt x="115" y="0"/>
                    <a:pt x="94" y="0"/>
                  </a:cubicBezTo>
                  <a:cubicBezTo>
                    <a:pt x="72" y="0"/>
                    <a:pt x="55" y="17"/>
                    <a:pt x="55" y="38"/>
                  </a:cubicBezTo>
                  <a:cubicBezTo>
                    <a:pt x="55" y="59"/>
                    <a:pt x="72" y="76"/>
                    <a:pt x="94" y="76"/>
                  </a:cubicBezTo>
                  <a:close/>
                  <a:moveTo>
                    <a:pt x="124" y="89"/>
                  </a:moveTo>
                  <a:cubicBezTo>
                    <a:pt x="62" y="89"/>
                    <a:pt x="62" y="89"/>
                    <a:pt x="62" y="89"/>
                  </a:cubicBezTo>
                  <a:cubicBezTo>
                    <a:pt x="24" y="89"/>
                    <a:pt x="0" y="102"/>
                    <a:pt x="0" y="148"/>
                  </a:cubicBezTo>
                  <a:cubicBezTo>
                    <a:pt x="0" y="255"/>
                    <a:pt x="0" y="255"/>
                    <a:pt x="0" y="255"/>
                  </a:cubicBezTo>
                  <a:cubicBezTo>
                    <a:pt x="0" y="270"/>
                    <a:pt x="5" y="275"/>
                    <a:pt x="15" y="275"/>
                  </a:cubicBezTo>
                  <a:cubicBezTo>
                    <a:pt x="24" y="275"/>
                    <a:pt x="30" y="271"/>
                    <a:pt x="30" y="255"/>
                  </a:cubicBezTo>
                  <a:cubicBezTo>
                    <a:pt x="30" y="160"/>
                    <a:pt x="30" y="160"/>
                    <a:pt x="30" y="160"/>
                  </a:cubicBezTo>
                  <a:cubicBezTo>
                    <a:pt x="30" y="151"/>
                    <a:pt x="35" y="150"/>
                    <a:pt x="38" y="150"/>
                  </a:cubicBezTo>
                  <a:cubicBezTo>
                    <a:pt x="40" y="150"/>
                    <a:pt x="46" y="150"/>
                    <a:pt x="46" y="160"/>
                  </a:cubicBezTo>
                  <a:cubicBezTo>
                    <a:pt x="46" y="172"/>
                    <a:pt x="46" y="452"/>
                    <a:pt x="46" y="452"/>
                  </a:cubicBezTo>
                  <a:cubicBezTo>
                    <a:pt x="46" y="472"/>
                    <a:pt x="60" y="474"/>
                    <a:pt x="66" y="474"/>
                  </a:cubicBezTo>
                  <a:cubicBezTo>
                    <a:pt x="71" y="474"/>
                    <a:pt x="87" y="472"/>
                    <a:pt x="87" y="453"/>
                  </a:cubicBezTo>
                  <a:cubicBezTo>
                    <a:pt x="87" y="436"/>
                    <a:pt x="87" y="289"/>
                    <a:pt x="87" y="289"/>
                  </a:cubicBezTo>
                  <a:cubicBezTo>
                    <a:pt x="87" y="283"/>
                    <a:pt x="89" y="281"/>
                    <a:pt x="93" y="281"/>
                  </a:cubicBezTo>
                  <a:cubicBezTo>
                    <a:pt x="98" y="281"/>
                    <a:pt x="98" y="285"/>
                    <a:pt x="98" y="289"/>
                  </a:cubicBezTo>
                  <a:cubicBezTo>
                    <a:pt x="98" y="289"/>
                    <a:pt x="98" y="436"/>
                    <a:pt x="98" y="453"/>
                  </a:cubicBezTo>
                  <a:cubicBezTo>
                    <a:pt x="98" y="471"/>
                    <a:pt x="114" y="474"/>
                    <a:pt x="119" y="474"/>
                  </a:cubicBezTo>
                  <a:cubicBezTo>
                    <a:pt x="125" y="474"/>
                    <a:pt x="140" y="472"/>
                    <a:pt x="140" y="452"/>
                  </a:cubicBezTo>
                  <a:cubicBezTo>
                    <a:pt x="140" y="452"/>
                    <a:pt x="140" y="426"/>
                    <a:pt x="140" y="390"/>
                  </a:cubicBezTo>
                  <a:cubicBezTo>
                    <a:pt x="140" y="160"/>
                    <a:pt x="140" y="160"/>
                    <a:pt x="140" y="160"/>
                  </a:cubicBezTo>
                  <a:cubicBezTo>
                    <a:pt x="140" y="152"/>
                    <a:pt x="146" y="150"/>
                    <a:pt x="148" y="150"/>
                  </a:cubicBezTo>
                  <a:cubicBezTo>
                    <a:pt x="151" y="150"/>
                    <a:pt x="155" y="152"/>
                    <a:pt x="155" y="160"/>
                  </a:cubicBezTo>
                  <a:cubicBezTo>
                    <a:pt x="155" y="255"/>
                    <a:pt x="155" y="255"/>
                    <a:pt x="155" y="255"/>
                  </a:cubicBezTo>
                  <a:cubicBezTo>
                    <a:pt x="155" y="271"/>
                    <a:pt x="162" y="275"/>
                    <a:pt x="170" y="275"/>
                  </a:cubicBezTo>
                  <a:cubicBezTo>
                    <a:pt x="180" y="275"/>
                    <a:pt x="185" y="271"/>
                    <a:pt x="185" y="255"/>
                  </a:cubicBezTo>
                  <a:cubicBezTo>
                    <a:pt x="185" y="148"/>
                    <a:pt x="185" y="148"/>
                    <a:pt x="185" y="148"/>
                  </a:cubicBezTo>
                  <a:cubicBezTo>
                    <a:pt x="185" y="102"/>
                    <a:pt x="162" y="89"/>
                    <a:pt x="124"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sp>
        <p:nvSpPr>
          <p:cNvPr id="51" name="Content Placeholder 3"/>
          <p:cNvSpPr txBox="1">
            <a:spLocks/>
          </p:cNvSpPr>
          <p:nvPr/>
        </p:nvSpPr>
        <p:spPr>
          <a:xfrm>
            <a:off x="3304858" y="2564130"/>
            <a:ext cx="2286000" cy="369332"/>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Leading provider of application and data delivery networking </a:t>
            </a:r>
          </a:p>
        </p:txBody>
      </p:sp>
      <p:sp>
        <p:nvSpPr>
          <p:cNvPr id="52" name="Rectangle 51"/>
          <p:cNvSpPr/>
          <p:nvPr/>
        </p:nvSpPr>
        <p:spPr>
          <a:xfrm>
            <a:off x="3304858" y="2426970"/>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b="1" dirty="0">
              <a:solidFill>
                <a:srgbClr val="FFFFFF"/>
              </a:solidFill>
              <a:ea typeface="ＭＳ Ｐゴシック" pitchFamily="-106" charset="-128"/>
            </a:endParaRPr>
          </a:p>
        </p:txBody>
      </p:sp>
      <p:sp>
        <p:nvSpPr>
          <p:cNvPr id="30" name="Content Placeholder 3"/>
          <p:cNvSpPr txBox="1">
            <a:spLocks/>
          </p:cNvSpPr>
          <p:nvPr/>
        </p:nvSpPr>
        <p:spPr>
          <a:xfrm>
            <a:off x="424498" y="5696133"/>
            <a:ext cx="2286000" cy="553998"/>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4D4F53"/>
                </a:solidFill>
              </a:rPr>
              <a:t>160,000+ registered users, geeks, contributors from over 191 countries</a:t>
            </a:r>
            <a:endParaRPr lang="en-US" sz="1200" dirty="0">
              <a:solidFill>
                <a:srgbClr val="4D4F53"/>
              </a:solidFill>
            </a:endParaRPr>
          </a:p>
        </p:txBody>
      </p:sp>
      <p:sp>
        <p:nvSpPr>
          <p:cNvPr id="31" name="Rectangle 30"/>
          <p:cNvSpPr/>
          <p:nvPr/>
        </p:nvSpPr>
        <p:spPr>
          <a:xfrm>
            <a:off x="424498" y="5549829"/>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b="1" dirty="0">
              <a:solidFill>
                <a:srgbClr val="FFFFFF"/>
              </a:solidFill>
              <a:ea typeface="ＭＳ Ｐゴシック" pitchFamily="-106" charset="-128"/>
            </a:endParaRPr>
          </a:p>
        </p:txBody>
      </p:sp>
      <p:sp>
        <p:nvSpPr>
          <p:cNvPr id="76" name="Rectangle 75"/>
          <p:cNvSpPr/>
          <p:nvPr/>
        </p:nvSpPr>
        <p:spPr>
          <a:xfrm>
            <a:off x="3304858" y="5549829"/>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b="1" dirty="0">
              <a:solidFill>
                <a:srgbClr val="FFFFFF"/>
              </a:solidFill>
              <a:ea typeface="ＭＳ Ｐゴシック" pitchFamily="-106" charset="-128"/>
            </a:endParaRPr>
          </a:p>
        </p:txBody>
      </p:sp>
      <p:sp>
        <p:nvSpPr>
          <p:cNvPr id="83" name="Freeform 5"/>
          <p:cNvSpPr>
            <a:spLocks noChangeAspect="1"/>
          </p:cNvSpPr>
          <p:nvPr/>
        </p:nvSpPr>
        <p:spPr bwMode="auto">
          <a:xfrm>
            <a:off x="4173539" y="1695450"/>
            <a:ext cx="547901" cy="548640"/>
          </a:xfrm>
          <a:custGeom>
            <a:avLst/>
            <a:gdLst>
              <a:gd name="T0" fmla="*/ 975 w 1068"/>
              <a:gd name="T1" fmla="*/ 232 h 1068"/>
              <a:gd name="T2" fmla="*/ 959 w 1068"/>
              <a:gd name="T3" fmla="*/ 316 h 1068"/>
              <a:gd name="T4" fmla="*/ 679 w 1068"/>
              <a:gd name="T5" fmla="*/ 295 h 1068"/>
              <a:gd name="T6" fmla="*/ 653 w 1068"/>
              <a:gd name="T7" fmla="*/ 376 h 1068"/>
              <a:gd name="T8" fmla="*/ 967 w 1068"/>
              <a:gd name="T9" fmla="*/ 489 h 1068"/>
              <a:gd name="T10" fmla="*/ 1024 w 1068"/>
              <a:gd name="T11" fmla="*/ 662 h 1068"/>
              <a:gd name="T12" fmla="*/ 921 w 1068"/>
              <a:gd name="T13" fmla="*/ 857 h 1068"/>
              <a:gd name="T14" fmla="*/ 741 w 1068"/>
              <a:gd name="T15" fmla="*/ 925 h 1068"/>
              <a:gd name="T16" fmla="*/ 528 w 1068"/>
              <a:gd name="T17" fmla="*/ 898 h 1068"/>
              <a:gd name="T18" fmla="*/ 486 w 1068"/>
              <a:gd name="T19" fmla="*/ 800 h 1068"/>
              <a:gd name="T20" fmla="*/ 491 w 1068"/>
              <a:gd name="T21" fmla="*/ 776 h 1068"/>
              <a:gd name="T22" fmla="*/ 537 w 1068"/>
              <a:gd name="T23" fmla="*/ 731 h 1068"/>
              <a:gd name="T24" fmla="*/ 558 w 1068"/>
              <a:gd name="T25" fmla="*/ 728 h 1068"/>
              <a:gd name="T26" fmla="*/ 621 w 1068"/>
              <a:gd name="T27" fmla="*/ 823 h 1068"/>
              <a:gd name="T28" fmla="*/ 757 w 1068"/>
              <a:gd name="T29" fmla="*/ 883 h 1068"/>
              <a:gd name="T30" fmla="*/ 876 w 1068"/>
              <a:gd name="T31" fmla="*/ 774 h 1068"/>
              <a:gd name="T32" fmla="*/ 518 w 1068"/>
              <a:gd name="T33" fmla="*/ 581 h 1068"/>
              <a:gd name="T34" fmla="*/ 657 w 1068"/>
              <a:gd name="T35" fmla="*/ 164 h 1068"/>
              <a:gd name="T36" fmla="*/ 832 w 1068"/>
              <a:gd name="T37" fmla="*/ 179 h 1068"/>
              <a:gd name="T38" fmla="*/ 949 w 1068"/>
              <a:gd name="T39" fmla="*/ 198 h 1068"/>
              <a:gd name="T40" fmla="*/ 534 w 1068"/>
              <a:gd name="T41" fmla="*/ 0 h 1068"/>
              <a:gd name="T42" fmla="*/ 0 w 1068"/>
              <a:gd name="T43" fmla="*/ 534 h 1068"/>
              <a:gd name="T44" fmla="*/ 104 w 1068"/>
              <a:gd name="T45" fmla="*/ 850 h 1068"/>
              <a:gd name="T46" fmla="*/ 144 w 1068"/>
              <a:gd name="T47" fmla="*/ 836 h 1068"/>
              <a:gd name="T48" fmla="*/ 143 w 1068"/>
              <a:gd name="T49" fmla="*/ 794 h 1068"/>
              <a:gd name="T50" fmla="*/ 132 w 1068"/>
              <a:gd name="T51" fmla="*/ 463 h 1068"/>
              <a:gd name="T52" fmla="*/ 58 w 1068"/>
              <a:gd name="T53" fmla="*/ 466 h 1068"/>
              <a:gd name="T54" fmla="*/ 61 w 1068"/>
              <a:gd name="T55" fmla="*/ 405 h 1068"/>
              <a:gd name="T56" fmla="*/ 135 w 1068"/>
              <a:gd name="T57" fmla="*/ 398 h 1068"/>
              <a:gd name="T58" fmla="*/ 139 w 1068"/>
              <a:gd name="T59" fmla="*/ 345 h 1068"/>
              <a:gd name="T60" fmla="*/ 360 w 1068"/>
              <a:gd name="T61" fmla="*/ 145 h 1068"/>
              <a:gd name="T62" fmla="*/ 448 w 1068"/>
              <a:gd name="T63" fmla="*/ 131 h 1068"/>
              <a:gd name="T64" fmla="*/ 524 w 1068"/>
              <a:gd name="T65" fmla="*/ 141 h 1068"/>
              <a:gd name="T66" fmla="*/ 586 w 1068"/>
              <a:gd name="T67" fmla="*/ 188 h 1068"/>
              <a:gd name="T68" fmla="*/ 585 w 1068"/>
              <a:gd name="T69" fmla="*/ 204 h 1068"/>
              <a:gd name="T70" fmla="*/ 555 w 1068"/>
              <a:gd name="T71" fmla="*/ 238 h 1068"/>
              <a:gd name="T72" fmla="*/ 532 w 1068"/>
              <a:gd name="T73" fmla="*/ 241 h 1068"/>
              <a:gd name="T74" fmla="*/ 482 w 1068"/>
              <a:gd name="T75" fmla="*/ 217 h 1068"/>
              <a:gd name="T76" fmla="*/ 387 w 1068"/>
              <a:gd name="T77" fmla="*/ 191 h 1068"/>
              <a:gd name="T78" fmla="*/ 342 w 1068"/>
              <a:gd name="T79" fmla="*/ 245 h 1068"/>
              <a:gd name="T80" fmla="*/ 336 w 1068"/>
              <a:gd name="T81" fmla="*/ 388 h 1068"/>
              <a:gd name="T82" fmla="*/ 518 w 1068"/>
              <a:gd name="T83" fmla="*/ 385 h 1068"/>
              <a:gd name="T84" fmla="*/ 518 w 1068"/>
              <a:gd name="T85" fmla="*/ 427 h 1068"/>
              <a:gd name="T86" fmla="*/ 458 w 1068"/>
              <a:gd name="T87" fmla="*/ 455 h 1068"/>
              <a:gd name="T88" fmla="*/ 334 w 1068"/>
              <a:gd name="T89" fmla="*/ 457 h 1068"/>
              <a:gd name="T90" fmla="*/ 340 w 1068"/>
              <a:gd name="T91" fmla="*/ 810 h 1068"/>
              <a:gd name="T92" fmla="*/ 346 w 1068"/>
              <a:gd name="T93" fmla="*/ 855 h 1068"/>
              <a:gd name="T94" fmla="*/ 458 w 1068"/>
              <a:gd name="T95" fmla="*/ 884 h 1068"/>
              <a:gd name="T96" fmla="*/ 459 w 1068"/>
              <a:gd name="T97" fmla="*/ 921 h 1068"/>
              <a:gd name="T98" fmla="*/ 137 w 1068"/>
              <a:gd name="T99" fmla="*/ 890 h 1068"/>
              <a:gd name="T100" fmla="*/ 534 w 1068"/>
              <a:gd name="T101" fmla="*/ 1068 h 1068"/>
              <a:gd name="T102" fmla="*/ 1068 w 1068"/>
              <a:gd name="T103" fmla="*/ 534 h 1068"/>
              <a:gd name="T104" fmla="*/ 975 w 1068"/>
              <a:gd name="T105" fmla="*/ 232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8">
                <a:moveTo>
                  <a:pt x="975" y="232"/>
                </a:moveTo>
                <a:cubicBezTo>
                  <a:pt x="968" y="261"/>
                  <a:pt x="965" y="286"/>
                  <a:pt x="959" y="316"/>
                </a:cubicBezTo>
                <a:cubicBezTo>
                  <a:pt x="878" y="306"/>
                  <a:pt x="784" y="298"/>
                  <a:pt x="679" y="295"/>
                </a:cubicBezTo>
                <a:cubicBezTo>
                  <a:pt x="670" y="321"/>
                  <a:pt x="662" y="348"/>
                  <a:pt x="653" y="376"/>
                </a:cubicBezTo>
                <a:cubicBezTo>
                  <a:pt x="830" y="387"/>
                  <a:pt x="916" y="434"/>
                  <a:pt x="967" y="489"/>
                </a:cubicBezTo>
                <a:cubicBezTo>
                  <a:pt x="1016" y="544"/>
                  <a:pt x="1027" y="605"/>
                  <a:pt x="1024" y="662"/>
                </a:cubicBezTo>
                <a:cubicBezTo>
                  <a:pt x="1018" y="755"/>
                  <a:pt x="977" y="814"/>
                  <a:pt x="921" y="857"/>
                </a:cubicBezTo>
                <a:cubicBezTo>
                  <a:pt x="864" y="900"/>
                  <a:pt x="795" y="921"/>
                  <a:pt x="741" y="925"/>
                </a:cubicBezTo>
                <a:cubicBezTo>
                  <a:pt x="660" y="931"/>
                  <a:pt x="552" y="912"/>
                  <a:pt x="528" y="898"/>
                </a:cubicBezTo>
                <a:cubicBezTo>
                  <a:pt x="515" y="867"/>
                  <a:pt x="501" y="835"/>
                  <a:pt x="486" y="800"/>
                </a:cubicBezTo>
                <a:cubicBezTo>
                  <a:pt x="483" y="793"/>
                  <a:pt x="480" y="785"/>
                  <a:pt x="491" y="776"/>
                </a:cubicBezTo>
                <a:cubicBezTo>
                  <a:pt x="506" y="761"/>
                  <a:pt x="521" y="747"/>
                  <a:pt x="537" y="731"/>
                </a:cubicBezTo>
                <a:cubicBezTo>
                  <a:pt x="544" y="724"/>
                  <a:pt x="552" y="718"/>
                  <a:pt x="558" y="728"/>
                </a:cubicBezTo>
                <a:cubicBezTo>
                  <a:pt x="580" y="761"/>
                  <a:pt x="600" y="792"/>
                  <a:pt x="621" y="823"/>
                </a:cubicBezTo>
                <a:cubicBezTo>
                  <a:pt x="644" y="857"/>
                  <a:pt x="679" y="888"/>
                  <a:pt x="757" y="883"/>
                </a:cubicBezTo>
                <a:cubicBezTo>
                  <a:pt x="821" y="877"/>
                  <a:pt x="871" y="828"/>
                  <a:pt x="876" y="774"/>
                </a:cubicBezTo>
                <a:cubicBezTo>
                  <a:pt x="882" y="674"/>
                  <a:pt x="781" y="603"/>
                  <a:pt x="518" y="581"/>
                </a:cubicBezTo>
                <a:cubicBezTo>
                  <a:pt x="568" y="428"/>
                  <a:pt x="617" y="281"/>
                  <a:pt x="657" y="164"/>
                </a:cubicBezTo>
                <a:cubicBezTo>
                  <a:pt x="719" y="166"/>
                  <a:pt x="777" y="172"/>
                  <a:pt x="832" y="179"/>
                </a:cubicBezTo>
                <a:cubicBezTo>
                  <a:pt x="875" y="184"/>
                  <a:pt x="909" y="194"/>
                  <a:pt x="949" y="198"/>
                </a:cubicBezTo>
                <a:cubicBezTo>
                  <a:pt x="852" y="77"/>
                  <a:pt x="702" y="0"/>
                  <a:pt x="534" y="0"/>
                </a:cubicBezTo>
                <a:cubicBezTo>
                  <a:pt x="240" y="0"/>
                  <a:pt x="0" y="239"/>
                  <a:pt x="0" y="534"/>
                </a:cubicBezTo>
                <a:cubicBezTo>
                  <a:pt x="0" y="652"/>
                  <a:pt x="39" y="762"/>
                  <a:pt x="104" y="850"/>
                </a:cubicBezTo>
                <a:cubicBezTo>
                  <a:pt x="125" y="851"/>
                  <a:pt x="142" y="846"/>
                  <a:pt x="144" y="836"/>
                </a:cubicBezTo>
                <a:cubicBezTo>
                  <a:pt x="146" y="826"/>
                  <a:pt x="144" y="810"/>
                  <a:pt x="143" y="794"/>
                </a:cubicBezTo>
                <a:cubicBezTo>
                  <a:pt x="132" y="689"/>
                  <a:pt x="128" y="576"/>
                  <a:pt x="132" y="463"/>
                </a:cubicBezTo>
                <a:cubicBezTo>
                  <a:pt x="105" y="464"/>
                  <a:pt x="81" y="465"/>
                  <a:pt x="58" y="466"/>
                </a:cubicBezTo>
                <a:cubicBezTo>
                  <a:pt x="59" y="445"/>
                  <a:pt x="60" y="425"/>
                  <a:pt x="61" y="405"/>
                </a:cubicBezTo>
                <a:cubicBezTo>
                  <a:pt x="84" y="403"/>
                  <a:pt x="109" y="401"/>
                  <a:pt x="135" y="398"/>
                </a:cubicBezTo>
                <a:cubicBezTo>
                  <a:pt x="137" y="380"/>
                  <a:pt x="138" y="363"/>
                  <a:pt x="139" y="345"/>
                </a:cubicBezTo>
                <a:cubicBezTo>
                  <a:pt x="151" y="237"/>
                  <a:pt x="265" y="171"/>
                  <a:pt x="360" y="145"/>
                </a:cubicBezTo>
                <a:cubicBezTo>
                  <a:pt x="402" y="135"/>
                  <a:pt x="428" y="132"/>
                  <a:pt x="448" y="131"/>
                </a:cubicBezTo>
                <a:cubicBezTo>
                  <a:pt x="474" y="130"/>
                  <a:pt x="506" y="129"/>
                  <a:pt x="524" y="141"/>
                </a:cubicBezTo>
                <a:cubicBezTo>
                  <a:pt x="544" y="156"/>
                  <a:pt x="564" y="171"/>
                  <a:pt x="586" y="188"/>
                </a:cubicBezTo>
                <a:cubicBezTo>
                  <a:pt x="588" y="191"/>
                  <a:pt x="590" y="196"/>
                  <a:pt x="585" y="204"/>
                </a:cubicBezTo>
                <a:cubicBezTo>
                  <a:pt x="575" y="215"/>
                  <a:pt x="565" y="226"/>
                  <a:pt x="555" y="238"/>
                </a:cubicBezTo>
                <a:cubicBezTo>
                  <a:pt x="550" y="245"/>
                  <a:pt x="540" y="243"/>
                  <a:pt x="532" y="241"/>
                </a:cubicBezTo>
                <a:cubicBezTo>
                  <a:pt x="515" y="232"/>
                  <a:pt x="499" y="225"/>
                  <a:pt x="482" y="217"/>
                </a:cubicBezTo>
                <a:cubicBezTo>
                  <a:pt x="452" y="203"/>
                  <a:pt x="421" y="190"/>
                  <a:pt x="387" y="191"/>
                </a:cubicBezTo>
                <a:cubicBezTo>
                  <a:pt x="365" y="193"/>
                  <a:pt x="345" y="215"/>
                  <a:pt x="342" y="245"/>
                </a:cubicBezTo>
                <a:cubicBezTo>
                  <a:pt x="339" y="290"/>
                  <a:pt x="337" y="337"/>
                  <a:pt x="336" y="388"/>
                </a:cubicBezTo>
                <a:cubicBezTo>
                  <a:pt x="396" y="387"/>
                  <a:pt x="455" y="386"/>
                  <a:pt x="518" y="385"/>
                </a:cubicBezTo>
                <a:cubicBezTo>
                  <a:pt x="518" y="400"/>
                  <a:pt x="518" y="413"/>
                  <a:pt x="518" y="427"/>
                </a:cubicBezTo>
                <a:cubicBezTo>
                  <a:pt x="497" y="436"/>
                  <a:pt x="478" y="446"/>
                  <a:pt x="458" y="455"/>
                </a:cubicBezTo>
                <a:cubicBezTo>
                  <a:pt x="415" y="456"/>
                  <a:pt x="375" y="456"/>
                  <a:pt x="334" y="457"/>
                </a:cubicBezTo>
                <a:cubicBezTo>
                  <a:pt x="332" y="578"/>
                  <a:pt x="334" y="698"/>
                  <a:pt x="340" y="810"/>
                </a:cubicBezTo>
                <a:cubicBezTo>
                  <a:pt x="341" y="826"/>
                  <a:pt x="341" y="843"/>
                  <a:pt x="346" y="855"/>
                </a:cubicBezTo>
                <a:cubicBezTo>
                  <a:pt x="352" y="869"/>
                  <a:pt x="385" y="880"/>
                  <a:pt x="458" y="884"/>
                </a:cubicBezTo>
                <a:cubicBezTo>
                  <a:pt x="458" y="897"/>
                  <a:pt x="459" y="909"/>
                  <a:pt x="459" y="921"/>
                </a:cubicBezTo>
                <a:cubicBezTo>
                  <a:pt x="338" y="918"/>
                  <a:pt x="228" y="907"/>
                  <a:pt x="137" y="890"/>
                </a:cubicBezTo>
                <a:cubicBezTo>
                  <a:pt x="235" y="999"/>
                  <a:pt x="376" y="1068"/>
                  <a:pt x="534" y="1068"/>
                </a:cubicBezTo>
                <a:cubicBezTo>
                  <a:pt x="829" y="1068"/>
                  <a:pt x="1068" y="829"/>
                  <a:pt x="1068" y="534"/>
                </a:cubicBezTo>
                <a:cubicBezTo>
                  <a:pt x="1068" y="422"/>
                  <a:pt x="1034" y="318"/>
                  <a:pt x="975" y="2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3" name="Content Placeholder 3"/>
          <p:cNvSpPr txBox="1">
            <a:spLocks/>
          </p:cNvSpPr>
          <p:nvPr/>
        </p:nvSpPr>
        <p:spPr>
          <a:xfrm>
            <a:off x="3304858" y="4136898"/>
            <a:ext cx="2286000"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F53"/>
                </a:solidFill>
              </a:rPr>
              <a:t>Our products sit at strategic points of control in any infrastructure</a:t>
            </a:r>
          </a:p>
        </p:txBody>
      </p:sp>
      <p:sp>
        <p:nvSpPr>
          <p:cNvPr id="74" name="Rectangle 73"/>
          <p:cNvSpPr/>
          <p:nvPr/>
        </p:nvSpPr>
        <p:spPr>
          <a:xfrm>
            <a:off x="3304858" y="3990594"/>
            <a:ext cx="2286000" cy="54864"/>
          </a:xfrm>
          <a:prstGeom prst="rect">
            <a:avLst/>
          </a:prstGeom>
          <a:gradFill>
            <a:gsLst>
              <a:gs pos="0">
                <a:srgbClr val="DA7716"/>
              </a:gs>
              <a:gs pos="100000">
                <a:srgbClr val="F3A233"/>
              </a:gs>
            </a:gsLst>
            <a:lin ang="0" scaled="1"/>
          </a:gradFill>
          <a:ln w="19050">
            <a:noFill/>
            <a:miter lim="800000"/>
          </a:ln>
          <a:effectLst/>
          <a:scene3d>
            <a:camera prst="orthographicFront">
              <a:rot lat="0" lon="0" rev="0"/>
            </a:camera>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200" b="1" dirty="0">
              <a:solidFill>
                <a:srgbClr val="FFFFFF"/>
              </a:solidFill>
              <a:ea typeface="ＭＳ Ｐゴシック" pitchFamily="-106" charset="-128"/>
            </a:endParaRPr>
          </a:p>
        </p:txBody>
      </p:sp>
      <p:grpSp>
        <p:nvGrpSpPr>
          <p:cNvPr id="36" name="Group 35"/>
          <p:cNvGrpSpPr>
            <a:grpSpLocks noChangeAspect="1"/>
          </p:cNvGrpSpPr>
          <p:nvPr/>
        </p:nvGrpSpPr>
        <p:grpSpPr>
          <a:xfrm>
            <a:off x="3533458" y="3432810"/>
            <a:ext cx="1828800" cy="339566"/>
            <a:chOff x="3840480" y="3566160"/>
            <a:chExt cx="1822133" cy="33832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480" y="3714167"/>
              <a:ext cx="640080" cy="1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566160"/>
              <a:ext cx="640080" cy="33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3520" y="3566160"/>
              <a:ext cx="359093" cy="33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p:cNvPicPr>
            <a:picLocks noChangeAspect="1"/>
          </p:cNvPicPr>
          <p:nvPr/>
        </p:nvPicPr>
        <p:blipFill rotWithShape="1">
          <a:blip r:embed="rId6"/>
          <a:srcRect l="3130" t="142" r="88066" b="82628"/>
          <a:stretch/>
        </p:blipFill>
        <p:spPr>
          <a:xfrm>
            <a:off x="4173539" y="4805505"/>
            <a:ext cx="515338" cy="616541"/>
          </a:xfrm>
          <a:prstGeom prst="rect">
            <a:avLst/>
          </a:prstGeom>
        </p:spPr>
      </p:pic>
      <p:sp>
        <p:nvSpPr>
          <p:cNvPr id="54" name="Content Placeholder 3"/>
          <p:cNvSpPr txBox="1">
            <a:spLocks/>
          </p:cNvSpPr>
          <p:nvPr/>
        </p:nvSpPr>
        <p:spPr>
          <a:xfrm>
            <a:off x="3304858" y="5681746"/>
            <a:ext cx="2286000"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4D4F53"/>
                </a:solidFill>
              </a:rPr>
              <a:t>Industry leading security platform for application delivery and web application firewall</a:t>
            </a:r>
            <a:endParaRPr lang="en-US" sz="1200" dirty="0">
              <a:solidFill>
                <a:srgbClr val="4D4F53"/>
              </a:solidFill>
            </a:endParaRPr>
          </a:p>
        </p:txBody>
      </p:sp>
      <p:sp>
        <p:nvSpPr>
          <p:cNvPr id="55" name="Content Placeholder 3"/>
          <p:cNvSpPr txBox="1">
            <a:spLocks/>
          </p:cNvSpPr>
          <p:nvPr/>
        </p:nvSpPr>
        <p:spPr>
          <a:xfrm>
            <a:off x="1742166" y="6329906"/>
            <a:ext cx="2286000" cy="239985"/>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4D4F53"/>
                </a:solidFill>
              </a:rPr>
              <a:t>References available upon request</a:t>
            </a:r>
            <a:endParaRPr lang="en-US" sz="1200" dirty="0">
              <a:solidFill>
                <a:srgbClr val="4D4F53"/>
              </a:solidFill>
            </a:endParaRPr>
          </a:p>
        </p:txBody>
      </p:sp>
      <p:sp>
        <p:nvSpPr>
          <p:cNvPr id="56" name="Freeform 5"/>
          <p:cNvSpPr>
            <a:spLocks noChangeAspect="1"/>
          </p:cNvSpPr>
          <p:nvPr/>
        </p:nvSpPr>
        <p:spPr bwMode="auto">
          <a:xfrm>
            <a:off x="544610" y="5100722"/>
            <a:ext cx="285771" cy="286156"/>
          </a:xfrm>
          <a:custGeom>
            <a:avLst/>
            <a:gdLst>
              <a:gd name="T0" fmla="*/ 975 w 1068"/>
              <a:gd name="T1" fmla="*/ 232 h 1068"/>
              <a:gd name="T2" fmla="*/ 959 w 1068"/>
              <a:gd name="T3" fmla="*/ 316 h 1068"/>
              <a:gd name="T4" fmla="*/ 679 w 1068"/>
              <a:gd name="T5" fmla="*/ 295 h 1068"/>
              <a:gd name="T6" fmla="*/ 653 w 1068"/>
              <a:gd name="T7" fmla="*/ 376 h 1068"/>
              <a:gd name="T8" fmla="*/ 967 w 1068"/>
              <a:gd name="T9" fmla="*/ 489 h 1068"/>
              <a:gd name="T10" fmla="*/ 1024 w 1068"/>
              <a:gd name="T11" fmla="*/ 662 h 1068"/>
              <a:gd name="T12" fmla="*/ 921 w 1068"/>
              <a:gd name="T13" fmla="*/ 857 h 1068"/>
              <a:gd name="T14" fmla="*/ 741 w 1068"/>
              <a:gd name="T15" fmla="*/ 925 h 1068"/>
              <a:gd name="T16" fmla="*/ 528 w 1068"/>
              <a:gd name="T17" fmla="*/ 898 h 1068"/>
              <a:gd name="T18" fmla="*/ 486 w 1068"/>
              <a:gd name="T19" fmla="*/ 800 h 1068"/>
              <a:gd name="T20" fmla="*/ 491 w 1068"/>
              <a:gd name="T21" fmla="*/ 776 h 1068"/>
              <a:gd name="T22" fmla="*/ 537 w 1068"/>
              <a:gd name="T23" fmla="*/ 731 h 1068"/>
              <a:gd name="T24" fmla="*/ 558 w 1068"/>
              <a:gd name="T25" fmla="*/ 728 h 1068"/>
              <a:gd name="T26" fmla="*/ 621 w 1068"/>
              <a:gd name="T27" fmla="*/ 823 h 1068"/>
              <a:gd name="T28" fmla="*/ 757 w 1068"/>
              <a:gd name="T29" fmla="*/ 883 h 1068"/>
              <a:gd name="T30" fmla="*/ 876 w 1068"/>
              <a:gd name="T31" fmla="*/ 774 h 1068"/>
              <a:gd name="T32" fmla="*/ 518 w 1068"/>
              <a:gd name="T33" fmla="*/ 581 h 1068"/>
              <a:gd name="T34" fmla="*/ 657 w 1068"/>
              <a:gd name="T35" fmla="*/ 164 h 1068"/>
              <a:gd name="T36" fmla="*/ 832 w 1068"/>
              <a:gd name="T37" fmla="*/ 179 h 1068"/>
              <a:gd name="T38" fmla="*/ 949 w 1068"/>
              <a:gd name="T39" fmla="*/ 198 h 1068"/>
              <a:gd name="T40" fmla="*/ 534 w 1068"/>
              <a:gd name="T41" fmla="*/ 0 h 1068"/>
              <a:gd name="T42" fmla="*/ 0 w 1068"/>
              <a:gd name="T43" fmla="*/ 534 h 1068"/>
              <a:gd name="T44" fmla="*/ 104 w 1068"/>
              <a:gd name="T45" fmla="*/ 850 h 1068"/>
              <a:gd name="T46" fmla="*/ 144 w 1068"/>
              <a:gd name="T47" fmla="*/ 836 h 1068"/>
              <a:gd name="T48" fmla="*/ 143 w 1068"/>
              <a:gd name="T49" fmla="*/ 794 h 1068"/>
              <a:gd name="T50" fmla="*/ 132 w 1068"/>
              <a:gd name="T51" fmla="*/ 463 h 1068"/>
              <a:gd name="T52" fmla="*/ 58 w 1068"/>
              <a:gd name="T53" fmla="*/ 466 h 1068"/>
              <a:gd name="T54" fmla="*/ 61 w 1068"/>
              <a:gd name="T55" fmla="*/ 405 h 1068"/>
              <a:gd name="T56" fmla="*/ 135 w 1068"/>
              <a:gd name="T57" fmla="*/ 398 h 1068"/>
              <a:gd name="T58" fmla="*/ 139 w 1068"/>
              <a:gd name="T59" fmla="*/ 345 h 1068"/>
              <a:gd name="T60" fmla="*/ 360 w 1068"/>
              <a:gd name="T61" fmla="*/ 145 h 1068"/>
              <a:gd name="T62" fmla="*/ 448 w 1068"/>
              <a:gd name="T63" fmla="*/ 131 h 1068"/>
              <a:gd name="T64" fmla="*/ 524 w 1068"/>
              <a:gd name="T65" fmla="*/ 141 h 1068"/>
              <a:gd name="T66" fmla="*/ 586 w 1068"/>
              <a:gd name="T67" fmla="*/ 188 h 1068"/>
              <a:gd name="T68" fmla="*/ 585 w 1068"/>
              <a:gd name="T69" fmla="*/ 204 h 1068"/>
              <a:gd name="T70" fmla="*/ 555 w 1068"/>
              <a:gd name="T71" fmla="*/ 238 h 1068"/>
              <a:gd name="T72" fmla="*/ 532 w 1068"/>
              <a:gd name="T73" fmla="*/ 241 h 1068"/>
              <a:gd name="T74" fmla="*/ 482 w 1068"/>
              <a:gd name="T75" fmla="*/ 217 h 1068"/>
              <a:gd name="T76" fmla="*/ 387 w 1068"/>
              <a:gd name="T77" fmla="*/ 191 h 1068"/>
              <a:gd name="T78" fmla="*/ 342 w 1068"/>
              <a:gd name="T79" fmla="*/ 245 h 1068"/>
              <a:gd name="T80" fmla="*/ 336 w 1068"/>
              <a:gd name="T81" fmla="*/ 388 h 1068"/>
              <a:gd name="T82" fmla="*/ 518 w 1068"/>
              <a:gd name="T83" fmla="*/ 385 h 1068"/>
              <a:gd name="T84" fmla="*/ 518 w 1068"/>
              <a:gd name="T85" fmla="*/ 427 h 1068"/>
              <a:gd name="T86" fmla="*/ 458 w 1068"/>
              <a:gd name="T87" fmla="*/ 455 h 1068"/>
              <a:gd name="T88" fmla="*/ 334 w 1068"/>
              <a:gd name="T89" fmla="*/ 457 h 1068"/>
              <a:gd name="T90" fmla="*/ 340 w 1068"/>
              <a:gd name="T91" fmla="*/ 810 h 1068"/>
              <a:gd name="T92" fmla="*/ 346 w 1068"/>
              <a:gd name="T93" fmla="*/ 855 h 1068"/>
              <a:gd name="T94" fmla="*/ 458 w 1068"/>
              <a:gd name="T95" fmla="*/ 884 h 1068"/>
              <a:gd name="T96" fmla="*/ 459 w 1068"/>
              <a:gd name="T97" fmla="*/ 921 h 1068"/>
              <a:gd name="T98" fmla="*/ 137 w 1068"/>
              <a:gd name="T99" fmla="*/ 890 h 1068"/>
              <a:gd name="T100" fmla="*/ 534 w 1068"/>
              <a:gd name="T101" fmla="*/ 1068 h 1068"/>
              <a:gd name="T102" fmla="*/ 1068 w 1068"/>
              <a:gd name="T103" fmla="*/ 534 h 1068"/>
              <a:gd name="T104" fmla="*/ 975 w 1068"/>
              <a:gd name="T105" fmla="*/ 232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8">
                <a:moveTo>
                  <a:pt x="975" y="232"/>
                </a:moveTo>
                <a:cubicBezTo>
                  <a:pt x="968" y="261"/>
                  <a:pt x="965" y="286"/>
                  <a:pt x="959" y="316"/>
                </a:cubicBezTo>
                <a:cubicBezTo>
                  <a:pt x="878" y="306"/>
                  <a:pt x="784" y="298"/>
                  <a:pt x="679" y="295"/>
                </a:cubicBezTo>
                <a:cubicBezTo>
                  <a:pt x="670" y="321"/>
                  <a:pt x="662" y="348"/>
                  <a:pt x="653" y="376"/>
                </a:cubicBezTo>
                <a:cubicBezTo>
                  <a:pt x="830" y="387"/>
                  <a:pt x="916" y="434"/>
                  <a:pt x="967" y="489"/>
                </a:cubicBezTo>
                <a:cubicBezTo>
                  <a:pt x="1016" y="544"/>
                  <a:pt x="1027" y="605"/>
                  <a:pt x="1024" y="662"/>
                </a:cubicBezTo>
                <a:cubicBezTo>
                  <a:pt x="1018" y="755"/>
                  <a:pt x="977" y="814"/>
                  <a:pt x="921" y="857"/>
                </a:cubicBezTo>
                <a:cubicBezTo>
                  <a:pt x="864" y="900"/>
                  <a:pt x="795" y="921"/>
                  <a:pt x="741" y="925"/>
                </a:cubicBezTo>
                <a:cubicBezTo>
                  <a:pt x="660" y="931"/>
                  <a:pt x="552" y="912"/>
                  <a:pt x="528" y="898"/>
                </a:cubicBezTo>
                <a:cubicBezTo>
                  <a:pt x="515" y="867"/>
                  <a:pt x="501" y="835"/>
                  <a:pt x="486" y="800"/>
                </a:cubicBezTo>
                <a:cubicBezTo>
                  <a:pt x="483" y="793"/>
                  <a:pt x="480" y="785"/>
                  <a:pt x="491" y="776"/>
                </a:cubicBezTo>
                <a:cubicBezTo>
                  <a:pt x="506" y="761"/>
                  <a:pt x="521" y="747"/>
                  <a:pt x="537" y="731"/>
                </a:cubicBezTo>
                <a:cubicBezTo>
                  <a:pt x="544" y="724"/>
                  <a:pt x="552" y="718"/>
                  <a:pt x="558" y="728"/>
                </a:cubicBezTo>
                <a:cubicBezTo>
                  <a:pt x="580" y="761"/>
                  <a:pt x="600" y="792"/>
                  <a:pt x="621" y="823"/>
                </a:cubicBezTo>
                <a:cubicBezTo>
                  <a:pt x="644" y="857"/>
                  <a:pt x="679" y="888"/>
                  <a:pt x="757" y="883"/>
                </a:cubicBezTo>
                <a:cubicBezTo>
                  <a:pt x="821" y="877"/>
                  <a:pt x="871" y="828"/>
                  <a:pt x="876" y="774"/>
                </a:cubicBezTo>
                <a:cubicBezTo>
                  <a:pt x="882" y="674"/>
                  <a:pt x="781" y="603"/>
                  <a:pt x="518" y="581"/>
                </a:cubicBezTo>
                <a:cubicBezTo>
                  <a:pt x="568" y="428"/>
                  <a:pt x="617" y="281"/>
                  <a:pt x="657" y="164"/>
                </a:cubicBezTo>
                <a:cubicBezTo>
                  <a:pt x="719" y="166"/>
                  <a:pt x="777" y="172"/>
                  <a:pt x="832" y="179"/>
                </a:cubicBezTo>
                <a:cubicBezTo>
                  <a:pt x="875" y="184"/>
                  <a:pt x="909" y="194"/>
                  <a:pt x="949" y="198"/>
                </a:cubicBezTo>
                <a:cubicBezTo>
                  <a:pt x="852" y="77"/>
                  <a:pt x="702" y="0"/>
                  <a:pt x="534" y="0"/>
                </a:cubicBezTo>
                <a:cubicBezTo>
                  <a:pt x="240" y="0"/>
                  <a:pt x="0" y="239"/>
                  <a:pt x="0" y="534"/>
                </a:cubicBezTo>
                <a:cubicBezTo>
                  <a:pt x="0" y="652"/>
                  <a:pt x="39" y="762"/>
                  <a:pt x="104" y="850"/>
                </a:cubicBezTo>
                <a:cubicBezTo>
                  <a:pt x="125" y="851"/>
                  <a:pt x="142" y="846"/>
                  <a:pt x="144" y="836"/>
                </a:cubicBezTo>
                <a:cubicBezTo>
                  <a:pt x="146" y="826"/>
                  <a:pt x="144" y="810"/>
                  <a:pt x="143" y="794"/>
                </a:cubicBezTo>
                <a:cubicBezTo>
                  <a:pt x="132" y="689"/>
                  <a:pt x="128" y="576"/>
                  <a:pt x="132" y="463"/>
                </a:cubicBezTo>
                <a:cubicBezTo>
                  <a:pt x="105" y="464"/>
                  <a:pt x="81" y="465"/>
                  <a:pt x="58" y="466"/>
                </a:cubicBezTo>
                <a:cubicBezTo>
                  <a:pt x="59" y="445"/>
                  <a:pt x="60" y="425"/>
                  <a:pt x="61" y="405"/>
                </a:cubicBezTo>
                <a:cubicBezTo>
                  <a:pt x="84" y="403"/>
                  <a:pt x="109" y="401"/>
                  <a:pt x="135" y="398"/>
                </a:cubicBezTo>
                <a:cubicBezTo>
                  <a:pt x="137" y="380"/>
                  <a:pt x="138" y="363"/>
                  <a:pt x="139" y="345"/>
                </a:cubicBezTo>
                <a:cubicBezTo>
                  <a:pt x="151" y="237"/>
                  <a:pt x="265" y="171"/>
                  <a:pt x="360" y="145"/>
                </a:cubicBezTo>
                <a:cubicBezTo>
                  <a:pt x="402" y="135"/>
                  <a:pt x="428" y="132"/>
                  <a:pt x="448" y="131"/>
                </a:cubicBezTo>
                <a:cubicBezTo>
                  <a:pt x="474" y="130"/>
                  <a:pt x="506" y="129"/>
                  <a:pt x="524" y="141"/>
                </a:cubicBezTo>
                <a:cubicBezTo>
                  <a:pt x="544" y="156"/>
                  <a:pt x="564" y="171"/>
                  <a:pt x="586" y="188"/>
                </a:cubicBezTo>
                <a:cubicBezTo>
                  <a:pt x="588" y="191"/>
                  <a:pt x="590" y="196"/>
                  <a:pt x="585" y="204"/>
                </a:cubicBezTo>
                <a:cubicBezTo>
                  <a:pt x="575" y="215"/>
                  <a:pt x="565" y="226"/>
                  <a:pt x="555" y="238"/>
                </a:cubicBezTo>
                <a:cubicBezTo>
                  <a:pt x="550" y="245"/>
                  <a:pt x="540" y="243"/>
                  <a:pt x="532" y="241"/>
                </a:cubicBezTo>
                <a:cubicBezTo>
                  <a:pt x="515" y="232"/>
                  <a:pt x="499" y="225"/>
                  <a:pt x="482" y="217"/>
                </a:cubicBezTo>
                <a:cubicBezTo>
                  <a:pt x="452" y="203"/>
                  <a:pt x="421" y="190"/>
                  <a:pt x="387" y="191"/>
                </a:cubicBezTo>
                <a:cubicBezTo>
                  <a:pt x="365" y="193"/>
                  <a:pt x="345" y="215"/>
                  <a:pt x="342" y="245"/>
                </a:cubicBezTo>
                <a:cubicBezTo>
                  <a:pt x="339" y="290"/>
                  <a:pt x="337" y="337"/>
                  <a:pt x="336" y="388"/>
                </a:cubicBezTo>
                <a:cubicBezTo>
                  <a:pt x="396" y="387"/>
                  <a:pt x="455" y="386"/>
                  <a:pt x="518" y="385"/>
                </a:cubicBezTo>
                <a:cubicBezTo>
                  <a:pt x="518" y="400"/>
                  <a:pt x="518" y="413"/>
                  <a:pt x="518" y="427"/>
                </a:cubicBezTo>
                <a:cubicBezTo>
                  <a:pt x="497" y="436"/>
                  <a:pt x="478" y="446"/>
                  <a:pt x="458" y="455"/>
                </a:cubicBezTo>
                <a:cubicBezTo>
                  <a:pt x="415" y="456"/>
                  <a:pt x="375" y="456"/>
                  <a:pt x="334" y="457"/>
                </a:cubicBezTo>
                <a:cubicBezTo>
                  <a:pt x="332" y="578"/>
                  <a:pt x="334" y="698"/>
                  <a:pt x="340" y="810"/>
                </a:cubicBezTo>
                <a:cubicBezTo>
                  <a:pt x="341" y="826"/>
                  <a:pt x="341" y="843"/>
                  <a:pt x="346" y="855"/>
                </a:cubicBezTo>
                <a:cubicBezTo>
                  <a:pt x="352" y="869"/>
                  <a:pt x="385" y="880"/>
                  <a:pt x="458" y="884"/>
                </a:cubicBezTo>
                <a:cubicBezTo>
                  <a:pt x="458" y="897"/>
                  <a:pt x="459" y="909"/>
                  <a:pt x="459" y="921"/>
                </a:cubicBezTo>
                <a:cubicBezTo>
                  <a:pt x="338" y="918"/>
                  <a:pt x="228" y="907"/>
                  <a:pt x="137" y="890"/>
                </a:cubicBezTo>
                <a:cubicBezTo>
                  <a:pt x="235" y="999"/>
                  <a:pt x="376" y="1068"/>
                  <a:pt x="534" y="1068"/>
                </a:cubicBezTo>
                <a:cubicBezTo>
                  <a:pt x="829" y="1068"/>
                  <a:pt x="1068" y="829"/>
                  <a:pt x="1068" y="534"/>
                </a:cubicBezTo>
                <a:cubicBezTo>
                  <a:pt x="1068" y="422"/>
                  <a:pt x="1034" y="318"/>
                  <a:pt x="975" y="2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7" name="Content Placeholder 3"/>
          <p:cNvSpPr txBox="1">
            <a:spLocks/>
          </p:cNvSpPr>
          <p:nvPr/>
        </p:nvSpPr>
        <p:spPr>
          <a:xfrm>
            <a:off x="517920" y="5010657"/>
            <a:ext cx="2286000" cy="376222"/>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4D4F53"/>
                </a:solidFill>
              </a:rPr>
              <a:t>DevCentral</a:t>
            </a:r>
            <a:endParaRPr lang="en-US" sz="2800" b="1" dirty="0">
              <a:solidFill>
                <a:srgbClr val="4D4F53"/>
              </a:solidFill>
            </a:endParaRPr>
          </a:p>
        </p:txBody>
      </p:sp>
      <p:pic>
        <p:nvPicPr>
          <p:cNvPr id="58" name="Picture 10" descr="http://upload.wikimedia.org/wikipedia/fr/thumb/d/dd/F5_Networks_Logo.svg/480px-F5_Networks_Logo.svg.png"/>
          <p:cNvPicPr>
            <a:picLocks noChangeAspect="1" noChangeArrowheads="1"/>
          </p:cNvPicPr>
          <p:nvPr/>
        </p:nvPicPr>
        <p:blipFill>
          <a:blip r:embed="rId7" cstate="print"/>
          <a:srcRect/>
          <a:stretch>
            <a:fillRect/>
          </a:stretch>
        </p:blipFill>
        <p:spPr bwMode="auto">
          <a:xfrm>
            <a:off x="8806132" y="4193481"/>
            <a:ext cx="607972" cy="607972"/>
          </a:xfrm>
          <a:prstGeom prst="rect">
            <a:avLst/>
          </a:prstGeom>
          <a:noFill/>
        </p:spPr>
      </p:pic>
      <p:pic>
        <p:nvPicPr>
          <p:cNvPr id="59" name="Picture 13"/>
          <p:cNvPicPr>
            <a:picLocks noChangeAspect="1" noChangeArrowheads="1"/>
          </p:cNvPicPr>
          <p:nvPr/>
        </p:nvPicPr>
        <p:blipFill>
          <a:blip r:embed="rId8" cstate="print"/>
          <a:srcRect/>
          <a:stretch>
            <a:fillRect/>
          </a:stretch>
        </p:blipFill>
        <p:spPr bwMode="auto">
          <a:xfrm>
            <a:off x="9283767" y="2524745"/>
            <a:ext cx="1603165" cy="346229"/>
          </a:xfrm>
          <a:prstGeom prst="rect">
            <a:avLst/>
          </a:prstGeom>
          <a:noFill/>
          <a:ln w="9525">
            <a:noFill/>
            <a:miter lim="800000"/>
            <a:headEnd/>
            <a:tailEnd/>
          </a:ln>
        </p:spPr>
      </p:pic>
      <p:pic>
        <p:nvPicPr>
          <p:cNvPr id="60" name="Picture 2" descr="Microsoft">
            <a:hlinkClick r:id="rId9"/>
          </p:cNvPr>
          <p:cNvPicPr>
            <a:picLocks noChangeAspect="1" noChangeArrowheads="1"/>
          </p:cNvPicPr>
          <p:nvPr/>
        </p:nvPicPr>
        <p:blipFill>
          <a:blip r:embed="rId10" cstate="print"/>
          <a:srcRect/>
          <a:stretch>
            <a:fillRect/>
          </a:stretch>
        </p:blipFill>
        <p:spPr bwMode="auto">
          <a:xfrm>
            <a:off x="6301861" y="2526030"/>
            <a:ext cx="1675963" cy="23812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 name="Picture 4" descr="http://www.oracleimg.com/admin/images/ocom/hp/oralogo_small.gif">
            <a:hlinkClick r:id="rId11"/>
          </p:cNvPr>
          <p:cNvPicPr>
            <a:picLocks noChangeAspect="1" noChangeArrowheads="1"/>
          </p:cNvPicPr>
          <p:nvPr/>
        </p:nvPicPr>
        <p:blipFill>
          <a:blip r:embed="rId12" cstate="print"/>
          <a:srcRect/>
          <a:stretch>
            <a:fillRect/>
          </a:stretch>
        </p:blipFill>
        <p:spPr bwMode="auto">
          <a:xfrm>
            <a:off x="6759800" y="2011471"/>
            <a:ext cx="1218024" cy="123667"/>
          </a:xfrm>
          <a:prstGeom prst="rect">
            <a:avLst/>
          </a:prstGeom>
          <a:noFill/>
        </p:spPr>
      </p:pic>
      <p:pic>
        <p:nvPicPr>
          <p:cNvPr id="62" name="Picture 6" descr="IBM®">
            <a:hlinkClick r:id="rId13"/>
          </p:cNvPr>
          <p:cNvPicPr>
            <a:picLocks noChangeAspect="1" noChangeArrowheads="1"/>
          </p:cNvPicPr>
          <p:nvPr/>
        </p:nvPicPr>
        <p:blipFill>
          <a:blip r:embed="rId14" cstate="print"/>
          <a:srcRect/>
          <a:stretch>
            <a:fillRect/>
          </a:stretch>
        </p:blipFill>
        <p:spPr bwMode="auto">
          <a:xfrm>
            <a:off x="9162912" y="1931701"/>
            <a:ext cx="1058523" cy="360955"/>
          </a:xfrm>
          <a:prstGeom prst="rect">
            <a:avLst/>
          </a:prstGeom>
          <a:solidFill>
            <a:schemeClr val="tx1"/>
          </a:solidFill>
        </p:spPr>
      </p:pic>
      <p:pic>
        <p:nvPicPr>
          <p:cNvPr id="63" name="Picture 8" descr="SAP - The Best-Run Businesses Run SAP">
            <a:hlinkClick r:id="rId15"/>
          </p:cNvPr>
          <p:cNvPicPr>
            <a:picLocks noChangeAspect="1" noChangeArrowheads="1"/>
          </p:cNvPicPr>
          <p:nvPr/>
        </p:nvPicPr>
        <p:blipFill>
          <a:blip r:embed="rId16" cstate="print"/>
          <a:srcRect/>
          <a:stretch>
            <a:fillRect/>
          </a:stretch>
        </p:blipFill>
        <p:spPr bwMode="auto">
          <a:xfrm>
            <a:off x="10531525" y="2116080"/>
            <a:ext cx="926859" cy="342901"/>
          </a:xfrm>
          <a:prstGeom prst="rect">
            <a:avLst/>
          </a:prstGeom>
          <a:noFill/>
        </p:spPr>
      </p:pic>
      <p:pic>
        <p:nvPicPr>
          <p:cNvPr id="64" name="Picture 12" descr="HP.com home:  Let's Do Amazing">
            <a:hlinkClick r:id="rId17" tooltip="HP.com home:  Let's Do Amazing"/>
          </p:cNvPr>
          <p:cNvPicPr>
            <a:picLocks noChangeAspect="1" noChangeArrowheads="1"/>
          </p:cNvPicPr>
          <p:nvPr/>
        </p:nvPicPr>
        <p:blipFill>
          <a:blip r:embed="rId18" cstate="print"/>
          <a:srcRect r="91219"/>
          <a:stretch>
            <a:fillRect/>
          </a:stretch>
        </p:blipFill>
        <p:spPr bwMode="auto">
          <a:xfrm>
            <a:off x="8276931" y="1940621"/>
            <a:ext cx="587544" cy="552451"/>
          </a:xfrm>
          <a:prstGeom prst="rect">
            <a:avLst/>
          </a:prstGeom>
          <a:noFill/>
        </p:spPr>
      </p:pic>
      <p:pic>
        <p:nvPicPr>
          <p:cNvPr id="65" name="Picture 15" descr="Hitachi"/>
          <p:cNvPicPr>
            <a:picLocks noChangeAspect="1" noChangeArrowheads="1"/>
          </p:cNvPicPr>
          <p:nvPr/>
        </p:nvPicPr>
        <p:blipFill>
          <a:blip r:embed="rId19" cstate="print"/>
          <a:srcRect b="47144"/>
          <a:stretch>
            <a:fillRect/>
          </a:stretch>
        </p:blipFill>
        <p:spPr bwMode="auto">
          <a:xfrm>
            <a:off x="10725296" y="3236742"/>
            <a:ext cx="1331953" cy="244351"/>
          </a:xfrm>
          <a:prstGeom prst="rect">
            <a:avLst/>
          </a:prstGeom>
          <a:noFill/>
        </p:spPr>
      </p:pic>
      <p:pic>
        <p:nvPicPr>
          <p:cNvPr id="66" name="Picture 17" descr="http://media.netapp.com/designimages/logo-home-66x76.gif">
            <a:hlinkClick r:id="rId20"/>
          </p:cNvPr>
          <p:cNvPicPr>
            <a:picLocks noChangeAspect="1" noChangeArrowheads="1"/>
          </p:cNvPicPr>
          <p:nvPr/>
        </p:nvPicPr>
        <p:blipFill>
          <a:blip r:embed="rId21" cstate="print"/>
          <a:srcRect/>
          <a:stretch>
            <a:fillRect/>
          </a:stretch>
        </p:blipFill>
        <p:spPr bwMode="auto">
          <a:xfrm>
            <a:off x="11188479" y="2613504"/>
            <a:ext cx="405585" cy="350370"/>
          </a:xfrm>
          <a:prstGeom prst="rect">
            <a:avLst/>
          </a:prstGeom>
          <a:solidFill>
            <a:srgbClr val="0070C0"/>
          </a:solidFill>
          <a:ln>
            <a:solidFill>
              <a:srgbClr val="0070C0"/>
            </a:solidFill>
          </a:ln>
        </p:spPr>
      </p:pic>
      <p:pic>
        <p:nvPicPr>
          <p:cNvPr id="68" name="Picture 21" descr="http://www.infoblox.com/../images/global/header_infoblox_b.jpg">
            <a:hlinkClick r:id="rId22"/>
          </p:cNvPr>
          <p:cNvPicPr>
            <a:picLocks noChangeAspect="1" noChangeArrowheads="1"/>
          </p:cNvPicPr>
          <p:nvPr/>
        </p:nvPicPr>
        <p:blipFill>
          <a:blip r:embed="rId23" cstate="print"/>
          <a:srcRect r="64194"/>
          <a:stretch>
            <a:fillRect/>
          </a:stretch>
        </p:blipFill>
        <p:spPr bwMode="auto">
          <a:xfrm>
            <a:off x="6734614" y="4613197"/>
            <a:ext cx="1394596" cy="525201"/>
          </a:xfrm>
          <a:prstGeom prst="rect">
            <a:avLst/>
          </a:prstGeom>
          <a:noFill/>
        </p:spPr>
      </p:pic>
      <p:pic>
        <p:nvPicPr>
          <p:cNvPr id="71" name="Picture 22"/>
          <p:cNvPicPr>
            <a:picLocks noChangeAspect="1" noChangeArrowheads="1"/>
          </p:cNvPicPr>
          <p:nvPr/>
        </p:nvPicPr>
        <p:blipFill>
          <a:blip r:embed="rId24" cstate="print"/>
          <a:srcRect/>
          <a:stretch>
            <a:fillRect/>
          </a:stretch>
        </p:blipFill>
        <p:spPr bwMode="auto">
          <a:xfrm>
            <a:off x="7434334" y="6426011"/>
            <a:ext cx="1464345" cy="175604"/>
          </a:xfrm>
          <a:prstGeom prst="rect">
            <a:avLst/>
          </a:prstGeom>
          <a:noFill/>
          <a:ln w="9525">
            <a:noFill/>
            <a:miter lim="800000"/>
            <a:headEnd/>
            <a:tailEnd/>
          </a:ln>
        </p:spPr>
      </p:pic>
      <p:pic>
        <p:nvPicPr>
          <p:cNvPr id="72" name="Picture 24" descr="EMC | Data Domain">
            <a:hlinkClick r:id="rId25"/>
          </p:cNvPr>
          <p:cNvPicPr>
            <a:picLocks noChangeAspect="1" noChangeArrowheads="1"/>
          </p:cNvPicPr>
          <p:nvPr/>
        </p:nvPicPr>
        <p:blipFill>
          <a:blip r:embed="rId26" cstate="print"/>
          <a:srcRect/>
          <a:stretch>
            <a:fillRect/>
          </a:stretch>
        </p:blipFill>
        <p:spPr bwMode="auto">
          <a:xfrm>
            <a:off x="6040891" y="3552211"/>
            <a:ext cx="1717566" cy="271675"/>
          </a:xfrm>
          <a:prstGeom prst="rect">
            <a:avLst/>
          </a:prstGeom>
          <a:noFill/>
        </p:spPr>
      </p:pic>
      <p:pic>
        <p:nvPicPr>
          <p:cNvPr id="77" name="Picture 25"/>
          <p:cNvPicPr>
            <a:picLocks noChangeAspect="1" noChangeArrowheads="1"/>
          </p:cNvPicPr>
          <p:nvPr/>
        </p:nvPicPr>
        <p:blipFill>
          <a:blip r:embed="rId27" cstate="print"/>
          <a:srcRect/>
          <a:stretch>
            <a:fillRect/>
          </a:stretch>
        </p:blipFill>
        <p:spPr bwMode="auto">
          <a:xfrm>
            <a:off x="6624231" y="5234130"/>
            <a:ext cx="826395" cy="551074"/>
          </a:xfrm>
          <a:prstGeom prst="rect">
            <a:avLst/>
          </a:prstGeom>
          <a:noFill/>
          <a:ln w="9525">
            <a:noFill/>
            <a:miter lim="800000"/>
            <a:headEnd/>
            <a:tailEnd/>
          </a:ln>
        </p:spPr>
      </p:pic>
      <p:pic>
        <p:nvPicPr>
          <p:cNvPr id="78" name="Picture 27" descr="http://www.f5.com/solutions/technology-alliances/management/ca/_jcr_content/pageContent/image.img.png/ca50.png"/>
          <p:cNvPicPr>
            <a:picLocks noChangeAspect="1" noChangeArrowheads="1"/>
          </p:cNvPicPr>
          <p:nvPr/>
        </p:nvPicPr>
        <p:blipFill>
          <a:blip r:embed="rId28" cstate="print"/>
          <a:srcRect r="66012"/>
          <a:stretch>
            <a:fillRect/>
          </a:stretch>
        </p:blipFill>
        <p:spPr bwMode="auto">
          <a:xfrm>
            <a:off x="11150892" y="5655419"/>
            <a:ext cx="768791" cy="339378"/>
          </a:xfrm>
          <a:prstGeom prst="rect">
            <a:avLst/>
          </a:prstGeom>
          <a:noFill/>
        </p:spPr>
      </p:pic>
      <p:pic>
        <p:nvPicPr>
          <p:cNvPr id="79" name="Picture 29" descr="http://www.f5.com/solutions/technology-alliances/security/rsa/_jcr_content/pageContent/image.img.png/rsa50.png"/>
          <p:cNvPicPr>
            <a:picLocks noChangeAspect="1" noChangeArrowheads="1"/>
          </p:cNvPicPr>
          <p:nvPr/>
        </p:nvPicPr>
        <p:blipFill>
          <a:blip r:embed="rId29" cstate="print"/>
          <a:srcRect l="5606" r="59667" b="20278"/>
          <a:stretch>
            <a:fillRect/>
          </a:stretch>
        </p:blipFill>
        <p:spPr bwMode="auto">
          <a:xfrm>
            <a:off x="7372627" y="5642593"/>
            <a:ext cx="1102294" cy="379675"/>
          </a:xfrm>
          <a:prstGeom prst="rect">
            <a:avLst/>
          </a:prstGeom>
          <a:noFill/>
        </p:spPr>
      </p:pic>
      <p:pic>
        <p:nvPicPr>
          <p:cNvPr id="80" name="Picture 31" descr="http://www.f5.com/solutions/technology-alliances/security/splunk/_jcr_content/pageContent/image.img.png/splunk50.png"/>
          <p:cNvPicPr>
            <a:picLocks noChangeAspect="1" noChangeArrowheads="1"/>
          </p:cNvPicPr>
          <p:nvPr/>
        </p:nvPicPr>
        <p:blipFill>
          <a:blip r:embed="rId30" cstate="print"/>
          <a:srcRect r="28613"/>
          <a:stretch>
            <a:fillRect/>
          </a:stretch>
        </p:blipFill>
        <p:spPr bwMode="auto">
          <a:xfrm>
            <a:off x="10934700" y="4056914"/>
            <a:ext cx="990508" cy="208183"/>
          </a:xfrm>
          <a:prstGeom prst="rect">
            <a:avLst/>
          </a:prstGeom>
          <a:noFill/>
        </p:spPr>
      </p:pic>
      <p:pic>
        <p:nvPicPr>
          <p:cNvPr id="81" name="Picture 33" descr="http://www.f5.com/solutions/technology-alliances/security/whitehat/_jcr_content/pageContent/image.img.png/whitehat50.png"/>
          <p:cNvPicPr>
            <a:picLocks noChangeAspect="1" noChangeArrowheads="1"/>
          </p:cNvPicPr>
          <p:nvPr/>
        </p:nvPicPr>
        <p:blipFill>
          <a:blip r:embed="rId31" cstate="print"/>
          <a:srcRect/>
          <a:stretch>
            <a:fillRect/>
          </a:stretch>
        </p:blipFill>
        <p:spPr bwMode="auto">
          <a:xfrm>
            <a:off x="7976965" y="6035062"/>
            <a:ext cx="2486437" cy="373063"/>
          </a:xfrm>
          <a:prstGeom prst="rect">
            <a:avLst/>
          </a:prstGeom>
          <a:noFill/>
        </p:spPr>
      </p:pic>
      <p:pic>
        <p:nvPicPr>
          <p:cNvPr id="82" name="Picture 37" descr="http://www.f5.com/solutions/technology-alliances/telecom/flashnetworks/_jcr_content/pageContent/image.img.png/flashnetworks50.png"/>
          <p:cNvPicPr>
            <a:picLocks noChangeAspect="1" noChangeArrowheads="1"/>
          </p:cNvPicPr>
          <p:nvPr/>
        </p:nvPicPr>
        <p:blipFill>
          <a:blip r:embed="rId32" cstate="print"/>
          <a:srcRect r="38400"/>
          <a:stretch>
            <a:fillRect/>
          </a:stretch>
        </p:blipFill>
        <p:spPr bwMode="auto">
          <a:xfrm>
            <a:off x="10820400" y="6233002"/>
            <a:ext cx="1179452" cy="287279"/>
          </a:xfrm>
          <a:prstGeom prst="rect">
            <a:avLst/>
          </a:prstGeom>
          <a:noFill/>
        </p:spPr>
      </p:pic>
      <p:pic>
        <p:nvPicPr>
          <p:cNvPr id="84" name="Picture 41" descr="Red Hat Home">
            <a:hlinkClick r:id="rId33" tooltip="Red Hat home page"/>
          </p:cNvPr>
          <p:cNvPicPr>
            <a:picLocks noChangeAspect="1" noChangeArrowheads="1"/>
          </p:cNvPicPr>
          <p:nvPr/>
        </p:nvPicPr>
        <p:blipFill>
          <a:blip r:embed="rId34" cstate="print"/>
          <a:srcRect/>
          <a:stretch>
            <a:fillRect/>
          </a:stretch>
        </p:blipFill>
        <p:spPr bwMode="auto">
          <a:xfrm>
            <a:off x="6755981" y="3126620"/>
            <a:ext cx="1218883" cy="295275"/>
          </a:xfrm>
          <a:prstGeom prst="rect">
            <a:avLst/>
          </a:prstGeom>
          <a:noFill/>
        </p:spPr>
      </p:pic>
      <p:pic>
        <p:nvPicPr>
          <p:cNvPr id="86" name="Picture 44"/>
          <p:cNvPicPr>
            <a:picLocks noChangeAspect="1" noChangeArrowheads="1"/>
          </p:cNvPicPr>
          <p:nvPr/>
        </p:nvPicPr>
        <p:blipFill>
          <a:blip r:embed="rId35" cstate="print"/>
          <a:srcRect/>
          <a:stretch>
            <a:fillRect/>
          </a:stretch>
        </p:blipFill>
        <p:spPr bwMode="auto">
          <a:xfrm>
            <a:off x="10717608" y="4979157"/>
            <a:ext cx="1065474" cy="269432"/>
          </a:xfrm>
          <a:prstGeom prst="rect">
            <a:avLst/>
          </a:prstGeom>
          <a:noFill/>
          <a:ln w="9525">
            <a:noFill/>
            <a:miter lim="800000"/>
            <a:headEnd/>
            <a:tailEnd/>
          </a:ln>
        </p:spPr>
      </p:pic>
      <p:grpSp>
        <p:nvGrpSpPr>
          <p:cNvPr id="87" name="Group 29"/>
          <p:cNvGrpSpPr/>
          <p:nvPr/>
        </p:nvGrpSpPr>
        <p:grpSpPr>
          <a:xfrm>
            <a:off x="10660217" y="4425177"/>
            <a:ext cx="995357" cy="326654"/>
            <a:chOff x="4809753" y="4645881"/>
            <a:chExt cx="1286952" cy="381000"/>
          </a:xfrm>
        </p:grpSpPr>
        <p:pic>
          <p:nvPicPr>
            <p:cNvPr id="88" name="Picture 45"/>
            <p:cNvPicPr>
              <a:picLocks noChangeAspect="1" noChangeArrowheads="1"/>
            </p:cNvPicPr>
            <p:nvPr/>
          </p:nvPicPr>
          <p:blipFill>
            <a:blip r:embed="rId36" cstate="print"/>
            <a:srcRect/>
            <a:stretch>
              <a:fillRect/>
            </a:stretch>
          </p:blipFill>
          <p:spPr bwMode="auto">
            <a:xfrm>
              <a:off x="4809753" y="4645881"/>
              <a:ext cx="923925" cy="381000"/>
            </a:xfrm>
            <a:prstGeom prst="rect">
              <a:avLst/>
            </a:prstGeom>
            <a:noFill/>
            <a:ln w="9525">
              <a:noFill/>
              <a:miter lim="800000"/>
              <a:headEnd/>
              <a:tailEnd/>
            </a:ln>
          </p:spPr>
        </p:pic>
        <p:pic>
          <p:nvPicPr>
            <p:cNvPr id="89" name="Picture 46"/>
            <p:cNvPicPr>
              <a:picLocks noChangeAspect="1" noChangeArrowheads="1"/>
            </p:cNvPicPr>
            <p:nvPr/>
          </p:nvPicPr>
          <p:blipFill>
            <a:blip r:embed="rId37" cstate="print"/>
            <a:srcRect/>
            <a:stretch>
              <a:fillRect/>
            </a:stretch>
          </p:blipFill>
          <p:spPr bwMode="auto">
            <a:xfrm>
              <a:off x="5687130" y="4680792"/>
              <a:ext cx="409575" cy="295275"/>
            </a:xfrm>
            <a:prstGeom prst="rect">
              <a:avLst/>
            </a:prstGeom>
            <a:noFill/>
            <a:ln w="9525">
              <a:noFill/>
              <a:miter lim="800000"/>
              <a:headEnd/>
              <a:tailEnd/>
            </a:ln>
          </p:spPr>
        </p:pic>
      </p:grpSp>
      <p:cxnSp>
        <p:nvCxnSpPr>
          <p:cNvPr id="90" name="Straight Connector 89"/>
          <p:cNvCxnSpPr/>
          <p:nvPr/>
        </p:nvCxnSpPr>
        <p:spPr>
          <a:xfrm>
            <a:off x="7936044" y="2197815"/>
            <a:ext cx="1029887" cy="1966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9506356" y="4133810"/>
            <a:ext cx="1404712" cy="321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7862954" y="2855595"/>
            <a:ext cx="985318" cy="1332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8474921" y="2613504"/>
            <a:ext cx="564593" cy="1466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9401426" y="2562362"/>
            <a:ext cx="1593528" cy="1673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9456082" y="2982357"/>
            <a:ext cx="1639719" cy="1313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862953" y="3879544"/>
            <a:ext cx="916207" cy="4002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9472442" y="4580633"/>
            <a:ext cx="1068538" cy="111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9456081" y="4676621"/>
            <a:ext cx="1204135" cy="3754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9293168" y="4888744"/>
            <a:ext cx="1187727" cy="1556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9142953" y="4956428"/>
            <a:ext cx="113581" cy="955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9311905" y="4742653"/>
            <a:ext cx="1520529" cy="1423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9482724" y="3541396"/>
            <a:ext cx="1680027" cy="825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129993" y="4303614"/>
            <a:ext cx="1605380" cy="1007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8082867" y="4644393"/>
            <a:ext cx="736536" cy="502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9375323" y="4714702"/>
            <a:ext cx="1675472" cy="10561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7381266" y="4759486"/>
            <a:ext cx="1465111" cy="5336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8082867" y="4874205"/>
            <a:ext cx="956647" cy="1454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9276824" y="2953278"/>
            <a:ext cx="854705" cy="1247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H="1">
            <a:off x="8113821" y="4822247"/>
            <a:ext cx="821802" cy="707100"/>
          </a:xfrm>
          <a:prstGeom prst="line">
            <a:avLst/>
          </a:prstGeom>
        </p:spPr>
        <p:style>
          <a:lnRef idx="2">
            <a:schemeClr val="accent1"/>
          </a:lnRef>
          <a:fillRef idx="0">
            <a:schemeClr val="accent1"/>
          </a:fillRef>
          <a:effectRef idx="1">
            <a:schemeClr val="accent1"/>
          </a:effectRef>
          <a:fontRef idx="minor">
            <a:schemeClr val="tx1"/>
          </a:fontRef>
        </p:style>
      </p:cxnSp>
      <p:pic>
        <p:nvPicPr>
          <p:cNvPr id="114" name="Picture 113"/>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6313657" y="4080076"/>
            <a:ext cx="807006" cy="598162"/>
          </a:xfrm>
          <a:prstGeom prst="rect">
            <a:avLst/>
          </a:prstGeom>
        </p:spPr>
      </p:pic>
      <p:pic>
        <p:nvPicPr>
          <p:cNvPr id="115" name="Picture 3"/>
          <p:cNvPicPr>
            <a:picLocks noChangeAspect="1" noChangeArrowheads="1"/>
          </p:cNvPicPr>
          <p:nvPr/>
        </p:nvPicPr>
        <p:blipFill>
          <a:blip r:embed="rId39" cstate="email">
            <a:extLst>
              <a:ext uri="{28A0092B-C50C-407E-A947-70E740481C1C}">
                <a14:useLocalDpi xmlns:a14="http://schemas.microsoft.com/office/drawing/2010/main" val="0"/>
              </a:ext>
            </a:extLst>
          </a:blip>
          <a:srcRect/>
          <a:stretch>
            <a:fillRect/>
          </a:stretch>
        </p:blipFill>
        <p:spPr bwMode="auto">
          <a:xfrm>
            <a:off x="9685771" y="6512822"/>
            <a:ext cx="1637517" cy="29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Content Placeholder 3"/>
          <p:cNvSpPr txBox="1">
            <a:spLocks/>
          </p:cNvSpPr>
          <p:nvPr/>
        </p:nvSpPr>
        <p:spPr>
          <a:xfrm>
            <a:off x="6040891" y="1469856"/>
            <a:ext cx="5878792" cy="557784"/>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4D4F53"/>
                </a:solidFill>
              </a:rPr>
              <a:t>F5 Enterprise Partner Ecosystem</a:t>
            </a:r>
            <a:endParaRPr lang="en-US" sz="2400" b="1" dirty="0">
              <a:solidFill>
                <a:srgbClr val="4D4F53"/>
              </a:solidFill>
            </a:endParaRPr>
          </a:p>
        </p:txBody>
      </p:sp>
      <p:pic>
        <p:nvPicPr>
          <p:cNvPr id="1025" name="Picture 4" descr="http://www.brandsoftheworld.com/sites/default/files/styles/logo-thumbnail/public/0019/2765/brand.gif"/>
          <p:cNvPicPr>
            <a:picLocks noChangeAspect="1" noChangeArrowheads="1"/>
          </p:cNvPicPr>
          <p:nvPr/>
        </p:nvPicPr>
        <p:blipFill rotWithShape="1">
          <a:blip r:embed="rId40">
            <a:extLst>
              <a:ext uri="{28A0092B-C50C-407E-A947-70E740481C1C}">
                <a14:useLocalDpi xmlns:a14="http://schemas.microsoft.com/office/drawing/2010/main" val="0"/>
              </a:ext>
            </a:extLst>
          </a:blip>
          <a:srcRect t="21500" b="19001"/>
          <a:stretch/>
        </p:blipFill>
        <p:spPr bwMode="auto">
          <a:xfrm>
            <a:off x="8787910" y="2834566"/>
            <a:ext cx="929362" cy="552971"/>
          </a:xfrm>
          <a:prstGeom prst="rect">
            <a:avLst/>
          </a:prstGeom>
          <a:noFill/>
          <a:extLst>
            <a:ext uri="{909E8E84-426E-40DD-AFC4-6F175D3DCCD1}">
              <a14:hiddenFill xmlns:a14="http://schemas.microsoft.com/office/drawing/2010/main">
                <a:solidFill>
                  <a:srgbClr val="FFFFFF"/>
                </a:solidFill>
              </a14:hiddenFill>
            </a:ext>
          </a:extLst>
        </p:spPr>
      </p:pic>
      <p:cxnSp>
        <p:nvCxnSpPr>
          <p:cNvPr id="166" name="Straight Connector 165"/>
          <p:cNvCxnSpPr/>
          <p:nvPr/>
        </p:nvCxnSpPr>
        <p:spPr>
          <a:xfrm>
            <a:off x="9142953" y="3421895"/>
            <a:ext cx="28227" cy="6826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77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2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996696"/>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FFFFFF"/>
                </a:solidFill>
                <a:effectLst>
                  <a:outerShdw blurRad="25400" dist="25400" dir="2700000" algn="tl">
                    <a:srgbClr val="000000">
                      <a:alpha val="0"/>
                    </a:srgbClr>
                  </a:outerShdw>
                </a:effectLst>
              </a:rPr>
              <a:t>T</a:t>
            </a: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3810096" y="5246322"/>
            <a:ext cx="4571809" cy="914400"/>
          </a:xfrm>
        </p:spPr>
        <p:txBody>
          <a:bodyPr/>
          <a:lstStyle/>
          <a:p>
            <a:r>
              <a:rPr lang="en-US" dirty="0" smtClean="0"/>
              <a:t>Thank you for you time…</a:t>
            </a:r>
            <a:endParaRPr lang="en-US" dirty="0"/>
          </a:p>
        </p:txBody>
      </p:sp>
      <p:pic>
        <p:nvPicPr>
          <p:cNvPr id="2050"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687" y="1417320"/>
            <a:ext cx="3506628" cy="350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err="1" smtClean="0"/>
              <a:t>tOoLz</a:t>
            </a:r>
            <a:r>
              <a:rPr lang="en-US" dirty="0" smtClean="0"/>
              <a:t> …</a:t>
            </a:r>
            <a:endParaRPr lang="en-US" dirty="0"/>
          </a:p>
        </p:txBody>
      </p:sp>
      <p:grpSp>
        <p:nvGrpSpPr>
          <p:cNvPr id="6" name="Group 5"/>
          <p:cNvGrpSpPr/>
          <p:nvPr/>
        </p:nvGrpSpPr>
        <p:grpSpPr>
          <a:xfrm>
            <a:off x="487246" y="3056554"/>
            <a:ext cx="5573826" cy="683950"/>
            <a:chOff x="487246" y="1562288"/>
            <a:chExt cx="5573826" cy="683950"/>
          </a:xfrm>
          <a:effectLst>
            <a:outerShdw blurRad="50800" dist="38100" dir="5400000" algn="t" rotWithShape="0">
              <a:prstClr val="black">
                <a:alpha val="40000"/>
              </a:prstClr>
            </a:outerShdw>
          </a:effectLst>
        </p:grpSpPr>
        <p:sp>
          <p:nvSpPr>
            <p:cNvPr id="5" name="Rectangle 4"/>
            <p:cNvSpPr/>
            <p:nvPr/>
          </p:nvSpPr>
          <p:spPr>
            <a:xfrm>
              <a:off x="487246" y="1562288"/>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2" name="TextBox 11"/>
            <p:cNvSpPr txBox="1"/>
            <p:nvPr/>
          </p:nvSpPr>
          <p:spPr>
            <a:xfrm>
              <a:off x="1217852" y="1747777"/>
              <a:ext cx="4680290" cy="341683"/>
            </a:xfrm>
            <a:prstGeom prst="rect">
              <a:avLst/>
            </a:prstGeom>
          </p:spPr>
          <p:txBody>
            <a:bodyPr wrap="square" lIns="0" tIns="0" rIns="0" bIns="0" rtlCol="0" anchor="t" anchorCtr="0">
              <a:noAutofit/>
            </a:bodyPr>
            <a:lstStyle/>
            <a:p>
              <a:r>
                <a:rPr lang="en-US" sz="2000" b="1" dirty="0" smtClean="0">
                  <a:solidFill>
                    <a:srgbClr val="4D4F53"/>
                  </a:solidFill>
                </a:rPr>
                <a:t>Wireshark </a:t>
              </a:r>
              <a:r>
                <a:rPr lang="en-US" sz="1600" b="1" dirty="0" smtClean="0">
                  <a:solidFill>
                    <a:srgbClr val="4D4F53"/>
                  </a:solidFill>
                </a:rPr>
                <a:t>( </a:t>
              </a:r>
              <a:r>
                <a:rPr lang="en-US" sz="1600" b="1" dirty="0" smtClean="0">
                  <a:solidFill>
                    <a:srgbClr val="4D4F53"/>
                  </a:solidFill>
                  <a:hlinkClick r:id="rId3"/>
                </a:rPr>
                <a:t>https://www.wireshark.org</a:t>
              </a:r>
              <a:r>
                <a:rPr lang="en-US" sz="1600" b="1" dirty="0" smtClean="0">
                  <a:solidFill>
                    <a:srgbClr val="4D4F53"/>
                  </a:solidFill>
                </a:rPr>
                <a:t> )</a:t>
              </a:r>
            </a:p>
            <a:p>
              <a:endParaRPr lang="en-US" sz="2000" b="1" dirty="0">
                <a:solidFill>
                  <a:srgbClr val="FFC000"/>
                </a:solidFill>
              </a:endParaRPr>
            </a:p>
          </p:txBody>
        </p:sp>
        <p:pic>
          <p:nvPicPr>
            <p:cNvPr id="1026" name="Picture 2" descr="http://upload.wikimedia.org/wikipedia/commons/thumb/d/df/Wireshark_icon.svg/1024px-Wireshark_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616" y="1693842"/>
              <a:ext cx="400050" cy="40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87246" y="1564014"/>
            <a:ext cx="5573826" cy="683950"/>
            <a:chOff x="487246" y="2311149"/>
            <a:chExt cx="5573826" cy="683950"/>
          </a:xfrm>
          <a:effectLst>
            <a:outerShdw blurRad="50800" dist="38100" dir="5400000" algn="t" rotWithShape="0">
              <a:prstClr val="black">
                <a:alpha val="40000"/>
              </a:prstClr>
            </a:outerShdw>
          </a:effectLst>
        </p:grpSpPr>
        <p:sp>
          <p:nvSpPr>
            <p:cNvPr id="20" name="Rectangle 19"/>
            <p:cNvSpPr/>
            <p:nvPr/>
          </p:nvSpPr>
          <p:spPr>
            <a:xfrm>
              <a:off x="487246" y="2311149"/>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28" name="Picture 4" descr="http://2.bp.blogspot.com/-pTPD-rDnSyg/UPpn973x2pI/AAAAAAAACeE/yD8V4Mi4UV8/s16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16" y="2431541"/>
              <a:ext cx="540732" cy="493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8" name="TextBox 27"/>
            <p:cNvSpPr txBox="1"/>
            <p:nvPr/>
          </p:nvSpPr>
          <p:spPr>
            <a:xfrm>
              <a:off x="1235258" y="2474999"/>
              <a:ext cx="4680290" cy="341683"/>
            </a:xfrm>
            <a:prstGeom prst="rect">
              <a:avLst/>
            </a:prstGeom>
          </p:spPr>
          <p:txBody>
            <a:bodyPr wrap="square" lIns="0" tIns="0" rIns="0" bIns="0" rtlCol="0" anchor="t" anchorCtr="0">
              <a:noAutofit/>
            </a:bodyPr>
            <a:lstStyle/>
            <a:p>
              <a:r>
                <a:rPr lang="en-US" sz="2000" b="1" dirty="0" err="1" smtClean="0">
                  <a:solidFill>
                    <a:srgbClr val="4D4F53"/>
                  </a:solidFill>
                </a:rPr>
                <a:t>tcpdump</a:t>
              </a:r>
              <a:r>
                <a:rPr lang="en-US" sz="2000" b="1" dirty="0" smtClean="0">
                  <a:solidFill>
                    <a:srgbClr val="4D4F53"/>
                  </a:solidFill>
                </a:rPr>
                <a:t> </a:t>
              </a:r>
              <a:r>
                <a:rPr lang="en-US" sz="1600" b="1" dirty="0" smtClean="0">
                  <a:solidFill>
                    <a:srgbClr val="4D4F53"/>
                  </a:solidFill>
                </a:rPr>
                <a:t>(On Platform)</a:t>
              </a:r>
              <a:endParaRPr lang="en-US" sz="1600" b="1" dirty="0">
                <a:solidFill>
                  <a:srgbClr val="FFC000"/>
                </a:solidFill>
              </a:endParaRPr>
            </a:p>
          </p:txBody>
        </p:sp>
      </p:grpSp>
      <p:grpSp>
        <p:nvGrpSpPr>
          <p:cNvPr id="8" name="Group 7"/>
          <p:cNvGrpSpPr/>
          <p:nvPr/>
        </p:nvGrpSpPr>
        <p:grpSpPr>
          <a:xfrm>
            <a:off x="494743" y="2309554"/>
            <a:ext cx="5573826" cy="683950"/>
            <a:chOff x="494743" y="3056689"/>
            <a:chExt cx="5573826" cy="683950"/>
          </a:xfrm>
          <a:effectLst>
            <a:outerShdw blurRad="50800" dist="38100" dir="5400000" algn="t" rotWithShape="0">
              <a:prstClr val="black">
                <a:alpha val="40000"/>
              </a:prstClr>
            </a:outerShdw>
          </a:effectLst>
        </p:grpSpPr>
        <p:sp>
          <p:nvSpPr>
            <p:cNvPr id="22" name="Rectangle 21"/>
            <p:cNvSpPr/>
            <p:nvPr/>
          </p:nvSpPr>
          <p:spPr>
            <a:xfrm>
              <a:off x="494743" y="3056689"/>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30" name="Picture 6" descr="http://packetpushers.net/wp-content/uploads/2014/11/deja-d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746" y="3142524"/>
              <a:ext cx="535602" cy="535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235258" y="3221616"/>
              <a:ext cx="4680290" cy="341683"/>
            </a:xfrm>
            <a:prstGeom prst="rect">
              <a:avLst/>
            </a:prstGeom>
          </p:spPr>
          <p:txBody>
            <a:bodyPr wrap="square" lIns="0" tIns="0" rIns="0" bIns="0" rtlCol="0" anchor="t" anchorCtr="0">
              <a:noAutofit/>
            </a:bodyPr>
            <a:lstStyle/>
            <a:p>
              <a:r>
                <a:rPr lang="en-US" sz="2000" b="1" dirty="0" err="1" smtClean="0">
                  <a:solidFill>
                    <a:srgbClr val="4D4F53"/>
                  </a:solidFill>
                </a:rPr>
                <a:t>ssldump</a:t>
              </a:r>
              <a:r>
                <a:rPr lang="en-US" sz="2000" b="1" dirty="0" smtClean="0">
                  <a:solidFill>
                    <a:srgbClr val="4D4F53"/>
                  </a:solidFill>
                </a:rPr>
                <a:t> </a:t>
              </a:r>
              <a:r>
                <a:rPr lang="en-US" sz="1600" b="1" dirty="0" smtClean="0">
                  <a:solidFill>
                    <a:srgbClr val="4D4F53"/>
                  </a:solidFill>
                </a:rPr>
                <a:t>(On Platform)</a:t>
              </a:r>
              <a:endParaRPr lang="en-US" sz="1600" b="1" dirty="0">
                <a:solidFill>
                  <a:srgbClr val="FFC000"/>
                </a:solidFill>
              </a:endParaRPr>
            </a:p>
          </p:txBody>
        </p:sp>
      </p:grpSp>
      <p:grpSp>
        <p:nvGrpSpPr>
          <p:cNvPr id="9" name="Group 8"/>
          <p:cNvGrpSpPr/>
          <p:nvPr/>
        </p:nvGrpSpPr>
        <p:grpSpPr>
          <a:xfrm>
            <a:off x="6118602" y="1555635"/>
            <a:ext cx="5573826" cy="683950"/>
            <a:chOff x="487246" y="3774720"/>
            <a:chExt cx="5573826" cy="683950"/>
          </a:xfrm>
          <a:effectLst>
            <a:outerShdw blurRad="50800" dist="38100" dir="5400000" algn="t" rotWithShape="0">
              <a:prstClr val="black">
                <a:alpha val="40000"/>
              </a:prstClr>
            </a:outerShdw>
          </a:effectLst>
        </p:grpSpPr>
        <p:sp>
          <p:nvSpPr>
            <p:cNvPr id="24" name="Rectangle 23"/>
            <p:cNvSpPr/>
            <p:nvPr/>
          </p:nvSpPr>
          <p:spPr>
            <a:xfrm>
              <a:off x="487246" y="3774720"/>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32" name="Picture 8" descr="http://downloadshed.net/wp-content/uploads/2013/09/WinSCP-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170" y="3853529"/>
              <a:ext cx="526635" cy="526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243253" y="3945853"/>
              <a:ext cx="4680290" cy="341683"/>
            </a:xfrm>
            <a:prstGeom prst="rect">
              <a:avLst/>
            </a:prstGeom>
          </p:spPr>
          <p:txBody>
            <a:bodyPr wrap="square" lIns="0" tIns="0" rIns="0" bIns="0" rtlCol="0" anchor="t" anchorCtr="0">
              <a:noAutofit/>
            </a:bodyPr>
            <a:lstStyle/>
            <a:p>
              <a:r>
                <a:rPr lang="en-US" sz="2000" b="1" dirty="0" err="1" smtClean="0">
                  <a:solidFill>
                    <a:srgbClr val="4D4F53"/>
                  </a:solidFill>
                </a:rPr>
                <a:t>WinSCP</a:t>
              </a:r>
              <a:r>
                <a:rPr lang="en-US" sz="2000" b="1" dirty="0">
                  <a:solidFill>
                    <a:srgbClr val="4D4F53"/>
                  </a:solidFill>
                </a:rPr>
                <a:t> </a:t>
              </a:r>
              <a:r>
                <a:rPr lang="en-US" sz="1600" b="1" dirty="0" smtClean="0">
                  <a:solidFill>
                    <a:srgbClr val="4D4F53"/>
                  </a:solidFill>
                </a:rPr>
                <a:t>( </a:t>
              </a:r>
              <a:r>
                <a:rPr lang="en-US" sz="1600" b="1" dirty="0" smtClean="0">
                  <a:solidFill>
                    <a:srgbClr val="4D4F53"/>
                  </a:solidFill>
                  <a:hlinkClick r:id="rId8"/>
                </a:rPr>
                <a:t>http</a:t>
              </a:r>
              <a:r>
                <a:rPr lang="en-US" sz="1600" b="1" dirty="0">
                  <a:solidFill>
                    <a:srgbClr val="4D4F53"/>
                  </a:solidFill>
                  <a:hlinkClick r:id="rId8"/>
                </a:rPr>
                <a:t>://</a:t>
              </a:r>
              <a:r>
                <a:rPr lang="en-US" sz="1600" b="1" dirty="0" smtClean="0">
                  <a:solidFill>
                    <a:srgbClr val="4D4F53"/>
                  </a:solidFill>
                  <a:hlinkClick r:id="rId8"/>
                </a:rPr>
                <a:t>winscp.net/eng/download.php</a:t>
              </a:r>
              <a:r>
                <a:rPr lang="en-US" sz="1600" b="1" dirty="0" smtClean="0">
                  <a:solidFill>
                    <a:srgbClr val="4D4F53"/>
                  </a:solidFill>
                </a:rPr>
                <a:t> )</a:t>
              </a:r>
              <a:endParaRPr lang="en-US" sz="1600" b="1" dirty="0">
                <a:solidFill>
                  <a:srgbClr val="FFC000"/>
                </a:solidFill>
              </a:endParaRPr>
            </a:p>
          </p:txBody>
        </p:sp>
      </p:grpSp>
      <p:grpSp>
        <p:nvGrpSpPr>
          <p:cNvPr id="10" name="Group 9"/>
          <p:cNvGrpSpPr/>
          <p:nvPr/>
        </p:nvGrpSpPr>
        <p:grpSpPr>
          <a:xfrm>
            <a:off x="6118601" y="3795427"/>
            <a:ext cx="5573826" cy="673358"/>
            <a:chOff x="487246" y="4520260"/>
            <a:chExt cx="5573826" cy="683950"/>
          </a:xfrm>
          <a:effectLst>
            <a:outerShdw blurRad="50800" dist="38100" dir="5400000" algn="t" rotWithShape="0">
              <a:prstClr val="black">
                <a:alpha val="40000"/>
              </a:prstClr>
            </a:outerShdw>
          </a:effectLst>
        </p:grpSpPr>
        <p:sp>
          <p:nvSpPr>
            <p:cNvPr id="26" name="Rectangle 25"/>
            <p:cNvSpPr/>
            <p:nvPr/>
          </p:nvSpPr>
          <p:spPr>
            <a:xfrm>
              <a:off x="487246" y="4520260"/>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34" name="Picture 10" descr="https://encrypted-tbn3.gstatic.com/images?q=tbn:ANd9GcSbOAH9qeY1HTrGN6S7RUd0E2zapJzbzfolwoMcLXAy6d7QuH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826" y="4573626"/>
              <a:ext cx="617274" cy="624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1" name="TextBox 30"/>
            <p:cNvSpPr txBox="1"/>
            <p:nvPr/>
          </p:nvSpPr>
          <p:spPr>
            <a:xfrm>
              <a:off x="1217852" y="4685798"/>
              <a:ext cx="4680290" cy="341683"/>
            </a:xfrm>
            <a:prstGeom prst="rect">
              <a:avLst/>
            </a:prstGeom>
          </p:spPr>
          <p:txBody>
            <a:bodyPr wrap="square" lIns="0" tIns="0" rIns="0" bIns="0" rtlCol="0" anchor="t" anchorCtr="0">
              <a:noAutofit/>
            </a:bodyPr>
            <a:lstStyle/>
            <a:p>
              <a:r>
                <a:rPr lang="en-US" sz="2000" b="1" dirty="0" err="1" smtClean="0">
                  <a:solidFill>
                    <a:srgbClr val="4D4F53"/>
                  </a:solidFill>
                </a:rPr>
                <a:t>HTTPWatch</a:t>
              </a:r>
              <a:r>
                <a:rPr lang="en-US" sz="2000" b="1" dirty="0" smtClean="0">
                  <a:solidFill>
                    <a:srgbClr val="4D4F53"/>
                  </a:solidFill>
                </a:rPr>
                <a:t> </a:t>
              </a:r>
              <a:r>
                <a:rPr lang="en-US" sz="1500" b="1" dirty="0" smtClean="0">
                  <a:solidFill>
                    <a:srgbClr val="4D4F53"/>
                  </a:solidFill>
                </a:rPr>
                <a:t>( </a:t>
              </a:r>
              <a:r>
                <a:rPr lang="en-US" sz="1500" b="1" dirty="0" smtClean="0">
                  <a:solidFill>
                    <a:srgbClr val="4D4F53"/>
                  </a:solidFill>
                  <a:hlinkClick r:id="rId10"/>
                </a:rPr>
                <a:t>http</a:t>
              </a:r>
              <a:r>
                <a:rPr lang="en-US" sz="1500" b="1" dirty="0">
                  <a:solidFill>
                    <a:srgbClr val="4D4F53"/>
                  </a:solidFill>
                  <a:hlinkClick r:id="rId10"/>
                </a:rPr>
                <a:t>://www.httpwatch.com/download</a:t>
              </a:r>
              <a:r>
                <a:rPr lang="en-US" sz="1500" b="1" dirty="0" smtClean="0">
                  <a:solidFill>
                    <a:srgbClr val="4D4F53"/>
                  </a:solidFill>
                  <a:hlinkClick r:id="rId10"/>
                </a:rPr>
                <a:t>/</a:t>
              </a:r>
              <a:r>
                <a:rPr lang="en-US" sz="1500" b="1" dirty="0" smtClean="0">
                  <a:solidFill>
                    <a:srgbClr val="4D4F53"/>
                  </a:solidFill>
                </a:rPr>
                <a:t>  )</a:t>
              </a:r>
              <a:endParaRPr lang="en-US" sz="1500" b="1" dirty="0">
                <a:solidFill>
                  <a:srgbClr val="FFC000"/>
                </a:solidFill>
              </a:endParaRPr>
            </a:p>
          </p:txBody>
        </p:sp>
      </p:grpSp>
      <p:grpSp>
        <p:nvGrpSpPr>
          <p:cNvPr id="11" name="Group 10"/>
          <p:cNvGrpSpPr/>
          <p:nvPr/>
        </p:nvGrpSpPr>
        <p:grpSpPr>
          <a:xfrm>
            <a:off x="494685" y="4522920"/>
            <a:ext cx="5573826" cy="683950"/>
            <a:chOff x="6126046" y="1556693"/>
            <a:chExt cx="5573826" cy="683950"/>
          </a:xfrm>
          <a:effectLst>
            <a:outerShdw blurRad="50800" dist="38100" dir="5400000" algn="t" rotWithShape="0">
              <a:prstClr val="black">
                <a:alpha val="40000"/>
              </a:prstClr>
            </a:outerShdw>
          </a:effectLst>
        </p:grpSpPr>
        <p:sp>
          <p:nvSpPr>
            <p:cNvPr id="19" name="Rectangle 18"/>
            <p:cNvSpPr/>
            <p:nvPr/>
          </p:nvSpPr>
          <p:spPr>
            <a:xfrm>
              <a:off x="6126046" y="1556693"/>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38" name="Picture 14" descr="http://www.rumorcontrol.us/wp-content/uploads/2012/01/putty-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4550" y="1607734"/>
              <a:ext cx="564635" cy="572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83795" y="1638576"/>
              <a:ext cx="4810489" cy="341683"/>
            </a:xfrm>
            <a:prstGeom prst="rect">
              <a:avLst/>
            </a:prstGeom>
          </p:spPr>
          <p:txBody>
            <a:bodyPr wrap="square" lIns="0" tIns="0" rIns="0" bIns="0" rtlCol="0" anchor="t" anchorCtr="0">
              <a:noAutofit/>
            </a:bodyPr>
            <a:lstStyle/>
            <a:p>
              <a:r>
                <a:rPr lang="en-US" sz="2000" b="1" dirty="0" err="1" smtClean="0">
                  <a:solidFill>
                    <a:srgbClr val="4D4F53"/>
                  </a:solidFill>
                </a:rPr>
                <a:t>PuTTY</a:t>
              </a:r>
              <a:endParaRPr lang="en-US" sz="2000" b="1" dirty="0" smtClean="0">
                <a:solidFill>
                  <a:srgbClr val="4D4F53"/>
                </a:solidFill>
              </a:endParaRPr>
            </a:p>
            <a:p>
              <a:r>
                <a:rPr lang="en-US" sz="1200" b="1" dirty="0" smtClean="0">
                  <a:solidFill>
                    <a:srgbClr val="4D4F53"/>
                  </a:solidFill>
                </a:rPr>
                <a:t>( </a:t>
              </a:r>
              <a:r>
                <a:rPr lang="en-US" sz="1200" b="1" dirty="0" smtClean="0">
                  <a:solidFill>
                    <a:srgbClr val="4D4F53"/>
                  </a:solidFill>
                  <a:hlinkClick r:id="rId12"/>
                </a:rPr>
                <a:t>http</a:t>
              </a:r>
              <a:r>
                <a:rPr lang="en-US" sz="1200" b="1" dirty="0">
                  <a:solidFill>
                    <a:srgbClr val="4D4F53"/>
                  </a:solidFill>
                  <a:hlinkClick r:id="rId12"/>
                </a:rPr>
                <a:t>://www.chiark.greenend.org.uk/~</a:t>
              </a:r>
              <a:r>
                <a:rPr lang="en-US" sz="1200" b="1" dirty="0" smtClean="0">
                  <a:solidFill>
                    <a:srgbClr val="4D4F53"/>
                  </a:solidFill>
                  <a:hlinkClick r:id="rId12"/>
                </a:rPr>
                <a:t>sgtatham/putty/download.html</a:t>
              </a:r>
              <a:r>
                <a:rPr lang="en-US" sz="1200" b="1" dirty="0" smtClean="0">
                  <a:solidFill>
                    <a:srgbClr val="4D4F53"/>
                  </a:solidFill>
                </a:rPr>
                <a:t> )</a:t>
              </a:r>
            </a:p>
            <a:p>
              <a:endParaRPr lang="en-US" sz="2000" b="1" dirty="0">
                <a:solidFill>
                  <a:srgbClr val="FFC000"/>
                </a:solidFill>
              </a:endParaRPr>
            </a:p>
          </p:txBody>
        </p:sp>
      </p:grpSp>
      <p:grpSp>
        <p:nvGrpSpPr>
          <p:cNvPr id="13" name="Group 12"/>
          <p:cNvGrpSpPr/>
          <p:nvPr/>
        </p:nvGrpSpPr>
        <p:grpSpPr>
          <a:xfrm>
            <a:off x="6126046" y="3052689"/>
            <a:ext cx="5573826" cy="683950"/>
            <a:chOff x="6126046" y="2305554"/>
            <a:chExt cx="5573826" cy="683950"/>
          </a:xfrm>
          <a:effectLst>
            <a:outerShdw blurRad="50800" dist="38100" dir="5400000" algn="t" rotWithShape="0">
              <a:prstClr val="black">
                <a:alpha val="40000"/>
              </a:prstClr>
            </a:outerShdw>
          </a:effectLst>
        </p:grpSpPr>
        <p:sp>
          <p:nvSpPr>
            <p:cNvPr id="21" name="Rectangle 20"/>
            <p:cNvSpPr/>
            <p:nvPr/>
          </p:nvSpPr>
          <p:spPr>
            <a:xfrm>
              <a:off x="6126046" y="2305554"/>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40" name="Picture 16" descr="http://blog.smartbear.com/wp-content/uploads/2013/09/soapUI-4.6.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0306" t="2600" r="10444" b="28154"/>
            <a:stretch/>
          </p:blipFill>
          <p:spPr bwMode="auto">
            <a:xfrm>
              <a:off x="6212112" y="2385437"/>
              <a:ext cx="510906" cy="58182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748008" y="2508867"/>
              <a:ext cx="4680290" cy="341683"/>
            </a:xfrm>
            <a:prstGeom prst="rect">
              <a:avLst/>
            </a:prstGeom>
          </p:spPr>
          <p:txBody>
            <a:bodyPr wrap="square" lIns="0" tIns="0" rIns="0" bIns="0" rtlCol="0" anchor="t" anchorCtr="0">
              <a:noAutofit/>
            </a:bodyPr>
            <a:lstStyle/>
            <a:p>
              <a:r>
                <a:rPr lang="en-US" sz="2000" b="1" dirty="0" smtClean="0">
                  <a:solidFill>
                    <a:srgbClr val="4D4F53"/>
                  </a:solidFill>
                </a:rPr>
                <a:t>SOAPUI </a:t>
              </a:r>
              <a:r>
                <a:rPr lang="en-US" sz="1600" b="1" dirty="0" smtClean="0">
                  <a:solidFill>
                    <a:srgbClr val="4D4F53"/>
                  </a:solidFill>
                </a:rPr>
                <a:t>( </a:t>
              </a:r>
              <a:r>
                <a:rPr lang="en-US" sz="1600" b="1" dirty="0" smtClean="0">
                  <a:solidFill>
                    <a:srgbClr val="4D4F53"/>
                  </a:solidFill>
                  <a:hlinkClick r:id="rId14"/>
                </a:rPr>
                <a:t>http</a:t>
              </a:r>
              <a:r>
                <a:rPr lang="en-US" sz="1600" b="1" dirty="0">
                  <a:solidFill>
                    <a:srgbClr val="4D4F53"/>
                  </a:solidFill>
                  <a:hlinkClick r:id="rId14"/>
                </a:rPr>
                <a:t>://www.soapui.org</a:t>
              </a:r>
              <a:r>
                <a:rPr lang="en-US" dirty="0" smtClean="0">
                  <a:hlinkClick r:id="rId14"/>
                </a:rPr>
                <a:t>/</a:t>
              </a:r>
              <a:r>
                <a:rPr lang="en-US" dirty="0" smtClean="0"/>
                <a:t> )</a:t>
              </a:r>
              <a:endParaRPr lang="en-US" sz="1600" b="1" dirty="0" smtClean="0">
                <a:solidFill>
                  <a:srgbClr val="4D4F53"/>
                </a:solidFill>
              </a:endParaRPr>
            </a:p>
            <a:p>
              <a:endParaRPr lang="en-US" sz="2000" b="1" dirty="0">
                <a:solidFill>
                  <a:srgbClr val="FFC000"/>
                </a:solidFill>
              </a:endParaRPr>
            </a:p>
          </p:txBody>
        </p:sp>
      </p:grpSp>
      <p:grpSp>
        <p:nvGrpSpPr>
          <p:cNvPr id="17" name="Group 16"/>
          <p:cNvGrpSpPr/>
          <p:nvPr/>
        </p:nvGrpSpPr>
        <p:grpSpPr>
          <a:xfrm>
            <a:off x="491031" y="3787068"/>
            <a:ext cx="5586142" cy="683950"/>
            <a:chOff x="6133543" y="3051094"/>
            <a:chExt cx="5586142" cy="683950"/>
          </a:xfrm>
          <a:effectLst>
            <a:outerShdw blurRad="50800" dist="38100" dir="5400000" algn="t" rotWithShape="0">
              <a:prstClr val="black">
                <a:alpha val="40000"/>
              </a:prstClr>
            </a:outerShdw>
          </a:effectLst>
        </p:grpSpPr>
        <p:sp>
          <p:nvSpPr>
            <p:cNvPr id="23" name="Rectangle 22"/>
            <p:cNvSpPr/>
            <p:nvPr/>
          </p:nvSpPr>
          <p:spPr>
            <a:xfrm>
              <a:off x="6133543" y="3051094"/>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42" name="Picture 18" descr="http://www.f5.com/flash/application-ready-network/f5-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60287" y="3103737"/>
              <a:ext cx="621048" cy="583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2" descr="http://upload.wikimedia.org/wikipedia/commons/thumb/d/df/Wireshark_icon.svg/1024px-Wireshark_icon.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009" y="3490902"/>
              <a:ext cx="162347" cy="162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4" name="TextBox 33"/>
            <p:cNvSpPr txBox="1"/>
            <p:nvPr/>
          </p:nvSpPr>
          <p:spPr>
            <a:xfrm>
              <a:off x="6781757" y="3205152"/>
              <a:ext cx="4937928" cy="341683"/>
            </a:xfrm>
            <a:prstGeom prst="rect">
              <a:avLst/>
            </a:prstGeom>
          </p:spPr>
          <p:txBody>
            <a:bodyPr wrap="square" lIns="0" tIns="0" rIns="0" bIns="0" rtlCol="0" anchor="t" anchorCtr="0">
              <a:noAutofit/>
            </a:bodyPr>
            <a:lstStyle/>
            <a:p>
              <a:r>
                <a:rPr lang="en-US" sz="2000" b="1" dirty="0" smtClean="0">
                  <a:solidFill>
                    <a:srgbClr val="4D4F53"/>
                  </a:solidFill>
                </a:rPr>
                <a:t>F5 Wireshark Plugin</a:t>
              </a:r>
            </a:p>
            <a:p>
              <a:r>
                <a:rPr lang="en-US" sz="1200" b="1" dirty="0" smtClean="0">
                  <a:solidFill>
                    <a:srgbClr val="4D4F53"/>
                  </a:solidFill>
                </a:rPr>
                <a:t>( </a:t>
              </a:r>
              <a:r>
                <a:rPr lang="en-US" sz="1200" b="1" dirty="0" smtClean="0">
                  <a:solidFill>
                    <a:srgbClr val="4D4F53"/>
                  </a:solidFill>
                  <a:hlinkClick r:id="rId17"/>
                </a:rPr>
                <a:t>https</a:t>
              </a:r>
              <a:r>
                <a:rPr lang="en-US" sz="1200" b="1" dirty="0">
                  <a:solidFill>
                    <a:srgbClr val="4D4F53"/>
                  </a:solidFill>
                  <a:hlinkClick r:id="rId17"/>
                </a:rPr>
                <a:t>://</a:t>
              </a:r>
              <a:r>
                <a:rPr lang="en-US" sz="1200" b="1" dirty="0" smtClean="0">
                  <a:solidFill>
                    <a:srgbClr val="4D4F53"/>
                  </a:solidFill>
                  <a:hlinkClick r:id="rId17"/>
                </a:rPr>
                <a:t>devcentral.f5.com/wiki/AdvDesignConfig.F5WiresharkPlugin.ashx</a:t>
              </a:r>
              <a:r>
                <a:rPr lang="en-US" sz="1200" b="1" dirty="0" smtClean="0">
                  <a:solidFill>
                    <a:srgbClr val="4D4F53"/>
                  </a:solidFill>
                </a:rPr>
                <a:t> )</a:t>
              </a:r>
            </a:p>
            <a:p>
              <a:endParaRPr lang="en-US" sz="2000" b="1" dirty="0">
                <a:solidFill>
                  <a:srgbClr val="FFC000"/>
                </a:solidFill>
              </a:endParaRPr>
            </a:p>
          </p:txBody>
        </p:sp>
      </p:grpSp>
      <p:grpSp>
        <p:nvGrpSpPr>
          <p:cNvPr id="18" name="Group 17"/>
          <p:cNvGrpSpPr/>
          <p:nvPr/>
        </p:nvGrpSpPr>
        <p:grpSpPr>
          <a:xfrm>
            <a:off x="6126046" y="2308312"/>
            <a:ext cx="5573826" cy="683950"/>
            <a:chOff x="6126046" y="3769125"/>
            <a:chExt cx="5573826" cy="683950"/>
          </a:xfrm>
          <a:effectLst>
            <a:outerShdw blurRad="50800" dist="38100" dir="5400000" algn="t" rotWithShape="0">
              <a:prstClr val="black">
                <a:alpha val="40000"/>
              </a:prstClr>
            </a:outerShdw>
          </a:effectLst>
        </p:grpSpPr>
        <p:sp>
          <p:nvSpPr>
            <p:cNvPr id="25" name="Rectangle 24"/>
            <p:cNvSpPr/>
            <p:nvPr/>
          </p:nvSpPr>
          <p:spPr>
            <a:xfrm>
              <a:off x="6126046" y="3769125"/>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pic>
          <p:nvPicPr>
            <p:cNvPr id="1036" name="Picture 12" descr="http://upload.wikimedia.org/wikipedia/commons/thumb/2/29/Cygwin_logo.svg/512px-Cygwin_logo.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19540" y="3853529"/>
              <a:ext cx="528468" cy="528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883795" y="3971346"/>
              <a:ext cx="4680290" cy="341683"/>
            </a:xfrm>
            <a:prstGeom prst="rect">
              <a:avLst/>
            </a:prstGeom>
          </p:spPr>
          <p:txBody>
            <a:bodyPr wrap="square" lIns="0" tIns="0" rIns="0" bIns="0" rtlCol="0" anchor="t" anchorCtr="0">
              <a:noAutofit/>
            </a:bodyPr>
            <a:lstStyle/>
            <a:p>
              <a:r>
                <a:rPr lang="en-US" sz="2000" b="1" dirty="0" err="1" smtClean="0">
                  <a:solidFill>
                    <a:srgbClr val="4D4F53"/>
                  </a:solidFill>
                </a:rPr>
                <a:t>cygWIN</a:t>
              </a:r>
              <a:r>
                <a:rPr lang="en-US" sz="2000" b="1" dirty="0" smtClean="0">
                  <a:solidFill>
                    <a:srgbClr val="4D4F53"/>
                  </a:solidFill>
                </a:rPr>
                <a:t> </a:t>
              </a:r>
              <a:r>
                <a:rPr lang="en-US" sz="1600" b="1" dirty="0" smtClean="0">
                  <a:solidFill>
                    <a:srgbClr val="4D4F53"/>
                  </a:solidFill>
                </a:rPr>
                <a:t>(</a:t>
              </a:r>
              <a:r>
                <a:rPr lang="en-US" sz="1600" b="1" dirty="0" smtClean="0">
                  <a:solidFill>
                    <a:srgbClr val="4D4F53"/>
                  </a:solidFill>
                  <a:hlinkClick r:id="rId19"/>
                </a:rPr>
                <a:t>http</a:t>
              </a:r>
              <a:r>
                <a:rPr lang="en-US" sz="1600" b="1" dirty="0">
                  <a:solidFill>
                    <a:srgbClr val="4D4F53"/>
                  </a:solidFill>
                  <a:hlinkClick r:id="rId19"/>
                </a:rPr>
                <a:t>://</a:t>
              </a:r>
              <a:r>
                <a:rPr lang="en-US" sz="1600" b="1" dirty="0" smtClean="0">
                  <a:solidFill>
                    <a:srgbClr val="4D4F53"/>
                  </a:solidFill>
                  <a:hlinkClick r:id="rId19"/>
                </a:rPr>
                <a:t>cygwin.com/install.html</a:t>
              </a:r>
              <a:r>
                <a:rPr lang="en-US" sz="1600" b="1" dirty="0" smtClean="0">
                  <a:solidFill>
                    <a:srgbClr val="4D4F53"/>
                  </a:solidFill>
                </a:rPr>
                <a:t> )</a:t>
              </a:r>
            </a:p>
            <a:p>
              <a:endParaRPr lang="en-US" sz="2000" b="1" dirty="0">
                <a:solidFill>
                  <a:srgbClr val="FFC000"/>
                </a:solidFill>
              </a:endParaRPr>
            </a:p>
          </p:txBody>
        </p:sp>
      </p:grpSp>
      <p:sp>
        <p:nvSpPr>
          <p:cNvPr id="39" name="Rectangle 38"/>
          <p:cNvSpPr/>
          <p:nvPr/>
        </p:nvSpPr>
        <p:spPr>
          <a:xfrm>
            <a:off x="307972" y="5574022"/>
            <a:ext cx="11506200" cy="523220"/>
          </a:xfrm>
          <a:prstGeom prst="rect">
            <a:avLst/>
          </a:prstGeom>
        </p:spPr>
        <p:txBody>
          <a:bodyPr wrap="square">
            <a:spAutoFit/>
          </a:bodyPr>
          <a:lstStyle/>
          <a:p>
            <a:r>
              <a:rPr lang="en-US" sz="2800" b="1" dirty="0" smtClean="0"/>
              <a:t>Several other preferential tools … these are the ones we will touch on today</a:t>
            </a:r>
            <a:endParaRPr lang="en-US" sz="2800" dirty="0"/>
          </a:p>
        </p:txBody>
      </p:sp>
      <p:grpSp>
        <p:nvGrpSpPr>
          <p:cNvPr id="40" name="Group 39"/>
          <p:cNvGrpSpPr/>
          <p:nvPr/>
        </p:nvGrpSpPr>
        <p:grpSpPr>
          <a:xfrm>
            <a:off x="6126046" y="4525816"/>
            <a:ext cx="5573826" cy="693366"/>
            <a:chOff x="6126046" y="4525816"/>
            <a:chExt cx="5573826" cy="693366"/>
          </a:xfrm>
        </p:grpSpPr>
        <p:grpSp>
          <p:nvGrpSpPr>
            <p:cNvPr id="38" name="Group 37"/>
            <p:cNvGrpSpPr/>
            <p:nvPr/>
          </p:nvGrpSpPr>
          <p:grpSpPr>
            <a:xfrm>
              <a:off x="6126046" y="4525816"/>
              <a:ext cx="5573826" cy="683950"/>
              <a:chOff x="6126046" y="4514665"/>
              <a:chExt cx="5573826" cy="683950"/>
            </a:xfrm>
            <a:effectLst>
              <a:outerShdw blurRad="50800" dist="38100" dir="5400000" algn="t" rotWithShape="0">
                <a:prstClr val="black">
                  <a:alpha val="40000"/>
                </a:prstClr>
              </a:outerShdw>
            </a:effectLst>
          </p:grpSpPr>
          <p:sp>
            <p:nvSpPr>
              <p:cNvPr id="27" name="Rectangle 26"/>
              <p:cNvSpPr/>
              <p:nvPr/>
            </p:nvSpPr>
            <p:spPr>
              <a:xfrm>
                <a:off x="6126046" y="4514665"/>
                <a:ext cx="5573826" cy="68395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37" name="TextBox 36"/>
              <p:cNvSpPr txBox="1"/>
              <p:nvPr/>
            </p:nvSpPr>
            <p:spPr>
              <a:xfrm>
                <a:off x="6883795" y="4657283"/>
                <a:ext cx="4680290" cy="341683"/>
              </a:xfrm>
              <a:prstGeom prst="rect">
                <a:avLst/>
              </a:prstGeom>
            </p:spPr>
            <p:txBody>
              <a:bodyPr wrap="square" lIns="0" tIns="0" rIns="0" bIns="0" rtlCol="0" anchor="t" anchorCtr="0">
                <a:noAutofit/>
              </a:bodyPr>
              <a:lstStyle/>
              <a:p>
                <a:r>
                  <a:rPr lang="en-US" sz="2000" b="1" dirty="0" smtClean="0">
                    <a:solidFill>
                      <a:srgbClr val="4D4F53"/>
                    </a:solidFill>
                  </a:rPr>
                  <a:t>Fiddler </a:t>
                </a:r>
                <a:r>
                  <a:rPr lang="en-US" sz="1600" b="1" dirty="0" smtClean="0">
                    <a:solidFill>
                      <a:srgbClr val="4D4F53"/>
                    </a:solidFill>
                  </a:rPr>
                  <a:t>( </a:t>
                </a:r>
                <a:r>
                  <a:rPr lang="en-US" sz="1600" b="1" dirty="0" smtClean="0">
                    <a:solidFill>
                      <a:srgbClr val="4D4F53"/>
                    </a:solidFill>
                    <a:hlinkClick r:id="rId20"/>
                  </a:rPr>
                  <a:t>http</a:t>
                </a:r>
                <a:r>
                  <a:rPr lang="en-US" sz="1600" b="1" dirty="0">
                    <a:solidFill>
                      <a:srgbClr val="4D4F53"/>
                    </a:solidFill>
                    <a:hlinkClick r:id="rId20"/>
                  </a:rPr>
                  <a:t>://</a:t>
                </a:r>
                <a:r>
                  <a:rPr lang="en-US" sz="1600" b="1" dirty="0" smtClean="0">
                    <a:solidFill>
                      <a:srgbClr val="4D4F53"/>
                    </a:solidFill>
                    <a:hlinkClick r:id="rId20"/>
                  </a:rPr>
                  <a:t>www.telerik.com/fiddler</a:t>
                </a:r>
                <a:r>
                  <a:rPr lang="en-US" sz="1600" b="1" dirty="0" smtClean="0">
                    <a:solidFill>
                      <a:srgbClr val="4D4F53"/>
                    </a:solidFill>
                  </a:rPr>
                  <a:t>  )</a:t>
                </a:r>
              </a:p>
              <a:p>
                <a:endParaRPr lang="en-US" sz="2000" b="1" dirty="0">
                  <a:solidFill>
                    <a:srgbClr val="FFC000"/>
                  </a:solidFill>
                </a:endParaRPr>
              </a:p>
            </p:txBody>
          </p:sp>
        </p:grpSp>
        <p:pic>
          <p:nvPicPr>
            <p:cNvPr id="1046" name="Picture 22" descr="http://d585tldpucybw.cloudfront.net/sfimages/default-source/productsimages/fiddler/fiddler-logo.png?sfvrsn=0"/>
            <p:cNvPicPr>
              <a:picLocks noChangeAspect="1" noChangeArrowheads="1"/>
            </p:cNvPicPr>
            <p:nvPr/>
          </p:nvPicPr>
          <p:blipFill rotWithShape="1">
            <a:blip r:embed="rId21">
              <a:extLst>
                <a:ext uri="{28A0092B-C50C-407E-A947-70E740481C1C}">
                  <a14:useLocalDpi xmlns:a14="http://schemas.microsoft.com/office/drawing/2010/main" val="0"/>
                </a:ext>
              </a:extLst>
            </a:blip>
            <a:srcRect r="69120" b="-12402"/>
            <a:stretch/>
          </p:blipFill>
          <p:spPr bwMode="auto">
            <a:xfrm>
              <a:off x="6156823" y="4575203"/>
              <a:ext cx="636905" cy="643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99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par>
                          <p:cTn id="40" fill="hold">
                            <p:stCondLst>
                              <p:cond delay="8500"/>
                            </p:stCondLst>
                            <p:childTnLst>
                              <p:par>
                                <p:cTn id="41" presetID="10"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r>
              <a:rPr lang="en-US" dirty="0" smtClean="0"/>
              <a:t> General Warnings</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grpSp>
        <p:nvGrpSpPr>
          <p:cNvPr id="13" name="Group 12"/>
          <p:cNvGrpSpPr/>
          <p:nvPr/>
        </p:nvGrpSpPr>
        <p:grpSpPr>
          <a:xfrm>
            <a:off x="796609" y="1302413"/>
            <a:ext cx="10454971" cy="1315236"/>
            <a:chOff x="796609" y="1302413"/>
            <a:chExt cx="10454971" cy="1315236"/>
          </a:xfrm>
        </p:grpSpPr>
        <p:sp>
          <p:nvSpPr>
            <p:cNvPr id="11" name="Rectangle 10"/>
            <p:cNvSpPr/>
            <p:nvPr/>
          </p:nvSpPr>
          <p:spPr>
            <a:xfrm>
              <a:off x="896968" y="1417320"/>
              <a:ext cx="10354612" cy="1200329"/>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b="1" dirty="0" smtClean="0"/>
                <a:t>       </a:t>
              </a:r>
              <a:r>
                <a:rPr lang="en-US" b="1" u="sng" dirty="0" smtClean="0"/>
                <a:t>IMPORTANT</a:t>
              </a:r>
              <a:r>
                <a:rPr lang="en-US" dirty="0" smtClean="0"/>
                <a:t>: </a:t>
              </a:r>
            </a:p>
            <a:p>
              <a:r>
                <a:rPr lang="en-US" dirty="0" smtClean="0"/>
                <a:t>The </a:t>
              </a:r>
              <a:r>
                <a:rPr lang="en-US" dirty="0"/>
                <a:t>BIG-IP system is designed as an application delivery network platform and not as a packet capture device. If you intend to capture traffic under high load conditions, F5 recommends that you mirror traffic to a dedicated sniffing device.</a:t>
              </a:r>
            </a:p>
          </p:txBody>
        </p:sp>
        <p:pic>
          <p:nvPicPr>
            <p:cNvPr id="7177" name="Picture 9" descr="http://www.nwk.lt/cs/images/red_exclama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609" y="1302413"/>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06911" y="3087748"/>
            <a:ext cx="10444669" cy="1337537"/>
            <a:chOff x="806911" y="3087748"/>
            <a:chExt cx="10444669" cy="1337537"/>
          </a:xfrm>
        </p:grpSpPr>
        <p:sp>
          <p:nvSpPr>
            <p:cNvPr id="15" name="Rectangle 14"/>
            <p:cNvSpPr/>
            <p:nvPr/>
          </p:nvSpPr>
          <p:spPr>
            <a:xfrm>
              <a:off x="896968" y="3224956"/>
              <a:ext cx="10354612" cy="1200329"/>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b="1" dirty="0" smtClean="0"/>
                <a:t>       </a:t>
              </a:r>
              <a:r>
                <a:rPr lang="en-US" b="1" u="sng" dirty="0" smtClean="0"/>
                <a:t>IMPORTANT</a:t>
              </a:r>
              <a:r>
                <a:rPr lang="en-US" dirty="0" smtClean="0"/>
                <a:t>: </a:t>
              </a:r>
            </a:p>
            <a:p>
              <a:r>
                <a:rPr lang="en-US" dirty="0" err="1" smtClean="0"/>
                <a:t>TCPdump</a:t>
              </a:r>
              <a:r>
                <a:rPr lang="en-US" dirty="0" smtClean="0"/>
                <a:t> </a:t>
              </a:r>
              <a:r>
                <a:rPr lang="en-US" dirty="0"/>
                <a:t>is considered best effort, as it will place more load on the </a:t>
              </a:r>
              <a:r>
                <a:rPr lang="en-US" dirty="0" smtClean="0"/>
                <a:t>CPU. On </a:t>
              </a:r>
              <a:r>
                <a:rPr lang="en-US" b="1" u="sng" dirty="0" smtClean="0"/>
                <a:t>heavily</a:t>
              </a:r>
              <a:r>
                <a:rPr lang="en-US" u="sng" dirty="0" smtClean="0"/>
                <a:t> </a:t>
              </a:r>
              <a:r>
                <a:rPr lang="en-US" b="1" u="sng" dirty="0"/>
                <a:t>loaded</a:t>
              </a:r>
              <a:r>
                <a:rPr lang="en-US" dirty="0"/>
                <a:t> BIG-IP </a:t>
              </a:r>
              <a:r>
                <a:rPr lang="en-US" dirty="0" smtClean="0"/>
                <a:t>systems, F5 </a:t>
              </a:r>
              <a:r>
                <a:rPr lang="en-US" dirty="0"/>
                <a:t>recommends that you use </a:t>
              </a:r>
              <a:r>
                <a:rPr lang="en-US" b="1" dirty="0" err="1" smtClean="0"/>
                <a:t>TCPdump</a:t>
              </a:r>
              <a:r>
                <a:rPr lang="en-US" dirty="0" smtClean="0"/>
                <a:t> </a:t>
              </a:r>
              <a:r>
                <a:rPr lang="en-US" dirty="0"/>
                <a:t>filter expressions to mitigate the potential for missed packets. </a:t>
              </a:r>
            </a:p>
          </p:txBody>
        </p:sp>
        <p:pic>
          <p:nvPicPr>
            <p:cNvPr id="16" name="Picture 9" descr="http://www.nwk.lt/cs/images/red_exclamation_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911" y="3087748"/>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896968" y="5593079"/>
            <a:ext cx="10472072" cy="634395"/>
          </a:xfrm>
          <a:prstGeom prst="rect">
            <a:avLst/>
          </a:prstGeom>
          <a:noFill/>
        </p:spPr>
        <p:txBody>
          <a:bodyPr wrap="square" lIns="0" tIns="0" rIns="0" bIns="0" rtlCol="0">
            <a:noAutofit/>
          </a:bodyPr>
          <a:lstStyle/>
          <a:p>
            <a:pPr algn="ctr">
              <a:lnSpc>
                <a:spcPct val="90000"/>
              </a:lnSpc>
              <a:spcAft>
                <a:spcPts val="600"/>
              </a:spcAft>
            </a:pPr>
            <a:r>
              <a:rPr lang="en-US" sz="3600" dirty="0" smtClean="0">
                <a:effectLst>
                  <a:outerShdw blurRad="38100" dist="38100" dir="2700000" algn="tl">
                    <a:srgbClr val="000000">
                      <a:alpha val="43137"/>
                    </a:srgbClr>
                  </a:outerShdw>
                </a:effectLst>
              </a:rPr>
              <a:t>As with any tool, understand it before you use it</a:t>
            </a:r>
            <a:endParaRPr lang="en-US" sz="3600" kern="1200" dirty="0" smtClean="0">
              <a:effectLst>
                <a:outerShdw blurRad="38100" dist="38100" dir="2700000" algn="tl">
                  <a:srgbClr val="000000">
                    <a:alpha val="43137"/>
                  </a:srgbClr>
                </a:outerShdw>
              </a:effectLst>
            </a:endParaRPr>
          </a:p>
        </p:txBody>
      </p:sp>
      <p:grpSp>
        <p:nvGrpSpPr>
          <p:cNvPr id="18" name="Group 17"/>
          <p:cNvGrpSpPr/>
          <p:nvPr/>
        </p:nvGrpSpPr>
        <p:grpSpPr>
          <a:xfrm>
            <a:off x="1844040" y="4769685"/>
            <a:ext cx="8442960" cy="717149"/>
            <a:chOff x="1920240" y="4815405"/>
            <a:chExt cx="8442960" cy="717149"/>
          </a:xfrm>
        </p:grpSpPr>
        <p:sp>
          <p:nvSpPr>
            <p:cNvPr id="17" name="TextBox 16"/>
            <p:cNvSpPr txBox="1"/>
            <p:nvPr/>
          </p:nvSpPr>
          <p:spPr>
            <a:xfrm>
              <a:off x="1920240" y="4907280"/>
              <a:ext cx="8442960" cy="533400"/>
            </a:xfrm>
            <a:prstGeom prst="rect">
              <a:avLst/>
            </a:prstGeom>
            <a:noFill/>
          </p:spPr>
          <p:txBody>
            <a:bodyPr wrap="square" lIns="0" tIns="0" rIns="0" bIns="0" rtlCol="0">
              <a:noAutofit/>
            </a:bodyPr>
            <a:lstStyle/>
            <a:p>
              <a:pPr algn="ctr">
                <a:lnSpc>
                  <a:spcPct val="90000"/>
                </a:lnSpc>
                <a:spcAft>
                  <a:spcPts val="600"/>
                </a:spcAft>
              </a:pPr>
              <a:r>
                <a:rPr lang="en-US" sz="3600" b="1" dirty="0" smtClean="0">
                  <a:solidFill>
                    <a:srgbClr val="FF0000"/>
                  </a:solidFill>
                  <a:effectLst>
                    <a:outerShdw blurRad="38100" dist="38100" dir="2700000" algn="tl">
                      <a:srgbClr val="000000">
                        <a:alpha val="43137"/>
                      </a:srgbClr>
                    </a:outerShdw>
                  </a:effectLst>
                </a:rPr>
                <a:t>Liability Release Complete</a:t>
              </a:r>
              <a:endParaRPr lang="en-US" sz="3600" b="1" kern="1200" dirty="0" smtClean="0">
                <a:solidFill>
                  <a:srgbClr val="FF0000"/>
                </a:solidFill>
                <a:effectLst>
                  <a:outerShdw blurRad="38100" dist="38100" dir="2700000" algn="tl">
                    <a:srgbClr val="000000">
                      <a:alpha val="43137"/>
                    </a:srgbClr>
                  </a:outerShdw>
                </a:effectLst>
              </a:endParaRPr>
            </a:p>
          </p:txBody>
        </p:sp>
        <p:pic>
          <p:nvPicPr>
            <p:cNvPr id="7179" name="Picture 11" descr="https://allauthorsmagazine.files.wordpress.com/2014/07/pic-2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5692" y="4815405"/>
              <a:ext cx="1177408" cy="7171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688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What is </a:t>
            </a:r>
            <a:r>
              <a:rPr lang="en-US" dirty="0" err="1" smtClean="0"/>
              <a:t>TCPdump</a:t>
            </a:r>
            <a:r>
              <a:rPr lang="en-US" dirty="0" smtClean="0"/>
              <a:t>?</a:t>
            </a:r>
            <a:endParaRPr lang="en-US" dirty="0"/>
          </a:p>
        </p:txBody>
      </p:sp>
      <p:pic>
        <p:nvPicPr>
          <p:cNvPr id="3" name="Picture 2"/>
          <p:cNvPicPr>
            <a:picLocks noChangeAspect="1"/>
          </p:cNvPicPr>
          <p:nvPr/>
        </p:nvPicPr>
        <p:blipFill>
          <a:blip r:embed="rId3"/>
          <a:stretch>
            <a:fillRect/>
          </a:stretch>
        </p:blipFill>
        <p:spPr>
          <a:xfrm>
            <a:off x="4805554" y="1417320"/>
            <a:ext cx="7072779" cy="466935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50255" y="1381131"/>
            <a:ext cx="4244807" cy="3108543"/>
          </a:xfrm>
          <a:prstGeom prst="rect">
            <a:avLst/>
          </a:prstGeom>
        </p:spPr>
        <p:txBody>
          <a:bodyPr wrap="square">
            <a:spAutoFit/>
          </a:bodyPr>
          <a:lstStyle/>
          <a:p>
            <a:r>
              <a:rPr lang="en-US" sz="2800" b="1" dirty="0" err="1"/>
              <a:t>tcpdump</a:t>
            </a:r>
            <a:r>
              <a:rPr lang="en-US" sz="2800" dirty="0"/>
              <a:t> is a common </a:t>
            </a:r>
            <a:r>
              <a:rPr lang="en-US" sz="2800" dirty="0">
                <a:hlinkClick r:id="rId4" tooltip="Packet analyzer"/>
              </a:rPr>
              <a:t>packet analyzer</a:t>
            </a:r>
            <a:r>
              <a:rPr lang="en-US" sz="2800" dirty="0"/>
              <a:t> that runs under the </a:t>
            </a:r>
            <a:r>
              <a:rPr lang="en-US" sz="2800" dirty="0">
                <a:hlinkClick r:id="rId5" tooltip="Command line"/>
              </a:rPr>
              <a:t>command line</a:t>
            </a:r>
            <a:r>
              <a:rPr lang="en-US" sz="2800" dirty="0"/>
              <a:t>. It allows the user to display </a:t>
            </a:r>
            <a:r>
              <a:rPr lang="en-US" sz="2800" dirty="0">
                <a:hlinkClick r:id="rId6" tooltip="TCP/IP"/>
              </a:rPr>
              <a:t>TCP/IP</a:t>
            </a:r>
            <a:r>
              <a:rPr lang="en-US" sz="2800" dirty="0"/>
              <a:t> and other packets being transmitted or received over a </a:t>
            </a:r>
            <a:r>
              <a:rPr lang="en-US" sz="2800" dirty="0">
                <a:hlinkClick r:id="rId7" tooltip="Computer network"/>
              </a:rPr>
              <a:t>network</a:t>
            </a:r>
            <a:endParaRPr lang="en-US" sz="2800" dirty="0"/>
          </a:p>
        </p:txBody>
      </p:sp>
    </p:spTree>
    <p:extLst>
      <p:ext uri="{BB962C8B-B14F-4D97-AF65-F5344CB8AC3E}">
        <p14:creationId xmlns:p14="http://schemas.microsoft.com/office/powerpoint/2010/main" val="2992453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What can </a:t>
            </a:r>
            <a:r>
              <a:rPr lang="en-US" dirty="0" err="1" smtClean="0"/>
              <a:t>TCPdump</a:t>
            </a:r>
            <a:r>
              <a:rPr lang="en-US" dirty="0" smtClean="0"/>
              <a:t> tell us …</a:t>
            </a:r>
            <a:endParaRPr lang="en-US" dirty="0"/>
          </a:p>
        </p:txBody>
      </p:sp>
      <p:sp>
        <p:nvSpPr>
          <p:cNvPr id="3" name="Rectangle 2"/>
          <p:cNvSpPr/>
          <p:nvPr/>
        </p:nvSpPr>
        <p:spPr>
          <a:xfrm>
            <a:off x="0" y="1325880"/>
            <a:ext cx="12192000" cy="4832092"/>
          </a:xfrm>
          <a:prstGeom prst="rect">
            <a:avLst/>
          </a:prstGeom>
          <a:noFill/>
        </p:spPr>
        <p:txBody>
          <a:bodyPr wrap="square">
            <a:spAutoFit/>
          </a:bodyPr>
          <a:lstStyle/>
          <a:p>
            <a:r>
              <a:rPr lang="en-US" sz="1400" dirty="0"/>
              <a:t>21:28:48.565492 IP 10.128.10.1.137 &gt; 10.128.10.255.137: NBT UDP PACKET(137): QUERY; REQUEST; BROADCAST in slot1/tmm0 </a:t>
            </a:r>
            <a:r>
              <a:rPr lang="en-US" sz="1400" dirty="0" err="1"/>
              <a:t>lis</a:t>
            </a:r>
            <a:r>
              <a:rPr lang="en-US" sz="1400" dirty="0"/>
              <a:t>=</a:t>
            </a:r>
          </a:p>
          <a:p>
            <a:r>
              <a:rPr lang="en-US" sz="1400" dirty="0"/>
              <a:t>21:28:48.808374 IP 10.128.20.241.47597 &gt; 10.128.20.17.80: S 1774880053:1774880053(0) win 14600 &lt;</a:t>
            </a:r>
            <a:r>
              <a:rPr lang="en-US" sz="1400" dirty="0" err="1"/>
              <a:t>mss</a:t>
            </a:r>
            <a:r>
              <a:rPr lang="en-US" sz="1400" dirty="0"/>
              <a:t> 1460,sackOK,timestamp 14962386 0,nop,wscale 7&gt; out slot1/tmm1 </a:t>
            </a:r>
            <a:r>
              <a:rPr lang="en-US" sz="1400" dirty="0" err="1"/>
              <a:t>lis</a:t>
            </a:r>
            <a:r>
              <a:rPr lang="en-US" sz="1400" dirty="0"/>
              <a:t>=</a:t>
            </a:r>
          </a:p>
          <a:p>
            <a:r>
              <a:rPr lang="en-US" sz="1400" dirty="0"/>
              <a:t>21:28:48.810025 IP 10.128.20.17.80 &gt; 10.128.20.241.47597: S 3738641472:3738641472(0) </a:t>
            </a:r>
            <a:r>
              <a:rPr lang="en-US" sz="1400" dirty="0" err="1"/>
              <a:t>ack</a:t>
            </a:r>
            <a:r>
              <a:rPr lang="en-US" sz="1400" dirty="0"/>
              <a:t> 1774880054 win 14480 &lt;</a:t>
            </a:r>
            <a:r>
              <a:rPr lang="en-US" sz="1400" dirty="0" err="1"/>
              <a:t>mss</a:t>
            </a:r>
            <a:r>
              <a:rPr lang="en-US" sz="1400" dirty="0"/>
              <a:t> 1460,sackOK,timestamp 113402217 14962386,nop,wscale 7&gt; in slot1/tmm1 </a:t>
            </a:r>
            <a:r>
              <a:rPr lang="en-US" sz="1400" dirty="0" err="1"/>
              <a:t>lis</a:t>
            </a:r>
            <a:r>
              <a:rPr lang="en-US" sz="1400" dirty="0"/>
              <a:t>=</a:t>
            </a:r>
          </a:p>
          <a:p>
            <a:r>
              <a:rPr lang="en-US" sz="1400" dirty="0"/>
              <a:t>21:28:48.812804 IP 10.128.20.241.47597 &gt; 10.128.20.17.80: . </a:t>
            </a:r>
            <a:r>
              <a:rPr lang="en-US" sz="1400" dirty="0" err="1"/>
              <a:t>ack</a:t>
            </a:r>
            <a:r>
              <a:rPr lang="en-US" sz="1400" dirty="0"/>
              <a:t> 1 win 115 &lt;</a:t>
            </a:r>
            <a:r>
              <a:rPr lang="en-US" sz="1400" dirty="0" err="1"/>
              <a:t>nop,nop,timestamp</a:t>
            </a:r>
            <a:r>
              <a:rPr lang="en-US" sz="1400" dirty="0"/>
              <a:t> 14962389 113402217&gt; out slot1/tmm1 </a:t>
            </a:r>
            <a:r>
              <a:rPr lang="en-US" sz="1400" dirty="0" err="1"/>
              <a:t>lis</a:t>
            </a:r>
            <a:r>
              <a:rPr lang="en-US" sz="1400" dirty="0"/>
              <a:t>=</a:t>
            </a:r>
          </a:p>
          <a:p>
            <a:r>
              <a:rPr lang="en-US" sz="1400" dirty="0"/>
              <a:t>21:28:48.812831 IP 10.128.20.241.47597 &gt; 10.128.20.17.80: P 1:19(18) </a:t>
            </a:r>
            <a:r>
              <a:rPr lang="en-US" sz="1400" dirty="0" err="1"/>
              <a:t>ack</a:t>
            </a:r>
            <a:r>
              <a:rPr lang="en-US" sz="1400" dirty="0"/>
              <a:t> 1 win 115 &lt;</a:t>
            </a:r>
            <a:r>
              <a:rPr lang="en-US" sz="1400" dirty="0" err="1"/>
              <a:t>nop,nop,timestamp</a:t>
            </a:r>
            <a:r>
              <a:rPr lang="en-US" sz="1400" dirty="0"/>
              <a:t> 14962389 113402217&gt; out slot1/tmm1 </a:t>
            </a:r>
            <a:r>
              <a:rPr lang="en-US" sz="1400" dirty="0" err="1"/>
              <a:t>lis</a:t>
            </a:r>
            <a:r>
              <a:rPr lang="en-US" sz="1400" dirty="0"/>
              <a:t>=</a:t>
            </a:r>
          </a:p>
          <a:p>
            <a:r>
              <a:rPr lang="en-US" sz="1400" dirty="0"/>
              <a:t>21:28:48.814551 IP 10.128.20.17.80 &gt; 10.128.20.241.47597: . </a:t>
            </a:r>
            <a:r>
              <a:rPr lang="en-US" sz="1400" dirty="0" err="1"/>
              <a:t>ack</a:t>
            </a:r>
            <a:r>
              <a:rPr lang="en-US" sz="1400" dirty="0"/>
              <a:t> 19 win 114 &lt;</a:t>
            </a:r>
            <a:r>
              <a:rPr lang="en-US" sz="1400" dirty="0" err="1"/>
              <a:t>nop,nop,timestamp</a:t>
            </a:r>
            <a:r>
              <a:rPr lang="en-US" sz="1400" dirty="0"/>
              <a:t> 113402218 14962389&gt; in slot1/tmm1 </a:t>
            </a:r>
            <a:r>
              <a:rPr lang="en-US" sz="1400" dirty="0" err="1"/>
              <a:t>lis</a:t>
            </a:r>
            <a:r>
              <a:rPr lang="en-US" sz="1400" dirty="0"/>
              <a:t>=</a:t>
            </a:r>
          </a:p>
          <a:p>
            <a:r>
              <a:rPr lang="en-US" sz="1400" dirty="0"/>
              <a:t>21:28:48.817797 IP 10.128.20.17.80 &gt; 10.128.20.241.47597: P 1:1225(1224) </a:t>
            </a:r>
            <a:r>
              <a:rPr lang="en-US" sz="1400" dirty="0" err="1"/>
              <a:t>ack</a:t>
            </a:r>
            <a:r>
              <a:rPr lang="en-US" sz="1400" dirty="0"/>
              <a:t> 19 win 114 &lt;</a:t>
            </a:r>
            <a:r>
              <a:rPr lang="en-US" sz="1400" dirty="0" err="1"/>
              <a:t>nop,nop,timestamp</a:t>
            </a:r>
            <a:r>
              <a:rPr lang="en-US" sz="1400" dirty="0"/>
              <a:t> 113402218 14962389&gt; in slot1/tmm1 </a:t>
            </a:r>
            <a:r>
              <a:rPr lang="en-US" sz="1400" dirty="0" err="1"/>
              <a:t>lis</a:t>
            </a:r>
            <a:r>
              <a:rPr lang="en-US" sz="1400" dirty="0"/>
              <a:t>=</a:t>
            </a:r>
          </a:p>
          <a:p>
            <a:r>
              <a:rPr lang="en-US" sz="1400" dirty="0"/>
              <a:t>21:28:48.817799 IP 10.128.20.17.80 &gt; 10.128.20.241.47597: F 1225:1225(0) </a:t>
            </a:r>
            <a:r>
              <a:rPr lang="en-US" sz="1400" dirty="0" err="1"/>
              <a:t>ack</a:t>
            </a:r>
            <a:r>
              <a:rPr lang="en-US" sz="1400" dirty="0"/>
              <a:t> 19 win 114 &lt;</a:t>
            </a:r>
            <a:r>
              <a:rPr lang="en-US" sz="1400" dirty="0" err="1"/>
              <a:t>nop,nop,timestamp</a:t>
            </a:r>
            <a:r>
              <a:rPr lang="en-US" sz="1400" dirty="0"/>
              <a:t> 113402218 14962389&gt; in slot1/tmm1 </a:t>
            </a:r>
            <a:r>
              <a:rPr lang="en-US" sz="1400" dirty="0" err="1"/>
              <a:t>lis</a:t>
            </a:r>
            <a:r>
              <a:rPr lang="en-US" sz="1400" dirty="0"/>
              <a:t>=</a:t>
            </a:r>
          </a:p>
          <a:p>
            <a:r>
              <a:rPr lang="en-US" sz="1400" dirty="0"/>
              <a:t>21:28:48.820345 IP 10.128.20.241.47597 &gt; 10.128.20.17.80: . </a:t>
            </a:r>
            <a:r>
              <a:rPr lang="en-US" sz="1400" dirty="0" err="1"/>
              <a:t>ack</a:t>
            </a:r>
            <a:r>
              <a:rPr lang="en-US" sz="1400" dirty="0"/>
              <a:t> 1225 win 134 &lt;</a:t>
            </a:r>
            <a:r>
              <a:rPr lang="en-US" sz="1400" dirty="0" err="1"/>
              <a:t>nop,nop,timestamp</a:t>
            </a:r>
            <a:r>
              <a:rPr lang="en-US" sz="1400" dirty="0"/>
              <a:t> 14962397 113402218&gt; out slot1/tmm1 </a:t>
            </a:r>
            <a:r>
              <a:rPr lang="en-US" sz="1400" dirty="0" err="1"/>
              <a:t>lis</a:t>
            </a:r>
            <a:r>
              <a:rPr lang="en-US" sz="1400" dirty="0"/>
              <a:t>=</a:t>
            </a:r>
          </a:p>
          <a:p>
            <a:r>
              <a:rPr lang="en-US" sz="1400" dirty="0"/>
              <a:t>21:28:48.820347 IP 10.128.20.241.47597 &gt; 10.128.20.17.80: F 19:19(0) </a:t>
            </a:r>
            <a:r>
              <a:rPr lang="en-US" sz="1400" dirty="0" err="1"/>
              <a:t>ack</a:t>
            </a:r>
            <a:r>
              <a:rPr lang="en-US" sz="1400" dirty="0"/>
              <a:t> 1226 win 134 &lt;</a:t>
            </a:r>
            <a:r>
              <a:rPr lang="en-US" sz="1400" dirty="0" err="1"/>
              <a:t>nop,nop,timestamp</a:t>
            </a:r>
            <a:r>
              <a:rPr lang="en-US" sz="1400" dirty="0"/>
              <a:t> 14962397 113402218&gt; out slot1/tmm1 </a:t>
            </a:r>
            <a:r>
              <a:rPr lang="en-US" sz="1400" dirty="0" err="1"/>
              <a:t>lis</a:t>
            </a:r>
            <a:r>
              <a:rPr lang="en-US" sz="1400" dirty="0"/>
              <a:t>=</a:t>
            </a:r>
          </a:p>
          <a:p>
            <a:r>
              <a:rPr lang="en-US" sz="1400" dirty="0"/>
              <a:t>21:28:48.822016 IP 10.128.20.17.80 &gt; 10.128.20.241.47597: . </a:t>
            </a:r>
            <a:r>
              <a:rPr lang="en-US" sz="1400" dirty="0" err="1"/>
              <a:t>ack</a:t>
            </a:r>
            <a:r>
              <a:rPr lang="en-US" sz="1400" dirty="0"/>
              <a:t> 20 win 114 &lt;</a:t>
            </a:r>
            <a:r>
              <a:rPr lang="en-US" sz="1400" dirty="0" err="1"/>
              <a:t>nop,nop,timestamp</a:t>
            </a:r>
            <a:r>
              <a:rPr lang="en-US" sz="1400" dirty="0"/>
              <a:t> 113402220 14962397&gt; in slot1/tmm1 </a:t>
            </a:r>
            <a:r>
              <a:rPr lang="en-US" sz="1400" dirty="0" err="1"/>
              <a:t>lis</a:t>
            </a:r>
            <a:r>
              <a:rPr lang="en-US" sz="1400" dirty="0"/>
              <a:t>=</a:t>
            </a:r>
          </a:p>
          <a:p>
            <a:r>
              <a:rPr lang="en-US" sz="1400" dirty="0"/>
              <a:t>21:28:49.186429 </a:t>
            </a:r>
            <a:r>
              <a:rPr lang="en-US" sz="1400" dirty="0" err="1"/>
              <a:t>arp</a:t>
            </a:r>
            <a:r>
              <a:rPr lang="en-US" sz="1400" dirty="0"/>
              <a:t> who-has 10.128.10.2 tell 10.128.10.241 out slot1/tmm0 </a:t>
            </a:r>
            <a:r>
              <a:rPr lang="en-US" sz="1400" dirty="0" err="1"/>
              <a:t>lis</a:t>
            </a:r>
            <a:r>
              <a:rPr lang="en-US" sz="1400" dirty="0"/>
              <a:t>=</a:t>
            </a:r>
          </a:p>
          <a:p>
            <a:r>
              <a:rPr lang="en-US" sz="1400" dirty="0"/>
              <a:t>21:28:49.315416 IP 10.128.10.1.137 &gt; 10.128.10.255.137: NBT UDP PACKET(137): QUERY; REQUEST; BROADCAST in slot1/tmm0 </a:t>
            </a:r>
            <a:r>
              <a:rPr lang="en-US" sz="1400" dirty="0" err="1"/>
              <a:t>lis</a:t>
            </a:r>
            <a:r>
              <a:rPr lang="en-US" sz="1400" dirty="0"/>
              <a:t>=</a:t>
            </a:r>
          </a:p>
          <a:p>
            <a:r>
              <a:rPr lang="en-US" sz="1400" dirty="0"/>
              <a:t>21:28:50.065604 IP 10.128.10.1.137 &gt; 10.128.10.255.137: NBT UDP PACKET(137): QUERY; REQUEST; BROADCAST in slot1/tmm0 </a:t>
            </a:r>
            <a:r>
              <a:rPr lang="en-US" sz="1400" dirty="0" err="1"/>
              <a:t>lis</a:t>
            </a:r>
            <a:r>
              <a:rPr lang="en-US" sz="1400" dirty="0"/>
              <a:t>=</a:t>
            </a:r>
          </a:p>
          <a:p>
            <a:r>
              <a:rPr lang="en-US" sz="1400" dirty="0"/>
              <a:t>21:28:50.206873 </a:t>
            </a:r>
            <a:r>
              <a:rPr lang="en-US" sz="1400" dirty="0" err="1"/>
              <a:t>arp</a:t>
            </a:r>
            <a:r>
              <a:rPr lang="en-US" sz="1400" dirty="0"/>
              <a:t> who-has 10.128.10.2 tell 10.128.10.241 out slot1/tmm0 </a:t>
            </a:r>
            <a:r>
              <a:rPr lang="en-US" sz="1400" dirty="0" err="1"/>
              <a:t>lis</a:t>
            </a:r>
            <a:r>
              <a:rPr lang="en-US" sz="1400" dirty="0"/>
              <a:t>=</a:t>
            </a:r>
          </a:p>
          <a:p>
            <a:r>
              <a:rPr lang="en-US" sz="1400" dirty="0"/>
              <a:t>21:28:51.044854 IP 10.128.10.1.137 &gt; 10.128.10.255.137: NBT UDP PACKET(137): QUERY; REQUEST; BROADCAST in slot1/tmm0 </a:t>
            </a:r>
            <a:r>
              <a:rPr lang="en-US" sz="1400" dirty="0" err="1"/>
              <a:t>lis</a:t>
            </a:r>
            <a:r>
              <a:rPr lang="en-US" sz="1400" dirty="0"/>
              <a:t>=</a:t>
            </a:r>
          </a:p>
          <a:p>
            <a:r>
              <a:rPr lang="en-US" sz="1400" dirty="0"/>
              <a:t>21:28:51.206434 </a:t>
            </a:r>
            <a:r>
              <a:rPr lang="en-US" sz="1400" dirty="0" err="1"/>
              <a:t>arp</a:t>
            </a:r>
            <a:r>
              <a:rPr lang="en-US" sz="1400" dirty="0"/>
              <a:t> who-has 10.128.10.2 tell 10.128.10.241 out slot1/tmm0 </a:t>
            </a:r>
            <a:r>
              <a:rPr lang="en-US" sz="1400" dirty="0" err="1"/>
              <a:t>lis</a:t>
            </a:r>
            <a:r>
              <a:rPr lang="en-US" sz="1400" dirty="0"/>
              <a:t>=</a:t>
            </a:r>
          </a:p>
        </p:txBody>
      </p:sp>
      <p:sp>
        <p:nvSpPr>
          <p:cNvPr id="5" name="Oval 4"/>
          <p:cNvSpPr/>
          <p:nvPr/>
        </p:nvSpPr>
        <p:spPr>
          <a:xfrm>
            <a:off x="3530600" y="1512660"/>
            <a:ext cx="1112520" cy="363188"/>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6" name="Oval 5"/>
          <p:cNvSpPr/>
          <p:nvPr/>
        </p:nvSpPr>
        <p:spPr>
          <a:xfrm>
            <a:off x="4602480" y="1571048"/>
            <a:ext cx="279400" cy="274320"/>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7" name="Oval 6"/>
          <p:cNvSpPr/>
          <p:nvPr/>
        </p:nvSpPr>
        <p:spPr>
          <a:xfrm>
            <a:off x="1615440" y="1530408"/>
            <a:ext cx="1244600" cy="365760"/>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8" name="Oval 7"/>
          <p:cNvSpPr/>
          <p:nvPr/>
        </p:nvSpPr>
        <p:spPr>
          <a:xfrm>
            <a:off x="2860040" y="1546860"/>
            <a:ext cx="604520" cy="274320"/>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9" name="Rounded Rectangle 8"/>
          <p:cNvSpPr/>
          <p:nvPr/>
        </p:nvSpPr>
        <p:spPr>
          <a:xfrm>
            <a:off x="1703672" y="2454442"/>
            <a:ext cx="3234088" cy="211756"/>
          </a:xfrm>
          <a:prstGeom prst="round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0" name="Rounded Rectangle 9"/>
          <p:cNvSpPr/>
          <p:nvPr/>
        </p:nvSpPr>
        <p:spPr>
          <a:xfrm>
            <a:off x="1647792" y="3499289"/>
            <a:ext cx="3234088" cy="211756"/>
          </a:xfrm>
          <a:prstGeom prst="round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1" name="Rounded Rectangle 10"/>
          <p:cNvSpPr/>
          <p:nvPr/>
        </p:nvSpPr>
        <p:spPr>
          <a:xfrm>
            <a:off x="4881880" y="3087704"/>
            <a:ext cx="7188200" cy="211756"/>
          </a:xfrm>
          <a:prstGeom prst="round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2" name="Rounded Rectangle 11"/>
          <p:cNvSpPr/>
          <p:nvPr/>
        </p:nvSpPr>
        <p:spPr>
          <a:xfrm>
            <a:off x="4861030" y="3952380"/>
            <a:ext cx="7188200" cy="211756"/>
          </a:xfrm>
          <a:prstGeom prst="round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cxnSp>
        <p:nvCxnSpPr>
          <p:cNvPr id="14" name="Straight Arrow Connector 13"/>
          <p:cNvCxnSpPr/>
          <p:nvPr/>
        </p:nvCxnSpPr>
        <p:spPr>
          <a:xfrm flipV="1">
            <a:off x="1127760" y="1896168"/>
            <a:ext cx="960120" cy="334036"/>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1124585" y="1853474"/>
            <a:ext cx="2073275" cy="359633"/>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3977640" y="1906244"/>
            <a:ext cx="2697480" cy="426078"/>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flipV="1">
            <a:off x="4643120" y="1798488"/>
            <a:ext cx="2032000" cy="564230"/>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2087880" y="2649261"/>
            <a:ext cx="736070" cy="2003132"/>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0" idx="2"/>
          </p:cNvCxnSpPr>
          <p:nvPr/>
        </p:nvCxnSpPr>
        <p:spPr>
          <a:xfrm flipV="1">
            <a:off x="2084705" y="3711045"/>
            <a:ext cx="1180131" cy="941348"/>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6966585" y="3299460"/>
            <a:ext cx="1750695" cy="1531620"/>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6963410" y="4181719"/>
            <a:ext cx="1372870" cy="681445"/>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36" name="Rounded Rectangle 35"/>
          <p:cNvSpPr/>
          <p:nvPr/>
        </p:nvSpPr>
        <p:spPr>
          <a:xfrm>
            <a:off x="116893" y="2230204"/>
            <a:ext cx="1736037" cy="888670"/>
          </a:xfrm>
          <a:prstGeom prst="roundRect">
            <a:avLst/>
          </a:prstGeom>
          <a:solidFill>
            <a:schemeClr val="bg1">
              <a:lumMod val="85000"/>
            </a:schemeClr>
          </a:solidFill>
          <a:ln>
            <a:solidFill>
              <a:schemeClr val="bg2">
                <a:lumMod val="50000"/>
              </a:schemeClr>
            </a:solidFill>
          </a:ln>
        </p:spPr>
        <p:txBody>
          <a:bodyPr vert="horz" wrap="square" lIns="182880" tIns="0" rIns="91440" bIns="0" rtlCol="0" anchor="ctr">
            <a:noAutofit/>
          </a:bodyPr>
          <a:lstStyle/>
          <a:p>
            <a:pPr>
              <a:lnSpc>
                <a:spcPct val="90000"/>
              </a:lnSpc>
              <a:spcBef>
                <a:spcPts val="0"/>
              </a:spcBef>
              <a:spcAft>
                <a:spcPts val="0"/>
              </a:spcAft>
              <a:buClrTx/>
            </a:pPr>
            <a:r>
              <a:rPr lang="en-US" sz="2000" b="0" i="0" baseline="0" dirty="0" smtClean="0">
                <a:effectLst>
                  <a:outerShdw blurRad="38100" dist="25400" dir="2700000" algn="tl">
                    <a:srgbClr val="000000">
                      <a:alpha val="0"/>
                    </a:srgbClr>
                  </a:outerShdw>
                </a:effectLst>
                <a:latin typeface="+mj-lt"/>
              </a:rPr>
              <a:t>Source</a:t>
            </a:r>
            <a:r>
              <a:rPr lang="en-US" sz="2000" b="0" i="0" dirty="0" smtClean="0">
                <a:effectLst>
                  <a:outerShdw blurRad="38100" dist="25400" dir="2700000" algn="tl">
                    <a:srgbClr val="000000">
                      <a:alpha val="0"/>
                    </a:srgbClr>
                  </a:outerShdw>
                </a:effectLst>
                <a:latin typeface="+mj-lt"/>
              </a:rPr>
              <a:t> IP</a:t>
            </a:r>
          </a:p>
          <a:p>
            <a:pPr>
              <a:lnSpc>
                <a:spcPct val="90000"/>
              </a:lnSpc>
              <a:spcBef>
                <a:spcPts val="0"/>
              </a:spcBef>
              <a:spcAft>
                <a:spcPts val="0"/>
              </a:spcAft>
              <a:buClrTx/>
            </a:pPr>
            <a:r>
              <a:rPr lang="en-US" sz="2000" baseline="0" dirty="0" smtClean="0">
                <a:effectLst>
                  <a:outerShdw blurRad="38100" dist="25400" dir="2700000" algn="tl">
                    <a:srgbClr val="000000">
                      <a:alpha val="0"/>
                    </a:srgbClr>
                  </a:outerShdw>
                </a:effectLst>
                <a:latin typeface="+mj-lt"/>
              </a:rPr>
              <a:t>Source</a:t>
            </a:r>
            <a:r>
              <a:rPr lang="en-US" sz="2000" dirty="0" smtClean="0">
                <a:effectLst>
                  <a:outerShdw blurRad="38100" dist="25400" dir="2700000" algn="tl">
                    <a:srgbClr val="000000">
                      <a:alpha val="0"/>
                    </a:srgbClr>
                  </a:outerShdw>
                </a:effectLst>
                <a:latin typeface="+mj-lt"/>
              </a:rPr>
              <a:t> Port</a:t>
            </a:r>
            <a:endParaRPr lang="en-US" sz="2000" b="0" i="0" baseline="0" dirty="0">
              <a:effectLst>
                <a:outerShdw blurRad="38100" dist="25400" dir="2700000" algn="tl">
                  <a:srgbClr val="000000">
                    <a:alpha val="0"/>
                  </a:srgbClr>
                </a:outerShdw>
              </a:effectLst>
              <a:latin typeface="+mj-lt"/>
            </a:endParaRPr>
          </a:p>
        </p:txBody>
      </p:sp>
      <p:sp>
        <p:nvSpPr>
          <p:cNvPr id="37" name="Rounded Rectangle 36"/>
          <p:cNvSpPr/>
          <p:nvPr/>
        </p:nvSpPr>
        <p:spPr>
          <a:xfrm>
            <a:off x="6638369" y="2033290"/>
            <a:ext cx="2886631" cy="888670"/>
          </a:xfrm>
          <a:prstGeom prst="roundRect">
            <a:avLst/>
          </a:prstGeom>
          <a:solidFill>
            <a:schemeClr val="bg1">
              <a:lumMod val="85000"/>
            </a:schemeClr>
          </a:solidFill>
          <a:ln>
            <a:solidFill>
              <a:schemeClr val="bg2">
                <a:lumMod val="50000"/>
              </a:schemeClr>
            </a:solidFill>
          </a:ln>
        </p:spPr>
        <p:txBody>
          <a:bodyPr vert="horz" wrap="square" lIns="182880" tIns="0" rIns="91440" bIns="0" rtlCol="0" anchor="ctr">
            <a:noAutofit/>
          </a:bodyPr>
          <a:lstStyle/>
          <a:p>
            <a:pPr>
              <a:lnSpc>
                <a:spcPct val="90000"/>
              </a:lnSpc>
              <a:spcBef>
                <a:spcPts val="0"/>
              </a:spcBef>
              <a:spcAft>
                <a:spcPts val="0"/>
              </a:spcAft>
              <a:buClrTx/>
            </a:pPr>
            <a:r>
              <a:rPr lang="en-US" sz="2000" b="0" i="0" baseline="0" dirty="0" smtClean="0">
                <a:effectLst>
                  <a:outerShdw blurRad="38100" dist="25400" dir="2700000" algn="tl">
                    <a:srgbClr val="000000">
                      <a:alpha val="0"/>
                    </a:srgbClr>
                  </a:outerShdw>
                </a:effectLst>
                <a:latin typeface="+mj-lt"/>
              </a:rPr>
              <a:t>Destination </a:t>
            </a:r>
            <a:r>
              <a:rPr lang="en-US" sz="2000" b="0" i="0" dirty="0" smtClean="0">
                <a:effectLst>
                  <a:outerShdw blurRad="38100" dist="25400" dir="2700000" algn="tl">
                    <a:srgbClr val="000000">
                      <a:alpha val="0"/>
                    </a:srgbClr>
                  </a:outerShdw>
                </a:effectLst>
                <a:latin typeface="+mj-lt"/>
              </a:rPr>
              <a:t>IP</a:t>
            </a:r>
          </a:p>
          <a:p>
            <a:pPr>
              <a:lnSpc>
                <a:spcPct val="90000"/>
              </a:lnSpc>
              <a:spcBef>
                <a:spcPts val="0"/>
              </a:spcBef>
              <a:spcAft>
                <a:spcPts val="0"/>
              </a:spcAft>
              <a:buClrTx/>
            </a:pPr>
            <a:r>
              <a:rPr lang="en-US" sz="2000" baseline="0" dirty="0" smtClean="0">
                <a:effectLst>
                  <a:outerShdw blurRad="38100" dist="25400" dir="2700000" algn="tl">
                    <a:srgbClr val="000000">
                      <a:alpha val="0"/>
                    </a:srgbClr>
                  </a:outerShdw>
                </a:effectLst>
                <a:latin typeface="+mj-lt"/>
              </a:rPr>
              <a:t>Destination</a:t>
            </a:r>
            <a:r>
              <a:rPr lang="en-US" sz="2000" dirty="0" smtClean="0">
                <a:effectLst>
                  <a:outerShdw blurRad="38100" dist="25400" dir="2700000" algn="tl">
                    <a:srgbClr val="000000">
                      <a:alpha val="0"/>
                    </a:srgbClr>
                  </a:outerShdw>
                </a:effectLst>
                <a:latin typeface="+mj-lt"/>
              </a:rPr>
              <a:t> Port</a:t>
            </a:r>
            <a:endParaRPr lang="en-US" sz="2000" b="0" i="0" baseline="0" dirty="0">
              <a:effectLst>
                <a:outerShdw blurRad="38100" dist="25400" dir="2700000" algn="tl">
                  <a:srgbClr val="000000">
                    <a:alpha val="0"/>
                  </a:srgbClr>
                </a:outerShdw>
              </a:effectLst>
              <a:latin typeface="+mj-lt"/>
            </a:endParaRPr>
          </a:p>
        </p:txBody>
      </p:sp>
      <p:sp>
        <p:nvSpPr>
          <p:cNvPr id="38" name="Rounded Rectangle 37"/>
          <p:cNvSpPr/>
          <p:nvPr/>
        </p:nvSpPr>
        <p:spPr>
          <a:xfrm>
            <a:off x="643969" y="4638449"/>
            <a:ext cx="2886631" cy="888670"/>
          </a:xfrm>
          <a:prstGeom prst="roundRect">
            <a:avLst/>
          </a:prstGeom>
          <a:solidFill>
            <a:schemeClr val="bg1">
              <a:lumMod val="85000"/>
            </a:schemeClr>
          </a:solidFill>
          <a:ln>
            <a:solidFill>
              <a:schemeClr val="bg2">
                <a:lumMod val="50000"/>
              </a:schemeClr>
            </a:solidFill>
          </a:ln>
        </p:spPr>
        <p:txBody>
          <a:bodyPr vert="horz" wrap="square" lIns="182880" tIns="0" rIns="91440" bIns="0" rtlCol="0" anchor="ctr">
            <a:noAutofit/>
          </a:bodyPr>
          <a:lstStyle/>
          <a:p>
            <a:pPr>
              <a:lnSpc>
                <a:spcPct val="90000"/>
              </a:lnSpc>
              <a:spcBef>
                <a:spcPts val="0"/>
              </a:spcBef>
              <a:spcAft>
                <a:spcPts val="0"/>
              </a:spcAft>
              <a:buClrTx/>
            </a:pPr>
            <a:r>
              <a:rPr lang="en-US" sz="2000" b="0" i="0" baseline="0" dirty="0" smtClean="0">
                <a:effectLst>
                  <a:outerShdw blurRad="38100" dist="25400" dir="2700000" algn="tl">
                    <a:srgbClr val="000000">
                      <a:alpha val="0"/>
                    </a:srgbClr>
                  </a:outerShdw>
                </a:effectLst>
                <a:latin typeface="+mj-lt"/>
              </a:rPr>
              <a:t>Host to Host Communication</a:t>
            </a:r>
            <a:endParaRPr lang="en-US" sz="2000" b="0" i="0" baseline="0" dirty="0">
              <a:effectLst>
                <a:outerShdw blurRad="38100" dist="25400" dir="2700000" algn="tl">
                  <a:srgbClr val="000000">
                    <a:alpha val="0"/>
                  </a:srgbClr>
                </a:outerShdw>
              </a:effectLst>
              <a:latin typeface="+mj-lt"/>
            </a:endParaRPr>
          </a:p>
        </p:txBody>
      </p:sp>
      <p:sp>
        <p:nvSpPr>
          <p:cNvPr id="39" name="Rounded Rectangle 38"/>
          <p:cNvSpPr/>
          <p:nvPr/>
        </p:nvSpPr>
        <p:spPr>
          <a:xfrm>
            <a:off x="5636410" y="4752865"/>
            <a:ext cx="2886631" cy="888670"/>
          </a:xfrm>
          <a:prstGeom prst="roundRect">
            <a:avLst/>
          </a:prstGeom>
          <a:solidFill>
            <a:schemeClr val="bg1">
              <a:lumMod val="85000"/>
            </a:schemeClr>
          </a:solidFill>
          <a:ln>
            <a:solidFill>
              <a:schemeClr val="bg2">
                <a:lumMod val="50000"/>
              </a:schemeClr>
            </a:solidFill>
          </a:ln>
        </p:spPr>
        <p:txBody>
          <a:bodyPr vert="horz" wrap="square" lIns="182880" tIns="0" rIns="91440" bIns="0" rtlCol="0" anchor="ctr">
            <a:noAutofit/>
          </a:bodyPr>
          <a:lstStyle/>
          <a:p>
            <a:pPr>
              <a:lnSpc>
                <a:spcPct val="90000"/>
              </a:lnSpc>
              <a:spcBef>
                <a:spcPts val="0"/>
              </a:spcBef>
              <a:spcAft>
                <a:spcPts val="0"/>
              </a:spcAft>
              <a:buClrTx/>
            </a:pPr>
            <a:r>
              <a:rPr lang="en-US" sz="2000" b="0" i="0" baseline="0" dirty="0" smtClean="0">
                <a:effectLst>
                  <a:outerShdw blurRad="38100" dist="25400" dir="2700000" algn="tl">
                    <a:srgbClr val="000000">
                      <a:alpha val="0"/>
                    </a:srgbClr>
                  </a:outerShdw>
                </a:effectLst>
                <a:latin typeface="+mj-lt"/>
              </a:rPr>
              <a:t>Data</a:t>
            </a:r>
            <a:r>
              <a:rPr lang="en-US" sz="2000" b="0" i="0" dirty="0" smtClean="0">
                <a:effectLst>
                  <a:outerShdw blurRad="38100" dist="25400" dir="2700000" algn="tl">
                    <a:srgbClr val="000000">
                      <a:alpha val="0"/>
                    </a:srgbClr>
                  </a:outerShdw>
                </a:effectLst>
                <a:latin typeface="+mj-lt"/>
              </a:rPr>
              <a:t> Payload and other information</a:t>
            </a:r>
            <a:endParaRPr lang="en-US" sz="2000" b="0" i="0" baseline="0" dirty="0">
              <a:effectLst>
                <a:outerShdw blurRad="38100" dist="25400" dir="2700000" algn="tl">
                  <a:srgbClr val="000000">
                    <a:alpha val="0"/>
                  </a:srgbClr>
                </a:outerShdw>
              </a:effectLst>
              <a:latin typeface="+mj-lt"/>
            </a:endParaRPr>
          </a:p>
        </p:txBody>
      </p:sp>
      <p:sp>
        <p:nvSpPr>
          <p:cNvPr id="40" name="TextBox 39"/>
          <p:cNvSpPr txBox="1"/>
          <p:nvPr/>
        </p:nvSpPr>
        <p:spPr>
          <a:xfrm>
            <a:off x="731711" y="5791200"/>
            <a:ext cx="10975658" cy="687044"/>
          </a:xfrm>
          <a:prstGeom prst="rect">
            <a:avLst/>
          </a:prstGeom>
          <a:noFill/>
        </p:spPr>
        <p:txBody>
          <a:bodyPr wrap="square" lIns="0" tIns="0" rIns="0" bIns="0" rtlCol="0">
            <a:noAutofit/>
          </a:bodyPr>
          <a:lstStyle/>
          <a:p>
            <a:pPr>
              <a:lnSpc>
                <a:spcPct val="90000"/>
              </a:lnSpc>
              <a:spcAft>
                <a:spcPts val="600"/>
              </a:spcAft>
            </a:pPr>
            <a:r>
              <a:rPr lang="en-US" sz="5400" b="1" dirty="0" smtClean="0">
                <a:solidFill>
                  <a:schemeClr val="accent1">
                    <a:lumMod val="50000"/>
                  </a:schemeClr>
                </a:solidFill>
                <a:effectLst>
                  <a:outerShdw blurRad="38100" dist="25400" dir="2700000" algn="tl">
                    <a:srgbClr val="000000">
                      <a:alpha val="0"/>
                    </a:srgbClr>
                  </a:outerShdw>
                </a:effectLst>
              </a:rPr>
              <a:t>Certainly, enough to get us in trouble</a:t>
            </a:r>
            <a:endParaRPr lang="en-US" sz="5400" b="1" kern="1200" dirty="0" smtClean="0">
              <a:solidFill>
                <a:schemeClr val="accent1">
                  <a:lumMod val="50000"/>
                </a:schemeClr>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14283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36" grpId="0" animBg="1"/>
      <p:bldP spid="37" grpId="0" animBg="1"/>
      <p:bldP spid="38" grpId="0" animBg="1"/>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       </a:t>
            </a:r>
            <a:r>
              <a:rPr lang="en-US" dirty="0" err="1" smtClean="0"/>
              <a:t>TCPdump</a:t>
            </a:r>
            <a:r>
              <a:rPr lang="en-US" dirty="0" smtClean="0"/>
              <a:t> on …</a:t>
            </a:r>
            <a:endParaRPr lang="en-US" dirty="0"/>
          </a:p>
        </p:txBody>
      </p:sp>
      <p:grpSp>
        <p:nvGrpSpPr>
          <p:cNvPr id="12" name="Group 11"/>
          <p:cNvGrpSpPr/>
          <p:nvPr/>
        </p:nvGrpSpPr>
        <p:grpSpPr>
          <a:xfrm>
            <a:off x="408330" y="1628078"/>
            <a:ext cx="3617260" cy="4389866"/>
            <a:chOff x="408330" y="1628078"/>
            <a:chExt cx="3617260" cy="4389866"/>
          </a:xfrm>
          <a:effectLst>
            <a:reflection blurRad="6350" stA="50000" endA="300" endPos="10000" dir="5400000" sy="-100000" algn="bl" rotWithShape="0"/>
          </a:effectLst>
        </p:grpSpPr>
        <p:sp>
          <p:nvSpPr>
            <p:cNvPr id="5" name="Rounded Rectangle 4"/>
            <p:cNvSpPr/>
            <p:nvPr/>
          </p:nvSpPr>
          <p:spPr>
            <a:xfrm>
              <a:off x="408330" y="1628078"/>
              <a:ext cx="3617259" cy="4389866"/>
            </a:xfrm>
            <a:prstGeom prst="roundRect">
              <a:avLst/>
            </a:prstGeom>
            <a:gradFill flip="none" rotWithShape="1">
              <a:gsLst>
                <a:gs pos="0">
                  <a:schemeClr val="accent1">
                    <a:lumMod val="0"/>
                    <a:lumOff val="100000"/>
                  </a:schemeClr>
                </a:gs>
                <a:gs pos="31000">
                  <a:schemeClr val="accent1">
                    <a:lumMod val="0"/>
                    <a:lumOff val="100000"/>
                  </a:schemeClr>
                </a:gs>
                <a:gs pos="100000">
                  <a:schemeClr val="accent1">
                    <a:lumMod val="60000"/>
                    <a:lumOff val="40000"/>
                  </a:schemeClr>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VLANs</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6" name="Rounded Rectangle 5"/>
            <p:cNvSpPr/>
            <p:nvPr/>
          </p:nvSpPr>
          <p:spPr>
            <a:xfrm>
              <a:off x="417072"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Recommended</a:t>
              </a:r>
              <a:r>
                <a:rPr lang="en-US" i="0" dirty="0" smtClean="0">
                  <a:solidFill>
                    <a:schemeClr val="tx1">
                      <a:lumMod val="95000"/>
                      <a:lumOff val="5000"/>
                    </a:schemeClr>
                  </a:solidFill>
                </a:rPr>
                <a:t> for </a:t>
              </a:r>
              <a:r>
                <a:rPr lang="en-US" b="1" i="0" u="sng" baseline="0" dirty="0" smtClean="0">
                  <a:solidFill>
                    <a:schemeClr val="tx1">
                      <a:lumMod val="95000"/>
                      <a:lumOff val="5000"/>
                    </a:schemeClr>
                  </a:solidFill>
                </a:rPr>
                <a:t>in-depth</a:t>
              </a:r>
              <a:r>
                <a:rPr lang="en-US" i="0" baseline="0" dirty="0" smtClean="0">
                  <a:solidFill>
                    <a:schemeClr val="tx1">
                      <a:lumMod val="95000"/>
                      <a:lumOff val="5000"/>
                    </a:schemeClr>
                  </a:solidFill>
                </a:rPr>
                <a:t> troubleshooting</a:t>
              </a:r>
            </a:p>
            <a:p>
              <a:pPr marL="342900" indent="-342900">
                <a:lnSpc>
                  <a:spcPct val="90000"/>
                </a:lnSpc>
                <a:spcBef>
                  <a:spcPts val="0"/>
                </a:spcBef>
                <a:spcAft>
                  <a:spcPts val="0"/>
                </a:spcAft>
                <a:buClrTx/>
                <a:buFont typeface="Arial" panose="020B0604020202020204" pitchFamily="34" charset="0"/>
                <a:buChar char="•"/>
              </a:pPr>
              <a:endParaRPr lang="en-US" i="0" baseline="0"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Processed by TMM</a:t>
              </a:r>
            </a:p>
            <a:p>
              <a:pPr marL="342900" indent="-342900">
                <a:lnSpc>
                  <a:spcPct val="90000"/>
                </a:lnSpc>
                <a:spcBef>
                  <a:spcPts val="0"/>
                </a:spcBef>
                <a:spcAft>
                  <a:spcPts val="0"/>
                </a:spcAft>
                <a:buClrTx/>
                <a:buFont typeface="Arial" panose="020B0604020202020204" pitchFamily="34" charset="0"/>
                <a:buChar char="•"/>
              </a:pPr>
              <a:endParaRPr lang="en-US" i="0" baseline="0" dirty="0" smtClean="0">
                <a:solidFill>
                  <a:schemeClr val="tx1">
                    <a:lumMod val="95000"/>
                    <a:lumOff val="5000"/>
                  </a:schemeClr>
                </a:solidFill>
                <a:latin typeface="+mj-lt"/>
              </a:endParaRPr>
            </a:p>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Special considerations for non-default partitions</a:t>
              </a:r>
            </a:p>
            <a:p>
              <a:pPr>
                <a:lnSpc>
                  <a:spcPct val="90000"/>
                </a:lnSpc>
              </a:pPr>
              <a:r>
                <a:rPr lang="en-US" sz="1400" i="1" dirty="0" smtClean="0">
                  <a:solidFill>
                    <a:schemeClr val="tx1">
                      <a:lumMod val="95000"/>
                      <a:lumOff val="5000"/>
                    </a:schemeClr>
                  </a:solidFill>
                  <a:latin typeface="+mj-lt"/>
                </a:rPr>
                <a:t>        </a:t>
              </a:r>
              <a:r>
                <a:rPr lang="en-US" sz="1400" i="1" dirty="0" smtClean="0">
                  <a:solidFill>
                    <a:schemeClr val="tx1">
                      <a:lumMod val="95000"/>
                      <a:lumOff val="5000"/>
                    </a:schemeClr>
                  </a:solidFill>
                </a:rPr>
                <a:t>-</a:t>
              </a:r>
              <a:r>
                <a:rPr lang="en-US" sz="1400" i="1" dirty="0" err="1" smtClean="0">
                  <a:solidFill>
                    <a:schemeClr val="tx1">
                      <a:lumMod val="95000"/>
                      <a:lumOff val="5000"/>
                    </a:schemeClr>
                  </a:solidFill>
                </a:rPr>
                <a:t>i</a:t>
              </a:r>
              <a:r>
                <a:rPr lang="en-US" sz="1400" i="1" dirty="0" smtClean="0">
                  <a:solidFill>
                    <a:schemeClr val="tx1">
                      <a:lumMod val="95000"/>
                      <a:lumOff val="5000"/>
                    </a:schemeClr>
                  </a:solidFill>
                </a:rPr>
                <a:t> /&lt;</a:t>
              </a:r>
              <a:r>
                <a:rPr lang="en-US" sz="1400" i="1" dirty="0" err="1" smtClean="0">
                  <a:solidFill>
                    <a:schemeClr val="tx1">
                      <a:lumMod val="95000"/>
                      <a:lumOff val="5000"/>
                    </a:schemeClr>
                  </a:solidFill>
                </a:rPr>
                <a:t>partition_name</a:t>
              </a:r>
              <a:r>
                <a:rPr lang="en-US" sz="1400" i="1" dirty="0" smtClean="0">
                  <a:solidFill>
                    <a:schemeClr val="tx1">
                      <a:lumMod val="95000"/>
                      <a:lumOff val="5000"/>
                    </a:schemeClr>
                  </a:solidFill>
                </a:rPr>
                <a:t>&gt;/&lt;</a:t>
              </a:r>
              <a:r>
                <a:rPr lang="en-US" sz="1400" i="1" dirty="0" err="1" smtClean="0">
                  <a:solidFill>
                    <a:schemeClr val="tx1">
                      <a:lumMod val="95000"/>
                      <a:lumOff val="5000"/>
                    </a:schemeClr>
                  </a:solidFill>
                </a:rPr>
                <a:t>vlan_name</a:t>
              </a:r>
              <a:r>
                <a:rPr lang="en-US" sz="1400" i="1" dirty="0" smtClean="0">
                  <a:solidFill>
                    <a:schemeClr val="tx1">
                      <a:lumMod val="95000"/>
                      <a:lumOff val="5000"/>
                    </a:schemeClr>
                  </a:solidFill>
                </a:rPr>
                <a:t>&gt;</a:t>
              </a:r>
              <a:endParaRPr lang="en-US" sz="1400" i="1" dirty="0">
                <a:solidFill>
                  <a:schemeClr val="tx1">
                    <a:lumMod val="95000"/>
                    <a:lumOff val="5000"/>
                  </a:schemeClr>
                </a:solidFill>
              </a:endParaRPr>
            </a:p>
            <a:p>
              <a:pPr marL="342900" indent="-342900">
                <a:lnSpc>
                  <a:spcPct val="90000"/>
                </a:lnSpc>
                <a:buFont typeface="Arial" panose="020B0604020202020204" pitchFamily="34" charset="0"/>
                <a:buChar char="•"/>
              </a:pPr>
              <a:endParaRPr lang="en-US" dirty="0" smtClean="0">
                <a:solidFill>
                  <a:schemeClr val="tx1">
                    <a:lumMod val="95000"/>
                    <a:lumOff val="5000"/>
                  </a:schemeClr>
                </a:solidFill>
              </a:endParaRPr>
            </a:p>
            <a:p>
              <a:pPr marL="342900" indent="-342900">
                <a:lnSpc>
                  <a:spcPct val="90000"/>
                </a:lnSpc>
                <a:buFont typeface="Arial" panose="020B0604020202020204" pitchFamily="34" charset="0"/>
                <a:buChar char="•"/>
              </a:pPr>
              <a:r>
                <a:rPr lang="en-US" dirty="0" smtClean="0">
                  <a:solidFill>
                    <a:schemeClr val="tx1">
                      <a:lumMod val="95000"/>
                      <a:lumOff val="5000"/>
                    </a:schemeClr>
                  </a:solidFill>
                </a:rPr>
                <a:t>Special </a:t>
              </a:r>
              <a:r>
                <a:rPr lang="en-US" dirty="0">
                  <a:solidFill>
                    <a:schemeClr val="tx1">
                      <a:lumMod val="95000"/>
                      <a:lumOff val="5000"/>
                    </a:schemeClr>
                  </a:solidFill>
                </a:rPr>
                <a:t>considerations for </a:t>
              </a:r>
              <a:r>
                <a:rPr lang="en-US" dirty="0" smtClean="0">
                  <a:solidFill>
                    <a:schemeClr val="tx1">
                      <a:lumMod val="95000"/>
                      <a:lumOff val="5000"/>
                    </a:schemeClr>
                  </a:solidFill>
                </a:rPr>
                <a:t>systems containing PVA ASICs </a:t>
              </a:r>
              <a:r>
                <a:rPr lang="en-US" sz="1200" dirty="0" smtClean="0">
                  <a:solidFill>
                    <a:schemeClr val="tx1">
                      <a:lumMod val="95000"/>
                      <a:lumOff val="5000"/>
                    </a:schemeClr>
                  </a:solidFill>
                </a:rPr>
                <a:t>(not processed by TMM)</a:t>
              </a:r>
            </a:p>
            <a:p>
              <a:pPr>
                <a:lnSpc>
                  <a:spcPct val="90000"/>
                </a:lnSpc>
              </a:pPr>
              <a:r>
                <a:rPr lang="en-US" sz="1400" i="1" dirty="0" smtClean="0">
                  <a:solidFill>
                    <a:schemeClr val="tx1">
                      <a:lumMod val="95000"/>
                      <a:lumOff val="5000"/>
                    </a:schemeClr>
                  </a:solidFill>
                </a:rPr>
                <a:t>       </a:t>
              </a:r>
              <a:r>
                <a:rPr lang="en-US" sz="1400" i="1" dirty="0" err="1" smtClean="0">
                  <a:solidFill>
                    <a:schemeClr val="tx1">
                      <a:lumMod val="95000"/>
                      <a:lumOff val="5000"/>
                    </a:schemeClr>
                  </a:solidFill>
                </a:rPr>
                <a:t>tmsh</a:t>
              </a:r>
              <a:r>
                <a:rPr lang="en-US" sz="1400" i="1" dirty="0" smtClean="0">
                  <a:solidFill>
                    <a:schemeClr val="tx1">
                      <a:lumMod val="95000"/>
                      <a:lumOff val="5000"/>
                    </a:schemeClr>
                  </a:solidFill>
                </a:rPr>
                <a:t> </a:t>
              </a:r>
              <a:r>
                <a:rPr lang="en-US" sz="1400" i="1" dirty="0">
                  <a:solidFill>
                    <a:schemeClr val="tx1">
                      <a:lumMod val="95000"/>
                      <a:lumOff val="5000"/>
                    </a:schemeClr>
                  </a:solidFill>
                </a:rPr>
                <a:t>show /sys hardware |</a:t>
              </a:r>
              <a:r>
                <a:rPr lang="en-US" sz="1400" i="1" dirty="0" err="1">
                  <a:solidFill>
                    <a:schemeClr val="tx1">
                      <a:lumMod val="95000"/>
                      <a:lumOff val="5000"/>
                    </a:schemeClr>
                  </a:solidFill>
                </a:rPr>
                <a:t>grep</a:t>
              </a:r>
              <a:r>
                <a:rPr lang="en-US" sz="1400" i="1" dirty="0">
                  <a:solidFill>
                    <a:schemeClr val="tx1">
                      <a:lumMod val="95000"/>
                      <a:lumOff val="5000"/>
                    </a:schemeClr>
                  </a:solidFill>
                </a:rPr>
                <a:t> -</a:t>
              </a:r>
              <a:r>
                <a:rPr lang="en-US" sz="1400" i="1" dirty="0" err="1">
                  <a:solidFill>
                    <a:schemeClr val="tx1">
                      <a:lumMod val="95000"/>
                      <a:lumOff val="5000"/>
                    </a:schemeClr>
                  </a:solidFill>
                </a:rPr>
                <a:t>i</a:t>
              </a:r>
              <a:r>
                <a:rPr lang="en-US" sz="1400" i="1" dirty="0">
                  <a:solidFill>
                    <a:schemeClr val="tx1">
                      <a:lumMod val="95000"/>
                      <a:lumOff val="5000"/>
                    </a:schemeClr>
                  </a:solidFill>
                </a:rPr>
                <a:t> </a:t>
              </a:r>
              <a:r>
                <a:rPr lang="en-US" sz="1400" i="1" dirty="0" err="1" smtClean="0">
                  <a:solidFill>
                    <a:schemeClr val="tx1">
                      <a:lumMod val="95000"/>
                      <a:lumOff val="5000"/>
                    </a:schemeClr>
                  </a:solidFill>
                </a:rPr>
                <a:t>pva</a:t>
              </a:r>
              <a:endParaRPr lang="en-US" sz="1400" i="1" dirty="0" smtClean="0">
                <a:solidFill>
                  <a:schemeClr val="tx1">
                    <a:lumMod val="95000"/>
                    <a:lumOff val="5000"/>
                  </a:schemeClr>
                </a:solidFill>
              </a:endParaRPr>
            </a:p>
            <a:p>
              <a:pPr>
                <a:lnSpc>
                  <a:spcPct val="90000"/>
                </a:lnSpc>
              </a:pPr>
              <a:r>
                <a:rPr lang="en-US" sz="1400" i="1" dirty="0">
                  <a:solidFill>
                    <a:schemeClr val="tx1">
                      <a:lumMod val="95000"/>
                      <a:lumOff val="5000"/>
                    </a:schemeClr>
                  </a:solidFill>
                </a:rPr>
                <a:t> </a:t>
              </a:r>
              <a:r>
                <a:rPr lang="en-US" sz="1400" i="1" dirty="0" smtClean="0">
                  <a:solidFill>
                    <a:schemeClr val="tx1">
                      <a:lumMod val="95000"/>
                      <a:lumOff val="5000"/>
                    </a:schemeClr>
                  </a:solidFill>
                </a:rPr>
                <a:t>      disable PVA Acceleration (temporary)</a:t>
              </a:r>
              <a:endParaRPr lang="en-US" i="0" baseline="0" dirty="0">
                <a:solidFill>
                  <a:schemeClr val="tx1">
                    <a:lumMod val="95000"/>
                    <a:lumOff val="5000"/>
                  </a:schemeClr>
                </a:solidFill>
                <a:latin typeface="+mj-lt"/>
              </a:endParaRPr>
            </a:p>
          </p:txBody>
        </p:sp>
      </p:grpSp>
      <p:grpSp>
        <p:nvGrpSpPr>
          <p:cNvPr id="13" name="Group 12"/>
          <p:cNvGrpSpPr/>
          <p:nvPr/>
        </p:nvGrpSpPr>
        <p:grpSpPr>
          <a:xfrm>
            <a:off x="4271676" y="1628078"/>
            <a:ext cx="3608519" cy="4389866"/>
            <a:chOff x="4271676" y="1628078"/>
            <a:chExt cx="3608519" cy="4389866"/>
          </a:xfrm>
          <a:effectLst>
            <a:reflection blurRad="6350" stA="50000" endA="300" endPos="10000" dir="5400000" sy="-100000" algn="bl" rotWithShape="0"/>
          </a:effectLst>
        </p:grpSpPr>
        <p:sp>
          <p:nvSpPr>
            <p:cNvPr id="7" name="Rounded Rectangle 6"/>
            <p:cNvSpPr/>
            <p:nvPr/>
          </p:nvSpPr>
          <p:spPr>
            <a:xfrm>
              <a:off x="4271676" y="1628078"/>
              <a:ext cx="3608518" cy="4389866"/>
            </a:xfrm>
            <a:prstGeom prst="roundRect">
              <a:avLst/>
            </a:prstGeom>
            <a:gradFill flip="none" rotWithShape="1">
              <a:gsLst>
                <a:gs pos="0">
                  <a:schemeClr val="accent1">
                    <a:lumMod val="0"/>
                    <a:lumOff val="100000"/>
                  </a:schemeClr>
                </a:gs>
                <a:gs pos="31000">
                  <a:schemeClr val="accent1">
                    <a:lumMod val="0"/>
                    <a:lumOff val="100000"/>
                  </a:schemeClr>
                </a:gs>
                <a:gs pos="100000">
                  <a:schemeClr val="accent1">
                    <a:lumMod val="60000"/>
                    <a:lumOff val="40000"/>
                  </a:schemeClr>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Interfaces</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8" name="Rounded Rectangle 7"/>
            <p:cNvSpPr/>
            <p:nvPr/>
          </p:nvSpPr>
          <p:spPr>
            <a:xfrm>
              <a:off x="4271677"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Recommended</a:t>
              </a:r>
              <a:r>
                <a:rPr lang="en-US" i="0" dirty="0" smtClean="0">
                  <a:solidFill>
                    <a:schemeClr val="tx1">
                      <a:lumMod val="95000"/>
                      <a:lumOff val="5000"/>
                    </a:schemeClr>
                  </a:solidFill>
                </a:rPr>
                <a:t> for </a:t>
              </a:r>
              <a:r>
                <a:rPr lang="en-US" dirty="0" smtClean="0">
                  <a:solidFill>
                    <a:schemeClr val="tx1">
                      <a:lumMod val="95000"/>
                      <a:lumOff val="5000"/>
                    </a:schemeClr>
                  </a:solidFill>
                </a:rPr>
                <a:t>only </a:t>
              </a:r>
              <a:r>
                <a:rPr lang="en-US" b="1" u="sng" dirty="0" smtClean="0">
                  <a:solidFill>
                    <a:schemeClr val="tx1">
                      <a:lumMod val="95000"/>
                      <a:lumOff val="5000"/>
                    </a:schemeClr>
                  </a:solidFill>
                </a:rPr>
                <a:t>basic</a:t>
              </a:r>
              <a:r>
                <a:rPr lang="en-US" dirty="0" smtClean="0">
                  <a:solidFill>
                    <a:schemeClr val="tx1">
                      <a:lumMod val="95000"/>
                      <a:lumOff val="5000"/>
                    </a:schemeClr>
                  </a:solidFill>
                </a:rPr>
                <a:t> </a:t>
              </a:r>
              <a:r>
                <a:rPr lang="en-US" i="0" baseline="0" dirty="0" smtClean="0">
                  <a:solidFill>
                    <a:schemeClr val="tx1">
                      <a:lumMod val="95000"/>
                      <a:lumOff val="5000"/>
                    </a:schemeClr>
                  </a:solidFill>
                </a:rPr>
                <a:t>troubleshooting</a:t>
              </a:r>
            </a:p>
            <a:p>
              <a:pPr marL="342900" indent="-342900">
                <a:lnSpc>
                  <a:spcPct val="90000"/>
                </a:lnSpc>
                <a:spcBef>
                  <a:spcPts val="0"/>
                </a:spcBef>
                <a:spcAft>
                  <a:spcPts val="0"/>
                </a:spcAft>
                <a:buClrTx/>
                <a:buFont typeface="Arial" panose="020B0604020202020204" pitchFamily="34" charset="0"/>
                <a:buChar char="•"/>
              </a:pPr>
              <a:endParaRPr lang="en-US" i="0" baseline="0"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Packet copied by SCCP/AOM</a:t>
              </a:r>
            </a:p>
            <a:p>
              <a:pPr marL="342900" indent="-342900">
                <a:lnSpc>
                  <a:spcPct val="90000"/>
                </a:lnSpc>
                <a:spcBef>
                  <a:spcPts val="0"/>
                </a:spcBef>
                <a:spcAft>
                  <a:spcPts val="0"/>
                </a:spcAft>
                <a:buClrTx/>
                <a:buFont typeface="Arial" panose="020B0604020202020204" pitchFamily="34" charset="0"/>
                <a:buChar char="•"/>
              </a:pPr>
              <a:endParaRPr lang="en-US" i="0" baseline="0" dirty="0" smtClean="0">
                <a:solidFill>
                  <a:schemeClr val="tx1">
                    <a:lumMod val="95000"/>
                    <a:lumOff val="5000"/>
                  </a:schemeClr>
                </a:solidFill>
                <a:latin typeface="+mj-lt"/>
              </a:endParaRPr>
            </a:p>
            <a:p>
              <a:pPr marL="342900" indent="-342900">
                <a:lnSpc>
                  <a:spcPct val="90000"/>
                </a:lnSpc>
                <a:spcBef>
                  <a:spcPts val="0"/>
                </a:spcBef>
                <a:spcAft>
                  <a:spcPts val="0"/>
                </a:spcAft>
                <a:buClrTx/>
                <a:buFont typeface="Arial" panose="020B0604020202020204" pitchFamily="34" charset="0"/>
                <a:buChar char="•"/>
              </a:pPr>
              <a:r>
                <a:rPr lang="en-US" i="0" baseline="0" dirty="0" smtClean="0">
                  <a:solidFill>
                    <a:schemeClr val="tx1">
                      <a:lumMod val="95000"/>
                      <a:lumOff val="5000"/>
                    </a:schemeClr>
                  </a:solidFill>
                </a:rPr>
                <a:t>Rate-limited</a:t>
              </a:r>
              <a:r>
                <a:rPr lang="en-US" i="0" dirty="0" smtClean="0">
                  <a:solidFill>
                    <a:schemeClr val="tx1">
                      <a:lumMod val="95000"/>
                      <a:lumOff val="5000"/>
                    </a:schemeClr>
                  </a:solidFill>
                </a:rPr>
                <a:t> 200 </a:t>
              </a:r>
              <a:r>
                <a:rPr lang="en-US" i="0" dirty="0" err="1" smtClean="0">
                  <a:solidFill>
                    <a:schemeClr val="tx1">
                      <a:lumMod val="95000"/>
                      <a:lumOff val="5000"/>
                    </a:schemeClr>
                  </a:solidFill>
                </a:rPr>
                <a:t>pckts</a:t>
              </a:r>
              <a:r>
                <a:rPr lang="en-US" i="0" dirty="0" smtClean="0">
                  <a:solidFill>
                    <a:schemeClr val="tx1">
                      <a:lumMod val="95000"/>
                      <a:lumOff val="5000"/>
                    </a:schemeClr>
                  </a:solidFill>
                </a:rPr>
                <a:t>/sec</a:t>
              </a:r>
              <a:endParaRPr lang="en-US" sz="1400" i="1" dirty="0">
                <a:solidFill>
                  <a:schemeClr val="tx1">
                    <a:lumMod val="95000"/>
                    <a:lumOff val="5000"/>
                  </a:schemeClr>
                </a:solidFill>
                <a:latin typeface="+mj-lt"/>
              </a:endParaRPr>
            </a:p>
            <a:p>
              <a:pPr marL="342900" indent="-342900">
                <a:lnSpc>
                  <a:spcPct val="90000"/>
                </a:lnSpc>
                <a:buFont typeface="Arial" panose="020B0604020202020204" pitchFamily="34" charset="0"/>
                <a:buChar char="•"/>
              </a:pPr>
              <a:endParaRPr lang="en-US" dirty="0" smtClean="0">
                <a:solidFill>
                  <a:schemeClr val="tx1">
                    <a:lumMod val="95000"/>
                    <a:lumOff val="5000"/>
                  </a:schemeClr>
                </a:solidFill>
              </a:endParaRPr>
            </a:p>
            <a:p>
              <a:pPr marL="342900" indent="-342900">
                <a:lnSpc>
                  <a:spcPct val="90000"/>
                </a:lnSpc>
                <a:buFont typeface="Arial" panose="020B0604020202020204" pitchFamily="34" charset="0"/>
                <a:buChar char="•"/>
              </a:pPr>
              <a:r>
                <a:rPr lang="en-US" dirty="0" smtClean="0">
                  <a:solidFill>
                    <a:schemeClr val="tx1">
                      <a:lumMod val="95000"/>
                      <a:lumOff val="5000"/>
                    </a:schemeClr>
                  </a:solidFill>
                </a:rPr>
                <a:t>Interface of trunk captures entire trunk</a:t>
              </a:r>
            </a:p>
            <a:p>
              <a:pPr marL="342900" indent="-342900">
                <a:lnSpc>
                  <a:spcPct val="90000"/>
                </a:lnSpc>
                <a:buFont typeface="Arial" panose="020B0604020202020204" pitchFamily="34" charset="0"/>
                <a:buChar char="•"/>
              </a:pPr>
              <a:endParaRPr lang="en-US" dirty="0" smtClean="0">
                <a:solidFill>
                  <a:schemeClr val="tx1">
                    <a:lumMod val="95000"/>
                    <a:lumOff val="5000"/>
                  </a:schemeClr>
                </a:solidFill>
              </a:endParaRPr>
            </a:p>
            <a:p>
              <a:pPr marL="342900" indent="-342900">
                <a:lnSpc>
                  <a:spcPct val="90000"/>
                </a:lnSpc>
                <a:buFont typeface="Arial" panose="020B0604020202020204" pitchFamily="34" charset="0"/>
                <a:buChar char="•"/>
              </a:pPr>
              <a:r>
                <a:rPr lang="en-US" dirty="0" smtClean="0">
                  <a:solidFill>
                    <a:schemeClr val="tx1">
                      <a:lumMod val="95000"/>
                      <a:lumOff val="5000"/>
                    </a:schemeClr>
                  </a:solidFill>
                </a:rPr>
                <a:t>On VIPRION, must be on blade of </a:t>
              </a:r>
              <a:r>
                <a:rPr lang="en-US" dirty="0" err="1" smtClean="0">
                  <a:solidFill>
                    <a:schemeClr val="tx1">
                      <a:lumMod val="95000"/>
                      <a:lumOff val="5000"/>
                    </a:schemeClr>
                  </a:solidFill>
                </a:rPr>
                <a:t>TCPdump</a:t>
              </a:r>
              <a:r>
                <a:rPr lang="en-US" dirty="0" smtClean="0">
                  <a:solidFill>
                    <a:schemeClr val="tx1">
                      <a:lumMod val="95000"/>
                      <a:lumOff val="5000"/>
                    </a:schemeClr>
                  </a:solidFill>
                </a:rPr>
                <a:t> interface</a:t>
              </a:r>
              <a:endParaRPr lang="en-US" i="0" baseline="0" dirty="0">
                <a:solidFill>
                  <a:schemeClr val="tx1">
                    <a:lumMod val="95000"/>
                    <a:lumOff val="5000"/>
                  </a:schemeClr>
                </a:solidFill>
                <a:latin typeface="+mj-lt"/>
              </a:endParaRPr>
            </a:p>
          </p:txBody>
        </p:sp>
      </p:grpSp>
      <p:grpSp>
        <p:nvGrpSpPr>
          <p:cNvPr id="14" name="Group 13"/>
          <p:cNvGrpSpPr/>
          <p:nvPr/>
        </p:nvGrpSpPr>
        <p:grpSpPr>
          <a:xfrm>
            <a:off x="8098850" y="1628078"/>
            <a:ext cx="3608519" cy="4389866"/>
            <a:chOff x="8098850" y="1628078"/>
            <a:chExt cx="3608519" cy="4389866"/>
          </a:xfrm>
          <a:effectLst>
            <a:reflection blurRad="6350" stA="50000" endA="300" endPos="10000" dir="5400000" sy="-100000" algn="bl" rotWithShape="0"/>
          </a:effectLst>
        </p:grpSpPr>
        <p:sp>
          <p:nvSpPr>
            <p:cNvPr id="9" name="Rounded Rectangle 8"/>
            <p:cNvSpPr/>
            <p:nvPr/>
          </p:nvSpPr>
          <p:spPr>
            <a:xfrm>
              <a:off x="8098850" y="1628078"/>
              <a:ext cx="3608518" cy="4389866"/>
            </a:xfrm>
            <a:prstGeom prst="roundRect">
              <a:avLst/>
            </a:prstGeom>
            <a:gradFill flip="none" rotWithShape="1">
              <a:gsLst>
                <a:gs pos="0">
                  <a:schemeClr val="accent1">
                    <a:lumMod val="0"/>
                    <a:lumOff val="100000"/>
                  </a:schemeClr>
                </a:gs>
                <a:gs pos="31000">
                  <a:schemeClr val="accent1">
                    <a:lumMod val="0"/>
                    <a:lumOff val="100000"/>
                  </a:schemeClr>
                </a:gs>
                <a:gs pos="100000">
                  <a:schemeClr val="accent1">
                    <a:lumMod val="60000"/>
                    <a:lumOff val="40000"/>
                  </a:schemeClr>
                </a:gs>
              </a:gsLst>
              <a:path path="circle">
                <a:fillToRect l="50000" t="-80000" r="50000" b="180000"/>
              </a:path>
              <a:tileRect/>
            </a:gradFill>
            <a:ln>
              <a:solidFill>
                <a:schemeClr val="tx1">
                  <a:lumMod val="65000"/>
                  <a:lumOff val="35000"/>
                </a:schemeClr>
              </a:solidFill>
            </a:ln>
          </p:spPr>
          <p:txBody>
            <a:bodyPr vert="horz" wrap="square" lIns="182880" tIns="0" rIns="91440" bIns="0" rtlCol="0" anchor="t" anchorCtr="0">
              <a:noAutofit/>
            </a:bodyPr>
            <a:lstStyle/>
            <a:p>
              <a:pPr indent="0" algn="ctr">
                <a:lnSpc>
                  <a:spcPct val="90000"/>
                </a:lnSpc>
                <a:spcBef>
                  <a:spcPts val="0"/>
                </a:spcBef>
                <a:spcAft>
                  <a:spcPts val="0"/>
                </a:spcAft>
                <a:buClrTx/>
                <a:buFont typeface="Arial" pitchFamily="34" charset="0"/>
                <a:buNone/>
              </a:pPr>
              <a:r>
                <a:rPr lang="en-US" sz="2400" cap="small" dirty="0" smtClean="0">
                  <a:solidFill>
                    <a:srgbClr val="002060"/>
                  </a:solidFill>
                  <a:effectLst>
                    <a:outerShdw blurRad="38100" dist="25400" dir="2700000" algn="tl">
                      <a:srgbClr val="000000">
                        <a:alpha val="0"/>
                      </a:srgbClr>
                    </a:outerShdw>
                  </a:effectLst>
                  <a:latin typeface="+mj-lt"/>
                </a:rPr>
                <a:t>Route Domains</a:t>
              </a:r>
              <a:endParaRPr lang="en-US" sz="2400" b="0" i="0" cap="small" dirty="0">
                <a:solidFill>
                  <a:srgbClr val="002060"/>
                </a:solidFill>
                <a:effectLst>
                  <a:outerShdw blurRad="38100" dist="25400" dir="2700000" algn="tl">
                    <a:srgbClr val="000000">
                      <a:alpha val="0"/>
                    </a:srgbClr>
                  </a:outerShdw>
                </a:effectLst>
                <a:latin typeface="+mj-lt"/>
              </a:endParaRPr>
            </a:p>
          </p:txBody>
        </p:sp>
        <p:sp>
          <p:nvSpPr>
            <p:cNvPr id="10" name="Rounded Rectangle 9"/>
            <p:cNvSpPr/>
            <p:nvPr/>
          </p:nvSpPr>
          <p:spPr>
            <a:xfrm>
              <a:off x="8098851" y="2185639"/>
              <a:ext cx="3608518" cy="3832305"/>
            </a:xfrm>
            <a:prstGeom prst="roundRect">
              <a:avLst/>
            </a:prstGeom>
            <a:gradFill>
              <a:gsLst>
                <a:gs pos="15000">
                  <a:srgbClr val="FAFAFA"/>
                </a:gs>
                <a:gs pos="85000">
                  <a:srgbClr val="FBFDFF"/>
                </a:gs>
              </a:gsLst>
              <a:path path="circle">
                <a:fillToRect l="50000" t="50000" r="50000" b="50000"/>
              </a:path>
            </a:gradFill>
            <a:ln>
              <a:solidFill>
                <a:schemeClr val="tx1">
                  <a:lumMod val="65000"/>
                  <a:lumOff val="35000"/>
                </a:schemeClr>
              </a:solidFill>
            </a:ln>
          </p:spPr>
          <p:txBody>
            <a:bodyPr vert="horz" wrap="square" lIns="45720" tIns="182880" rIns="45720" bIns="0" rtlCol="0" anchor="t" anchorCtr="0">
              <a:noAutofit/>
            </a:bodyPr>
            <a:lstStyle/>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Run </a:t>
              </a:r>
              <a:r>
                <a:rPr lang="en-US" dirty="0" err="1" smtClean="0">
                  <a:solidFill>
                    <a:schemeClr val="tx1">
                      <a:lumMod val="95000"/>
                      <a:lumOff val="5000"/>
                    </a:schemeClr>
                  </a:solidFill>
                </a:rPr>
                <a:t>TCPdump</a:t>
              </a:r>
              <a:r>
                <a:rPr lang="en-US" dirty="0" smtClean="0">
                  <a:solidFill>
                    <a:schemeClr val="tx1">
                      <a:lumMod val="95000"/>
                      <a:lumOff val="5000"/>
                    </a:schemeClr>
                  </a:solidFill>
                </a:rPr>
                <a:t> from the default Route Domain (0)</a:t>
              </a:r>
              <a:endParaRPr lang="en-US" dirty="0">
                <a:solidFill>
                  <a:schemeClr val="tx1">
                    <a:lumMod val="95000"/>
                    <a:lumOff val="5000"/>
                  </a:schemeClr>
                </a:solidFill>
              </a:endParaRPr>
            </a:p>
            <a:p>
              <a:pPr>
                <a:lnSpc>
                  <a:spcPct val="90000"/>
                </a:lnSpc>
              </a:pPr>
              <a:r>
                <a:rPr lang="en-US" sz="1400" i="1" dirty="0">
                  <a:solidFill>
                    <a:schemeClr val="tx1">
                      <a:lumMod val="95000"/>
                      <a:lumOff val="5000"/>
                    </a:schemeClr>
                  </a:solidFill>
                </a:rPr>
                <a:t>        </a:t>
              </a:r>
              <a:r>
                <a:rPr lang="en-US" sz="1400" i="1" dirty="0" err="1" smtClean="0">
                  <a:solidFill>
                    <a:schemeClr val="tx1">
                      <a:lumMod val="95000"/>
                      <a:lumOff val="5000"/>
                    </a:schemeClr>
                  </a:solidFill>
                </a:rPr>
                <a:t>tcpdump</a:t>
              </a:r>
              <a:r>
                <a:rPr lang="en-US" sz="1400" i="1" dirty="0" smtClean="0">
                  <a:solidFill>
                    <a:schemeClr val="tx1">
                      <a:lumMod val="95000"/>
                      <a:lumOff val="5000"/>
                    </a:schemeClr>
                  </a:solidFill>
                </a:rPr>
                <a:t> –</a:t>
              </a:r>
              <a:r>
                <a:rPr lang="en-US" sz="1400" i="1" dirty="0" err="1" smtClean="0">
                  <a:solidFill>
                    <a:schemeClr val="tx1">
                      <a:lumMod val="95000"/>
                      <a:lumOff val="5000"/>
                    </a:schemeClr>
                  </a:solidFill>
                </a:rPr>
                <a:t>nni</a:t>
              </a:r>
              <a:r>
                <a:rPr lang="en-US" sz="1400" i="1" dirty="0" smtClean="0">
                  <a:solidFill>
                    <a:schemeClr val="tx1">
                      <a:lumMod val="95000"/>
                      <a:lumOff val="5000"/>
                    </a:schemeClr>
                  </a:solidFill>
                </a:rPr>
                <a:t> 0.0</a:t>
              </a:r>
              <a:endParaRPr lang="en-US" sz="1400" i="1" dirty="0">
                <a:solidFill>
                  <a:schemeClr val="tx1">
                    <a:lumMod val="95000"/>
                    <a:lumOff val="5000"/>
                  </a:schemeClr>
                </a:solidFill>
              </a:endParaRPr>
            </a:p>
            <a:p>
              <a:pPr marL="342900" indent="-342900">
                <a:lnSpc>
                  <a:spcPct val="90000"/>
                </a:lnSpc>
                <a:buFont typeface="Arial" panose="020B0604020202020204" pitchFamily="34" charset="0"/>
                <a:buChar char="•"/>
              </a:pPr>
              <a:endParaRPr lang="en-US" dirty="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Limitation: </a:t>
              </a:r>
              <a:r>
                <a:rPr lang="en-US" dirty="0" err="1" smtClean="0">
                  <a:solidFill>
                    <a:schemeClr val="tx1">
                      <a:lumMod val="95000"/>
                      <a:lumOff val="5000"/>
                    </a:schemeClr>
                  </a:solidFill>
                </a:rPr>
                <a:t>TCPdump</a:t>
              </a:r>
              <a:r>
                <a:rPr lang="en-US" dirty="0" smtClean="0">
                  <a:solidFill>
                    <a:schemeClr val="tx1">
                      <a:lumMod val="95000"/>
                      <a:lumOff val="5000"/>
                    </a:schemeClr>
                  </a:solidFill>
                </a:rPr>
                <a:t> does not capture traffic when run from a non-default Route-Domain</a:t>
              </a:r>
            </a:p>
            <a:p>
              <a:pPr marL="342900" indent="-342900">
                <a:lnSpc>
                  <a:spcPct val="90000"/>
                </a:lnSpc>
                <a:spcBef>
                  <a:spcPts val="0"/>
                </a:spcBef>
                <a:spcAft>
                  <a:spcPts val="0"/>
                </a:spcAft>
                <a:buClrTx/>
                <a:buFont typeface="Arial" panose="020B0604020202020204" pitchFamily="34" charset="0"/>
                <a:buChar char="•"/>
              </a:pPr>
              <a:endParaRPr lang="en-US" dirty="0" smtClean="0">
                <a:solidFill>
                  <a:schemeClr val="tx1">
                    <a:lumMod val="95000"/>
                    <a:lumOff val="5000"/>
                  </a:schemeClr>
                </a:solidFill>
              </a:endParaRPr>
            </a:p>
            <a:p>
              <a:pPr marL="342900" indent="-342900">
                <a:lnSpc>
                  <a:spcPct val="90000"/>
                </a:lnSpc>
                <a:spcBef>
                  <a:spcPts val="0"/>
                </a:spcBef>
                <a:spcAft>
                  <a:spcPts val="0"/>
                </a:spcAft>
                <a:buClrTx/>
                <a:buFont typeface="Arial" panose="020B0604020202020204" pitchFamily="34" charset="0"/>
                <a:buChar char="•"/>
              </a:pPr>
              <a:r>
                <a:rPr lang="en-US" dirty="0" smtClean="0">
                  <a:solidFill>
                    <a:schemeClr val="tx1">
                      <a:lumMod val="95000"/>
                      <a:lumOff val="5000"/>
                    </a:schemeClr>
                  </a:solidFill>
                </a:rPr>
                <a:t>Default Route Domain </a:t>
              </a:r>
            </a:p>
            <a:p>
              <a:pPr>
                <a:lnSpc>
                  <a:spcPct val="90000"/>
                </a:lnSpc>
                <a:spcBef>
                  <a:spcPts val="0"/>
                </a:spcBef>
                <a:spcAft>
                  <a:spcPts val="0"/>
                </a:spcAft>
                <a:buClrTx/>
              </a:pPr>
              <a:r>
                <a:rPr lang="en-US" sz="1400" dirty="0">
                  <a:solidFill>
                    <a:schemeClr val="tx1">
                      <a:lumMod val="95000"/>
                      <a:lumOff val="5000"/>
                    </a:schemeClr>
                  </a:solidFill>
                </a:rPr>
                <a:t> </a:t>
              </a:r>
              <a:r>
                <a:rPr lang="en-US" sz="1400" dirty="0" smtClean="0">
                  <a:solidFill>
                    <a:schemeClr val="tx1">
                      <a:lumMod val="95000"/>
                      <a:lumOff val="5000"/>
                    </a:schemeClr>
                  </a:solidFill>
                </a:rPr>
                <a:t>       rdsh:0</a:t>
              </a:r>
              <a:endParaRPr lang="en-US" sz="1400" dirty="0">
                <a:solidFill>
                  <a:schemeClr val="tx1">
                    <a:lumMod val="95000"/>
                    <a:lumOff val="5000"/>
                  </a:schemeClr>
                </a:solidFill>
              </a:endParaRPr>
            </a:p>
          </p:txBody>
        </p:sp>
      </p:grpSp>
      <p:pic>
        <p:nvPicPr>
          <p:cNvPr id="15" name="Picture 2" descr="http://upload.wikimedia.org/wikipedia/en/thumb/f/f9/F5_Networks_logo.svg/768px-F5_Network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819" y="400645"/>
            <a:ext cx="511973" cy="51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a22aeeb4-7644-4fb7-986a-45cbffec73bc"/>
</p:tagLst>
</file>

<file path=ppt/theme/theme1.xml><?xml version="1.0" encoding="utf-8"?>
<a:theme xmlns:a="http://schemas.openxmlformats.org/drawingml/2006/main" name="F5 2014 (16x9)">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F5 2013 BETA (16x9)">
  <a:themeElements>
    <a:clrScheme name="F5 2013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B2541A"/>
      </a:hlink>
      <a:folHlink>
        <a:srgbClr val="B2541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3.xml><?xml version="1.0" encoding="utf-8"?>
<a:theme xmlns:a="http://schemas.openxmlformats.org/drawingml/2006/main" name="1_Default Theme">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20478</TotalTime>
  <Words>2258</Words>
  <Application>Microsoft Office PowerPoint</Application>
  <PresentationFormat>Widescreen</PresentationFormat>
  <Paragraphs>384</Paragraphs>
  <Slides>43</Slides>
  <Notes>34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ＭＳ Ｐゴシック</vt:lpstr>
      <vt:lpstr>Arial</vt:lpstr>
      <vt:lpstr>Calibri</vt:lpstr>
      <vt:lpstr>Franklin Gothic Book</vt:lpstr>
      <vt:lpstr>Franklin Gothic Medium</vt:lpstr>
      <vt:lpstr>F5 2014 (16x9)</vt:lpstr>
      <vt:lpstr>F5 2013 BETA (16x9)</vt:lpstr>
      <vt:lpstr>1_Default Theme</vt:lpstr>
      <vt:lpstr>F5 Tools &amp; Troubleshooting</vt:lpstr>
      <vt:lpstr>PowerPoint Presentation</vt:lpstr>
      <vt:lpstr>PowerPoint Presentation</vt:lpstr>
      <vt:lpstr>PowerPoint Presentation</vt:lpstr>
      <vt:lpstr>tOoLz …</vt:lpstr>
      <vt:lpstr>TCPdump General Warnings</vt:lpstr>
      <vt:lpstr>What is TCPdump?</vt:lpstr>
      <vt:lpstr>What can TCPdump tell us …</vt:lpstr>
      <vt:lpstr>       TCPdump on …</vt:lpstr>
      <vt:lpstr>TCPdump – Primary Command Options</vt:lpstr>
      <vt:lpstr>TCPdump – Other Cool Options …</vt:lpstr>
      <vt:lpstr>TCPdump Filters</vt:lpstr>
      <vt:lpstr>TCPdump TMM Details :n (Low)</vt:lpstr>
      <vt:lpstr>TCPdump TMM Details :nn (Low &amp; Medium)</vt:lpstr>
      <vt:lpstr>TCPdump TMM Details :nn (Low &amp; Medium &amp; High)</vt:lpstr>
      <vt:lpstr>Let’s take a quick look …</vt:lpstr>
      <vt:lpstr>Wireshark Overview</vt:lpstr>
      <vt:lpstr>Brief Wireshark Overview</vt:lpstr>
      <vt:lpstr>Add SSL Cert to Wireshark for Decryption</vt:lpstr>
      <vt:lpstr>Add SSL Cert to Wireshark for Decryption (Cont.)</vt:lpstr>
      <vt:lpstr>Add SSL Cert to Wireshark for Decryption (Cont.)</vt:lpstr>
      <vt:lpstr>Decrypted SSL Payload</vt:lpstr>
      <vt:lpstr>      Dissector – Wireshark Plugin</vt:lpstr>
      <vt:lpstr>       Wireshark - Dissector Installation</vt:lpstr>
      <vt:lpstr>Simple Installation</vt:lpstr>
      <vt:lpstr>Verifying Dissector Installation</vt:lpstr>
      <vt:lpstr>       Dissector at Work…</vt:lpstr>
      <vt:lpstr>Let’s take a quick look …</vt:lpstr>
      <vt:lpstr>SSLdump</vt:lpstr>
      <vt:lpstr>SSLdump – Let’s take a look …</vt:lpstr>
      <vt:lpstr>Wireshark – From to Local PC (Wireshark) via CygWin</vt:lpstr>
      <vt:lpstr>CygWin – Let’s take a look…</vt:lpstr>
      <vt:lpstr>HTTPWatch Overview (Basic [free] &amp; Pro)</vt:lpstr>
      <vt:lpstr>HTTPWatch Overview (Cont)</vt:lpstr>
      <vt:lpstr>HTTPWatch Overview (Cont.)</vt:lpstr>
      <vt:lpstr>Fiddler (OpenSource) </vt:lpstr>
      <vt:lpstr>Fiddler (OpenSource) </vt:lpstr>
      <vt:lpstr>HTTP/Web Debugging Tools</vt:lpstr>
      <vt:lpstr>iControl</vt:lpstr>
      <vt:lpstr>Reference Links</vt:lpstr>
      <vt:lpstr>Questions</vt:lpstr>
      <vt:lpstr>F5 Overview (Your very brief one slide marketing syllabus)</vt:lpstr>
      <vt:lpstr>Thank you for you time…</vt:lpstr>
    </vt:vector>
  </TitlesOfParts>
  <Company>F5 Networks,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Lesley III</dc:creator>
  <cp:lastModifiedBy>Chas Lesley III</cp:lastModifiedBy>
  <cp:revision>191</cp:revision>
  <cp:lastPrinted>2015-03-26T03:46:32Z</cp:lastPrinted>
  <dcterms:created xsi:type="dcterms:W3CDTF">2014-12-15T22:47:52Z</dcterms:created>
  <dcterms:modified xsi:type="dcterms:W3CDTF">2015-03-26T03:51:36Z</dcterms:modified>
</cp:coreProperties>
</file>