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81" r:id="rId2"/>
    <p:sldMasterId id="2147483795" r:id="rId3"/>
  </p:sldMasterIdLst>
  <p:notesMasterIdLst>
    <p:notesMasterId r:id="rId58"/>
  </p:notesMasterIdLst>
  <p:sldIdLst>
    <p:sldId id="259" r:id="rId4"/>
    <p:sldId id="406" r:id="rId5"/>
    <p:sldId id="408" r:id="rId6"/>
    <p:sldId id="409" r:id="rId7"/>
    <p:sldId id="376" r:id="rId8"/>
    <p:sldId id="378" r:id="rId9"/>
    <p:sldId id="415" r:id="rId10"/>
    <p:sldId id="417" r:id="rId11"/>
    <p:sldId id="445" r:id="rId12"/>
    <p:sldId id="431" r:id="rId13"/>
    <p:sldId id="447" r:id="rId14"/>
    <p:sldId id="434" r:id="rId15"/>
    <p:sldId id="424" r:id="rId16"/>
    <p:sldId id="446" r:id="rId17"/>
    <p:sldId id="435" r:id="rId18"/>
    <p:sldId id="418" r:id="rId19"/>
    <p:sldId id="448" r:id="rId20"/>
    <p:sldId id="449" r:id="rId21"/>
    <p:sldId id="450" r:id="rId22"/>
    <p:sldId id="451" r:id="rId23"/>
    <p:sldId id="452" r:id="rId24"/>
    <p:sldId id="419" r:id="rId25"/>
    <p:sldId id="453" r:id="rId26"/>
    <p:sldId id="427" r:id="rId27"/>
    <p:sldId id="456" r:id="rId28"/>
    <p:sldId id="454" r:id="rId29"/>
    <p:sldId id="455" r:id="rId30"/>
    <p:sldId id="420" r:id="rId31"/>
    <p:sldId id="428" r:id="rId32"/>
    <p:sldId id="465" r:id="rId33"/>
    <p:sldId id="421" r:id="rId34"/>
    <p:sldId id="429" r:id="rId35"/>
    <p:sldId id="458" r:id="rId36"/>
    <p:sldId id="457" r:id="rId37"/>
    <p:sldId id="459" r:id="rId38"/>
    <p:sldId id="438" r:id="rId39"/>
    <p:sldId id="460" r:id="rId40"/>
    <p:sldId id="461" r:id="rId41"/>
    <p:sldId id="462" r:id="rId42"/>
    <p:sldId id="440" r:id="rId43"/>
    <p:sldId id="436" r:id="rId44"/>
    <p:sldId id="437" r:id="rId45"/>
    <p:sldId id="439" r:id="rId46"/>
    <p:sldId id="464" r:id="rId47"/>
    <p:sldId id="463" r:id="rId48"/>
    <p:sldId id="441" r:id="rId49"/>
    <p:sldId id="442" r:id="rId50"/>
    <p:sldId id="444" r:id="rId51"/>
    <p:sldId id="422" r:id="rId52"/>
    <p:sldId id="430" r:id="rId53"/>
    <p:sldId id="405" r:id="rId54"/>
    <p:sldId id="402" r:id="rId55"/>
    <p:sldId id="258" r:id="rId56"/>
    <p:sldId id="363"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e O Sullivan" initials="SO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800"/>
    <a:srgbClr val="008000"/>
    <a:srgbClr val="447AF2"/>
    <a:srgbClr val="325D17"/>
    <a:srgbClr val="F1BD55"/>
    <a:srgbClr val="FB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1" autoAdjust="0"/>
    <p:restoredTop sz="74713" autoAdjust="0"/>
  </p:normalViewPr>
  <p:slideViewPr>
    <p:cSldViewPr snapToGrid="0">
      <p:cViewPr varScale="1">
        <p:scale>
          <a:sx n="86" d="100"/>
          <a:sy n="86" d="100"/>
        </p:scale>
        <p:origin x="652" y="60"/>
      </p:cViewPr>
      <p:guideLst/>
    </p:cSldViewPr>
  </p:slideViewPr>
  <p:outlineViewPr>
    <p:cViewPr>
      <p:scale>
        <a:sx n="33" d="100"/>
        <a:sy n="33" d="100"/>
      </p:scale>
      <p:origin x="0" y="-2520"/>
    </p:cViewPr>
  </p:outlineViewPr>
  <p:notesTextViewPr>
    <p:cViewPr>
      <p:scale>
        <a:sx n="1" d="1"/>
        <a:sy n="1" d="1"/>
      </p:scale>
      <p:origin x="0" y="0"/>
    </p:cViewPr>
  </p:notesTextViewPr>
  <p:notesViewPr>
    <p:cSldViewPr snapToGrid="0">
      <p:cViewPr varScale="1">
        <p:scale>
          <a:sx n="53" d="100"/>
          <a:sy n="53" d="100"/>
        </p:scale>
        <p:origin x="1916"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631F61E-1B06-4610-A14F-F604031F6136}" type="datetimeFigureOut">
              <a:rPr lang="en-US" smtClean="0"/>
              <a:t>6/25/2015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B8940FA-62FF-466F-A347-F5150B1CFB99}" type="slidenum">
              <a:rPr lang="en-US" smtClean="0"/>
              <a:t>‹#›</a:t>
            </a:fld>
            <a:endParaRPr lang="en-US"/>
          </a:p>
        </p:txBody>
      </p:sp>
    </p:spTree>
    <p:extLst>
      <p:ext uri="{BB962C8B-B14F-4D97-AF65-F5344CB8AC3E}">
        <p14:creationId xmlns:p14="http://schemas.microsoft.com/office/powerpoint/2010/main" val="92223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upport.f5.com/kb/en-us/solutions/public/7000/500/sol7530.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support.f5.com/kb/en-us/solutions/public/13000/200/sol13284.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upport.f5.com/kb/en-us/solutions/public/6000/700/sol6774.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539750"/>
            <a:ext cx="4800600" cy="270033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Sept-2012</a:t>
            </a:r>
            <a:endParaRPr lang="en-US">
              <a:solidFill>
                <a:prstClr val="black"/>
              </a:solidFill>
            </a:endParaRPr>
          </a:p>
        </p:txBody>
      </p:sp>
      <p:sp>
        <p:nvSpPr>
          <p:cNvPr id="5" name="Slide Number Placeholder 4"/>
          <p:cNvSpPr>
            <a:spLocks noGrp="1"/>
          </p:cNvSpPr>
          <p:nvPr>
            <p:ph type="sldNum" sz="quarter" idx="11"/>
          </p:nvPr>
        </p:nvSpPr>
        <p:spPr/>
        <p:txBody>
          <a:bodyPr/>
          <a:lstStyle/>
          <a:p>
            <a:fld id="{9448651E-EB49-3D44-BAC0-F997EBA5445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27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10</a:t>
            </a:fld>
            <a:endParaRPr lang="en-US"/>
          </a:p>
        </p:txBody>
      </p:sp>
    </p:spTree>
    <p:extLst>
      <p:ext uri="{BB962C8B-B14F-4D97-AF65-F5344CB8AC3E}">
        <p14:creationId xmlns:p14="http://schemas.microsoft.com/office/powerpoint/2010/main" val="139791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11</a:t>
            </a:fld>
            <a:endParaRPr lang="en-US"/>
          </a:p>
        </p:txBody>
      </p:sp>
    </p:spTree>
    <p:extLst>
      <p:ext uri="{BB962C8B-B14F-4D97-AF65-F5344CB8AC3E}">
        <p14:creationId xmlns:p14="http://schemas.microsoft.com/office/powerpoint/2010/main" val="2779949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SNMP Trap Source Interface: </a:t>
            </a:r>
            <a:r>
              <a:rPr lang="en-US" dirty="0" smtClean="0">
                <a:hlinkClick r:id="rId3"/>
              </a:rPr>
              <a:t>https://support.f5.com/kb/en-us/solutions/public/7000/500/sol7530.html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Management Interface Routing: </a:t>
            </a:r>
            <a:r>
              <a:rPr lang="en-US" dirty="0" smtClean="0">
                <a:hlinkClick r:id="rId4"/>
              </a:rPr>
              <a:t>https://support.f5.com/kb/en-us/solutions/public/13000/200/sol13284.html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12</a:t>
            </a:fld>
            <a:endParaRPr lang="en-US"/>
          </a:p>
        </p:txBody>
      </p:sp>
    </p:spTree>
    <p:extLst>
      <p:ext uri="{BB962C8B-B14F-4D97-AF65-F5344CB8AC3E}">
        <p14:creationId xmlns:p14="http://schemas.microsoft.com/office/powerpoint/2010/main" val="3588785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13</a:t>
            </a:fld>
            <a:endParaRPr lang="en-US"/>
          </a:p>
        </p:txBody>
      </p:sp>
    </p:spTree>
    <p:extLst>
      <p:ext uri="{BB962C8B-B14F-4D97-AF65-F5344CB8AC3E}">
        <p14:creationId xmlns:p14="http://schemas.microsoft.com/office/powerpoint/2010/main" val="210549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SNMPWalk</a:t>
            </a:r>
            <a:r>
              <a:rPr lang="en-US" dirty="0" smtClean="0"/>
              <a:t>: </a:t>
            </a:r>
            <a:r>
              <a:rPr lang="en-US" sz="1200" dirty="0" smtClean="0">
                <a:hlinkClick r:id="rId3"/>
              </a:rPr>
              <a:t>https://support.f5.com/kb/en-us/solutions/public/6000/700/sol6774.html</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snmpget -c public 192.168.69.245 sysGlobalStat.sysStatMemoryUsed.0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snmpwalk</a:t>
            </a:r>
            <a:r>
              <a:rPr lang="en-US" dirty="0" smtClean="0"/>
              <a:t> -v2c -c public localhost </a:t>
            </a:r>
            <a:r>
              <a:rPr lang="en-US" dirty="0" err="1" smtClean="0"/>
              <a:t>hrSWRunName</a:t>
            </a:r>
            <a:r>
              <a:rPr lang="en-US" dirty="0" smtClean="0"/>
              <a:t> | </a:t>
            </a:r>
            <a:r>
              <a:rPr lang="en-US" dirty="0" err="1" smtClean="0"/>
              <a:t>egrep</a:t>
            </a:r>
            <a:r>
              <a:rPr lang="en-US" dirty="0" smtClean="0"/>
              <a:t> "\"</a:t>
            </a:r>
            <a:r>
              <a:rPr lang="en-US" dirty="0" err="1" smtClean="0"/>
              <a:t>tmm</a:t>
            </a:r>
            <a:r>
              <a:rPr lang="en-US" dirty="0" smtClean="0"/>
              <a:t>(.[0-9]+)?\"" | </a:t>
            </a:r>
            <a:r>
              <a:rPr lang="en-US" dirty="0" err="1" smtClean="0"/>
              <a:t>wc</a:t>
            </a:r>
            <a:r>
              <a:rPr lang="en-US" dirty="0" smtClean="0"/>
              <a:t> -l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14</a:t>
            </a:fld>
            <a:endParaRPr lang="en-US"/>
          </a:p>
        </p:txBody>
      </p:sp>
    </p:spTree>
    <p:extLst>
      <p:ext uri="{BB962C8B-B14F-4D97-AF65-F5344CB8AC3E}">
        <p14:creationId xmlns:p14="http://schemas.microsoft.com/office/powerpoint/2010/main" val="763561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http://www.opennms.org/wiki/Installation:Yum</a:t>
            </a:r>
          </a:p>
          <a:p>
            <a:r>
              <a:rPr lang="en-US" dirty="0" smtClean="0"/>
              <a:t>http://www.postgresql.org/download/linux/redhat/</a:t>
            </a:r>
          </a:p>
          <a:p>
            <a:r>
              <a:rPr lang="en-US" dirty="0" smtClean="0"/>
              <a:t>rpm --import http://yum.opennms.org/OPENNMS-GPG-KEY</a:t>
            </a:r>
          </a:p>
          <a:p>
            <a:r>
              <a:rPr lang="en-US" dirty="0" smtClean="0"/>
              <a:t>yum -y install </a:t>
            </a:r>
            <a:r>
              <a:rPr lang="en-US" dirty="0" err="1" smtClean="0"/>
              <a:t>opennms</a:t>
            </a:r>
            <a:endParaRPr lang="en-US" dirty="0" smtClean="0"/>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15</a:t>
            </a:fld>
            <a:endParaRPr lang="en-US"/>
          </a:p>
        </p:txBody>
      </p:sp>
    </p:spTree>
    <p:extLst>
      <p:ext uri="{BB962C8B-B14F-4D97-AF65-F5344CB8AC3E}">
        <p14:creationId xmlns:p14="http://schemas.microsoft.com/office/powerpoint/2010/main" val="2382284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Managing</a:t>
            </a:r>
            <a:r>
              <a:rPr lang="en-US" baseline="0" dirty="0" smtClean="0"/>
              <a:t> Log Files: https://support.f5.com/kb/en-us/solutions/public/13000/300/sol13367.html</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16</a:t>
            </a:fld>
            <a:endParaRPr lang="en-US"/>
          </a:p>
        </p:txBody>
      </p:sp>
    </p:spTree>
    <p:extLst>
      <p:ext uri="{BB962C8B-B14F-4D97-AF65-F5344CB8AC3E}">
        <p14:creationId xmlns:p14="http://schemas.microsoft.com/office/powerpoint/2010/main" val="2013537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https://devcentral.f5.com/wiki/iRules.HSL.ashx?lc=1</a:t>
            </a: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17</a:t>
            </a:fld>
            <a:endParaRPr lang="en-US"/>
          </a:p>
        </p:txBody>
      </p:sp>
    </p:spTree>
    <p:extLst>
      <p:ext uri="{BB962C8B-B14F-4D97-AF65-F5344CB8AC3E}">
        <p14:creationId xmlns:p14="http://schemas.microsoft.com/office/powerpoint/2010/main" val="2704531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SysLog</a:t>
            </a:r>
            <a:r>
              <a:rPr lang="en-US" dirty="0" smtClean="0"/>
              <a:t> Configuration:</a:t>
            </a:r>
            <a:r>
              <a:rPr lang="en-US" baseline="0" dirty="0" smtClean="0"/>
              <a:t> </a:t>
            </a:r>
            <a:r>
              <a:rPr lang="en-US" dirty="0" smtClean="0"/>
              <a:t>https://support.f5.com/kb/en-us/solutions/public/13000/000/sol13080.html</a:t>
            </a:r>
          </a:p>
          <a:p>
            <a:r>
              <a:rPr lang="en-US" dirty="0" err="1" smtClean="0"/>
              <a:t>SysLog</a:t>
            </a:r>
            <a:r>
              <a:rPr lang="en-US" dirty="0" smtClean="0"/>
              <a:t> Filtering:</a:t>
            </a:r>
            <a:r>
              <a:rPr lang="en-US" baseline="0" dirty="0" smtClean="0"/>
              <a:t> </a:t>
            </a:r>
            <a:r>
              <a:rPr lang="en-US" dirty="0" smtClean="0"/>
              <a:t>https://support.f5.com/kb/en-us/solutions/public/13000/300/sol13333.html</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18</a:t>
            </a:fld>
            <a:endParaRPr lang="en-US"/>
          </a:p>
        </p:txBody>
      </p:sp>
    </p:spTree>
    <p:extLst>
      <p:ext uri="{BB962C8B-B14F-4D97-AF65-F5344CB8AC3E}">
        <p14:creationId xmlns:p14="http://schemas.microsoft.com/office/powerpoint/2010/main" val="173385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Speed</a:t>
            </a:r>
            <a:r>
              <a:rPr lang="en-US" baseline="0" dirty="0" smtClean="0"/>
              <a:t> Logging: </a:t>
            </a:r>
            <a:r>
              <a:rPr lang="en-US" dirty="0" smtClean="0"/>
              <a:t>https://devcentral.f5.com/wiki/iRules.HSL.ashx?lc=1</a:t>
            </a:r>
          </a:p>
          <a:p>
            <a:r>
              <a:rPr lang="en-US" dirty="0" smtClean="0"/>
              <a:t>Configuration:</a:t>
            </a:r>
            <a:r>
              <a:rPr lang="en-US" baseline="0" dirty="0" smtClean="0"/>
              <a:t> https://support.f5.com/kb/en-us/products/big-ip_ltm/manuals/product/bigip-external-monitoring-implementations-11-6-0/2.html</a:t>
            </a:r>
          </a:p>
          <a:p>
            <a:r>
              <a:rPr lang="en-US" baseline="0" dirty="0" smtClean="0"/>
              <a:t>HSL: https://support.f5.com/kb/en-us/solutions/public/14000/400/sol14459.html</a:t>
            </a:r>
          </a:p>
          <a:p>
            <a:r>
              <a:rPr lang="en-US" baseline="0" dirty="0" err="1" smtClean="0"/>
              <a:t>iRule</a:t>
            </a:r>
            <a:r>
              <a:rPr lang="en-US" baseline="0" dirty="0" smtClean="0"/>
              <a:t>: https://devcentral.f5.com/articles/irules-high-speed-logging-spray-those-log-statements</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19</a:t>
            </a:fld>
            <a:endParaRPr lang="en-US"/>
          </a:p>
        </p:txBody>
      </p:sp>
    </p:spTree>
    <p:extLst>
      <p:ext uri="{BB962C8B-B14F-4D97-AF65-F5344CB8AC3E}">
        <p14:creationId xmlns:p14="http://schemas.microsoft.com/office/powerpoint/2010/main" val="170706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a:t>
            </a:fld>
            <a:endParaRPr lang="en-US"/>
          </a:p>
        </p:txBody>
      </p:sp>
    </p:spTree>
    <p:extLst>
      <p:ext uri="{BB962C8B-B14F-4D97-AF65-F5344CB8AC3E}">
        <p14:creationId xmlns:p14="http://schemas.microsoft.com/office/powerpoint/2010/main" val="4139496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https://devcentral.f5.com/articles/irules-101-09-debugging</a:t>
            </a: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20</a:t>
            </a:fld>
            <a:endParaRPr lang="en-US"/>
          </a:p>
        </p:txBody>
      </p:sp>
    </p:spTree>
    <p:extLst>
      <p:ext uri="{BB962C8B-B14F-4D97-AF65-F5344CB8AC3E}">
        <p14:creationId xmlns:p14="http://schemas.microsoft.com/office/powerpoint/2010/main" val="4231710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21</a:t>
            </a:fld>
            <a:endParaRPr lang="en-US"/>
          </a:p>
        </p:txBody>
      </p:sp>
    </p:spTree>
    <p:extLst>
      <p:ext uri="{BB962C8B-B14F-4D97-AF65-F5344CB8AC3E}">
        <p14:creationId xmlns:p14="http://schemas.microsoft.com/office/powerpoint/2010/main" val="2044556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22</a:t>
            </a:fld>
            <a:endParaRPr lang="en-US"/>
          </a:p>
        </p:txBody>
      </p:sp>
    </p:spTree>
    <p:extLst>
      <p:ext uri="{BB962C8B-B14F-4D97-AF65-F5344CB8AC3E}">
        <p14:creationId xmlns:p14="http://schemas.microsoft.com/office/powerpoint/2010/main" val="2443733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https://support.f5.com/kb/en-us/solutions/public/15000/100/sol15193.html</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23</a:t>
            </a:fld>
            <a:endParaRPr lang="en-US"/>
          </a:p>
        </p:txBody>
      </p:sp>
    </p:spTree>
    <p:extLst>
      <p:ext uri="{BB962C8B-B14F-4D97-AF65-F5344CB8AC3E}">
        <p14:creationId xmlns:p14="http://schemas.microsoft.com/office/powerpoint/2010/main" val="270038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25</a:t>
            </a:fld>
            <a:endParaRPr lang="en-US"/>
          </a:p>
        </p:txBody>
      </p:sp>
    </p:spTree>
    <p:extLst>
      <p:ext uri="{BB962C8B-B14F-4D97-AF65-F5344CB8AC3E}">
        <p14:creationId xmlns:p14="http://schemas.microsoft.com/office/powerpoint/2010/main" val="97383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27</a:t>
            </a:fld>
            <a:endParaRPr lang="en-US"/>
          </a:p>
        </p:txBody>
      </p:sp>
    </p:spTree>
    <p:extLst>
      <p:ext uri="{BB962C8B-B14F-4D97-AF65-F5344CB8AC3E}">
        <p14:creationId xmlns:p14="http://schemas.microsoft.com/office/powerpoint/2010/main" val="3814697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28</a:t>
            </a:fld>
            <a:endParaRPr lang="en-US"/>
          </a:p>
        </p:txBody>
      </p:sp>
    </p:spTree>
    <p:extLst>
      <p:ext uri="{BB962C8B-B14F-4D97-AF65-F5344CB8AC3E}">
        <p14:creationId xmlns:p14="http://schemas.microsoft.com/office/powerpoint/2010/main" val="775119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29</a:t>
            </a:fld>
            <a:endParaRPr lang="en-US"/>
          </a:p>
        </p:txBody>
      </p:sp>
    </p:spTree>
    <p:extLst>
      <p:ext uri="{BB962C8B-B14F-4D97-AF65-F5344CB8AC3E}">
        <p14:creationId xmlns:p14="http://schemas.microsoft.com/office/powerpoint/2010/main" val="1815424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30</a:t>
            </a:fld>
            <a:endParaRPr lang="en-US"/>
          </a:p>
        </p:txBody>
      </p:sp>
    </p:spTree>
    <p:extLst>
      <p:ext uri="{BB962C8B-B14F-4D97-AF65-F5344CB8AC3E}">
        <p14:creationId xmlns:p14="http://schemas.microsoft.com/office/powerpoint/2010/main" val="445538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https://support.f5.com/kb/en-us/products/big-ip_analytics/manuals/product/avr-implementations-11-6-0/1.html</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31</a:t>
            </a:fld>
            <a:endParaRPr lang="en-US"/>
          </a:p>
        </p:txBody>
      </p:sp>
    </p:spTree>
    <p:extLst>
      <p:ext uri="{BB962C8B-B14F-4D97-AF65-F5344CB8AC3E}">
        <p14:creationId xmlns:p14="http://schemas.microsoft.com/office/powerpoint/2010/main" val="258648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a:t>
            </a:fld>
            <a:endParaRPr lang="en-US"/>
          </a:p>
        </p:txBody>
      </p:sp>
    </p:spTree>
    <p:extLst>
      <p:ext uri="{BB962C8B-B14F-4D97-AF65-F5344CB8AC3E}">
        <p14:creationId xmlns:p14="http://schemas.microsoft.com/office/powerpoint/2010/main" val="993520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32</a:t>
            </a:fld>
            <a:endParaRPr lang="en-US"/>
          </a:p>
        </p:txBody>
      </p:sp>
    </p:spTree>
    <p:extLst>
      <p:ext uri="{BB962C8B-B14F-4D97-AF65-F5344CB8AC3E}">
        <p14:creationId xmlns:p14="http://schemas.microsoft.com/office/powerpoint/2010/main" val="2622903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33</a:t>
            </a:fld>
            <a:endParaRPr lang="en-US"/>
          </a:p>
        </p:txBody>
      </p:sp>
    </p:spTree>
    <p:extLst>
      <p:ext uri="{BB962C8B-B14F-4D97-AF65-F5344CB8AC3E}">
        <p14:creationId xmlns:p14="http://schemas.microsoft.com/office/powerpoint/2010/main" val="1393623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36</a:t>
            </a:fld>
            <a:endParaRPr lang="en-US"/>
          </a:p>
        </p:txBody>
      </p:sp>
    </p:spTree>
    <p:extLst>
      <p:ext uri="{BB962C8B-B14F-4D97-AF65-F5344CB8AC3E}">
        <p14:creationId xmlns:p14="http://schemas.microsoft.com/office/powerpoint/2010/main" val="2840792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37</a:t>
            </a:fld>
            <a:endParaRPr lang="en-US"/>
          </a:p>
        </p:txBody>
      </p:sp>
    </p:spTree>
    <p:extLst>
      <p:ext uri="{BB962C8B-B14F-4D97-AF65-F5344CB8AC3E}">
        <p14:creationId xmlns:p14="http://schemas.microsoft.com/office/powerpoint/2010/main" val="3823851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https://support.f5.com/kb/en-us/products/big-ip_analytics/manuals/product/avr-implementations-11-6-0/4.html</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38</a:t>
            </a:fld>
            <a:endParaRPr lang="en-US"/>
          </a:p>
        </p:txBody>
      </p:sp>
    </p:spTree>
    <p:extLst>
      <p:ext uri="{BB962C8B-B14F-4D97-AF65-F5344CB8AC3E}">
        <p14:creationId xmlns:p14="http://schemas.microsoft.com/office/powerpoint/2010/main" val="988102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41</a:t>
            </a:fld>
            <a:endParaRPr lang="en-US"/>
          </a:p>
        </p:txBody>
      </p:sp>
    </p:spTree>
    <p:extLst>
      <p:ext uri="{BB962C8B-B14F-4D97-AF65-F5344CB8AC3E}">
        <p14:creationId xmlns:p14="http://schemas.microsoft.com/office/powerpoint/2010/main" val="3040547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42</a:t>
            </a:fld>
            <a:endParaRPr lang="en-US"/>
          </a:p>
        </p:txBody>
      </p:sp>
    </p:spTree>
    <p:extLst>
      <p:ext uri="{BB962C8B-B14F-4D97-AF65-F5344CB8AC3E}">
        <p14:creationId xmlns:p14="http://schemas.microsoft.com/office/powerpoint/2010/main" val="2393046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43</a:t>
            </a:fld>
            <a:endParaRPr lang="en-US"/>
          </a:p>
        </p:txBody>
      </p:sp>
    </p:spTree>
    <p:extLst>
      <p:ext uri="{BB962C8B-B14F-4D97-AF65-F5344CB8AC3E}">
        <p14:creationId xmlns:p14="http://schemas.microsoft.com/office/powerpoint/2010/main" val="110004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44</a:t>
            </a:fld>
            <a:endParaRPr lang="en-US"/>
          </a:p>
        </p:txBody>
      </p:sp>
    </p:spTree>
    <p:extLst>
      <p:ext uri="{BB962C8B-B14F-4D97-AF65-F5344CB8AC3E}">
        <p14:creationId xmlns:p14="http://schemas.microsoft.com/office/powerpoint/2010/main" val="2631363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45</a:t>
            </a:fld>
            <a:endParaRPr lang="en-US"/>
          </a:p>
        </p:txBody>
      </p:sp>
    </p:spTree>
    <p:extLst>
      <p:ext uri="{BB962C8B-B14F-4D97-AF65-F5344CB8AC3E}">
        <p14:creationId xmlns:p14="http://schemas.microsoft.com/office/powerpoint/2010/main" val="421866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a:t>
            </a:fld>
            <a:endParaRPr lang="en-US"/>
          </a:p>
        </p:txBody>
      </p:sp>
    </p:spTree>
    <p:extLst>
      <p:ext uri="{BB962C8B-B14F-4D97-AF65-F5344CB8AC3E}">
        <p14:creationId xmlns:p14="http://schemas.microsoft.com/office/powerpoint/2010/main" val="2293350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46</a:t>
            </a:fld>
            <a:endParaRPr lang="en-US"/>
          </a:p>
        </p:txBody>
      </p:sp>
    </p:spTree>
    <p:extLst>
      <p:ext uri="{BB962C8B-B14F-4D97-AF65-F5344CB8AC3E}">
        <p14:creationId xmlns:p14="http://schemas.microsoft.com/office/powerpoint/2010/main" val="4020214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50</a:t>
            </a:fld>
            <a:endParaRPr lang="en-US"/>
          </a:p>
        </p:txBody>
      </p:sp>
    </p:spTree>
    <p:extLst>
      <p:ext uri="{BB962C8B-B14F-4D97-AF65-F5344CB8AC3E}">
        <p14:creationId xmlns:p14="http://schemas.microsoft.com/office/powerpoint/2010/main" val="3898218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51</a:t>
            </a:fld>
            <a:endParaRPr lang="en-US"/>
          </a:p>
        </p:txBody>
      </p:sp>
    </p:spTree>
    <p:extLst>
      <p:ext uri="{BB962C8B-B14F-4D97-AF65-F5344CB8AC3E}">
        <p14:creationId xmlns:p14="http://schemas.microsoft.com/office/powerpoint/2010/main" val="21425926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52</a:t>
            </a:fld>
            <a:endParaRPr lang="en-US"/>
          </a:p>
        </p:txBody>
      </p:sp>
    </p:spTree>
    <p:extLst>
      <p:ext uri="{BB962C8B-B14F-4D97-AF65-F5344CB8AC3E}">
        <p14:creationId xmlns:p14="http://schemas.microsoft.com/office/powerpoint/2010/main" val="1524732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3176">
              <a:defRPr/>
            </a:pPr>
            <a:r>
              <a:rPr lang="en-US" dirty="0" smtClean="0"/>
              <a:t>F5 is the global leader in Application</a:t>
            </a:r>
            <a:r>
              <a:rPr lang="en-US" baseline="0" dirty="0" smtClean="0"/>
              <a:t> Delivery Networking, and continues to be a solid provider and customer ally </a:t>
            </a:r>
            <a:r>
              <a:rPr lang="en-US" dirty="0" smtClean="0"/>
              <a:t>as </a:t>
            </a:r>
            <a:r>
              <a:rPr lang="en-US" baseline="0" dirty="0" smtClean="0"/>
              <a:t>we continue to grow and expand the entire ADC market. </a:t>
            </a:r>
            <a:endParaRPr lang="en-US" dirty="0" smtClean="0"/>
          </a:p>
          <a:p>
            <a:endParaRPr lang="en-US" dirty="0"/>
          </a:p>
        </p:txBody>
      </p:sp>
      <p:sp>
        <p:nvSpPr>
          <p:cNvPr id="4" name="Slide Number Placeholder 3"/>
          <p:cNvSpPr>
            <a:spLocks noGrp="1"/>
          </p:cNvSpPr>
          <p:nvPr>
            <p:ph type="sldNum" sz="quarter" idx="10"/>
          </p:nvPr>
        </p:nvSpPr>
        <p:spPr/>
        <p:txBody>
          <a:bodyPr/>
          <a:lstStyle/>
          <a:p>
            <a:fld id="{82E15B30-16A5-4E99-B95F-3A1B93D5A33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499456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54</a:t>
            </a:fld>
            <a:endParaRPr lang="en-US"/>
          </a:p>
        </p:txBody>
      </p:sp>
    </p:spTree>
    <p:extLst>
      <p:ext uri="{BB962C8B-B14F-4D97-AF65-F5344CB8AC3E}">
        <p14:creationId xmlns:p14="http://schemas.microsoft.com/office/powerpoint/2010/main" val="47343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5</a:t>
            </a:fld>
            <a:endParaRPr lang="en-US"/>
          </a:p>
        </p:txBody>
      </p:sp>
    </p:spTree>
    <p:extLst>
      <p:ext uri="{BB962C8B-B14F-4D97-AF65-F5344CB8AC3E}">
        <p14:creationId xmlns:p14="http://schemas.microsoft.com/office/powerpoint/2010/main" val="237793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6</a:t>
            </a:fld>
            <a:endParaRPr lang="en-US"/>
          </a:p>
        </p:txBody>
      </p:sp>
    </p:spTree>
    <p:extLst>
      <p:ext uri="{BB962C8B-B14F-4D97-AF65-F5344CB8AC3E}">
        <p14:creationId xmlns:p14="http://schemas.microsoft.com/office/powerpoint/2010/main" val="2415964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7</a:t>
            </a:fld>
            <a:endParaRPr lang="en-US"/>
          </a:p>
        </p:txBody>
      </p:sp>
    </p:spTree>
    <p:extLst>
      <p:ext uri="{BB962C8B-B14F-4D97-AF65-F5344CB8AC3E}">
        <p14:creationId xmlns:p14="http://schemas.microsoft.com/office/powerpoint/2010/main" val="279829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8</a:t>
            </a:fld>
            <a:endParaRPr lang="en-US"/>
          </a:p>
        </p:txBody>
      </p:sp>
    </p:spTree>
    <p:extLst>
      <p:ext uri="{BB962C8B-B14F-4D97-AF65-F5344CB8AC3E}">
        <p14:creationId xmlns:p14="http://schemas.microsoft.com/office/powerpoint/2010/main" val="4140364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Monitoring BIG-IP System Traffic with SNMP</a:t>
            </a:r>
            <a:r>
              <a:rPr lang="en-US" dirty="0" smtClean="0"/>
              <a:t>: https://support.f5.com/kb/en-us/products/big-ip_ltm/manuals/product/bigip-external-monitoring-implementations-11-6-0/11.html#conceptid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9</a:t>
            </a:fld>
            <a:endParaRPr lang="en-US"/>
          </a:p>
        </p:txBody>
      </p:sp>
    </p:spTree>
    <p:extLst>
      <p:ext uri="{BB962C8B-B14F-4D97-AF65-F5344CB8AC3E}">
        <p14:creationId xmlns:p14="http://schemas.microsoft.com/office/powerpoint/2010/main" val="121126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0558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Rectangle 7"/>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9"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Tree>
    <p:extLst>
      <p:ext uri="{BB962C8B-B14F-4D97-AF65-F5344CB8AC3E}">
        <p14:creationId xmlns:p14="http://schemas.microsoft.com/office/powerpoint/2010/main" val="23457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85868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99336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80873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30407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4762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78715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711" y="502920"/>
            <a:ext cx="10972801"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31710" y="2194560"/>
            <a:ext cx="5121974"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710"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11003" y="2194560"/>
            <a:ext cx="5121974"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dirty="0" smtClean="0"/>
              <a:t>Click to edit Master text styles</a:t>
            </a:r>
          </a:p>
        </p:txBody>
      </p:sp>
      <p:sp>
        <p:nvSpPr>
          <p:cNvPr id="6" name="Content Placeholder 5"/>
          <p:cNvSpPr>
            <a:spLocks noGrp="1"/>
          </p:cNvSpPr>
          <p:nvPr>
            <p:ph sz="quarter" idx="4"/>
          </p:nvPr>
        </p:nvSpPr>
        <p:spPr>
          <a:xfrm>
            <a:off x="6311003"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4"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9"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237614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31710"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11003"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36703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711" y="1463039"/>
            <a:ext cx="10426875" cy="2743200"/>
          </a:xfrm>
        </p:spPr>
        <p:txBody>
          <a:bodyPr/>
          <a:lstStyle>
            <a:lvl1pPr>
              <a:defRPr>
                <a:solidFill>
                  <a:schemeClr val="tx1">
                    <a:lumMod val="85000"/>
                    <a:lumOff val="15000"/>
                  </a:schemeClr>
                </a:solidFill>
              </a:defRPr>
            </a:lvl1p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2971" y="5257800"/>
            <a:ext cx="1067078" cy="1066800"/>
          </a:xfrm>
          <a:prstGeom prst="rect">
            <a:avLst/>
          </a:prstGeom>
        </p:spPr>
      </p:pic>
      <p:cxnSp>
        <p:nvCxnSpPr>
          <p:cNvPr id="9" name="Straight Connector 8"/>
          <p:cNvCxnSpPr/>
          <p:nvPr userDrawn="1"/>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711" y="5334000"/>
            <a:ext cx="7317105" cy="1188720"/>
          </a:xfrm>
        </p:spPr>
        <p:txBody>
          <a:bodyPr/>
          <a:lstStyle>
            <a:lvl1pPr marL="0" indent="0">
              <a:buNone/>
              <a:defRPr b="0">
                <a:solidFill>
                  <a:schemeClr val="tx1">
                    <a:lumMod val="85000"/>
                    <a:lumOff val="15000"/>
                  </a:schemeClr>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spTree>
    <p:extLst>
      <p:ext uri="{BB962C8B-B14F-4D97-AF65-F5344CB8AC3E}">
        <p14:creationId xmlns:p14="http://schemas.microsoft.com/office/powerpoint/2010/main" val="26747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9169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2943" y="1143000"/>
            <a:ext cx="3353673" cy="3352800"/>
          </a:xfrm>
          <a:prstGeom prst="rect">
            <a:avLst/>
          </a:prstGeom>
        </p:spPr>
      </p:pic>
      <p:pic>
        <p:nvPicPr>
          <p:cNvPr id="4" name="Picture 3" descr="tagline.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6347" y="4876801"/>
            <a:ext cx="8101174" cy="516117"/>
          </a:xfrm>
          <a:prstGeom prst="rect">
            <a:avLst/>
          </a:prstGeom>
        </p:spPr>
      </p:pic>
    </p:spTree>
    <p:extLst>
      <p:ext uri="{BB962C8B-B14F-4D97-AF65-F5344CB8AC3E}">
        <p14:creationId xmlns:p14="http://schemas.microsoft.com/office/powerpoint/2010/main" val="24888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6511296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0496959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13294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2596273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31710"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11003"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Text Placeholder 8"/>
          <p:cNvSpPr>
            <a:spLocks noGrp="1"/>
          </p:cNvSpPr>
          <p:nvPr>
            <p:ph type="body" sz="quarter" idx="10" hasCustomPrompt="1"/>
          </p:nvPr>
        </p:nvSpPr>
        <p:spPr>
          <a:xfrm>
            <a:off x="731711" y="1371600"/>
            <a:ext cx="10699678" cy="731520"/>
          </a:xfrm>
        </p:spPr>
        <p:txBody>
          <a:bodyPr/>
          <a:lstStyle>
            <a:lvl1pPr marL="0" indent="0">
              <a:buNone/>
              <a:defRPr sz="2000"/>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40562747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711" y="502920"/>
            <a:ext cx="10972801"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31710" y="2194560"/>
            <a:ext cx="5121974"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710" y="2880360"/>
            <a:ext cx="5121974" cy="3657600"/>
          </a:xfrm>
        </p:spPr>
        <p:txBody>
          <a:bodyPr vert="horz" wrap="square" lIns="0" tIns="0" rIns="0" bIns="0" rtlCol="0">
            <a:noAutofit/>
          </a:bodyPr>
          <a:lstStyle>
            <a:lvl1pPr>
              <a:defRPr lang="en-US" sz="2000" dirty="0" smtClean="0"/>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11003" y="2194560"/>
            <a:ext cx="5121974"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dirty="0" smtClean="0"/>
              <a:t>Click to edit Master text styles</a:t>
            </a:r>
          </a:p>
        </p:txBody>
      </p:sp>
      <p:sp>
        <p:nvSpPr>
          <p:cNvPr id="6" name="Content Placeholder 5"/>
          <p:cNvSpPr>
            <a:spLocks noGrp="1"/>
          </p:cNvSpPr>
          <p:nvPr>
            <p:ph sz="quarter" idx="4"/>
          </p:nvPr>
        </p:nvSpPr>
        <p:spPr>
          <a:xfrm>
            <a:off x="6311003" y="2880360"/>
            <a:ext cx="5121974" cy="3657600"/>
          </a:xfrm>
        </p:spPr>
        <p:txBody>
          <a:bodyPr vert="horz" wrap="square" lIns="0" tIns="0" rIns="0" bIns="0" rtlCol="0">
            <a:noAutofit/>
          </a:bodyPr>
          <a:lstStyle>
            <a:lvl1pPr>
              <a:defRPr lang="en-US" sz="2000" dirty="0" smtClean="0"/>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4"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9" name="Text Placeholder 8"/>
          <p:cNvSpPr>
            <a:spLocks noGrp="1"/>
          </p:cNvSpPr>
          <p:nvPr>
            <p:ph type="body" sz="quarter" idx="10" hasCustomPrompt="1"/>
          </p:nvPr>
        </p:nvSpPr>
        <p:spPr>
          <a:xfrm>
            <a:off x="731711" y="1371600"/>
            <a:ext cx="10699678" cy="731520"/>
          </a:xfrm>
        </p:spPr>
        <p:txBody>
          <a:bodyPr/>
          <a:lstStyle>
            <a:lvl1pPr marL="0" indent="0">
              <a:buNone/>
              <a:defRPr sz="2000"/>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35480331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6959929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25108909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3174" y="1645920"/>
            <a:ext cx="9146382" cy="1463040"/>
          </a:xfr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5400" b="0" cap="none" baseline="0">
                <a:solidFill>
                  <a:schemeClr val="tx2"/>
                </a:solidFill>
                <a:effectLst>
                  <a:outerShdw blurRad="38100" dist="25400" dir="2700000" algn="tl">
                    <a:srgbClr val="000000">
                      <a:alpha val="0"/>
                    </a:srgbClr>
                  </a:outerShdw>
                </a:effectLst>
              </a:defRPr>
            </a:lvl1pPr>
          </a:lstStyle>
          <a:p>
            <a:r>
              <a:rPr lang="en-US" dirty="0" smtClean="0"/>
              <a:t>F5 Corporate Template Title Goes Here (Title Case)</a:t>
            </a:r>
          </a:p>
        </p:txBody>
      </p:sp>
      <p:sp>
        <p:nvSpPr>
          <p:cNvPr id="3" name="Text Placeholder 2"/>
          <p:cNvSpPr>
            <a:spLocks noGrp="1"/>
          </p:cNvSpPr>
          <p:nvPr>
            <p:ph type="body" idx="1" hasCustomPrompt="1"/>
          </p:nvPr>
        </p:nvSpPr>
        <p:spPr>
          <a:xfrm>
            <a:off x="823175" y="3200400"/>
            <a:ext cx="7317105" cy="128016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rgbClr val="4D4F53"/>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smtClean="0"/>
              <a:t>Author Name, Author Title if appropriate</a:t>
            </a:r>
            <a:br>
              <a:rPr lang="en-US" dirty="0" smtClean="0"/>
            </a:br>
            <a:r>
              <a:rPr lang="en-US" dirty="0" smtClean="0"/>
              <a:t>[Date]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02970" y="0"/>
            <a:ext cx="1189030" cy="1188720"/>
          </a:xfrm>
          <a:prstGeom prst="rect">
            <a:avLst/>
          </a:prstGeom>
        </p:spPr>
      </p:pic>
    </p:spTree>
    <p:extLst>
      <p:ext uri="{BB962C8B-B14F-4D97-AF65-F5344CB8AC3E}">
        <p14:creationId xmlns:p14="http://schemas.microsoft.com/office/powerpoint/2010/main" val="21662388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73703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3245625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711" y="1463039"/>
            <a:ext cx="10426875" cy="2743200"/>
          </a:xfrm>
        </p:spPr>
        <p:txBody>
          <a:body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2971" y="5257800"/>
            <a:ext cx="1067078" cy="1066800"/>
          </a:xfrm>
          <a:prstGeom prst="rect">
            <a:avLst/>
          </a:prstGeom>
        </p:spPr>
      </p:pic>
      <p:cxnSp>
        <p:nvCxnSpPr>
          <p:cNvPr id="9" name="Straight Connector 8"/>
          <p:cNvCxnSpPr/>
          <p:nvPr userDrawn="1"/>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711" y="5334000"/>
            <a:ext cx="7317105" cy="1188720"/>
          </a:xfrm>
        </p:spPr>
        <p:txBody>
          <a:bodyPr/>
          <a:lstStyle>
            <a:lvl1pPr marL="0" indent="0">
              <a:buNone/>
              <a:defRPr b="0">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spTree>
    <p:extLst>
      <p:ext uri="{BB962C8B-B14F-4D97-AF65-F5344CB8AC3E}">
        <p14:creationId xmlns:p14="http://schemas.microsoft.com/office/powerpoint/2010/main" val="28640244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3888" y="1554480"/>
            <a:ext cx="3544223" cy="3543300"/>
          </a:xfrm>
          <a:prstGeom prst="rect">
            <a:avLst/>
          </a:prstGeom>
        </p:spPr>
      </p:pic>
    </p:spTree>
    <p:extLst>
      <p:ext uri="{BB962C8B-B14F-4D97-AF65-F5344CB8AC3E}">
        <p14:creationId xmlns:p14="http://schemas.microsoft.com/office/powerpoint/2010/main" val="3508147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8861658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203201" y="-11827"/>
            <a:ext cx="10058400" cy="697627"/>
          </a:xfrm>
        </p:spPr>
        <p:txBody>
          <a:bodyPr>
            <a:normAutofit/>
          </a:bodyPr>
          <a:lstStyle>
            <a:lvl1pPr algn="l">
              <a:defRPr sz="3300" baseline="0">
                <a:solidFill>
                  <a:schemeClr val="bg1"/>
                </a:solidFill>
                <a:latin typeface="Arial" pitchFamily="34" charset="0"/>
              </a:defRPr>
            </a:lvl1pPr>
          </a:lstStyle>
          <a:p>
            <a:r>
              <a:rPr lang="en-US" dirty="0" smtClean="0"/>
              <a:t>Click to edit Master title style</a:t>
            </a:r>
            <a:endParaRPr lang="en-US" dirty="0"/>
          </a:p>
        </p:txBody>
      </p:sp>
      <p:pic>
        <p:nvPicPr>
          <p:cNvPr id="13" name="Picture 3" descr="\\srdfile1\Departments\Marketing\Logos and videos\Websense logos\Variations_2in\No Tagline\WebsenseLogo_White_2in.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66400" y="240621"/>
            <a:ext cx="1422400" cy="2419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userDrawn="1"/>
        </p:nvCxnSpPr>
        <p:spPr>
          <a:xfrm>
            <a:off x="10464800" y="76201"/>
            <a:ext cx="0" cy="5707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171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79936913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6"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8315389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4"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5"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68045105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3174" y="1645920"/>
            <a:ext cx="9146382" cy="1463040"/>
          </a:xfr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5400" b="0" cap="none" baseline="0">
                <a:solidFill>
                  <a:schemeClr val="tx1">
                    <a:lumMod val="85000"/>
                    <a:lumOff val="15000"/>
                  </a:schemeClr>
                </a:solidFill>
                <a:effectLst>
                  <a:outerShdw blurRad="38100" dist="25400" dir="2700000" algn="tl">
                    <a:srgbClr val="000000">
                      <a:alpha val="0"/>
                    </a:srgbClr>
                  </a:outerShdw>
                </a:effectLst>
              </a:defRPr>
            </a:lvl1pPr>
          </a:lstStyle>
          <a:p>
            <a:r>
              <a:rPr lang="en-US" dirty="0" smtClean="0"/>
              <a:t>F5 Corporate Template Title Goes Here (Title Case)</a:t>
            </a:r>
          </a:p>
        </p:txBody>
      </p:sp>
      <p:sp>
        <p:nvSpPr>
          <p:cNvPr id="3" name="Text Placeholder 2"/>
          <p:cNvSpPr>
            <a:spLocks noGrp="1"/>
          </p:cNvSpPr>
          <p:nvPr>
            <p:ph type="body" idx="1" hasCustomPrompt="1"/>
          </p:nvPr>
        </p:nvSpPr>
        <p:spPr>
          <a:xfrm>
            <a:off x="823175" y="3200400"/>
            <a:ext cx="7317105" cy="128016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chemeClr val="tx1">
                    <a:lumMod val="85000"/>
                    <a:lumOff val="15000"/>
                  </a:schemeClr>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smtClean="0"/>
              <a:t>Author Name, Author Title if appropriate</a:t>
            </a:r>
            <a:br>
              <a:rPr lang="en-US" dirty="0" smtClean="0"/>
            </a:br>
            <a:r>
              <a:rPr lang="en-US" dirty="0" smtClean="0"/>
              <a:t>[Date]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2970" y="0"/>
            <a:ext cx="1189030" cy="118872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2970" y="0"/>
            <a:ext cx="1189030" cy="1188720"/>
          </a:xfrm>
          <a:prstGeom prst="rect">
            <a:avLst/>
          </a:prstGeom>
        </p:spPr>
      </p:pic>
    </p:spTree>
    <p:extLst>
      <p:ext uri="{BB962C8B-B14F-4D97-AF65-F5344CB8AC3E}">
        <p14:creationId xmlns:p14="http://schemas.microsoft.com/office/powerpoint/2010/main" val="421541169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8953381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3174" y="1645920"/>
            <a:ext cx="9146382" cy="1463040"/>
          </a:xfr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5400" b="0" cap="none" baseline="0">
                <a:solidFill>
                  <a:schemeClr val="tx1">
                    <a:lumMod val="85000"/>
                    <a:lumOff val="15000"/>
                  </a:schemeClr>
                </a:solidFill>
                <a:effectLst>
                  <a:outerShdw blurRad="38100" dist="25400" dir="2700000" algn="tl">
                    <a:srgbClr val="000000">
                      <a:alpha val="0"/>
                    </a:srgbClr>
                  </a:outerShdw>
                </a:effectLst>
              </a:defRPr>
            </a:lvl1pPr>
          </a:lstStyle>
          <a:p>
            <a:r>
              <a:rPr lang="en-US" dirty="0" smtClean="0"/>
              <a:t>F5 Corporate Template Title Goes Here (Title Case)</a:t>
            </a:r>
          </a:p>
        </p:txBody>
      </p:sp>
      <p:sp>
        <p:nvSpPr>
          <p:cNvPr id="3" name="Text Placeholder 2"/>
          <p:cNvSpPr>
            <a:spLocks noGrp="1"/>
          </p:cNvSpPr>
          <p:nvPr>
            <p:ph type="body" idx="1" hasCustomPrompt="1"/>
          </p:nvPr>
        </p:nvSpPr>
        <p:spPr>
          <a:xfrm>
            <a:off x="823175" y="3200400"/>
            <a:ext cx="7317105" cy="128016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chemeClr val="tx1">
                    <a:lumMod val="85000"/>
                    <a:lumOff val="15000"/>
                  </a:schemeClr>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smtClean="0"/>
              <a:t>Author Name, Author Title if appropriate</a:t>
            </a:r>
            <a:br>
              <a:rPr lang="en-US" dirty="0" smtClean="0"/>
            </a:br>
            <a:r>
              <a:rPr lang="en-US" dirty="0" smtClean="0"/>
              <a:t>[Date]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2970" y="0"/>
            <a:ext cx="1189030" cy="1188720"/>
          </a:xfrm>
          <a:prstGeom prst="rect">
            <a:avLst/>
          </a:prstGeom>
        </p:spPr>
      </p:pic>
    </p:spTree>
    <p:extLst>
      <p:ext uri="{BB962C8B-B14F-4D97-AF65-F5344CB8AC3E}">
        <p14:creationId xmlns:p14="http://schemas.microsoft.com/office/powerpoint/2010/main" val="148651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2092251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42290521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302491273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46681040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Rectangle 7"/>
          <p:cNvSpPr/>
          <p:nvPr/>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9"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10"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12" name="Rectangle 11"/>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Tree>
    <p:extLst>
      <p:ext uri="{BB962C8B-B14F-4D97-AF65-F5344CB8AC3E}">
        <p14:creationId xmlns:p14="http://schemas.microsoft.com/office/powerpoint/2010/main" val="13580741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10" name="Rectangle 9"/>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5133144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10" name="Rectangle 9"/>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9608397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6"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90175793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90521013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9103986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425676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tatem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4922208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711" y="502920"/>
            <a:ext cx="10972801" cy="9144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1710" y="2194560"/>
            <a:ext cx="5121974"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710"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1003" y="2194560"/>
            <a:ext cx="5121974"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smtClean="0"/>
              <a:t>Click to edit Master text styles</a:t>
            </a:r>
          </a:p>
        </p:txBody>
      </p:sp>
      <p:sp>
        <p:nvSpPr>
          <p:cNvPr id="6" name="Content Placeholder 5"/>
          <p:cNvSpPr>
            <a:spLocks noGrp="1"/>
          </p:cNvSpPr>
          <p:nvPr>
            <p:ph sz="quarter" idx="4"/>
          </p:nvPr>
        </p:nvSpPr>
        <p:spPr>
          <a:xfrm>
            <a:off x="6311003"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4"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9"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
        <p:nvSpPr>
          <p:cNvPr id="10"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85295357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710"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1003"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
        <p:nvSpPr>
          <p:cNvPr id="10"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781914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711" y="1463039"/>
            <a:ext cx="10426875" cy="2743200"/>
          </a:xfrm>
        </p:spPr>
        <p:txBody>
          <a:bodyPr/>
          <a:lstStyle>
            <a:lvl1pPr>
              <a:defRPr>
                <a:solidFill>
                  <a:schemeClr val="tx1">
                    <a:lumMod val="85000"/>
                    <a:lumOff val="15000"/>
                  </a:schemeClr>
                </a:solidFill>
              </a:defRPr>
            </a:lvl1p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2971" y="5257800"/>
            <a:ext cx="1067078" cy="1066800"/>
          </a:xfrm>
          <a:prstGeom prst="rect">
            <a:avLst/>
          </a:prstGeom>
        </p:spPr>
      </p:pic>
      <p:cxnSp>
        <p:nvCxnSpPr>
          <p:cNvPr id="9" name="Straight Connector 8"/>
          <p:cNvCxnSpPr/>
          <p:nvPr/>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711" y="5334000"/>
            <a:ext cx="7317105" cy="1188720"/>
          </a:xfrm>
        </p:spPr>
        <p:txBody>
          <a:bodyPr/>
          <a:lstStyle>
            <a:lvl1pPr marL="0" indent="0">
              <a:buNone/>
              <a:defRPr b="0">
                <a:solidFill>
                  <a:schemeClr val="tx1">
                    <a:lumMod val="85000"/>
                    <a:lumOff val="15000"/>
                  </a:schemeClr>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2971" y="5257800"/>
            <a:ext cx="1067078" cy="1066800"/>
          </a:xfrm>
          <a:prstGeom prst="rect">
            <a:avLst/>
          </a:prstGeom>
        </p:spPr>
      </p:pic>
      <p:cxnSp>
        <p:nvCxnSpPr>
          <p:cNvPr id="10" name="Straight Connector 9"/>
          <p:cNvCxnSpPr/>
          <p:nvPr userDrawn="1"/>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69682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943" y="1143000"/>
            <a:ext cx="3353673" cy="3352800"/>
          </a:xfrm>
          <a:prstGeom prst="rect">
            <a:avLst/>
          </a:prstGeom>
        </p:spPr>
      </p:pic>
      <p:pic>
        <p:nvPicPr>
          <p:cNvPr id="4" name="Picture 3" descr="tagline.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347" y="4876801"/>
            <a:ext cx="8101174" cy="516117"/>
          </a:xfrm>
          <a:prstGeom prst="rect">
            <a:avLst/>
          </a:prstGeom>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2943" y="1143000"/>
            <a:ext cx="3353673" cy="3352800"/>
          </a:xfrm>
          <a:prstGeom prst="rect">
            <a:avLst/>
          </a:prstGeom>
        </p:spPr>
      </p:pic>
      <p:pic>
        <p:nvPicPr>
          <p:cNvPr id="6" name="Picture 5" descr="tagline.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6347" y="4876801"/>
            <a:ext cx="8101174" cy="516117"/>
          </a:xfrm>
          <a:prstGeom prst="rect">
            <a:avLst/>
          </a:prstGeom>
        </p:spPr>
      </p:pic>
    </p:spTree>
    <p:extLst>
      <p:ext uri="{BB962C8B-B14F-4D97-AF65-F5344CB8AC3E}">
        <p14:creationId xmlns:p14="http://schemas.microsoft.com/office/powerpoint/2010/main" val="164042653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97217375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344755776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17110380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11811265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06995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43527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Quo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09658404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Rectangle 7"/>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9"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Tree>
    <p:extLst>
      <p:ext uri="{BB962C8B-B14F-4D97-AF65-F5344CB8AC3E}">
        <p14:creationId xmlns:p14="http://schemas.microsoft.com/office/powerpoint/2010/main" val="311322284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18975415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Quot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0231863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tatem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414977851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tem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87687453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tatem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88581036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tatem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65765791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711" y="502920"/>
            <a:ext cx="10972801"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31710" y="2194560"/>
            <a:ext cx="5121974"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710"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11003" y="2194560"/>
            <a:ext cx="5121974"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dirty="0" smtClean="0"/>
              <a:t>Click to edit Master text styles</a:t>
            </a:r>
          </a:p>
        </p:txBody>
      </p:sp>
      <p:sp>
        <p:nvSpPr>
          <p:cNvPr id="6" name="Content Placeholder 5"/>
          <p:cNvSpPr>
            <a:spLocks noGrp="1"/>
          </p:cNvSpPr>
          <p:nvPr>
            <p:ph sz="quarter" idx="4"/>
          </p:nvPr>
        </p:nvSpPr>
        <p:spPr>
          <a:xfrm>
            <a:off x="6311003"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4"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9"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31470130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31710"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11003"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13499709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611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711" y="1463039"/>
            <a:ext cx="10426875" cy="2743200"/>
          </a:xfrm>
        </p:spPr>
        <p:txBody>
          <a:bodyPr/>
          <a:lstStyle>
            <a:lvl1pPr>
              <a:defRPr>
                <a:solidFill>
                  <a:schemeClr val="tx1">
                    <a:lumMod val="85000"/>
                    <a:lumOff val="15000"/>
                  </a:schemeClr>
                </a:solidFill>
              </a:defRPr>
            </a:lvl1p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2971" y="5257800"/>
            <a:ext cx="1067078" cy="1066800"/>
          </a:xfrm>
          <a:prstGeom prst="rect">
            <a:avLst/>
          </a:prstGeom>
        </p:spPr>
      </p:pic>
      <p:cxnSp>
        <p:nvCxnSpPr>
          <p:cNvPr id="9" name="Straight Connector 8"/>
          <p:cNvCxnSpPr/>
          <p:nvPr userDrawn="1"/>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711" y="5334000"/>
            <a:ext cx="7317105" cy="1188720"/>
          </a:xfrm>
        </p:spPr>
        <p:txBody>
          <a:bodyPr/>
          <a:lstStyle>
            <a:lvl1pPr marL="0" indent="0">
              <a:buNone/>
              <a:defRPr b="0">
                <a:solidFill>
                  <a:schemeClr val="tx1">
                    <a:lumMod val="85000"/>
                    <a:lumOff val="15000"/>
                  </a:schemeClr>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spTree>
    <p:extLst>
      <p:ext uri="{BB962C8B-B14F-4D97-AF65-F5344CB8AC3E}">
        <p14:creationId xmlns:p14="http://schemas.microsoft.com/office/powerpoint/2010/main" val="366631375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2943" y="1143000"/>
            <a:ext cx="3353673" cy="3352800"/>
          </a:xfrm>
          <a:prstGeom prst="rect">
            <a:avLst/>
          </a:prstGeom>
        </p:spPr>
      </p:pic>
      <p:pic>
        <p:nvPicPr>
          <p:cNvPr id="4" name="Picture 3" descr="tagline.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6347" y="4876801"/>
            <a:ext cx="8101174" cy="516117"/>
          </a:xfrm>
          <a:prstGeom prst="rect">
            <a:avLst/>
          </a:prstGeom>
        </p:spPr>
      </p:pic>
    </p:spTree>
    <p:extLst>
      <p:ext uri="{BB962C8B-B14F-4D97-AF65-F5344CB8AC3E}">
        <p14:creationId xmlns:p14="http://schemas.microsoft.com/office/powerpoint/2010/main" val="179757652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904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405500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95515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711" y="502920"/>
            <a:ext cx="10726673" cy="914400"/>
          </a:xfrm>
          <a:prstGeom prst="rect">
            <a:avLst/>
          </a:prstGeom>
        </p:spPr>
        <p:txBody>
          <a:bodyPr vert="horz" lIns="0" tIns="0" rIns="0" bIns="0" rtlCol="0" anchor="t" anchorCtr="0">
            <a:no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731711" y="1463039"/>
            <a:ext cx="10726673" cy="45720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Footer Placeholder 22"/>
          <p:cNvSpPr>
            <a:spLocks noGrp="1"/>
          </p:cNvSpPr>
          <p:nvPr>
            <p:ph type="ftr" sz="quarter" idx="3"/>
          </p:nvPr>
        </p:nvSpPr>
        <p:spPr>
          <a:xfrm>
            <a:off x="-4637" y="6537960"/>
            <a:ext cx="12201273" cy="329184"/>
          </a:xfrm>
          <a:prstGeom prst="rect">
            <a:avLst/>
          </a:prstGeom>
          <a:solidFill>
            <a:schemeClr val="bg1"/>
          </a:solidFill>
        </p:spPr>
        <p:txBody>
          <a:bodyPr vert="horz" wrap="square" lIns="502920" tIns="0" rIns="0" bIns="0" rtlCol="0" anchor="ctr">
            <a:noAutofit/>
          </a:bodyPr>
          <a:lstStyle>
            <a:lvl1pPr>
              <a:defRPr lang="en-US" sz="1100" b="0" dirty="0">
                <a:solidFill>
                  <a:schemeClr val="tx2"/>
                </a:solidFill>
                <a:effectLst/>
                <a:latin typeface="+mj-lt"/>
              </a:defRPr>
            </a:lvl1pPr>
          </a:lstStyle>
          <a:p>
            <a:pPr>
              <a:lnSpc>
                <a:spcPct val="90000"/>
              </a:lnSpc>
              <a:buClr>
                <a:srgbClr val="FFFFFF">
                  <a:lumMod val="65000"/>
                </a:srgbClr>
              </a:buClr>
              <a:buFont typeface="Arial" pitchFamily="34" charset="0"/>
              <a:buNone/>
            </a:pPr>
            <a:r>
              <a:rPr smtClean="0">
                <a:solidFill>
                  <a:srgbClr val="4D4F53"/>
                </a:solidFill>
              </a:rPr>
              <a:t>© F5 Networks, Inc</a:t>
            </a:r>
            <a:endParaRPr>
              <a:solidFill>
                <a:srgbClr val="4D4F53"/>
              </a:solidFill>
            </a:endParaRPr>
          </a:p>
        </p:txBody>
      </p:sp>
      <p:sp>
        <p:nvSpPr>
          <p:cNvPr id="24" name="Slide Number Placeholder 23"/>
          <p:cNvSpPr>
            <a:spLocks noGrp="1"/>
          </p:cNvSpPr>
          <p:nvPr>
            <p:ph type="sldNum" sz="quarter" idx="4"/>
          </p:nvPr>
        </p:nvSpPr>
        <p:spPr>
          <a:xfrm>
            <a:off x="9878093" y="6537960"/>
            <a:ext cx="1829276"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rgbClr val="FFFFFF">
                  <a:lumMod val="65000"/>
                </a:srgbClr>
              </a:buClr>
              <a:buFont typeface="Arial" pitchFamily="34" charset="0"/>
              <a:buNone/>
            </a:pPr>
            <a:fld id="{E3478E0D-5E5A-48FD-88C4-CB656095AEC5}" type="slidenum">
              <a:rPr>
                <a:solidFill>
                  <a:srgbClr val="4D4F53"/>
                </a:solidFill>
              </a:rPr>
              <a:pPr algn="r">
                <a:lnSpc>
                  <a:spcPct val="90000"/>
                </a:lnSpc>
                <a:buClr>
                  <a:srgbClr val="FFFFFF">
                    <a:lumMod val="65000"/>
                  </a:srgbClr>
                </a:buClr>
                <a:buFont typeface="Arial" pitchFamily="34" charset="0"/>
                <a:buNone/>
              </a:pPr>
              <a:t>‹#›</a:t>
            </a:fld>
            <a:endParaRPr dirty="0">
              <a:solidFill>
                <a:srgbClr val="4D4F53"/>
              </a:solidFill>
            </a:endParaRPr>
          </a:p>
        </p:txBody>
      </p:sp>
    </p:spTree>
    <p:extLst>
      <p:ext uri="{BB962C8B-B14F-4D97-AF65-F5344CB8AC3E}">
        <p14:creationId xmlns:p14="http://schemas.microsoft.com/office/powerpoint/2010/main" val="2432991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txStyles>
    <p:title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20">
          <p15:clr>
            <a:srgbClr val="F26B43"/>
          </p15:clr>
        </p15:guide>
        <p15:guide id="2" pos="456">
          <p15:clr>
            <a:srgbClr val="F26B43"/>
          </p15:clr>
        </p15:guide>
        <p15:guide id="3" pos="7216">
          <p15:clr>
            <a:srgbClr val="F26B43"/>
          </p15:clr>
        </p15:guide>
        <p15:guide id="4" orient="horz" pos="312">
          <p15:clr>
            <a:srgbClr val="F26B43"/>
          </p15:clr>
        </p15:guide>
        <p15:guide id="5"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711" y="502920"/>
            <a:ext cx="10975658" cy="914400"/>
          </a:xfrm>
          <a:prstGeom prst="rect">
            <a:avLst/>
          </a:prstGeom>
        </p:spPr>
        <p:txBody>
          <a:bodyPr vert="horz" lIns="0" tIns="0" rIns="0" bIns="0" rtlCol="0" anchor="t" anchorCtr="0">
            <a:no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731711" y="1463039"/>
            <a:ext cx="10426875" cy="45720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Footer Placeholder 22"/>
          <p:cNvSpPr>
            <a:spLocks noGrp="1"/>
          </p:cNvSpPr>
          <p:nvPr>
            <p:ph type="ftr" sz="quarter" idx="3"/>
          </p:nvPr>
        </p:nvSpPr>
        <p:spPr>
          <a:xfrm>
            <a:off x="-4637" y="6537960"/>
            <a:ext cx="12201273" cy="329184"/>
          </a:xfrm>
          <a:prstGeom prst="rect">
            <a:avLst/>
          </a:prstGeom>
          <a:solidFill>
            <a:schemeClr val="bg1"/>
          </a:solidFill>
        </p:spPr>
        <p:txBody>
          <a:bodyPr vert="horz" wrap="square" lIns="502920" tIns="0" rIns="0" bIns="0" rtlCol="0" anchor="ctr">
            <a:noAutofit/>
          </a:bodyPr>
          <a:lstStyle>
            <a:lvl1pPr>
              <a:defRPr lang="en-US" sz="1100" b="0" dirty="0">
                <a:solidFill>
                  <a:schemeClr val="tx2"/>
                </a:solidFill>
                <a:effectLst/>
                <a:latin typeface="+mj-lt"/>
              </a:defRPr>
            </a:lvl1pPr>
          </a:lstStyle>
          <a:p>
            <a:pPr>
              <a:lnSpc>
                <a:spcPct val="90000"/>
              </a:lnSpc>
              <a:buClr>
                <a:srgbClr val="FFFFFF">
                  <a:lumMod val="65000"/>
                </a:srgbClr>
              </a:buClr>
              <a:buFont typeface="Arial" pitchFamily="34" charset="0"/>
              <a:buNone/>
            </a:pPr>
            <a:r>
              <a:rPr smtClean="0">
                <a:solidFill>
                  <a:srgbClr val="4D4F53"/>
                </a:solidFill>
              </a:rPr>
              <a:t>© F5 Networks, Inc</a:t>
            </a:r>
            <a:endParaRPr>
              <a:solidFill>
                <a:srgbClr val="4D4F53"/>
              </a:solidFill>
            </a:endParaRPr>
          </a:p>
        </p:txBody>
      </p:sp>
      <p:sp>
        <p:nvSpPr>
          <p:cNvPr id="24" name="Slide Number Placeholder 23"/>
          <p:cNvSpPr>
            <a:spLocks noGrp="1"/>
          </p:cNvSpPr>
          <p:nvPr>
            <p:ph type="sldNum" sz="quarter" idx="4"/>
          </p:nvPr>
        </p:nvSpPr>
        <p:spPr>
          <a:xfrm>
            <a:off x="9878093" y="6537960"/>
            <a:ext cx="1829276"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rgbClr val="FFFFFF">
                  <a:lumMod val="65000"/>
                </a:srgbClr>
              </a:buClr>
              <a:buFont typeface="Arial" pitchFamily="34" charset="0"/>
              <a:buNone/>
            </a:pPr>
            <a:fld id="{E3478E0D-5E5A-48FD-88C4-CB656095AEC5}" type="slidenum">
              <a:rPr>
                <a:solidFill>
                  <a:srgbClr val="4D4F53"/>
                </a:solidFill>
              </a:rPr>
              <a:pPr algn="r">
                <a:lnSpc>
                  <a:spcPct val="90000"/>
                </a:lnSpc>
                <a:buClr>
                  <a:srgbClr val="FFFFFF">
                    <a:lumMod val="65000"/>
                  </a:srgbClr>
                </a:buClr>
                <a:buFont typeface="Arial" pitchFamily="34" charset="0"/>
                <a:buNone/>
              </a:pPr>
              <a:t>‹#›</a:t>
            </a:fld>
            <a:endParaRPr dirty="0">
              <a:solidFill>
                <a:srgbClr val="4D4F53"/>
              </a:solidFill>
            </a:endParaRPr>
          </a:p>
        </p:txBody>
      </p:sp>
    </p:spTree>
    <p:extLst>
      <p:ext uri="{BB962C8B-B14F-4D97-AF65-F5344CB8AC3E}">
        <p14:creationId xmlns:p14="http://schemas.microsoft.com/office/powerpoint/2010/main" val="124811155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iming>
    <p:tnLst>
      <p:par>
        <p:cTn id="1" dur="indefinite" restart="never" nodeType="tmRoot"/>
      </p:par>
    </p:tnLst>
  </p:timing>
  <p:txStyles>
    <p:title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2"/>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711" y="502920"/>
            <a:ext cx="10975658" cy="914400"/>
          </a:xfrm>
          <a:prstGeom prst="rect">
            <a:avLst/>
          </a:prstGeom>
        </p:spPr>
        <p:txBody>
          <a:bodyPr vert="horz" lIns="0" tIns="0" rIns="0" bIns="0" rtlCol="0" anchor="t" anchorCtr="0">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731711" y="1463039"/>
            <a:ext cx="10426875" cy="45720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Footer Placeholder 22"/>
          <p:cNvSpPr>
            <a:spLocks noGrp="1"/>
          </p:cNvSpPr>
          <p:nvPr>
            <p:ph type="ftr" sz="quarter" idx="3"/>
          </p:nvPr>
        </p:nvSpPr>
        <p:spPr>
          <a:xfrm>
            <a:off x="-4637" y="6537960"/>
            <a:ext cx="12201273" cy="329184"/>
          </a:xfrm>
          <a:prstGeom prst="rect">
            <a:avLst/>
          </a:prstGeom>
          <a:solidFill>
            <a:schemeClr val="bg1"/>
          </a:solidFill>
        </p:spPr>
        <p:txBody>
          <a:bodyPr vert="horz" wrap="square" lIns="502920" tIns="0" rIns="0" bIns="0" rtlCol="0" anchor="ctr">
            <a:noAutofit/>
          </a:bodyPr>
          <a:lstStyle>
            <a:lvl1pPr>
              <a:defRPr lang="en-US" sz="1100" b="0" dirty="0">
                <a:solidFill>
                  <a:schemeClr val="tx2"/>
                </a:solidFill>
                <a:effectLst/>
                <a:latin typeface="+mj-lt"/>
              </a:defRPr>
            </a:lvl1pPr>
          </a:lstStyle>
          <a:p>
            <a:pPr>
              <a:lnSpc>
                <a:spcPct val="90000"/>
              </a:lnSpc>
              <a:buClr>
                <a:srgbClr val="FFFFFF">
                  <a:lumMod val="65000"/>
                </a:srgbClr>
              </a:buClr>
              <a:buFont typeface="Arial" pitchFamily="34" charset="0"/>
              <a:buNone/>
            </a:pPr>
            <a:r>
              <a:rPr smtClean="0">
                <a:solidFill>
                  <a:srgbClr val="4D4F53"/>
                </a:solidFill>
              </a:rPr>
              <a:t>© F5 Networks, Inc</a:t>
            </a:r>
            <a:endParaRPr>
              <a:solidFill>
                <a:srgbClr val="4D4F53"/>
              </a:solidFill>
            </a:endParaRPr>
          </a:p>
        </p:txBody>
      </p:sp>
      <p:sp>
        <p:nvSpPr>
          <p:cNvPr id="24" name="Slide Number Placeholder 23"/>
          <p:cNvSpPr>
            <a:spLocks noGrp="1"/>
          </p:cNvSpPr>
          <p:nvPr>
            <p:ph type="sldNum" sz="quarter" idx="4"/>
          </p:nvPr>
        </p:nvSpPr>
        <p:spPr>
          <a:xfrm>
            <a:off x="9878093" y="6537960"/>
            <a:ext cx="1829276"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rgbClr val="FFFFFF">
                  <a:lumMod val="65000"/>
                </a:srgbClr>
              </a:buClr>
              <a:buFont typeface="Arial" pitchFamily="34" charset="0"/>
              <a:buNone/>
            </a:pPr>
            <a:fld id="{E3478E0D-5E5A-48FD-88C4-CB656095AEC5}" type="slidenum">
              <a:rPr>
                <a:solidFill>
                  <a:srgbClr val="4D4F53"/>
                </a:solidFill>
              </a:rPr>
              <a:pPr algn="r">
                <a:lnSpc>
                  <a:spcPct val="90000"/>
                </a:lnSpc>
                <a:buClr>
                  <a:srgbClr val="FFFFFF">
                    <a:lumMod val="65000"/>
                  </a:srgbClr>
                </a:buClr>
                <a:buFont typeface="Arial" pitchFamily="34" charset="0"/>
                <a:buNone/>
              </a:pPr>
              <a:t>‹#›</a:t>
            </a:fld>
            <a:endParaRPr dirty="0">
              <a:solidFill>
                <a:srgbClr val="4D4F53"/>
              </a:solidFill>
            </a:endParaRPr>
          </a:p>
        </p:txBody>
      </p:sp>
    </p:spTree>
    <p:extLst>
      <p:ext uri="{BB962C8B-B14F-4D97-AF65-F5344CB8AC3E}">
        <p14:creationId xmlns:p14="http://schemas.microsoft.com/office/powerpoint/2010/main" val="387568453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 id="2147483827" r:id="rId32"/>
    <p:sldLayoutId id="2147483828" r:id="rId33"/>
    <p:sldLayoutId id="2147483829" r:id="rId34"/>
    <p:sldLayoutId id="2147483830" r:id="rId35"/>
    <p:sldLayoutId id="2147483831" r:id="rId36"/>
    <p:sldLayoutId id="2147483832" r:id="rId37"/>
    <p:sldLayoutId id="2147483834" r:id="rId38"/>
  </p:sldLayoutIdLst>
  <p:timing>
    <p:tnLst>
      <p:par>
        <p:cTn id="1" dur="indefinite" restart="never" nodeType="tmRoot"/>
      </p:par>
    </p:tnLst>
  </p:timing>
  <p:txStyles>
    <p:title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hyperlink" Target="https://support.f5.com/kb/en-us/solutions/public/7000/500/sol7530.html"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support.f5.com/kb/en-us/solutions/public/13000/300/sol13322.html"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hyperlink" Target="https://support.f5.com/kb/en-us/solutions/public/6000/700/sol6774.html"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en.wikipedia.org/wiki/Skunk_Works"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8" Type="http://schemas.openxmlformats.org/officeDocument/2006/relationships/image" Target="../media/image53.gif"/><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hyperlink" Target="https://support.f5.com/kb/en-us/solutions/public/13000/300/sol13333.html" TargetMode="External"/><Relationship Id="rId5" Type="http://schemas.openxmlformats.org/officeDocument/2006/relationships/hyperlink" Target="https://support.f5.com/kb/en-us/solutions/public/13000/000/sol13080.html" TargetMode="Externa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hyperlink" Target="https://support.f5.com/kb/en-us/products/big-ip_ltm/manuals/product/bigip-external-monitoring-implementations-11-6-0/2.html" TargetMode="External"/><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en.wikipedia.org/wiki/Skunk_Works"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hyperlink" Target="https://support.f5.com/kb/en-us/solutions/public/15000/100/sol15193.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7.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37.xml"/><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37.xml"/><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en.wikipedia.org/wiki/Skunk_Works"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8.jpeg"/><Relationship Id="rId7" Type="http://schemas.openxmlformats.org/officeDocument/2006/relationships/hyperlink" Target="https://splunkbase.splunk.com/app/812/" TargetMode="External"/><Relationship Id="rId2" Type="http://schemas.openxmlformats.org/officeDocument/2006/relationships/notesSlide" Target="../notesSlides/notesSlide27.xml"/><Relationship Id="rId1" Type="http://schemas.openxmlformats.org/officeDocument/2006/relationships/slideLayout" Target="../slideLayouts/slideLayout37.xml"/><Relationship Id="rId6" Type="http://schemas.openxmlformats.org/officeDocument/2006/relationships/hyperlink" Target="https://www.f5.com/pdf/solution-center/splunk-asm-sb.pdf" TargetMode="External"/><Relationship Id="rId5" Type="http://schemas.openxmlformats.org/officeDocument/2006/relationships/hyperlink" Target="https://www.f5.com/pdf/solution-center/splunk-templates-for-apm.pdf" TargetMode="External"/><Relationship Id="rId4" Type="http://schemas.openxmlformats.org/officeDocument/2006/relationships/hyperlink" Target="https://devcentral.f5.com/articles/getting-started-with-splunk-for-f5" TargetMode="External"/><Relationship Id="rId9" Type="http://schemas.openxmlformats.org/officeDocument/2006/relationships/hyperlink" Target="https://www.splunk.com/content/dam/splunk2/pdfs/fact-sheets/splunk-for-f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37.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en.wikipedia.org/wiki/Skunk_Works"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37.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7.xml"/><Relationship Id="rId4" Type="http://schemas.openxmlformats.org/officeDocument/2006/relationships/hyperlink" Target="http://jmeter.apache.or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37.xml"/><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7.xml"/><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37.xml"/><Relationship Id="rId5" Type="http://schemas.openxmlformats.org/officeDocument/2006/relationships/image" Target="../media/image86.png"/><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6.xml"/><Relationship Id="rId1" Type="http://schemas.openxmlformats.org/officeDocument/2006/relationships/slideLayout" Target="../slideLayouts/slideLayout37.xml"/><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37.xml"/><Relationship Id="rId4" Type="http://schemas.openxmlformats.org/officeDocument/2006/relationships/image" Target="../media/image90.png"/></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9.xml"/><Relationship Id="rId1" Type="http://schemas.openxmlformats.org/officeDocument/2006/relationships/slideLayout" Target="../slideLayouts/slideLayout37.xml"/><Relationship Id="rId4" Type="http://schemas.openxmlformats.org/officeDocument/2006/relationships/image" Target="../media/image9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hyperlink" Target="http://en.wikipedia.org/wiki/Skunk_Work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hyperlink" Target="http://www.ibm.com/us/en/" TargetMode="External"/><Relationship Id="rId18" Type="http://schemas.openxmlformats.org/officeDocument/2006/relationships/image" Target="../media/image106.jpeg"/><Relationship Id="rId26" Type="http://schemas.openxmlformats.org/officeDocument/2006/relationships/image" Target="../media/image111.gif"/><Relationship Id="rId39" Type="http://schemas.openxmlformats.org/officeDocument/2006/relationships/image" Target="../media/image123.png"/><Relationship Id="rId3" Type="http://schemas.openxmlformats.org/officeDocument/2006/relationships/image" Target="../media/image96.png"/><Relationship Id="rId21" Type="http://schemas.openxmlformats.org/officeDocument/2006/relationships/image" Target="../media/image108.gif"/><Relationship Id="rId34" Type="http://schemas.openxmlformats.org/officeDocument/2006/relationships/image" Target="../media/image118.png"/><Relationship Id="rId7" Type="http://schemas.openxmlformats.org/officeDocument/2006/relationships/image" Target="../media/image100.png"/><Relationship Id="rId12" Type="http://schemas.openxmlformats.org/officeDocument/2006/relationships/image" Target="../media/image103.gif"/><Relationship Id="rId17" Type="http://schemas.openxmlformats.org/officeDocument/2006/relationships/hyperlink" Target="http://www.hp.com/united-states/do-amazing/index.html?" TargetMode="External"/><Relationship Id="rId25" Type="http://schemas.openxmlformats.org/officeDocument/2006/relationships/hyperlink" Target="http://www.datadomain.com/" TargetMode="External"/><Relationship Id="rId33" Type="http://schemas.openxmlformats.org/officeDocument/2006/relationships/hyperlink" Target="http://www.redhat.com/" TargetMode="External"/><Relationship Id="rId38" Type="http://schemas.openxmlformats.org/officeDocument/2006/relationships/image" Target="../media/image122.png"/><Relationship Id="rId2" Type="http://schemas.openxmlformats.org/officeDocument/2006/relationships/notesSlide" Target="../notesSlides/notesSlide44.xml"/><Relationship Id="rId16" Type="http://schemas.openxmlformats.org/officeDocument/2006/relationships/image" Target="../media/image105.gif"/><Relationship Id="rId20" Type="http://schemas.openxmlformats.org/officeDocument/2006/relationships/hyperlink" Target="http://www.netapp.com/us" TargetMode="External"/><Relationship Id="rId29"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hyperlink" Target="http://www.oracle.com/us/" TargetMode="External"/><Relationship Id="rId24" Type="http://schemas.openxmlformats.org/officeDocument/2006/relationships/image" Target="../media/image110.png"/><Relationship Id="rId32" Type="http://schemas.openxmlformats.org/officeDocument/2006/relationships/image" Target="../media/image117.png"/><Relationship Id="rId37" Type="http://schemas.openxmlformats.org/officeDocument/2006/relationships/image" Target="../media/image121.png"/><Relationship Id="rId40" Type="http://schemas.openxmlformats.org/officeDocument/2006/relationships/image" Target="../media/image124.gif"/><Relationship Id="rId5" Type="http://schemas.openxmlformats.org/officeDocument/2006/relationships/image" Target="../media/image98.png"/><Relationship Id="rId15" Type="http://schemas.openxmlformats.org/officeDocument/2006/relationships/hyperlink" Target="http://www.sap.com/index.epx" TargetMode="External"/><Relationship Id="rId23" Type="http://schemas.openxmlformats.org/officeDocument/2006/relationships/image" Target="../media/image109.jpeg"/><Relationship Id="rId28" Type="http://schemas.openxmlformats.org/officeDocument/2006/relationships/image" Target="../media/image113.png"/><Relationship Id="rId36" Type="http://schemas.openxmlformats.org/officeDocument/2006/relationships/image" Target="../media/image120.png"/><Relationship Id="rId10" Type="http://schemas.openxmlformats.org/officeDocument/2006/relationships/image" Target="../media/image102.gif"/><Relationship Id="rId19" Type="http://schemas.openxmlformats.org/officeDocument/2006/relationships/image" Target="../media/image107.gif"/><Relationship Id="rId31" Type="http://schemas.openxmlformats.org/officeDocument/2006/relationships/image" Target="../media/image116.png"/><Relationship Id="rId4" Type="http://schemas.openxmlformats.org/officeDocument/2006/relationships/image" Target="../media/image97.png"/><Relationship Id="rId9" Type="http://schemas.openxmlformats.org/officeDocument/2006/relationships/hyperlink" Target="http://www.microsoft.com/" TargetMode="External"/><Relationship Id="rId14" Type="http://schemas.openxmlformats.org/officeDocument/2006/relationships/image" Target="../media/image104.gif"/><Relationship Id="rId22" Type="http://schemas.openxmlformats.org/officeDocument/2006/relationships/hyperlink" Target="http://www.infoblox.com/" TargetMode="External"/><Relationship Id="rId27" Type="http://schemas.openxmlformats.org/officeDocument/2006/relationships/image" Target="../media/image112.png"/><Relationship Id="rId30" Type="http://schemas.openxmlformats.org/officeDocument/2006/relationships/image" Target="../media/image115.png"/><Relationship Id="rId35" Type="http://schemas.openxmlformats.org/officeDocument/2006/relationships/image" Target="../media/image119.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en.wikipedia.org/wiki/Skunk_Works"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en.wikipedia.org/wiki/Skunk_Works"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hyperlink" Target="https://support.f5.com/kb/en-us/products/big-ip_ltm/manuals/product/bigip-external-monitoring-implementations-11-6-0/11.html#conceptid" TargetMode="Externa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219201" y="1371600"/>
            <a:ext cx="9019731" cy="2194560"/>
          </a:xfrm>
        </p:spPr>
        <p:txBody>
          <a:bodyPr/>
          <a:lstStyle/>
          <a:p>
            <a:r>
              <a:rPr lang="en-US" dirty="0" smtClean="0"/>
              <a:t>F5 Monitoring &amp; Reporting</a:t>
            </a:r>
            <a:endParaRPr lang="en-US" sz="1600" dirty="0"/>
          </a:p>
        </p:txBody>
      </p:sp>
      <p:sp>
        <p:nvSpPr>
          <p:cNvPr id="2" name="TextBox 1"/>
          <p:cNvSpPr txBox="1"/>
          <p:nvPr/>
        </p:nvSpPr>
        <p:spPr>
          <a:xfrm>
            <a:off x="687798" y="4629726"/>
            <a:ext cx="3035808" cy="932688"/>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Chas Lesley</a:t>
            </a:r>
          </a:p>
          <a:p>
            <a:pPr>
              <a:lnSpc>
                <a:spcPct val="90000"/>
              </a:lnSpc>
              <a:spcAft>
                <a:spcPts val="600"/>
              </a:spcAft>
            </a:pPr>
            <a:r>
              <a:rPr lang="en-US" sz="2000" dirty="0" smtClean="0">
                <a:solidFill>
                  <a:schemeClr val="tx2"/>
                </a:solidFill>
                <a:effectLst>
                  <a:outerShdw blurRad="38100" dist="25400" dir="2700000" algn="tl">
                    <a:srgbClr val="000000">
                      <a:alpha val="0"/>
                    </a:srgbClr>
                  </a:outerShdw>
                </a:effectLst>
              </a:rPr>
              <a:t>Field Systems Engineer</a:t>
            </a:r>
          </a:p>
          <a:p>
            <a:pPr>
              <a:lnSpc>
                <a:spcPct val="90000"/>
              </a:lnSpc>
              <a:spcAft>
                <a:spcPts val="600"/>
              </a:spcAft>
            </a:pPr>
            <a:endParaRPr lang="en-US" sz="2000" dirty="0">
              <a:solidFill>
                <a:schemeClr val="tx2"/>
              </a:solidFill>
              <a:effectLst>
                <a:outerShdw blurRad="38100" dist="25400" dir="2700000" algn="tl">
                  <a:srgbClr val="000000">
                    <a:alpha val="0"/>
                  </a:srgbClr>
                </a:outerShdw>
              </a:effectLst>
            </a:endParaRPr>
          </a:p>
          <a:p>
            <a:pPr>
              <a:lnSpc>
                <a:spcPct val="90000"/>
              </a:lnSpc>
              <a:spcAft>
                <a:spcPts val="600"/>
              </a:spcAft>
            </a:pPr>
            <a:r>
              <a:rPr lang="en-US" sz="2000" dirty="0" smtClean="0">
                <a:solidFill>
                  <a:schemeClr val="tx2"/>
                </a:solidFill>
                <a:effectLst>
                  <a:outerShdw blurRad="38100" dist="25400" dir="2700000" algn="tl">
                    <a:srgbClr val="000000">
                      <a:alpha val="0"/>
                    </a:srgbClr>
                  </a:outerShdw>
                </a:effectLst>
              </a:rPr>
              <a:t>Tony Ganzer </a:t>
            </a:r>
          </a:p>
          <a:p>
            <a:pPr>
              <a:lnSpc>
                <a:spcPct val="90000"/>
              </a:lnSpc>
              <a:spcAft>
                <a:spcPts val="600"/>
              </a:spcAft>
            </a:pPr>
            <a:r>
              <a:rPr lang="en-US" sz="2000" dirty="0" smtClean="0">
                <a:solidFill>
                  <a:schemeClr val="tx2"/>
                </a:solidFill>
                <a:effectLst>
                  <a:outerShdw blurRad="38100" dist="25400" dir="2700000" algn="tl">
                    <a:srgbClr val="000000">
                      <a:alpha val="0"/>
                    </a:srgbClr>
                  </a:outerShdw>
                </a:effectLst>
              </a:rPr>
              <a:t>Territory Account Manager</a:t>
            </a:r>
          </a:p>
          <a:p>
            <a:pPr>
              <a:lnSpc>
                <a:spcPct val="90000"/>
              </a:lnSpc>
              <a:spcAft>
                <a:spcPts val="600"/>
              </a:spcAft>
            </a:pPr>
            <a:endParaRPr lang="en-US" sz="2000" dirty="0">
              <a:solidFill>
                <a:schemeClr val="tx2"/>
              </a:solidFill>
              <a:effectLst>
                <a:outerShdw blurRad="38100" dist="25400" dir="2700000" algn="tl">
                  <a:srgbClr val="000000">
                    <a:alpha val="0"/>
                  </a:srgbClr>
                </a:outerShdw>
              </a:effectLst>
            </a:endParaRPr>
          </a:p>
          <a:p>
            <a:pPr>
              <a:lnSpc>
                <a:spcPct val="90000"/>
              </a:lnSpc>
              <a:spcAft>
                <a:spcPts val="600"/>
              </a:spcAft>
            </a:pPr>
            <a:endParaRPr lang="en-US" sz="2000" dirty="0" smtClean="0">
              <a:solidFill>
                <a:schemeClr val="tx2"/>
              </a:solidFill>
              <a:effectLst>
                <a:outerShdw blurRad="38100" dist="25400" dir="2700000" algn="tl">
                  <a:srgbClr val="000000">
                    <a:alpha val="0"/>
                  </a:srgbClr>
                </a:outerShdw>
              </a:effectLst>
            </a:endParaRPr>
          </a:p>
          <a:p>
            <a:pPr>
              <a:lnSpc>
                <a:spcPct val="90000"/>
              </a:lnSpc>
              <a:spcAft>
                <a:spcPts val="600"/>
              </a:spcAft>
            </a:pPr>
            <a:endParaRPr lang="en-US" sz="2000" dirty="0" smtClean="0">
              <a:solidFill>
                <a:schemeClr val="tx2"/>
              </a:solidFill>
              <a:effectLst>
                <a:outerShdw blurRad="38100" dist="25400" dir="2700000" algn="tl">
                  <a:srgbClr val="000000">
                    <a:alpha val="0"/>
                  </a:srgbClr>
                </a:outerShdw>
              </a:effectLst>
            </a:endParaRPr>
          </a:p>
          <a:p>
            <a:pPr>
              <a:lnSpc>
                <a:spcPct val="90000"/>
              </a:lnSpc>
              <a:spcAft>
                <a:spcPts val="600"/>
              </a:spcAft>
            </a:pPr>
            <a:endParaRPr lang="en-US" sz="2000" kern="1200" dirty="0" err="1" smtClean="0">
              <a:solidFill>
                <a:schemeClr val="tx2"/>
              </a:solidFill>
              <a:effectLst>
                <a:outerShdw blurRad="38100" dist="25400" dir="2700000" algn="tl">
                  <a:srgbClr val="000000">
                    <a:alpha val="0"/>
                  </a:srgbClr>
                </a:outerShdw>
              </a:effectLst>
              <a:latin typeface="+mn-lt"/>
              <a:ea typeface="+mn-ea"/>
              <a:cs typeface="+mn-cs"/>
            </a:endParaRPr>
          </a:p>
        </p:txBody>
      </p:sp>
    </p:spTree>
    <p:custDataLst>
      <p:tags r:id="rId1"/>
    </p:custDataLst>
    <p:extLst>
      <p:ext uri="{BB962C8B-B14F-4D97-AF65-F5344CB8AC3E}">
        <p14:creationId xmlns:p14="http://schemas.microsoft.com/office/powerpoint/2010/main" val="27940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7"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SNMP Setup - Agents</a:t>
            </a:r>
            <a:endParaRPr lang="en-US" dirty="0"/>
          </a:p>
        </p:txBody>
      </p:sp>
      <p:pic>
        <p:nvPicPr>
          <p:cNvPr id="8" name="Picture 7"/>
          <p:cNvPicPr>
            <a:picLocks noChangeAspect="1"/>
          </p:cNvPicPr>
          <p:nvPr/>
        </p:nvPicPr>
        <p:blipFill>
          <a:blip r:embed="rId3"/>
          <a:stretch>
            <a:fillRect/>
          </a:stretch>
        </p:blipFill>
        <p:spPr>
          <a:xfrm>
            <a:off x="334063" y="1112010"/>
            <a:ext cx="4966368" cy="5246067"/>
          </a:xfrm>
          <a:prstGeom prst="rect">
            <a:avLst/>
          </a:prstGeom>
          <a:ln>
            <a:noFill/>
          </a:ln>
          <a:effectLst>
            <a:outerShdw blurRad="292100" dist="139700" dir="2700000" algn="tl" rotWithShape="0">
              <a:srgbClr val="333333">
                <a:alpha val="65000"/>
              </a:srgbClr>
            </a:outerShdw>
          </a:effectLst>
        </p:spPr>
      </p:pic>
      <p:sp>
        <p:nvSpPr>
          <p:cNvPr id="9" name="Snip Single Corner Rectangle 8"/>
          <p:cNvSpPr/>
          <p:nvPr/>
        </p:nvSpPr>
        <p:spPr>
          <a:xfrm>
            <a:off x="3784348" y="5158431"/>
            <a:ext cx="2435192" cy="1125714"/>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200" b="0" i="0" baseline="0" dirty="0" smtClean="0">
                <a:solidFill>
                  <a:schemeClr val="tx1">
                    <a:lumMod val="95000"/>
                    <a:lumOff val="5000"/>
                  </a:schemeClr>
                </a:solidFill>
                <a:latin typeface="Gadugi" panose="020B0502040204020203" pitchFamily="34" charset="0"/>
              </a:rPr>
              <a:t>Restrict access by IP</a:t>
            </a:r>
            <a:endParaRPr lang="en-US" sz="2200" b="0" i="0" baseline="0" dirty="0">
              <a:solidFill>
                <a:schemeClr val="tx1">
                  <a:lumMod val="95000"/>
                  <a:lumOff val="5000"/>
                </a:schemeClr>
              </a:solidFill>
              <a:latin typeface="Gadugi" panose="020B0502040204020203" pitchFamily="34" charset="0"/>
            </a:endParaRPr>
          </a:p>
        </p:txBody>
      </p:sp>
      <p:cxnSp>
        <p:nvCxnSpPr>
          <p:cNvPr id="10" name="Straight Arrow Connector 9"/>
          <p:cNvCxnSpPr>
            <a:stCxn id="9" idx="3"/>
          </p:cNvCxnSpPr>
          <p:nvPr/>
        </p:nvCxnSpPr>
        <p:spPr>
          <a:xfrm flipH="1" flipV="1">
            <a:off x="3302877" y="4248808"/>
            <a:ext cx="1699067" cy="909623"/>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5470634" y="3011214"/>
            <a:ext cx="882953" cy="930165"/>
          </a:xfrm>
          <a:prstGeom prst="rightArrow">
            <a:avLst/>
          </a:prstGeom>
          <a:solidFill>
            <a:srgbClr val="325D17"/>
          </a:solidFill>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grpSp>
        <p:nvGrpSpPr>
          <p:cNvPr id="18" name="Group 17"/>
          <p:cNvGrpSpPr/>
          <p:nvPr/>
        </p:nvGrpSpPr>
        <p:grpSpPr>
          <a:xfrm>
            <a:off x="6558836" y="1404902"/>
            <a:ext cx="5389261" cy="2405084"/>
            <a:chOff x="2545527" y="502920"/>
            <a:chExt cx="4902003" cy="2172492"/>
          </a:xfrm>
        </p:grpSpPr>
        <p:pic>
          <p:nvPicPr>
            <p:cNvPr id="16" name="Picture 15"/>
            <p:cNvPicPr>
              <a:picLocks noChangeAspect="1"/>
            </p:cNvPicPr>
            <p:nvPr/>
          </p:nvPicPr>
          <p:blipFill rotWithShape="1">
            <a:blip r:embed="rId4"/>
            <a:srcRect l="84830"/>
            <a:stretch/>
          </p:blipFill>
          <p:spPr>
            <a:xfrm>
              <a:off x="6032142" y="502920"/>
              <a:ext cx="1415388" cy="2172492"/>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rotWithShape="1">
            <a:blip r:embed="rId4"/>
            <a:srcRect r="62397"/>
            <a:stretch/>
          </p:blipFill>
          <p:spPr>
            <a:xfrm>
              <a:off x="2545527" y="502920"/>
              <a:ext cx="3508432" cy="2172492"/>
            </a:xfrm>
            <a:prstGeom prst="rect">
              <a:avLst/>
            </a:prstGeom>
            <a:ln>
              <a:noFill/>
            </a:ln>
            <a:effectLst>
              <a:outerShdw blurRad="292100" dist="139700" dir="2700000" algn="tl" rotWithShape="0">
                <a:srgbClr val="333333">
                  <a:alpha val="65000"/>
                </a:srgbClr>
              </a:outerShdw>
            </a:effectLst>
          </p:spPr>
        </p:pic>
      </p:grpSp>
      <p:pic>
        <p:nvPicPr>
          <p:cNvPr id="19" name="Picture 18"/>
          <p:cNvPicPr>
            <a:picLocks noChangeAspect="1"/>
          </p:cNvPicPr>
          <p:nvPr/>
        </p:nvPicPr>
        <p:blipFill>
          <a:blip r:embed="rId5"/>
          <a:stretch>
            <a:fillRect/>
          </a:stretch>
        </p:blipFill>
        <p:spPr>
          <a:xfrm>
            <a:off x="6942041" y="3491411"/>
            <a:ext cx="4658331" cy="2866666"/>
          </a:xfrm>
          <a:prstGeom prst="rect">
            <a:avLst/>
          </a:prstGeom>
          <a:ln>
            <a:noFill/>
          </a:ln>
          <a:effectLst>
            <a:outerShdw blurRad="292100" dist="139700" dir="2700000" algn="tl" rotWithShape="0">
              <a:srgbClr val="333333">
                <a:alpha val="65000"/>
              </a:srgbClr>
            </a:outerShdw>
          </a:effectLst>
        </p:spPr>
      </p:pic>
      <p:sp>
        <p:nvSpPr>
          <p:cNvPr id="20" name="Oval 19"/>
          <p:cNvSpPr/>
          <p:nvPr/>
        </p:nvSpPr>
        <p:spPr>
          <a:xfrm>
            <a:off x="11004459" y="2454473"/>
            <a:ext cx="961999" cy="451239"/>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cxnSp>
        <p:nvCxnSpPr>
          <p:cNvPr id="21" name="Straight Arrow Connector 20"/>
          <p:cNvCxnSpPr/>
          <p:nvPr/>
        </p:nvCxnSpPr>
        <p:spPr>
          <a:xfrm flipH="1">
            <a:off x="9257762" y="2680092"/>
            <a:ext cx="1728336" cy="773405"/>
          </a:xfrm>
          <a:prstGeom prst="straightConnector1">
            <a:avLst/>
          </a:prstGeom>
          <a:ln w="31750" cmpd="sng">
            <a:solidFill>
              <a:srgbClr val="FF0000"/>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
        <p:nvSpPr>
          <p:cNvPr id="23" name="Snip Single Corner Rectangle 22"/>
          <p:cNvSpPr/>
          <p:nvPr/>
        </p:nvSpPr>
        <p:spPr>
          <a:xfrm>
            <a:off x="9959270" y="5649666"/>
            <a:ext cx="1436934" cy="615647"/>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1600" dirty="0" smtClean="0">
                <a:solidFill>
                  <a:schemeClr val="tx1">
                    <a:lumMod val="95000"/>
                    <a:lumOff val="5000"/>
                  </a:schemeClr>
                </a:solidFill>
                <a:latin typeface="Gadugi" panose="020B0502040204020203" pitchFamily="34" charset="0"/>
              </a:rPr>
              <a:t>Read Only</a:t>
            </a:r>
          </a:p>
          <a:p>
            <a:pPr indent="0" algn="ctr">
              <a:lnSpc>
                <a:spcPct val="90000"/>
              </a:lnSpc>
              <a:spcBef>
                <a:spcPts val="0"/>
              </a:spcBef>
              <a:spcAft>
                <a:spcPts val="0"/>
              </a:spcAft>
              <a:buClrTx/>
              <a:buFont typeface="Arial" pitchFamily="34" charset="0"/>
              <a:buNone/>
            </a:pPr>
            <a:r>
              <a:rPr lang="en-US" sz="1600" b="0" i="0" baseline="0" dirty="0" smtClean="0">
                <a:solidFill>
                  <a:schemeClr val="tx1">
                    <a:lumMod val="95000"/>
                    <a:lumOff val="5000"/>
                  </a:schemeClr>
                </a:solidFill>
                <a:latin typeface="Gadugi" panose="020B0502040204020203" pitchFamily="34" charset="0"/>
              </a:rPr>
              <a:t>Read/Write</a:t>
            </a:r>
            <a:endParaRPr lang="en-US" sz="1600" b="0" i="0" baseline="0" dirty="0">
              <a:solidFill>
                <a:schemeClr val="tx1">
                  <a:lumMod val="95000"/>
                  <a:lumOff val="5000"/>
                </a:schemeClr>
              </a:solidFill>
              <a:latin typeface="Gadugi" panose="020B0502040204020203" pitchFamily="34" charset="0"/>
            </a:endParaRPr>
          </a:p>
        </p:txBody>
      </p:sp>
      <p:sp>
        <p:nvSpPr>
          <p:cNvPr id="24" name="Snip Single Corner Rectangle 23"/>
          <p:cNvSpPr/>
          <p:nvPr/>
        </p:nvSpPr>
        <p:spPr>
          <a:xfrm>
            <a:off x="6584802" y="1056290"/>
            <a:ext cx="5363295" cy="361030"/>
          </a:xfrm>
          <a:prstGeom prst="snip1Rect">
            <a:avLst/>
          </a:prstGeom>
          <a:gradFill flip="none" rotWithShape="1">
            <a:gsLst>
              <a:gs pos="4000">
                <a:srgbClr val="FAFAFA"/>
              </a:gs>
              <a:gs pos="90000">
                <a:srgbClr val="008000"/>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3000" dirty="0" smtClean="0">
                <a:solidFill>
                  <a:schemeClr val="bg1"/>
                </a:solidFill>
                <a:latin typeface="Gadugi" panose="020B0502040204020203" pitchFamily="34" charset="0"/>
              </a:rPr>
              <a:t>Access (v1, v2c)</a:t>
            </a:r>
            <a:endParaRPr lang="en-US" sz="3000" i="0" baseline="0" dirty="0">
              <a:solidFill>
                <a:schemeClr val="bg1"/>
              </a:solidFill>
              <a:latin typeface="Gadugi" panose="020B0502040204020203" pitchFamily="34" charset="0"/>
            </a:endParaRPr>
          </a:p>
        </p:txBody>
      </p:sp>
      <p:pic>
        <p:nvPicPr>
          <p:cNvPr id="26" name="Picture 25"/>
          <p:cNvPicPr>
            <a:picLocks noChangeAspect="1"/>
          </p:cNvPicPr>
          <p:nvPr/>
        </p:nvPicPr>
        <p:blipFill>
          <a:blip r:embed="rId6"/>
          <a:stretch>
            <a:fillRect/>
          </a:stretch>
        </p:blipFill>
        <p:spPr>
          <a:xfrm>
            <a:off x="753936" y="1395413"/>
            <a:ext cx="1283809" cy="1215257"/>
          </a:xfrm>
          <a:prstGeom prst="rect">
            <a:avLst/>
          </a:prstGeom>
          <a:ln>
            <a:noFill/>
          </a:ln>
          <a:effectLst>
            <a:outerShdw blurRad="292100" dist="139700" dir="2700000" algn="tl" rotWithShape="0">
              <a:srgbClr val="333333">
                <a:alpha val="65000"/>
              </a:srgbClr>
            </a:outerShdw>
          </a:effectLst>
        </p:spPr>
      </p:pic>
      <p:sp>
        <p:nvSpPr>
          <p:cNvPr id="27" name="Oval 26"/>
          <p:cNvSpPr/>
          <p:nvPr/>
        </p:nvSpPr>
        <p:spPr>
          <a:xfrm>
            <a:off x="727464" y="2006016"/>
            <a:ext cx="1156515" cy="331075"/>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402953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0" grpId="0" animBg="1"/>
      <p:bldP spid="23" grpId="0" animBg="1"/>
      <p:bldP spid="24"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grpSp>
        <p:nvGrpSpPr>
          <p:cNvPr id="22" name="Group 21"/>
          <p:cNvGrpSpPr/>
          <p:nvPr/>
        </p:nvGrpSpPr>
        <p:grpSpPr>
          <a:xfrm>
            <a:off x="6584801" y="1417320"/>
            <a:ext cx="5359049" cy="2334873"/>
            <a:chOff x="842397" y="181298"/>
            <a:chExt cx="6245772" cy="2714625"/>
          </a:xfrm>
        </p:grpSpPr>
        <p:pic>
          <p:nvPicPr>
            <p:cNvPr id="25" name="Picture 24"/>
            <p:cNvPicPr>
              <a:picLocks noChangeAspect="1"/>
            </p:cNvPicPr>
            <p:nvPr/>
          </p:nvPicPr>
          <p:blipFill rotWithShape="1">
            <a:blip r:embed="rId3"/>
            <a:srcRect r="56798"/>
            <a:stretch/>
          </p:blipFill>
          <p:spPr>
            <a:xfrm>
              <a:off x="842397" y="181298"/>
              <a:ext cx="4509996" cy="2714625"/>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rotWithShape="1">
            <a:blip r:embed="rId3"/>
            <a:srcRect l="83373"/>
            <a:stretch/>
          </p:blipFill>
          <p:spPr>
            <a:xfrm>
              <a:off x="5352393" y="181298"/>
              <a:ext cx="1735776" cy="2714625"/>
            </a:xfrm>
            <a:prstGeom prst="rect">
              <a:avLst/>
            </a:prstGeom>
            <a:ln>
              <a:noFill/>
            </a:ln>
            <a:effectLst>
              <a:outerShdw blurRad="292100" dist="139700" dir="2700000" algn="tl" rotWithShape="0">
                <a:srgbClr val="333333">
                  <a:alpha val="65000"/>
                </a:srgbClr>
              </a:outerShdw>
            </a:effectLst>
          </p:spPr>
        </p:pic>
      </p:grpSp>
      <p:sp>
        <p:nvSpPr>
          <p:cNvPr id="7"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SNMP Setup - Agents</a:t>
            </a:r>
            <a:endParaRPr lang="en-US" dirty="0"/>
          </a:p>
        </p:txBody>
      </p:sp>
      <p:pic>
        <p:nvPicPr>
          <p:cNvPr id="8" name="Picture 7"/>
          <p:cNvPicPr>
            <a:picLocks noChangeAspect="1"/>
          </p:cNvPicPr>
          <p:nvPr/>
        </p:nvPicPr>
        <p:blipFill>
          <a:blip r:embed="rId4"/>
          <a:stretch>
            <a:fillRect/>
          </a:stretch>
        </p:blipFill>
        <p:spPr>
          <a:xfrm>
            <a:off x="334063" y="1112010"/>
            <a:ext cx="4966368" cy="5246067"/>
          </a:xfrm>
          <a:prstGeom prst="rect">
            <a:avLst/>
          </a:prstGeom>
          <a:ln>
            <a:noFill/>
          </a:ln>
          <a:effectLst>
            <a:outerShdw blurRad="292100" dist="139700" dir="2700000" algn="tl" rotWithShape="0">
              <a:srgbClr val="333333">
                <a:alpha val="65000"/>
              </a:srgbClr>
            </a:outerShdw>
          </a:effectLst>
        </p:spPr>
      </p:pic>
      <p:sp>
        <p:nvSpPr>
          <p:cNvPr id="14" name="Right Arrow 13"/>
          <p:cNvSpPr/>
          <p:nvPr/>
        </p:nvSpPr>
        <p:spPr>
          <a:xfrm>
            <a:off x="5470634" y="3011214"/>
            <a:ext cx="882953" cy="930165"/>
          </a:xfrm>
          <a:prstGeom prst="rightArrow">
            <a:avLst/>
          </a:prstGeom>
          <a:solidFill>
            <a:srgbClr val="325D17"/>
          </a:solidFill>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0" name="Oval 19"/>
          <p:cNvSpPr/>
          <p:nvPr/>
        </p:nvSpPr>
        <p:spPr>
          <a:xfrm>
            <a:off x="11004459" y="2454473"/>
            <a:ext cx="961999" cy="451239"/>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4" name="Snip Single Corner Rectangle 23"/>
          <p:cNvSpPr/>
          <p:nvPr/>
        </p:nvSpPr>
        <p:spPr>
          <a:xfrm>
            <a:off x="6584802" y="1056290"/>
            <a:ext cx="5363295" cy="361030"/>
          </a:xfrm>
          <a:prstGeom prst="snip1Rect">
            <a:avLst/>
          </a:prstGeom>
          <a:gradFill flip="none" rotWithShape="1">
            <a:gsLst>
              <a:gs pos="4000">
                <a:srgbClr val="FAFAFA"/>
              </a:gs>
              <a:gs pos="90000">
                <a:srgbClr val="008000"/>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3000" dirty="0" smtClean="0">
                <a:solidFill>
                  <a:schemeClr val="bg1"/>
                </a:solidFill>
                <a:latin typeface="Gadugi" panose="020B0502040204020203" pitchFamily="34" charset="0"/>
              </a:rPr>
              <a:t>Access (v3)</a:t>
            </a:r>
            <a:endParaRPr lang="en-US" sz="3000" i="0" baseline="0" dirty="0">
              <a:solidFill>
                <a:schemeClr val="bg1"/>
              </a:solidFill>
              <a:latin typeface="Gadugi" panose="020B0502040204020203" pitchFamily="34" charset="0"/>
            </a:endParaRPr>
          </a:p>
        </p:txBody>
      </p:sp>
      <p:pic>
        <p:nvPicPr>
          <p:cNvPr id="27" name="Picture 26"/>
          <p:cNvPicPr>
            <a:picLocks noChangeAspect="1"/>
          </p:cNvPicPr>
          <p:nvPr/>
        </p:nvPicPr>
        <p:blipFill rotWithShape="1">
          <a:blip r:embed="rId5"/>
          <a:srcRect r="46481"/>
          <a:stretch/>
        </p:blipFill>
        <p:spPr>
          <a:xfrm>
            <a:off x="7257798" y="2745655"/>
            <a:ext cx="3941379" cy="3679237"/>
          </a:xfrm>
          <a:prstGeom prst="rect">
            <a:avLst/>
          </a:prstGeom>
          <a:ln>
            <a:noFill/>
          </a:ln>
          <a:effectLst>
            <a:outerShdw blurRad="292100" dist="139700" dir="2700000" algn="tl" rotWithShape="0">
              <a:srgbClr val="333333">
                <a:alpha val="65000"/>
              </a:srgbClr>
            </a:outerShdw>
          </a:effectLst>
        </p:spPr>
      </p:pic>
      <p:sp>
        <p:nvSpPr>
          <p:cNvPr id="23" name="Snip Single Corner Rectangle 22"/>
          <p:cNvSpPr/>
          <p:nvPr/>
        </p:nvSpPr>
        <p:spPr>
          <a:xfrm>
            <a:off x="9919856" y="5748718"/>
            <a:ext cx="1436934" cy="615647"/>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1600" dirty="0" smtClean="0">
                <a:solidFill>
                  <a:schemeClr val="tx1">
                    <a:lumMod val="95000"/>
                    <a:lumOff val="5000"/>
                  </a:schemeClr>
                </a:solidFill>
                <a:latin typeface="Gadugi" panose="020B0502040204020203" pitchFamily="34" charset="0"/>
              </a:rPr>
              <a:t>Read Only</a:t>
            </a:r>
          </a:p>
          <a:p>
            <a:pPr indent="0" algn="ctr">
              <a:lnSpc>
                <a:spcPct val="90000"/>
              </a:lnSpc>
              <a:spcBef>
                <a:spcPts val="0"/>
              </a:spcBef>
              <a:spcAft>
                <a:spcPts val="0"/>
              </a:spcAft>
              <a:buClrTx/>
              <a:buFont typeface="Arial" pitchFamily="34" charset="0"/>
              <a:buNone/>
            </a:pPr>
            <a:r>
              <a:rPr lang="en-US" sz="1600" b="0" i="0" baseline="0" dirty="0" smtClean="0">
                <a:solidFill>
                  <a:schemeClr val="tx1">
                    <a:lumMod val="95000"/>
                    <a:lumOff val="5000"/>
                  </a:schemeClr>
                </a:solidFill>
                <a:latin typeface="Gadugi" panose="020B0502040204020203" pitchFamily="34" charset="0"/>
              </a:rPr>
              <a:t>Read/Write</a:t>
            </a:r>
            <a:endParaRPr lang="en-US" sz="1600" b="0" i="0" baseline="0" dirty="0">
              <a:solidFill>
                <a:schemeClr val="tx1">
                  <a:lumMod val="95000"/>
                  <a:lumOff val="5000"/>
                </a:schemeClr>
              </a:solidFill>
              <a:latin typeface="Gadugi" panose="020B0502040204020203" pitchFamily="34" charset="0"/>
            </a:endParaRPr>
          </a:p>
        </p:txBody>
      </p:sp>
      <p:sp>
        <p:nvSpPr>
          <p:cNvPr id="28" name="Snip Single Corner Rectangle 27"/>
          <p:cNvSpPr/>
          <p:nvPr/>
        </p:nvSpPr>
        <p:spPr>
          <a:xfrm>
            <a:off x="10716606" y="3453510"/>
            <a:ext cx="821791" cy="903273"/>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a:lnSpc>
                <a:spcPct val="90000"/>
              </a:lnSpc>
              <a:spcAft>
                <a:spcPts val="600"/>
              </a:spcAft>
            </a:pPr>
            <a:r>
              <a:rPr lang="en-US" sz="1600" dirty="0">
                <a:solidFill>
                  <a:schemeClr val="tx2"/>
                </a:solidFill>
                <a:effectLst>
                  <a:outerShdw blurRad="38100" dist="25400" dir="2700000" algn="tl">
                    <a:srgbClr val="000000">
                      <a:alpha val="0"/>
                    </a:srgbClr>
                  </a:outerShdw>
                </a:effectLst>
              </a:rPr>
              <a:t>MD5</a:t>
            </a:r>
          </a:p>
          <a:p>
            <a:pPr>
              <a:lnSpc>
                <a:spcPct val="90000"/>
              </a:lnSpc>
              <a:spcAft>
                <a:spcPts val="600"/>
              </a:spcAft>
            </a:pPr>
            <a:r>
              <a:rPr lang="en-US" sz="1600" dirty="0">
                <a:solidFill>
                  <a:schemeClr val="tx2"/>
                </a:solidFill>
                <a:effectLst>
                  <a:outerShdw blurRad="38100" dist="25400" dir="2700000" algn="tl">
                    <a:srgbClr val="000000">
                      <a:alpha val="0"/>
                    </a:srgbClr>
                  </a:outerShdw>
                </a:effectLst>
              </a:rPr>
              <a:t>SHA</a:t>
            </a:r>
          </a:p>
          <a:p>
            <a:pPr>
              <a:lnSpc>
                <a:spcPct val="90000"/>
              </a:lnSpc>
              <a:spcAft>
                <a:spcPts val="600"/>
              </a:spcAft>
            </a:pPr>
            <a:r>
              <a:rPr lang="en-US" sz="1600" dirty="0">
                <a:solidFill>
                  <a:schemeClr val="tx2"/>
                </a:solidFill>
                <a:effectLst>
                  <a:outerShdw blurRad="38100" dist="25400" dir="2700000" algn="tl">
                    <a:srgbClr val="000000">
                      <a:alpha val="0"/>
                    </a:srgbClr>
                  </a:outerShdw>
                </a:effectLst>
              </a:rPr>
              <a:t>None</a:t>
            </a:r>
          </a:p>
        </p:txBody>
      </p:sp>
      <p:sp>
        <p:nvSpPr>
          <p:cNvPr id="29" name="Snip Single Corner Rectangle 28"/>
          <p:cNvSpPr/>
          <p:nvPr/>
        </p:nvSpPr>
        <p:spPr>
          <a:xfrm>
            <a:off x="10716605" y="4460048"/>
            <a:ext cx="821791" cy="844137"/>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a:lnSpc>
                <a:spcPct val="90000"/>
              </a:lnSpc>
              <a:spcAft>
                <a:spcPts val="600"/>
              </a:spcAft>
            </a:pPr>
            <a:r>
              <a:rPr lang="en-US" sz="1600" dirty="0">
                <a:solidFill>
                  <a:schemeClr val="tx2"/>
                </a:solidFill>
                <a:effectLst>
                  <a:outerShdw blurRad="38100" dist="25400" dir="2700000" algn="tl">
                    <a:srgbClr val="000000">
                      <a:alpha val="0"/>
                    </a:srgbClr>
                  </a:outerShdw>
                </a:effectLst>
              </a:rPr>
              <a:t>AES</a:t>
            </a:r>
          </a:p>
          <a:p>
            <a:pPr>
              <a:lnSpc>
                <a:spcPct val="90000"/>
              </a:lnSpc>
              <a:spcAft>
                <a:spcPts val="600"/>
              </a:spcAft>
            </a:pPr>
            <a:r>
              <a:rPr lang="en-US" sz="1600" dirty="0">
                <a:solidFill>
                  <a:schemeClr val="tx2"/>
                </a:solidFill>
                <a:effectLst>
                  <a:outerShdw blurRad="38100" dist="25400" dir="2700000" algn="tl">
                    <a:srgbClr val="000000">
                      <a:alpha val="0"/>
                    </a:srgbClr>
                  </a:outerShdw>
                </a:effectLst>
              </a:rPr>
              <a:t>DES</a:t>
            </a:r>
          </a:p>
          <a:p>
            <a:pPr>
              <a:lnSpc>
                <a:spcPct val="90000"/>
              </a:lnSpc>
              <a:spcAft>
                <a:spcPts val="600"/>
              </a:spcAft>
            </a:pPr>
            <a:r>
              <a:rPr lang="en-US" sz="1600" dirty="0">
                <a:solidFill>
                  <a:schemeClr val="tx2"/>
                </a:solidFill>
                <a:effectLst>
                  <a:outerShdw blurRad="38100" dist="25400" dir="2700000" algn="tl">
                    <a:srgbClr val="000000">
                      <a:alpha val="0"/>
                    </a:srgbClr>
                  </a:outerShdw>
                </a:effectLst>
              </a:rPr>
              <a:t>None</a:t>
            </a:r>
          </a:p>
        </p:txBody>
      </p:sp>
      <p:pic>
        <p:nvPicPr>
          <p:cNvPr id="2" name="Picture 1"/>
          <p:cNvPicPr>
            <a:picLocks noChangeAspect="1"/>
          </p:cNvPicPr>
          <p:nvPr/>
        </p:nvPicPr>
        <p:blipFill>
          <a:blip r:embed="rId6"/>
          <a:stretch>
            <a:fillRect/>
          </a:stretch>
        </p:blipFill>
        <p:spPr>
          <a:xfrm>
            <a:off x="753936" y="1395413"/>
            <a:ext cx="1283809" cy="1215257"/>
          </a:xfrm>
          <a:prstGeom prst="rect">
            <a:avLst/>
          </a:prstGeom>
          <a:ln>
            <a:noFill/>
          </a:ln>
          <a:effectLst>
            <a:outerShdw blurRad="292100" dist="139700" dir="2700000" algn="tl" rotWithShape="0">
              <a:srgbClr val="333333">
                <a:alpha val="65000"/>
              </a:srgbClr>
            </a:outerShdw>
          </a:effectLst>
        </p:spPr>
      </p:pic>
      <p:sp>
        <p:nvSpPr>
          <p:cNvPr id="30" name="Oval 29"/>
          <p:cNvSpPr/>
          <p:nvPr/>
        </p:nvSpPr>
        <p:spPr>
          <a:xfrm>
            <a:off x="727464" y="2293883"/>
            <a:ext cx="1156515" cy="331075"/>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89209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4" grpId="0" animBg="1"/>
      <p:bldP spid="23"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2" name="Picture 1"/>
          <p:cNvPicPr>
            <a:picLocks noChangeAspect="1"/>
          </p:cNvPicPr>
          <p:nvPr/>
        </p:nvPicPr>
        <p:blipFill>
          <a:blip r:embed="rId3"/>
          <a:stretch>
            <a:fillRect/>
          </a:stretch>
        </p:blipFill>
        <p:spPr>
          <a:xfrm>
            <a:off x="3592544" y="1123769"/>
            <a:ext cx="8458317" cy="201618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5040725" y="2865303"/>
            <a:ext cx="5255880" cy="3170082"/>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SNMP Setup - Traps</a:t>
            </a:r>
            <a:endParaRPr lang="en-US" dirty="0"/>
          </a:p>
        </p:txBody>
      </p:sp>
      <p:pic>
        <p:nvPicPr>
          <p:cNvPr id="8" name="Picture 7"/>
          <p:cNvPicPr>
            <a:picLocks noChangeAspect="1"/>
          </p:cNvPicPr>
          <p:nvPr/>
        </p:nvPicPr>
        <p:blipFill>
          <a:blip r:embed="rId5"/>
          <a:stretch>
            <a:fillRect/>
          </a:stretch>
        </p:blipFill>
        <p:spPr>
          <a:xfrm>
            <a:off x="208971" y="1123769"/>
            <a:ext cx="3174602" cy="2465233"/>
          </a:xfrm>
          <a:prstGeom prst="rect">
            <a:avLst/>
          </a:prstGeom>
          <a:ln>
            <a:noFill/>
          </a:ln>
          <a:effectLst>
            <a:outerShdw blurRad="292100" dist="139700" dir="2700000" algn="tl" rotWithShape="0">
              <a:srgbClr val="333333">
                <a:alpha val="65000"/>
              </a:srgbClr>
            </a:outerShdw>
          </a:effectLst>
        </p:spPr>
      </p:pic>
      <p:sp>
        <p:nvSpPr>
          <p:cNvPr id="9" name="Oval 8"/>
          <p:cNvSpPr/>
          <p:nvPr/>
        </p:nvSpPr>
        <p:spPr>
          <a:xfrm>
            <a:off x="11157844" y="1906242"/>
            <a:ext cx="961999" cy="451239"/>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0" name="Snip Single Corner Rectangle 9"/>
          <p:cNvSpPr/>
          <p:nvPr/>
        </p:nvSpPr>
        <p:spPr>
          <a:xfrm>
            <a:off x="8472556" y="3686363"/>
            <a:ext cx="821791" cy="903273"/>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a:lnSpc>
                <a:spcPct val="90000"/>
              </a:lnSpc>
              <a:spcAft>
                <a:spcPts val="600"/>
              </a:spcAft>
            </a:pPr>
            <a:r>
              <a:rPr lang="en-US" sz="1600" dirty="0" smtClean="0">
                <a:solidFill>
                  <a:schemeClr val="tx2"/>
                </a:solidFill>
                <a:effectLst>
                  <a:outerShdw blurRad="38100" dist="25400" dir="2700000" algn="tl">
                    <a:srgbClr val="000000">
                      <a:alpha val="0"/>
                    </a:srgbClr>
                  </a:outerShdw>
                </a:effectLst>
              </a:rPr>
              <a:t>V1</a:t>
            </a:r>
          </a:p>
          <a:p>
            <a:pPr>
              <a:lnSpc>
                <a:spcPct val="90000"/>
              </a:lnSpc>
              <a:spcAft>
                <a:spcPts val="600"/>
              </a:spcAft>
            </a:pPr>
            <a:r>
              <a:rPr lang="en-US" sz="1600" dirty="0" smtClean="0">
                <a:solidFill>
                  <a:schemeClr val="tx2"/>
                </a:solidFill>
                <a:effectLst>
                  <a:outerShdw blurRad="38100" dist="25400" dir="2700000" algn="tl">
                    <a:srgbClr val="000000">
                      <a:alpha val="0"/>
                    </a:srgbClr>
                  </a:outerShdw>
                </a:effectLst>
              </a:rPr>
              <a:t>V2c</a:t>
            </a:r>
          </a:p>
          <a:p>
            <a:pPr>
              <a:lnSpc>
                <a:spcPct val="90000"/>
              </a:lnSpc>
              <a:spcAft>
                <a:spcPts val="600"/>
              </a:spcAft>
            </a:pPr>
            <a:r>
              <a:rPr lang="en-US" sz="1600" dirty="0" smtClean="0">
                <a:solidFill>
                  <a:schemeClr val="tx2"/>
                </a:solidFill>
                <a:effectLst>
                  <a:outerShdw blurRad="38100" dist="25400" dir="2700000" algn="tl">
                    <a:srgbClr val="000000">
                      <a:alpha val="0"/>
                    </a:srgbClr>
                  </a:outerShdw>
                </a:effectLst>
              </a:rPr>
              <a:t>V3</a:t>
            </a:r>
            <a:endParaRPr lang="en-US" sz="1600" dirty="0">
              <a:solidFill>
                <a:schemeClr val="tx2"/>
              </a:solidFill>
              <a:effectLst>
                <a:outerShdw blurRad="38100" dist="25400" dir="2700000" algn="tl">
                  <a:srgbClr val="000000">
                    <a:alpha val="0"/>
                  </a:srgbClr>
                </a:outerShdw>
              </a:effectLst>
            </a:endParaRPr>
          </a:p>
        </p:txBody>
      </p:sp>
      <p:sp>
        <p:nvSpPr>
          <p:cNvPr id="11" name="Rectangle 10"/>
          <p:cNvSpPr/>
          <p:nvPr/>
        </p:nvSpPr>
        <p:spPr>
          <a:xfrm>
            <a:off x="123540" y="3643924"/>
            <a:ext cx="4164681" cy="954107"/>
          </a:xfrm>
          <a:prstGeom prst="rect">
            <a:avLst/>
          </a:prstGeom>
        </p:spPr>
        <p:txBody>
          <a:bodyPr wrap="square">
            <a:spAutoFit/>
          </a:bodyPr>
          <a:lstStyle/>
          <a:p>
            <a:r>
              <a:rPr lang="en-US" sz="1400" b="1" u="sng" dirty="0" smtClean="0">
                <a:latin typeface="Gadugi" panose="020B0502040204020203" pitchFamily="34" charset="0"/>
              </a:rPr>
              <a:t>Agent Start/Stop:</a:t>
            </a:r>
          </a:p>
          <a:p>
            <a:r>
              <a:rPr lang="en-US" sz="1400" dirty="0" smtClean="0">
                <a:latin typeface="Gadugi" panose="020B0502040204020203" pitchFamily="34" charset="0"/>
              </a:rPr>
              <a:t>Specifies</a:t>
            </a:r>
            <a:r>
              <a:rPr lang="en-US" sz="1400" dirty="0">
                <a:latin typeface="Gadugi" panose="020B0502040204020203" pitchFamily="34" charset="0"/>
              </a:rPr>
              <a:t>, when checked (enabled), that the system sends a trap whenever the SNMP agent starts running or stops running. The default is enabled. </a:t>
            </a:r>
          </a:p>
        </p:txBody>
      </p:sp>
      <p:sp>
        <p:nvSpPr>
          <p:cNvPr id="13" name="Rectangle 12"/>
          <p:cNvSpPr/>
          <p:nvPr/>
        </p:nvSpPr>
        <p:spPr>
          <a:xfrm>
            <a:off x="123540" y="4584030"/>
            <a:ext cx="4474736" cy="954107"/>
          </a:xfrm>
          <a:prstGeom prst="rect">
            <a:avLst/>
          </a:prstGeom>
        </p:spPr>
        <p:txBody>
          <a:bodyPr wrap="square">
            <a:spAutoFit/>
          </a:bodyPr>
          <a:lstStyle/>
          <a:p>
            <a:r>
              <a:rPr lang="en-US" sz="1400" b="1" u="sng" dirty="0">
                <a:latin typeface="Gadugi" panose="020B0502040204020203" pitchFamily="34" charset="0"/>
              </a:rPr>
              <a:t>Agent Authentication:</a:t>
            </a:r>
          </a:p>
          <a:p>
            <a:r>
              <a:rPr lang="en-US" sz="1400" dirty="0" smtClean="0">
                <a:latin typeface="Gadugi" panose="020B0502040204020203" pitchFamily="34" charset="0"/>
              </a:rPr>
              <a:t>Specifies</a:t>
            </a:r>
            <a:r>
              <a:rPr lang="en-US" sz="1400" dirty="0">
                <a:latin typeface="Gadugi" panose="020B0502040204020203" pitchFamily="34" charset="0"/>
              </a:rPr>
              <a:t>, when checked (enabled), that the system sends authentication warning traps to the trap destinations. The default is disabled. </a:t>
            </a:r>
          </a:p>
        </p:txBody>
      </p:sp>
      <p:sp>
        <p:nvSpPr>
          <p:cNvPr id="14" name="Rectangle 13"/>
          <p:cNvSpPr/>
          <p:nvPr/>
        </p:nvSpPr>
        <p:spPr>
          <a:xfrm>
            <a:off x="123540" y="5538137"/>
            <a:ext cx="4474736" cy="738664"/>
          </a:xfrm>
          <a:prstGeom prst="rect">
            <a:avLst/>
          </a:prstGeom>
        </p:spPr>
        <p:txBody>
          <a:bodyPr wrap="square">
            <a:spAutoFit/>
          </a:bodyPr>
          <a:lstStyle/>
          <a:p>
            <a:r>
              <a:rPr lang="en-US" sz="1400" b="1" u="sng" dirty="0" smtClean="0">
                <a:latin typeface="Gadugi" panose="020B0502040204020203" pitchFamily="34" charset="0"/>
              </a:rPr>
              <a:t>Device:</a:t>
            </a:r>
          </a:p>
          <a:p>
            <a:r>
              <a:rPr lang="en-US" sz="1400" dirty="0" smtClean="0">
                <a:latin typeface="Gadugi" panose="020B0502040204020203" pitchFamily="34" charset="0"/>
              </a:rPr>
              <a:t>Specifies</a:t>
            </a:r>
            <a:r>
              <a:rPr lang="en-US" sz="1400" dirty="0">
                <a:latin typeface="Gadugi" panose="020B0502040204020203" pitchFamily="34" charset="0"/>
              </a:rPr>
              <a:t>, when checked (enabled), that the system sends device warning traps to the trap destinations. </a:t>
            </a:r>
          </a:p>
        </p:txBody>
      </p:sp>
      <p:grpSp>
        <p:nvGrpSpPr>
          <p:cNvPr id="17" name="Group 16"/>
          <p:cNvGrpSpPr/>
          <p:nvPr/>
        </p:nvGrpSpPr>
        <p:grpSpPr>
          <a:xfrm>
            <a:off x="6342553" y="5996562"/>
            <a:ext cx="3954052" cy="408155"/>
            <a:chOff x="6342553" y="5996562"/>
            <a:chExt cx="3954052" cy="408155"/>
          </a:xfrm>
        </p:grpSpPr>
        <p:sp>
          <p:nvSpPr>
            <p:cNvPr id="12" name="Rectangle 11"/>
            <p:cNvSpPr/>
            <p:nvPr/>
          </p:nvSpPr>
          <p:spPr>
            <a:xfrm>
              <a:off x="6785002" y="6035385"/>
              <a:ext cx="3511603" cy="369332"/>
            </a:xfrm>
            <a:prstGeom prst="rect">
              <a:avLst/>
            </a:prstGeom>
          </p:spPr>
          <p:txBody>
            <a:bodyPr wrap="square">
              <a:spAutoFit/>
            </a:bodyPr>
            <a:lstStyle/>
            <a:p>
              <a:r>
                <a:rPr lang="en-US" dirty="0">
                  <a:hlinkClick r:id="rId6"/>
                </a:rPr>
                <a:t>SNMP Trap Source </a:t>
              </a:r>
              <a:r>
                <a:rPr lang="en-US" dirty="0" smtClean="0">
                  <a:hlinkClick r:id="rId6"/>
                </a:rPr>
                <a:t>Interface</a:t>
              </a:r>
              <a:endParaRPr lang="en-US" sz="1400" dirty="0"/>
            </a:p>
          </p:txBody>
        </p:sp>
        <p:pic>
          <p:nvPicPr>
            <p:cNvPr id="16" name="Picture 9" descr="http://www.nwk.lt/cs/images/red_exclamation_mar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2553" y="5996562"/>
              <a:ext cx="489786" cy="408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8" name="Rectangle 17"/>
          <p:cNvSpPr/>
          <p:nvPr/>
        </p:nvSpPr>
        <p:spPr>
          <a:xfrm>
            <a:off x="1859536" y="1123769"/>
            <a:ext cx="960504" cy="351565"/>
          </a:xfrm>
          <a:prstGeom prst="rect">
            <a:avLst/>
          </a:prstGeom>
          <a:noFill/>
          <a:ln w="28575">
            <a:solidFill>
              <a:srgbClr val="0070C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9" name="Rectangle 18"/>
          <p:cNvSpPr/>
          <p:nvPr/>
        </p:nvSpPr>
        <p:spPr>
          <a:xfrm>
            <a:off x="5193126" y="1123768"/>
            <a:ext cx="960504" cy="351565"/>
          </a:xfrm>
          <a:prstGeom prst="rect">
            <a:avLst/>
          </a:prstGeom>
          <a:noFill/>
          <a:ln w="28575">
            <a:solidFill>
              <a:srgbClr val="0070C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338259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SNMP - MIBs</a:t>
            </a:r>
            <a:endParaRPr lang="en-US" dirty="0"/>
          </a:p>
        </p:txBody>
      </p:sp>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6" name="Picture 5"/>
          <p:cNvPicPr>
            <a:picLocks noChangeAspect="1"/>
          </p:cNvPicPr>
          <p:nvPr/>
        </p:nvPicPr>
        <p:blipFill>
          <a:blip r:embed="rId3"/>
          <a:stretch>
            <a:fillRect/>
          </a:stretch>
        </p:blipFill>
        <p:spPr>
          <a:xfrm>
            <a:off x="3655935" y="1130665"/>
            <a:ext cx="8399229" cy="155115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150342" y="1052891"/>
            <a:ext cx="3295650" cy="423862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1864609" y="4129464"/>
            <a:ext cx="2781300" cy="2162175"/>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5310601" y="2352989"/>
            <a:ext cx="5470570" cy="3907009"/>
            <a:chOff x="5107258" y="1028900"/>
            <a:chExt cx="6222917" cy="4402975"/>
          </a:xfrm>
        </p:grpSpPr>
        <p:pic>
          <p:nvPicPr>
            <p:cNvPr id="9" name="Picture 8"/>
            <p:cNvPicPr>
              <a:picLocks noChangeAspect="1"/>
            </p:cNvPicPr>
            <p:nvPr/>
          </p:nvPicPr>
          <p:blipFill>
            <a:blip r:embed="rId6"/>
            <a:stretch>
              <a:fillRect/>
            </a:stretch>
          </p:blipFill>
          <p:spPr>
            <a:xfrm>
              <a:off x="5107258" y="1028900"/>
              <a:ext cx="6222916" cy="3488984"/>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5107259" y="4508545"/>
              <a:ext cx="6222916" cy="923330"/>
            </a:xfrm>
            <a:prstGeom prst="rect">
              <a:avLst/>
            </a:prstGeom>
            <a:solidFill>
              <a:schemeClr val="bg1"/>
            </a:solidFill>
          </p:spPr>
          <p:txBody>
            <a:bodyPr wrap="square">
              <a:spAutoFit/>
            </a:bodyPr>
            <a:lstStyle/>
            <a:p>
              <a:r>
                <a:rPr lang="en-US" dirty="0" smtClean="0"/>
                <a:t>Overview of MIB Files: </a:t>
              </a:r>
              <a:r>
                <a:rPr lang="en-US" dirty="0" smtClean="0">
                  <a:hlinkClick r:id="rId7"/>
                </a:rPr>
                <a:t>https</a:t>
              </a:r>
              <a:r>
                <a:rPr lang="en-US" dirty="0">
                  <a:hlinkClick r:id="rId7"/>
                </a:rPr>
                <a:t>://</a:t>
              </a:r>
              <a:r>
                <a:rPr lang="en-US" dirty="0" smtClean="0">
                  <a:hlinkClick r:id="rId7"/>
                </a:rPr>
                <a:t>support.f5.com/kb/en-us/solutions/public/13000/300/sol13322.html</a:t>
              </a:r>
              <a:endParaRPr lang="en-US" dirty="0" smtClean="0"/>
            </a:p>
            <a:p>
              <a:endParaRPr lang="en-US" dirty="0"/>
            </a:p>
          </p:txBody>
        </p:sp>
      </p:grpSp>
      <p:sp>
        <p:nvSpPr>
          <p:cNvPr id="13" name="Oval 12"/>
          <p:cNvSpPr/>
          <p:nvPr/>
        </p:nvSpPr>
        <p:spPr>
          <a:xfrm>
            <a:off x="2392986" y="2798340"/>
            <a:ext cx="961999" cy="451239"/>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4" name="Oval 13"/>
          <p:cNvSpPr/>
          <p:nvPr/>
        </p:nvSpPr>
        <p:spPr>
          <a:xfrm>
            <a:off x="532679" y="4765289"/>
            <a:ext cx="1273819" cy="297366"/>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5" name="Oval 14"/>
          <p:cNvSpPr/>
          <p:nvPr/>
        </p:nvSpPr>
        <p:spPr>
          <a:xfrm>
            <a:off x="1864608" y="5179039"/>
            <a:ext cx="2839412" cy="1080959"/>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87400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1" name="Rectangle 20"/>
          <p:cNvSpPr/>
          <p:nvPr/>
        </p:nvSpPr>
        <p:spPr>
          <a:xfrm>
            <a:off x="3533997" y="2118921"/>
            <a:ext cx="8347897" cy="523220"/>
          </a:xfrm>
          <a:prstGeom prst="rect">
            <a:avLst/>
          </a:prstGeom>
        </p:spPr>
        <p:txBody>
          <a:bodyPr wrap="square">
            <a:spAutoFit/>
          </a:bodyPr>
          <a:lstStyle/>
          <a:p>
            <a:pPr algn="ctr"/>
            <a:r>
              <a:rPr lang="en-US" sz="2800" dirty="0" err="1"/>
              <a:t>snmpwalk</a:t>
            </a:r>
            <a:r>
              <a:rPr lang="en-US" sz="2800" dirty="0"/>
              <a:t> -v 2c -c public  localhost </a:t>
            </a:r>
            <a:r>
              <a:rPr lang="en-US" sz="2800" dirty="0" err="1"/>
              <a:t>bigipLocalTM</a:t>
            </a:r>
            <a:endParaRPr lang="en-US" sz="2800" dirty="0"/>
          </a:p>
        </p:txBody>
      </p:sp>
      <p:pic>
        <p:nvPicPr>
          <p:cNvPr id="10" name="Picture 9"/>
          <p:cNvPicPr>
            <a:picLocks noChangeAspect="1"/>
          </p:cNvPicPr>
          <p:nvPr/>
        </p:nvPicPr>
        <p:blipFill>
          <a:blip r:embed="rId3"/>
          <a:stretch>
            <a:fillRect/>
          </a:stretch>
        </p:blipFill>
        <p:spPr>
          <a:xfrm>
            <a:off x="3533998" y="1328109"/>
            <a:ext cx="8347897" cy="4031514"/>
          </a:xfrm>
          <a:prstGeom prst="rect">
            <a:avLst/>
          </a:prstGeom>
          <a:ln>
            <a:noFill/>
          </a:ln>
          <a:effectLst>
            <a:outerShdw blurRad="292100" dist="139700" dir="2700000" algn="tl" rotWithShape="0">
              <a:srgbClr val="333333">
                <a:alpha val="65000"/>
              </a:srgbClr>
            </a:outerShdw>
          </a:effectLst>
        </p:spPr>
      </p:pic>
      <p:grpSp>
        <p:nvGrpSpPr>
          <p:cNvPr id="19" name="Group 18"/>
          <p:cNvGrpSpPr/>
          <p:nvPr/>
        </p:nvGrpSpPr>
        <p:grpSpPr>
          <a:xfrm>
            <a:off x="338097" y="3189855"/>
            <a:ext cx="11543798" cy="1396323"/>
            <a:chOff x="338097" y="3189855"/>
            <a:chExt cx="11543798" cy="1396323"/>
          </a:xfrm>
        </p:grpSpPr>
        <p:pic>
          <p:nvPicPr>
            <p:cNvPr id="12" name="Picture 11"/>
            <p:cNvPicPr>
              <a:picLocks noChangeAspect="1"/>
            </p:cNvPicPr>
            <p:nvPr/>
          </p:nvPicPr>
          <p:blipFill>
            <a:blip r:embed="rId4"/>
            <a:stretch>
              <a:fillRect/>
            </a:stretch>
          </p:blipFill>
          <p:spPr>
            <a:xfrm>
              <a:off x="338097" y="3189855"/>
              <a:ext cx="11543798" cy="1396323"/>
            </a:xfrm>
            <a:prstGeom prst="rect">
              <a:avLst/>
            </a:prstGeom>
            <a:ln>
              <a:solidFill>
                <a:srgbClr val="FF0000"/>
              </a:solidFill>
            </a:ln>
            <a:effectLst>
              <a:outerShdw blurRad="292100" dist="139700" dir="2700000" algn="tl" rotWithShape="0">
                <a:srgbClr val="333333">
                  <a:alpha val="65000"/>
                </a:srgbClr>
              </a:outerShdw>
            </a:effectLst>
          </p:spPr>
        </p:pic>
        <p:sp>
          <p:nvSpPr>
            <p:cNvPr id="13" name="Rectangle 12"/>
            <p:cNvSpPr/>
            <p:nvPr/>
          </p:nvSpPr>
          <p:spPr>
            <a:xfrm>
              <a:off x="3869653" y="4113665"/>
              <a:ext cx="8012242" cy="202368"/>
            </a:xfrm>
            <a:prstGeom prst="rect">
              <a:avLst/>
            </a:prstGeom>
            <a:solidFill>
              <a:srgbClr val="FFFF00">
                <a:alpha val="38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grpSp>
      <p:grpSp>
        <p:nvGrpSpPr>
          <p:cNvPr id="20" name="Group 19"/>
          <p:cNvGrpSpPr/>
          <p:nvPr/>
        </p:nvGrpSpPr>
        <p:grpSpPr>
          <a:xfrm>
            <a:off x="338096" y="4840391"/>
            <a:ext cx="11543799" cy="1245734"/>
            <a:chOff x="338096" y="4840391"/>
            <a:chExt cx="11543799" cy="1245734"/>
          </a:xfrm>
        </p:grpSpPr>
        <p:pic>
          <p:nvPicPr>
            <p:cNvPr id="14" name="Picture 13"/>
            <p:cNvPicPr>
              <a:picLocks noChangeAspect="1"/>
            </p:cNvPicPr>
            <p:nvPr/>
          </p:nvPicPr>
          <p:blipFill>
            <a:blip r:embed="rId5"/>
            <a:stretch>
              <a:fillRect/>
            </a:stretch>
          </p:blipFill>
          <p:spPr>
            <a:xfrm>
              <a:off x="338096" y="4840391"/>
              <a:ext cx="11543799" cy="1245734"/>
            </a:xfrm>
            <a:prstGeom prst="rect">
              <a:avLst/>
            </a:prstGeom>
            <a:ln w="28575">
              <a:solidFill>
                <a:srgbClr val="008000"/>
              </a:solidFill>
            </a:ln>
            <a:effectLst>
              <a:outerShdw blurRad="292100" dist="139700" dir="2700000" algn="tl" rotWithShape="0">
                <a:srgbClr val="333333">
                  <a:alpha val="65000"/>
                </a:srgbClr>
              </a:outerShdw>
            </a:effectLst>
          </p:spPr>
        </p:pic>
        <p:sp>
          <p:nvSpPr>
            <p:cNvPr id="15" name="Rectangle 14"/>
            <p:cNvSpPr/>
            <p:nvPr/>
          </p:nvSpPr>
          <p:spPr>
            <a:xfrm>
              <a:off x="3869653" y="5581604"/>
              <a:ext cx="8012242" cy="202368"/>
            </a:xfrm>
            <a:prstGeom prst="rect">
              <a:avLst/>
            </a:prstGeom>
            <a:solidFill>
              <a:srgbClr val="FFFF00">
                <a:alpha val="38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grpSp>
      <p:pic>
        <p:nvPicPr>
          <p:cNvPr id="16" name="Picture 15">
            <a:hlinkClick r:id="rId6"/>
          </p:cNvPr>
          <p:cNvPicPr>
            <a:picLocks noChangeAspect="1"/>
          </p:cNvPicPr>
          <p:nvPr/>
        </p:nvPicPr>
        <p:blipFill>
          <a:blip r:embed="rId7"/>
          <a:stretch>
            <a:fillRect/>
          </a:stretch>
        </p:blipFill>
        <p:spPr>
          <a:xfrm>
            <a:off x="338096" y="1541740"/>
            <a:ext cx="2641279" cy="1374377"/>
          </a:xfrm>
          <a:prstGeom prst="rect">
            <a:avLst/>
          </a:prstGeom>
          <a:ln>
            <a:noFill/>
          </a:ln>
          <a:effectLst>
            <a:outerShdw blurRad="292100" dist="139700" dir="2700000" algn="tl" rotWithShape="0">
              <a:srgbClr val="333333">
                <a:alpha val="65000"/>
              </a:srgbClr>
            </a:outerShdw>
          </a:effectLst>
        </p:spPr>
      </p:pic>
      <p:sp>
        <p:nvSpPr>
          <p:cNvPr id="17"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err="1" smtClean="0"/>
              <a:t>SNMPWalk</a:t>
            </a:r>
            <a:r>
              <a:rPr lang="en-US" dirty="0" smtClean="0"/>
              <a:t> (CLI) - Testing</a:t>
            </a:r>
            <a:endParaRPr lang="en-US" dirty="0"/>
          </a:p>
        </p:txBody>
      </p:sp>
      <p:sp>
        <p:nvSpPr>
          <p:cNvPr id="18" name="Rectangle 17"/>
          <p:cNvSpPr/>
          <p:nvPr/>
        </p:nvSpPr>
        <p:spPr>
          <a:xfrm>
            <a:off x="250255" y="1268002"/>
            <a:ext cx="4164681" cy="307777"/>
          </a:xfrm>
          <a:prstGeom prst="rect">
            <a:avLst/>
          </a:prstGeom>
        </p:spPr>
        <p:txBody>
          <a:bodyPr wrap="square">
            <a:spAutoFit/>
          </a:bodyPr>
          <a:lstStyle/>
          <a:p>
            <a:r>
              <a:rPr lang="en-US" sz="1400" b="1" u="sng" dirty="0" smtClean="0">
                <a:latin typeface="Gadugi" panose="020B0502040204020203" pitchFamily="34" charset="0"/>
              </a:rPr>
              <a:t>Solution Article</a:t>
            </a:r>
            <a:endParaRPr lang="en-US" sz="1400" dirty="0">
              <a:latin typeface="Gadugi" panose="020B0502040204020203" pitchFamily="34" charset="0"/>
            </a:endParaRPr>
          </a:p>
        </p:txBody>
      </p:sp>
    </p:spTree>
    <p:extLst>
      <p:ext uri="{BB962C8B-B14F-4D97-AF65-F5344CB8AC3E}">
        <p14:creationId xmlns:p14="http://schemas.microsoft.com/office/powerpoint/2010/main" val="259372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a:picLocks noChangeAspect="1"/>
          </p:cNvPicPr>
          <p:nvPr/>
        </p:nvPicPr>
        <p:blipFill>
          <a:blip r:embed="rId3"/>
          <a:stretch>
            <a:fillRect/>
          </a:stretch>
        </p:blipFill>
        <p:spPr>
          <a:xfrm>
            <a:off x="1058467" y="2147502"/>
            <a:ext cx="10793312" cy="3442619"/>
          </a:xfrm>
          <a:prstGeom prst="rect">
            <a:avLst/>
          </a:prstGeom>
        </p:spPr>
      </p:pic>
      <p:sp>
        <p:nvSpPr>
          <p:cNvPr id="6" name="Rectangle 5"/>
          <p:cNvSpPr/>
          <p:nvPr/>
        </p:nvSpPr>
        <p:spPr>
          <a:xfrm>
            <a:off x="528268" y="5456353"/>
            <a:ext cx="4765664" cy="646331"/>
          </a:xfrm>
          <a:prstGeom prst="rect">
            <a:avLst/>
          </a:prstGeom>
        </p:spPr>
        <p:txBody>
          <a:bodyPr wrap="none">
            <a:spAutoFit/>
          </a:bodyPr>
          <a:lstStyle/>
          <a:p>
            <a:r>
              <a:rPr lang="en-US" b="1" u="sng" dirty="0" smtClean="0"/>
              <a:t>Installation Instructions</a:t>
            </a:r>
          </a:p>
          <a:p>
            <a:r>
              <a:rPr lang="en-US" dirty="0" smtClean="0"/>
              <a:t>http</a:t>
            </a:r>
            <a:r>
              <a:rPr lang="en-US" dirty="0"/>
              <a:t>://www.opennms.org/wiki/Installation:Yum</a:t>
            </a:r>
          </a:p>
        </p:txBody>
      </p:sp>
      <p:pic>
        <p:nvPicPr>
          <p:cNvPr id="1026" name="Picture 2" descr="http://www.southeastlinuxfest.org/wp-content/uploads/2015/04/opennm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81" y="1055505"/>
            <a:ext cx="3743394" cy="102833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SNMP – NMS</a:t>
            </a:r>
            <a:endParaRPr lang="en-US" dirty="0"/>
          </a:p>
        </p:txBody>
      </p:sp>
    </p:spTree>
    <p:extLst>
      <p:ext uri="{BB962C8B-B14F-4D97-AF65-F5344CB8AC3E}">
        <p14:creationId xmlns:p14="http://schemas.microsoft.com/office/powerpoint/2010/main" val="1290059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en/thumb/f/f9/F5_Networks_logo.svg/768px-F5_Network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944" y="1959212"/>
            <a:ext cx="2654148" cy="2654148"/>
          </a:xfrm>
          <a:prstGeom prst="rect">
            <a:avLst/>
          </a:prstGeom>
          <a:noFill/>
          <a:effectLst>
            <a:glow rad="228600">
              <a:schemeClr val="accent5">
                <a:satMod val="175000"/>
                <a:alpha val="40000"/>
              </a:schemeClr>
            </a:glow>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256118" y="1294258"/>
            <a:ext cx="1906698" cy="1959297"/>
            <a:chOff x="3256118" y="1621354"/>
            <a:chExt cx="1906698" cy="1959297"/>
          </a:xfrm>
        </p:grpSpPr>
        <p:pic>
          <p:nvPicPr>
            <p:cNvPr id="7" name="Picture 6"/>
            <p:cNvPicPr>
              <a:picLocks noChangeAspect="1"/>
            </p:cNvPicPr>
            <p:nvPr/>
          </p:nvPicPr>
          <p:blipFill>
            <a:blip r:embed="rId4"/>
            <a:stretch>
              <a:fillRect/>
            </a:stretch>
          </p:blipFill>
          <p:spPr>
            <a:xfrm>
              <a:off x="3256118" y="1621354"/>
              <a:ext cx="1906698" cy="1959297"/>
            </a:xfrm>
            <a:prstGeom prst="rect">
              <a:avLst/>
            </a:prstGeom>
          </p:spPr>
        </p:pic>
        <p:sp>
          <p:nvSpPr>
            <p:cNvPr id="8" name="TextBox 7"/>
            <p:cNvSpPr txBox="1"/>
            <p:nvPr/>
          </p:nvSpPr>
          <p:spPr>
            <a:xfrm>
              <a:off x="3636759" y="2902939"/>
              <a:ext cx="1028324" cy="345757"/>
            </a:xfrm>
            <a:prstGeom prst="rect">
              <a:avLst/>
            </a:prstGeom>
            <a:noFill/>
          </p:spPr>
          <p:txBody>
            <a:bodyPr wrap="square" lIns="0" tIns="0" rIns="0" bIns="0" rtlCol="0">
              <a:noAutofit/>
            </a:bodyPr>
            <a:lstStyle/>
            <a:p>
              <a:pPr>
                <a:lnSpc>
                  <a:spcPct val="90000"/>
                </a:lnSpc>
                <a:spcAft>
                  <a:spcPts val="600"/>
                </a:spcAft>
              </a:pPr>
              <a:r>
                <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SNMP</a:t>
              </a:r>
            </a:p>
          </p:txBody>
        </p:sp>
      </p:grpSp>
      <p:grpSp>
        <p:nvGrpSpPr>
          <p:cNvPr id="9" name="Group 8"/>
          <p:cNvGrpSpPr/>
          <p:nvPr/>
        </p:nvGrpSpPr>
        <p:grpSpPr>
          <a:xfrm>
            <a:off x="4083449" y="476922"/>
            <a:ext cx="1952722" cy="1880399"/>
            <a:chOff x="4083449" y="804018"/>
            <a:chExt cx="1952722" cy="1880399"/>
          </a:xfrm>
        </p:grpSpPr>
        <p:pic>
          <p:nvPicPr>
            <p:cNvPr id="10" name="Picture 9"/>
            <p:cNvPicPr>
              <a:picLocks noChangeAspect="1"/>
            </p:cNvPicPr>
            <p:nvPr/>
          </p:nvPicPr>
          <p:blipFill>
            <a:blip r:embed="rId5"/>
            <a:stretch>
              <a:fillRect/>
            </a:stretch>
          </p:blipFill>
          <p:spPr>
            <a:xfrm>
              <a:off x="4083449" y="804018"/>
              <a:ext cx="1952722" cy="1880399"/>
            </a:xfrm>
            <a:prstGeom prst="rect">
              <a:avLst/>
            </a:prstGeom>
            <a:effectLst/>
          </p:spPr>
        </p:pic>
        <p:sp>
          <p:nvSpPr>
            <p:cNvPr id="11" name="TextBox 10"/>
            <p:cNvSpPr txBox="1"/>
            <p:nvPr/>
          </p:nvSpPr>
          <p:spPr>
            <a:xfrm>
              <a:off x="4708716" y="1723540"/>
              <a:ext cx="1199325" cy="345781"/>
            </a:xfrm>
            <a:prstGeom prst="rect">
              <a:avLst/>
            </a:prstGeom>
            <a:noFill/>
          </p:spPr>
          <p:txBody>
            <a:bodyPr wrap="square" lIns="0" tIns="0" rIns="0" bIns="0" rtlCol="0">
              <a:noAutofit/>
            </a:bodyPr>
            <a:lstStyle/>
            <a:p>
              <a:pPr>
                <a:lnSpc>
                  <a:spcPct val="90000"/>
                </a:lnSpc>
                <a:spcAft>
                  <a:spcPts val="600"/>
                </a:spcAft>
              </a:pPr>
              <a:r>
                <a:rPr lang="en-US" sz="2400" b="1"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Logging</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2" name="Group 11"/>
          <p:cNvGrpSpPr/>
          <p:nvPr/>
        </p:nvGrpSpPr>
        <p:grpSpPr>
          <a:xfrm>
            <a:off x="6036171" y="476922"/>
            <a:ext cx="1965872" cy="1886974"/>
            <a:chOff x="6036171" y="804018"/>
            <a:chExt cx="1965872" cy="1886974"/>
          </a:xfrm>
        </p:grpSpPr>
        <p:pic>
          <p:nvPicPr>
            <p:cNvPr id="13" name="Picture 12"/>
            <p:cNvPicPr>
              <a:picLocks noChangeAspect="1"/>
            </p:cNvPicPr>
            <p:nvPr/>
          </p:nvPicPr>
          <p:blipFill>
            <a:blip r:embed="rId6"/>
            <a:stretch>
              <a:fillRect/>
            </a:stretch>
          </p:blipFill>
          <p:spPr>
            <a:xfrm>
              <a:off x="6036171" y="804018"/>
              <a:ext cx="1965872" cy="1886974"/>
            </a:xfrm>
            <a:prstGeom prst="rect">
              <a:avLst/>
            </a:prstGeom>
          </p:spPr>
        </p:pic>
        <p:sp>
          <p:nvSpPr>
            <p:cNvPr id="14" name="TextBox 13"/>
            <p:cNvSpPr txBox="1"/>
            <p:nvPr/>
          </p:nvSpPr>
          <p:spPr>
            <a:xfrm>
              <a:off x="6368523" y="1722757"/>
              <a:ext cx="1008504" cy="345781"/>
            </a:xfrm>
            <a:prstGeom prst="rect">
              <a:avLst/>
            </a:prstGeom>
            <a:noFill/>
          </p:spPr>
          <p:txBody>
            <a:bodyPr wrap="square" lIns="0" tIns="0" rIns="0" bIns="0" rtlCol="0">
              <a:noAutofit/>
            </a:bodyPr>
            <a:lstStyle/>
            <a:p>
              <a:pPr>
                <a:lnSpc>
                  <a:spcPct val="90000"/>
                </a:lnSpc>
                <a:spcAft>
                  <a:spcPts val="600"/>
                </a:spcAft>
              </a:pPr>
              <a:r>
                <a:rPr lang="en-US" sz="2400" b="1" kern="1200"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sFlow</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5" name="Group 14"/>
          <p:cNvGrpSpPr/>
          <p:nvPr/>
        </p:nvGrpSpPr>
        <p:grpSpPr>
          <a:xfrm>
            <a:off x="6931443" y="1294258"/>
            <a:ext cx="1906698" cy="1979022"/>
            <a:chOff x="6931443" y="1621354"/>
            <a:chExt cx="1906698" cy="1979022"/>
          </a:xfrm>
        </p:grpSpPr>
        <p:pic>
          <p:nvPicPr>
            <p:cNvPr id="16" name="Picture 15"/>
            <p:cNvPicPr>
              <a:picLocks noChangeAspect="1"/>
            </p:cNvPicPr>
            <p:nvPr/>
          </p:nvPicPr>
          <p:blipFill>
            <a:blip r:embed="rId7"/>
            <a:stretch>
              <a:fillRect/>
            </a:stretch>
          </p:blipFill>
          <p:spPr>
            <a:xfrm>
              <a:off x="6931443" y="1621354"/>
              <a:ext cx="1906698" cy="1979022"/>
            </a:xfrm>
            <a:prstGeom prst="rect">
              <a:avLst/>
            </a:prstGeom>
          </p:spPr>
        </p:pic>
        <p:sp>
          <p:nvSpPr>
            <p:cNvPr id="17" name="TextBox 16"/>
            <p:cNvSpPr txBox="1"/>
            <p:nvPr/>
          </p:nvSpPr>
          <p:spPr>
            <a:xfrm>
              <a:off x="7429950" y="2938125"/>
              <a:ext cx="1144185" cy="414938"/>
            </a:xfrm>
            <a:prstGeom prst="rect">
              <a:avLst/>
            </a:prstGeom>
            <a:noFill/>
          </p:spPr>
          <p:txBody>
            <a:bodyPr wrap="square" lIns="0" tIns="0" rIns="0" bIns="0" rtlCol="0">
              <a:noAutofit/>
            </a:bodyPr>
            <a:lstStyle/>
            <a:p>
              <a:pPr>
                <a:lnSpc>
                  <a:spcPct val="90000"/>
                </a:lnSpc>
                <a:spcAft>
                  <a:spcPts val="600"/>
                </a:spcAft>
              </a:pPr>
              <a:r>
                <a:rPr lang="en-US" sz="2400" b="1"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AddOns</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8" name="Group 17"/>
          <p:cNvGrpSpPr/>
          <p:nvPr/>
        </p:nvGrpSpPr>
        <p:grpSpPr>
          <a:xfrm>
            <a:off x="3256118" y="3253555"/>
            <a:ext cx="5582023" cy="2807449"/>
            <a:chOff x="3256118" y="3580651"/>
            <a:chExt cx="5582023" cy="2807449"/>
          </a:xfrm>
        </p:grpSpPr>
        <p:pic>
          <p:nvPicPr>
            <p:cNvPr id="19" name="Picture 18"/>
            <p:cNvPicPr>
              <a:picLocks noChangeAspect="1"/>
            </p:cNvPicPr>
            <p:nvPr/>
          </p:nvPicPr>
          <p:blipFill>
            <a:blip r:embed="rId8"/>
            <a:stretch>
              <a:fillRect/>
            </a:stretch>
          </p:blipFill>
          <p:spPr>
            <a:xfrm>
              <a:off x="3256118" y="3580651"/>
              <a:ext cx="5582023" cy="2807449"/>
            </a:xfrm>
            <a:prstGeom prst="rect">
              <a:avLst/>
            </a:prstGeom>
          </p:spPr>
        </p:pic>
        <p:sp>
          <p:nvSpPr>
            <p:cNvPr id="20" name="TextBox 19"/>
            <p:cNvSpPr txBox="1"/>
            <p:nvPr/>
          </p:nvSpPr>
          <p:spPr>
            <a:xfrm>
              <a:off x="4384715" y="5087920"/>
              <a:ext cx="3419394" cy="904056"/>
            </a:xfrm>
            <a:prstGeom prst="rect">
              <a:avLst/>
            </a:prstGeom>
            <a:noFill/>
          </p:spPr>
          <p:txBody>
            <a:bodyPr wrap="square" lIns="0" tIns="0" rIns="0" bIns="0" rtlCol="0">
              <a:noAutofit/>
            </a:bodyPr>
            <a:lstStyle/>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Accounting, Visibility</a:t>
              </a:r>
            </a:p>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&amp; Reporting</a:t>
              </a:r>
            </a:p>
          </p:txBody>
        </p:sp>
      </p:grpSp>
      <p:grpSp>
        <p:nvGrpSpPr>
          <p:cNvPr id="26" name="Group 25"/>
          <p:cNvGrpSpPr/>
          <p:nvPr/>
        </p:nvGrpSpPr>
        <p:grpSpPr>
          <a:xfrm>
            <a:off x="9671824" y="4205915"/>
            <a:ext cx="1662329" cy="1537750"/>
            <a:chOff x="9671824" y="4533011"/>
            <a:chExt cx="1662329" cy="1537750"/>
          </a:xfrm>
        </p:grpSpPr>
        <p:sp>
          <p:nvSpPr>
            <p:cNvPr id="27" name="Flowchart: Connector 26"/>
            <p:cNvSpPr/>
            <p:nvPr/>
          </p:nvSpPr>
          <p:spPr>
            <a:xfrm>
              <a:off x="9910233" y="4533011"/>
              <a:ext cx="1250950" cy="1201791"/>
            </a:xfrm>
            <a:prstGeom prst="flowChartConnector">
              <a:avLst/>
            </a:prstGeom>
            <a:solidFill>
              <a:schemeClr val="tx1">
                <a:lumMod val="50000"/>
                <a:lumOff val="50000"/>
              </a:schemeClr>
            </a:solidFill>
            <a:ln>
              <a:noFill/>
            </a:ln>
            <a:effectLst>
              <a:glow rad="63500">
                <a:schemeClr val="bg1">
                  <a:lumMod val="85000"/>
                  <a:alpha val="40000"/>
                </a:schemeClr>
              </a:glow>
              <a:outerShdw blurRad="50800" dist="38100" dir="5400000" algn="t" rotWithShape="0">
                <a:prstClr val="black">
                  <a:alpha val="40000"/>
                </a:prstClr>
              </a:outerShdw>
            </a:effectLst>
            <a:scene3d>
              <a:camera prst="orthographicFront"/>
              <a:lightRig rig="threePt" dir="t"/>
            </a:scene3d>
            <a:sp3d prstMaterial="metal">
              <a:bevelT/>
              <a:bevelB/>
            </a:sp3d>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8" name="Rectangle 27"/>
            <p:cNvSpPr/>
            <p:nvPr/>
          </p:nvSpPr>
          <p:spPr>
            <a:xfrm>
              <a:off x="9944658" y="4758169"/>
              <a:ext cx="1160895" cy="400110"/>
            </a:xfrm>
            <a:prstGeom prst="rect">
              <a:avLst/>
            </a:prstGeom>
          </p:spPr>
          <p:txBody>
            <a:bodyPr wrap="none">
              <a:spAutoFit/>
            </a:bodyPr>
            <a:lstStyle/>
            <a:p>
              <a:r>
                <a:rPr lang="en-US" sz="2000" b="1" dirty="0" err="1"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iControl</a:t>
              </a:r>
              <a:endParaRPr lang="en-US" sz="2000" dirty="0">
                <a:solidFill>
                  <a:schemeClr val="bg1"/>
                </a:solidFill>
              </a:endParaRPr>
            </a:p>
          </p:txBody>
        </p:sp>
        <p:pic>
          <p:nvPicPr>
            <p:cNvPr id="29" name="Picture 2" descr="http://i690.photobucket.com/albums/vv264/llamaplaid/spy-vs-spy.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077" t="30742" r="24970" b="13063"/>
            <a:stretch/>
          </p:blipFill>
          <p:spPr bwMode="auto">
            <a:xfrm>
              <a:off x="10232312" y="5094128"/>
              <a:ext cx="616145" cy="5530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Rectangle 29">
              <a:hlinkClick r:id="rId10"/>
            </p:cNvPr>
            <p:cNvSpPr/>
            <p:nvPr/>
          </p:nvSpPr>
          <p:spPr>
            <a:xfrm>
              <a:off x="9671824" y="5734802"/>
              <a:ext cx="1662329" cy="335959"/>
            </a:xfrm>
            <a:prstGeom prst="rect">
              <a:avLst/>
            </a:prstGeom>
            <a:no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i="0" dirty="0" smtClean="0">
                  <a:solidFill>
                    <a:schemeClr val="bg1"/>
                  </a:solidFill>
                  <a:effectLst>
                    <a:outerShdw blurRad="50800" dist="38100" dir="2700000" algn="tl" rotWithShape="0">
                      <a:prstClr val="black">
                        <a:alpha val="40000"/>
                      </a:prstClr>
                    </a:outerShdw>
                  </a:effectLst>
                  <a:latin typeface="Gadugi" panose="020B0502040204020203" pitchFamily="34" charset="0"/>
                </a:rPr>
                <a:t>Skunk Works</a:t>
              </a:r>
              <a:endParaRPr lang="en-US" i="0" dirty="0">
                <a:solidFill>
                  <a:schemeClr val="bg1"/>
                </a:solidFill>
                <a:effectLst>
                  <a:outerShdw blurRad="50800" dist="38100" dir="2700000" algn="tl" rotWithShape="0">
                    <a:prstClr val="black">
                      <a:alpha val="40000"/>
                    </a:prstClr>
                  </a:outerShdw>
                </a:effectLst>
                <a:latin typeface="Gadugi" panose="020B0502040204020203" pitchFamily="34" charset="0"/>
              </a:endParaRPr>
            </a:p>
          </p:txBody>
        </p:sp>
      </p:grpSp>
    </p:spTree>
    <p:extLst>
      <p:ext uri="{BB962C8B-B14F-4D97-AF65-F5344CB8AC3E}">
        <p14:creationId xmlns:p14="http://schemas.microsoft.com/office/powerpoint/2010/main" val="44214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E-6 -2.59259E-6 L -0.01562 -0.06065 " pathEditMode="relative" rAng="0" ptsTypes="AA">
                                      <p:cBhvr>
                                        <p:cTn id="6" dur="2000" fill="hold"/>
                                        <p:tgtEl>
                                          <p:spTgt spid="9"/>
                                        </p:tgtEl>
                                        <p:attrNameLst>
                                          <p:attrName>ppt_x</p:attrName>
                                          <p:attrName>ppt_y</p:attrName>
                                        </p:attrNameLst>
                                      </p:cBhvr>
                                      <p:rCtr x="-859" y="-32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grpSp>
        <p:nvGrpSpPr>
          <p:cNvPr id="3" name="Group 2"/>
          <p:cNvGrpSpPr/>
          <p:nvPr/>
        </p:nvGrpSpPr>
        <p:grpSpPr>
          <a:xfrm>
            <a:off x="408330" y="1628078"/>
            <a:ext cx="3617260" cy="4389866"/>
            <a:chOff x="408330" y="1628078"/>
            <a:chExt cx="3617260" cy="4389866"/>
          </a:xfrm>
          <a:effectLst>
            <a:reflection blurRad="6350" stA="50000" endA="300" endPos="10000" dir="5400000" sy="-100000" algn="bl" rotWithShape="0"/>
          </a:effectLst>
        </p:grpSpPr>
        <p:sp>
          <p:nvSpPr>
            <p:cNvPr id="4" name="Rounded Rectangle 3"/>
            <p:cNvSpPr/>
            <p:nvPr/>
          </p:nvSpPr>
          <p:spPr>
            <a:xfrm>
              <a:off x="408330" y="1628078"/>
              <a:ext cx="3617259" cy="4389866"/>
            </a:xfrm>
            <a:prstGeom prst="roundRect">
              <a:avLst/>
            </a:prstGeom>
            <a:gradFill flip="none" rotWithShape="1">
              <a:gsLst>
                <a:gs pos="0">
                  <a:schemeClr val="accent1">
                    <a:lumMod val="0"/>
                    <a:lumOff val="100000"/>
                  </a:schemeClr>
                </a:gs>
                <a:gs pos="31000">
                  <a:schemeClr val="accent1">
                    <a:lumMod val="0"/>
                    <a:lumOff val="100000"/>
                  </a:schemeClr>
                </a:gs>
                <a:gs pos="100000">
                  <a:srgbClr val="008000"/>
                </a:gs>
              </a:gsLst>
              <a:path path="circle">
                <a:fillToRect l="50000" t="-80000" r="50000" b="180000"/>
              </a:path>
              <a:tileRect/>
            </a:gradFill>
            <a:ln>
              <a:solidFill>
                <a:schemeClr val="tx1">
                  <a:lumMod val="65000"/>
                  <a:lumOff val="35000"/>
                </a:schemeClr>
              </a:solidFill>
            </a:ln>
          </p:spPr>
          <p:txBody>
            <a:bodyPr vert="horz" wrap="square" lIns="182880" tIns="0" rIns="91440" bIns="0" rtlCol="0" anchor="t" anchorCtr="0">
              <a:noAutofit/>
            </a:bodyPr>
            <a:lstStyle/>
            <a:p>
              <a:pPr indent="0" algn="ctr">
                <a:lnSpc>
                  <a:spcPct val="90000"/>
                </a:lnSpc>
                <a:spcBef>
                  <a:spcPts val="0"/>
                </a:spcBef>
                <a:spcAft>
                  <a:spcPts val="0"/>
                </a:spcAft>
                <a:buClrTx/>
                <a:buFont typeface="Arial" pitchFamily="34" charset="0"/>
                <a:buNone/>
              </a:pPr>
              <a:r>
                <a:rPr lang="en-US" sz="2400" cap="small" dirty="0" smtClean="0">
                  <a:solidFill>
                    <a:srgbClr val="002060"/>
                  </a:solidFill>
                  <a:effectLst>
                    <a:outerShdw blurRad="38100" dist="25400" dir="2700000" algn="tl">
                      <a:srgbClr val="000000">
                        <a:alpha val="0"/>
                      </a:srgbClr>
                    </a:outerShdw>
                  </a:effectLst>
                  <a:latin typeface="+mj-lt"/>
                </a:rPr>
                <a:t>Syslog</a:t>
              </a:r>
              <a:endParaRPr lang="en-US" sz="2400" b="0" i="0" cap="small" dirty="0">
                <a:solidFill>
                  <a:srgbClr val="002060"/>
                </a:solidFill>
                <a:effectLst>
                  <a:outerShdw blurRad="38100" dist="25400" dir="2700000" algn="tl">
                    <a:srgbClr val="000000">
                      <a:alpha val="0"/>
                    </a:srgbClr>
                  </a:outerShdw>
                </a:effectLst>
                <a:latin typeface="+mj-lt"/>
              </a:endParaRPr>
            </a:p>
          </p:txBody>
        </p:sp>
        <p:sp>
          <p:nvSpPr>
            <p:cNvPr id="5" name="Rounded Rectangle 4"/>
            <p:cNvSpPr/>
            <p:nvPr/>
          </p:nvSpPr>
          <p:spPr>
            <a:xfrm>
              <a:off x="417072" y="2185639"/>
              <a:ext cx="3608518" cy="3832305"/>
            </a:xfrm>
            <a:prstGeom prst="roundRect">
              <a:avLst/>
            </a:prstGeom>
            <a:gradFill>
              <a:gsLst>
                <a:gs pos="15000">
                  <a:srgbClr val="FAFAFA"/>
                </a:gs>
                <a:gs pos="85000">
                  <a:srgbClr val="FBFDFF"/>
                </a:gs>
              </a:gsLst>
              <a:path path="circle">
                <a:fillToRect l="50000" t="50000" r="50000" b="50000"/>
              </a:path>
            </a:gradFill>
            <a:ln>
              <a:solidFill>
                <a:schemeClr val="tx1">
                  <a:lumMod val="65000"/>
                  <a:lumOff val="35000"/>
                </a:schemeClr>
              </a:solidFill>
            </a:ln>
          </p:spPr>
          <p:txBody>
            <a:bodyPr vert="horz" wrap="square" lIns="45720" tIns="182880" rIns="45720" bIns="0" rtlCol="0" anchor="t" anchorCtr="0">
              <a:noAutofit/>
            </a:bodyPr>
            <a:lstStyle/>
            <a:p>
              <a:pPr marL="342900" indent="-342900">
                <a:lnSpc>
                  <a:spcPct val="90000"/>
                </a:lnSpc>
                <a:spcBef>
                  <a:spcPts val="0"/>
                </a:spcBef>
                <a:spcAft>
                  <a:spcPts val="0"/>
                </a:spcAft>
                <a:buClrTx/>
                <a:buFont typeface="Arial" panose="020B0604020202020204" pitchFamily="34" charset="0"/>
                <a:buChar char="•"/>
              </a:pPr>
              <a:r>
                <a:rPr lang="en-US" sz="2000" dirty="0" smtClean="0">
                  <a:solidFill>
                    <a:schemeClr val="tx1">
                      <a:lumMod val="95000"/>
                      <a:lumOff val="5000"/>
                    </a:schemeClr>
                  </a:solidFill>
                  <a:latin typeface="Gadugi" panose="020B0502040204020203" pitchFamily="34" charset="0"/>
                </a:rPr>
                <a:t>Output all system log information</a:t>
              </a:r>
            </a:p>
            <a:p>
              <a:pPr marL="342900" indent="-342900">
                <a:lnSpc>
                  <a:spcPct val="90000"/>
                </a:lnSpc>
                <a:spcBef>
                  <a:spcPts val="0"/>
                </a:spcBef>
                <a:spcAft>
                  <a:spcPts val="0"/>
                </a:spcAft>
                <a:buClrTx/>
                <a:buFont typeface="Arial" panose="020B0604020202020204" pitchFamily="34" charset="0"/>
                <a:buChar char="•"/>
              </a:pPr>
              <a:r>
                <a:rPr lang="en-US" sz="2000" i="0" baseline="0" dirty="0" smtClean="0">
                  <a:solidFill>
                    <a:schemeClr val="tx1">
                      <a:lumMod val="95000"/>
                      <a:lumOff val="5000"/>
                    </a:schemeClr>
                  </a:solidFill>
                  <a:latin typeface="Gadugi" panose="020B0502040204020203" pitchFamily="34" charset="0"/>
                </a:rPr>
                <a:t>Configurable</a:t>
              </a:r>
              <a:r>
                <a:rPr lang="en-US" sz="2000" i="0" dirty="0" smtClean="0">
                  <a:solidFill>
                    <a:schemeClr val="tx1">
                      <a:lumMod val="95000"/>
                      <a:lumOff val="5000"/>
                    </a:schemeClr>
                  </a:solidFill>
                  <a:latin typeface="Gadugi" panose="020B0502040204020203" pitchFamily="34" charset="0"/>
                </a:rPr>
                <a:t> with Options &amp; Filters </a:t>
              </a:r>
            </a:p>
            <a:p>
              <a:pPr marL="342900" indent="-342900">
                <a:lnSpc>
                  <a:spcPct val="90000"/>
                </a:lnSpc>
                <a:spcBef>
                  <a:spcPts val="0"/>
                </a:spcBef>
                <a:spcAft>
                  <a:spcPts val="0"/>
                </a:spcAft>
                <a:buClrTx/>
                <a:buFont typeface="Arial" panose="020B0604020202020204" pitchFamily="34" charset="0"/>
                <a:buChar char="•"/>
              </a:pPr>
              <a:r>
                <a:rPr lang="en-US" sz="2000" baseline="0" dirty="0" smtClean="0">
                  <a:solidFill>
                    <a:schemeClr val="tx1">
                      <a:lumMod val="95000"/>
                      <a:lumOff val="5000"/>
                    </a:schemeClr>
                  </a:solidFill>
                  <a:latin typeface="Gadugi" panose="020B0502040204020203" pitchFamily="34" charset="0"/>
                </a:rPr>
                <a:t>Provides</a:t>
              </a:r>
              <a:r>
                <a:rPr lang="en-US" sz="2000" dirty="0" smtClean="0">
                  <a:solidFill>
                    <a:schemeClr val="tx1">
                      <a:lumMod val="95000"/>
                      <a:lumOff val="5000"/>
                    </a:schemeClr>
                  </a:solidFill>
                  <a:latin typeface="Gadugi" panose="020B0502040204020203" pitchFamily="34" charset="0"/>
                </a:rPr>
                <a:t> a historical repository (audit regulations and compliance)</a:t>
              </a:r>
              <a:endParaRPr lang="en-US" sz="2000" i="0" baseline="0" dirty="0">
                <a:solidFill>
                  <a:schemeClr val="tx1">
                    <a:lumMod val="95000"/>
                    <a:lumOff val="5000"/>
                  </a:schemeClr>
                </a:solidFill>
                <a:latin typeface="Gadugi" panose="020B0502040204020203" pitchFamily="34" charset="0"/>
              </a:endParaRPr>
            </a:p>
          </p:txBody>
        </p:sp>
      </p:grpSp>
      <p:grpSp>
        <p:nvGrpSpPr>
          <p:cNvPr id="6" name="Group 5"/>
          <p:cNvGrpSpPr/>
          <p:nvPr/>
        </p:nvGrpSpPr>
        <p:grpSpPr>
          <a:xfrm>
            <a:off x="4271676" y="1628078"/>
            <a:ext cx="3608519" cy="4389866"/>
            <a:chOff x="4271676" y="1628078"/>
            <a:chExt cx="3608519" cy="4389866"/>
          </a:xfrm>
          <a:effectLst>
            <a:reflection blurRad="6350" stA="50000" endA="300" endPos="10000" dir="5400000" sy="-100000" algn="bl" rotWithShape="0"/>
          </a:effectLst>
        </p:grpSpPr>
        <p:sp>
          <p:nvSpPr>
            <p:cNvPr id="7" name="Rounded Rectangle 6"/>
            <p:cNvSpPr/>
            <p:nvPr/>
          </p:nvSpPr>
          <p:spPr>
            <a:xfrm>
              <a:off x="4271676" y="1628078"/>
              <a:ext cx="3608518" cy="4389866"/>
            </a:xfrm>
            <a:prstGeom prst="roundRect">
              <a:avLst/>
            </a:prstGeom>
            <a:gradFill flip="none" rotWithShape="1">
              <a:gsLst>
                <a:gs pos="0">
                  <a:schemeClr val="accent1">
                    <a:lumMod val="0"/>
                    <a:lumOff val="100000"/>
                  </a:schemeClr>
                </a:gs>
                <a:gs pos="31000">
                  <a:schemeClr val="accent1">
                    <a:lumMod val="0"/>
                    <a:lumOff val="100000"/>
                  </a:schemeClr>
                </a:gs>
                <a:gs pos="100000">
                  <a:srgbClr val="008000"/>
                </a:gs>
              </a:gsLst>
              <a:path path="circle">
                <a:fillToRect l="50000" t="-80000" r="50000" b="180000"/>
              </a:path>
              <a:tileRect/>
            </a:gradFill>
            <a:ln>
              <a:solidFill>
                <a:schemeClr val="tx1">
                  <a:lumMod val="65000"/>
                  <a:lumOff val="35000"/>
                </a:schemeClr>
              </a:solidFill>
            </a:ln>
          </p:spPr>
          <p:txBody>
            <a:bodyPr vert="horz" wrap="square" lIns="182880" tIns="0" rIns="91440" bIns="0" rtlCol="0" anchor="t" anchorCtr="0">
              <a:noAutofit/>
            </a:bodyPr>
            <a:lstStyle/>
            <a:p>
              <a:pPr indent="0" algn="ctr">
                <a:lnSpc>
                  <a:spcPct val="90000"/>
                </a:lnSpc>
                <a:spcBef>
                  <a:spcPts val="0"/>
                </a:spcBef>
                <a:spcAft>
                  <a:spcPts val="0"/>
                </a:spcAft>
                <a:buClrTx/>
                <a:buFont typeface="Arial" pitchFamily="34" charset="0"/>
                <a:buNone/>
              </a:pPr>
              <a:r>
                <a:rPr lang="en-US" sz="2400" cap="small" dirty="0" smtClean="0">
                  <a:solidFill>
                    <a:srgbClr val="002060"/>
                  </a:solidFill>
                  <a:effectLst>
                    <a:outerShdw blurRad="38100" dist="25400" dir="2700000" algn="tl">
                      <a:srgbClr val="000000">
                        <a:alpha val="0"/>
                      </a:srgbClr>
                    </a:outerShdw>
                  </a:effectLst>
                  <a:latin typeface="+mj-lt"/>
                </a:rPr>
                <a:t>High-Speed Logging</a:t>
              </a:r>
              <a:endParaRPr lang="en-US" sz="2400" b="0" i="0" cap="small" dirty="0">
                <a:solidFill>
                  <a:srgbClr val="002060"/>
                </a:solidFill>
                <a:effectLst>
                  <a:outerShdw blurRad="38100" dist="25400" dir="2700000" algn="tl">
                    <a:srgbClr val="000000">
                      <a:alpha val="0"/>
                    </a:srgbClr>
                  </a:outerShdw>
                </a:effectLst>
                <a:latin typeface="+mj-lt"/>
              </a:endParaRPr>
            </a:p>
          </p:txBody>
        </p:sp>
        <p:sp>
          <p:nvSpPr>
            <p:cNvPr id="8" name="Rounded Rectangle 7"/>
            <p:cNvSpPr/>
            <p:nvPr/>
          </p:nvSpPr>
          <p:spPr>
            <a:xfrm>
              <a:off x="4271677" y="2185639"/>
              <a:ext cx="3608518" cy="3832305"/>
            </a:xfrm>
            <a:prstGeom prst="roundRect">
              <a:avLst/>
            </a:prstGeom>
            <a:gradFill>
              <a:gsLst>
                <a:gs pos="15000">
                  <a:srgbClr val="FAFAFA"/>
                </a:gs>
                <a:gs pos="85000">
                  <a:srgbClr val="FBFDFF"/>
                </a:gs>
              </a:gsLst>
              <a:path path="circle">
                <a:fillToRect l="50000" t="50000" r="50000" b="50000"/>
              </a:path>
            </a:gradFill>
            <a:ln>
              <a:solidFill>
                <a:schemeClr val="tx1">
                  <a:lumMod val="65000"/>
                  <a:lumOff val="35000"/>
                </a:schemeClr>
              </a:solidFill>
            </a:ln>
          </p:spPr>
          <p:txBody>
            <a:bodyPr vert="horz" wrap="square" lIns="45720" tIns="182880" rIns="45720" bIns="0" rtlCol="0" anchor="t" anchorCtr="0">
              <a:noAutofit/>
            </a:bodyPr>
            <a:lstStyle/>
            <a:p>
              <a:pPr marL="342900" indent="-342900">
                <a:lnSpc>
                  <a:spcPct val="90000"/>
                </a:lnSpc>
                <a:spcBef>
                  <a:spcPts val="0"/>
                </a:spcBef>
                <a:spcAft>
                  <a:spcPts val="0"/>
                </a:spcAft>
                <a:buClrTx/>
                <a:buFont typeface="Arial" panose="020B0604020202020204" pitchFamily="34" charset="0"/>
                <a:buChar char="•"/>
              </a:pPr>
              <a:r>
                <a:rPr lang="en-US" sz="2000" dirty="0">
                  <a:latin typeface="Gadugi" panose="020B0502040204020203" pitchFamily="34" charset="0"/>
                </a:rPr>
                <a:t>High Speed Logging was designed to be a high volume, low overhead logging mechanism</a:t>
              </a:r>
              <a:r>
                <a:rPr lang="en-US" sz="2000" dirty="0" smtClean="0">
                  <a:latin typeface="Gadugi" panose="020B0502040204020203" pitchFamily="34" charset="0"/>
                </a:rPr>
                <a:t>. (&lt;10% CPU) </a:t>
              </a:r>
            </a:p>
            <a:p>
              <a:pPr marL="342900" indent="-342900">
                <a:lnSpc>
                  <a:spcPct val="90000"/>
                </a:lnSpc>
                <a:spcBef>
                  <a:spcPts val="0"/>
                </a:spcBef>
                <a:spcAft>
                  <a:spcPts val="0"/>
                </a:spcAft>
                <a:buClrTx/>
                <a:buFont typeface="Arial" panose="020B0604020202020204" pitchFamily="34" charset="0"/>
                <a:buChar char="•"/>
              </a:pPr>
              <a:r>
                <a:rPr lang="en-US" sz="2000" dirty="0" smtClean="0">
                  <a:latin typeface="Gadugi" panose="020B0502040204020203" pitchFamily="34" charset="0"/>
                </a:rPr>
                <a:t>Supports </a:t>
              </a:r>
              <a:r>
                <a:rPr lang="en-US" sz="2000" dirty="0">
                  <a:latin typeface="Gadugi" panose="020B0502040204020203" pitchFamily="34" charset="0"/>
                </a:rPr>
                <a:t>logging via TCP or UDP. </a:t>
              </a:r>
              <a:endParaRPr lang="en-US" sz="2000" dirty="0" smtClean="0">
                <a:latin typeface="Gadugi" panose="020B0502040204020203" pitchFamily="34" charset="0"/>
              </a:endParaRPr>
            </a:p>
            <a:p>
              <a:pPr marL="342900" indent="-342900">
                <a:lnSpc>
                  <a:spcPct val="90000"/>
                </a:lnSpc>
                <a:spcBef>
                  <a:spcPts val="0"/>
                </a:spcBef>
                <a:spcAft>
                  <a:spcPts val="0"/>
                </a:spcAft>
                <a:buClrTx/>
                <a:buFont typeface="Arial" panose="020B0604020202020204" pitchFamily="34" charset="0"/>
                <a:buChar char="•"/>
              </a:pPr>
              <a:r>
                <a:rPr lang="en-US" altLang="en-US" sz="2000" dirty="0" smtClean="0">
                  <a:latin typeface="Gadugi" panose="020B0502040204020203" pitchFamily="34" charset="0"/>
                </a:rPr>
                <a:t>Log </a:t>
              </a:r>
              <a:r>
                <a:rPr lang="en-US" altLang="en-US" sz="2000" dirty="0">
                  <a:latin typeface="Gadugi" panose="020B0502040204020203" pitchFamily="34" charset="0"/>
                </a:rPr>
                <a:t>all HTTP requests </a:t>
              </a:r>
              <a:r>
                <a:rPr lang="en-US" altLang="en-US" sz="2000" dirty="0" smtClean="0">
                  <a:latin typeface="Gadugi" panose="020B0502040204020203" pitchFamily="34" charset="0"/>
                </a:rPr>
                <a:t>&amp; responses</a:t>
              </a:r>
            </a:p>
            <a:p>
              <a:pPr marL="342900" indent="-342900">
                <a:lnSpc>
                  <a:spcPct val="90000"/>
                </a:lnSpc>
                <a:spcBef>
                  <a:spcPts val="0"/>
                </a:spcBef>
                <a:spcAft>
                  <a:spcPts val="0"/>
                </a:spcAft>
                <a:buClrTx/>
                <a:buFont typeface="Arial" panose="020B0604020202020204" pitchFamily="34" charset="0"/>
                <a:buChar char="•"/>
              </a:pPr>
              <a:r>
                <a:rPr lang="en-US" altLang="en-US" sz="2000" dirty="0" smtClean="0">
                  <a:latin typeface="Gadugi" panose="020B0502040204020203" pitchFamily="34" charset="0"/>
                </a:rPr>
                <a:t>Log </a:t>
              </a:r>
              <a:r>
                <a:rPr lang="en-US" altLang="en-US" sz="2000" dirty="0">
                  <a:latin typeface="Gadugi" panose="020B0502040204020203" pitchFamily="34" charset="0"/>
                </a:rPr>
                <a:t>the SSL cipher name, version, size for each </a:t>
              </a:r>
              <a:r>
                <a:rPr lang="en-US" altLang="en-US" sz="2000" dirty="0" smtClean="0">
                  <a:latin typeface="Gadugi" panose="020B0502040204020203" pitchFamily="34" charset="0"/>
                </a:rPr>
                <a:t>session </a:t>
              </a:r>
              <a:endParaRPr lang="en-US" altLang="en-US" sz="2000" dirty="0">
                <a:latin typeface="Gadugi" panose="020B0502040204020203" pitchFamily="34" charset="0"/>
              </a:endParaRPr>
            </a:p>
            <a:p>
              <a:pPr marL="342900" indent="-342900">
                <a:lnSpc>
                  <a:spcPct val="90000"/>
                </a:lnSpc>
                <a:spcBef>
                  <a:spcPts val="0"/>
                </a:spcBef>
                <a:spcAft>
                  <a:spcPts val="0"/>
                </a:spcAft>
                <a:buClrTx/>
                <a:buFont typeface="Arial" panose="020B0604020202020204" pitchFamily="34" charset="0"/>
                <a:buChar char="•"/>
              </a:pPr>
              <a:endParaRPr lang="en-US" dirty="0" smtClean="0"/>
            </a:p>
            <a:p>
              <a:pPr marL="342900" indent="-342900">
                <a:lnSpc>
                  <a:spcPct val="90000"/>
                </a:lnSpc>
                <a:spcBef>
                  <a:spcPts val="0"/>
                </a:spcBef>
                <a:spcAft>
                  <a:spcPts val="0"/>
                </a:spcAft>
                <a:buClrTx/>
                <a:buFont typeface="Arial" panose="020B0604020202020204" pitchFamily="34" charset="0"/>
                <a:buChar char="•"/>
              </a:pPr>
              <a:endParaRPr lang="en-US" dirty="0" smtClean="0"/>
            </a:p>
            <a:p>
              <a:pPr marL="342900" indent="-342900">
                <a:lnSpc>
                  <a:spcPct val="90000"/>
                </a:lnSpc>
                <a:spcBef>
                  <a:spcPts val="0"/>
                </a:spcBef>
                <a:spcAft>
                  <a:spcPts val="0"/>
                </a:spcAft>
                <a:buClrTx/>
                <a:buFont typeface="Arial" panose="020B0604020202020204" pitchFamily="34" charset="0"/>
                <a:buChar char="•"/>
              </a:pPr>
              <a:endParaRPr lang="en-US" i="0" baseline="0" dirty="0">
                <a:solidFill>
                  <a:schemeClr val="tx1">
                    <a:lumMod val="95000"/>
                    <a:lumOff val="5000"/>
                  </a:schemeClr>
                </a:solidFill>
                <a:latin typeface="+mj-lt"/>
              </a:endParaRPr>
            </a:p>
          </p:txBody>
        </p:sp>
      </p:grpSp>
      <p:grpSp>
        <p:nvGrpSpPr>
          <p:cNvPr id="9" name="Group 8"/>
          <p:cNvGrpSpPr/>
          <p:nvPr/>
        </p:nvGrpSpPr>
        <p:grpSpPr>
          <a:xfrm>
            <a:off x="8098850" y="1628078"/>
            <a:ext cx="3608519" cy="4389866"/>
            <a:chOff x="8098850" y="1628078"/>
            <a:chExt cx="3608519" cy="4389866"/>
          </a:xfrm>
          <a:effectLst>
            <a:reflection blurRad="6350" stA="50000" endA="300" endPos="10000" dir="5400000" sy="-100000" algn="bl" rotWithShape="0"/>
          </a:effectLst>
        </p:grpSpPr>
        <p:sp>
          <p:nvSpPr>
            <p:cNvPr id="10" name="Rounded Rectangle 9"/>
            <p:cNvSpPr/>
            <p:nvPr/>
          </p:nvSpPr>
          <p:spPr>
            <a:xfrm>
              <a:off x="8098850" y="1628078"/>
              <a:ext cx="3608518" cy="4389866"/>
            </a:xfrm>
            <a:prstGeom prst="roundRect">
              <a:avLst/>
            </a:prstGeom>
            <a:gradFill flip="none" rotWithShape="1">
              <a:gsLst>
                <a:gs pos="0">
                  <a:schemeClr val="accent1">
                    <a:lumMod val="0"/>
                    <a:lumOff val="100000"/>
                  </a:schemeClr>
                </a:gs>
                <a:gs pos="31000">
                  <a:schemeClr val="accent1">
                    <a:lumMod val="0"/>
                    <a:lumOff val="100000"/>
                  </a:schemeClr>
                </a:gs>
                <a:gs pos="100000">
                  <a:srgbClr val="008000"/>
                </a:gs>
              </a:gsLst>
              <a:path path="circle">
                <a:fillToRect l="50000" t="-80000" r="50000" b="180000"/>
              </a:path>
              <a:tileRect/>
            </a:gradFill>
            <a:ln>
              <a:solidFill>
                <a:schemeClr val="tx1">
                  <a:lumMod val="65000"/>
                  <a:lumOff val="35000"/>
                </a:schemeClr>
              </a:solidFill>
            </a:ln>
          </p:spPr>
          <p:txBody>
            <a:bodyPr vert="horz" wrap="square" lIns="182880" tIns="0" rIns="91440" bIns="0" rtlCol="0" anchor="t" anchorCtr="0">
              <a:noAutofit/>
            </a:bodyPr>
            <a:lstStyle/>
            <a:p>
              <a:pPr indent="0" algn="ctr">
                <a:lnSpc>
                  <a:spcPct val="90000"/>
                </a:lnSpc>
                <a:spcBef>
                  <a:spcPts val="0"/>
                </a:spcBef>
                <a:spcAft>
                  <a:spcPts val="0"/>
                </a:spcAft>
                <a:buClrTx/>
                <a:buFont typeface="Arial" pitchFamily="34" charset="0"/>
                <a:buNone/>
              </a:pPr>
              <a:r>
                <a:rPr lang="en-US" sz="2400" cap="small" dirty="0" smtClean="0">
                  <a:solidFill>
                    <a:srgbClr val="002060"/>
                  </a:solidFill>
                  <a:effectLst>
                    <a:outerShdw blurRad="38100" dist="25400" dir="2700000" algn="tl">
                      <a:srgbClr val="000000">
                        <a:alpha val="0"/>
                      </a:srgbClr>
                    </a:outerShdw>
                  </a:effectLst>
                  <a:latin typeface="+mj-lt"/>
                </a:rPr>
                <a:t>Logging Local0.</a:t>
              </a:r>
              <a:endParaRPr lang="en-US" sz="2400" b="0" i="0" cap="small" dirty="0">
                <a:solidFill>
                  <a:srgbClr val="002060"/>
                </a:solidFill>
                <a:effectLst>
                  <a:outerShdw blurRad="38100" dist="25400" dir="2700000" algn="tl">
                    <a:srgbClr val="000000">
                      <a:alpha val="0"/>
                    </a:srgbClr>
                  </a:outerShdw>
                </a:effectLst>
                <a:latin typeface="+mj-lt"/>
              </a:endParaRPr>
            </a:p>
          </p:txBody>
        </p:sp>
        <p:sp>
          <p:nvSpPr>
            <p:cNvPr id="11" name="Rounded Rectangle 10"/>
            <p:cNvSpPr/>
            <p:nvPr/>
          </p:nvSpPr>
          <p:spPr>
            <a:xfrm>
              <a:off x="8098851" y="2185639"/>
              <a:ext cx="3608518" cy="3832305"/>
            </a:xfrm>
            <a:prstGeom prst="roundRect">
              <a:avLst/>
            </a:prstGeom>
            <a:gradFill>
              <a:gsLst>
                <a:gs pos="15000">
                  <a:srgbClr val="FAFAFA"/>
                </a:gs>
                <a:gs pos="85000">
                  <a:srgbClr val="FBFDFF"/>
                </a:gs>
              </a:gsLst>
              <a:path path="circle">
                <a:fillToRect l="50000" t="50000" r="50000" b="50000"/>
              </a:path>
            </a:gradFill>
            <a:ln>
              <a:solidFill>
                <a:schemeClr val="tx1">
                  <a:lumMod val="65000"/>
                  <a:lumOff val="35000"/>
                </a:schemeClr>
              </a:solidFill>
            </a:ln>
          </p:spPr>
          <p:txBody>
            <a:bodyPr vert="horz" wrap="square" lIns="45720" tIns="182880" rIns="45720" bIns="0" rtlCol="0" anchor="t" anchorCtr="0">
              <a:noAutofit/>
            </a:bodyPr>
            <a:lstStyle/>
            <a:p>
              <a:pPr marL="342900" indent="-342900">
                <a:lnSpc>
                  <a:spcPct val="90000"/>
                </a:lnSpc>
                <a:spcBef>
                  <a:spcPts val="0"/>
                </a:spcBef>
                <a:spcAft>
                  <a:spcPts val="0"/>
                </a:spcAft>
                <a:buClrTx/>
                <a:buFont typeface="Arial" panose="020B0604020202020204" pitchFamily="34" charset="0"/>
                <a:buChar char="•"/>
              </a:pPr>
              <a:r>
                <a:rPr lang="en-US" sz="2000" dirty="0" smtClean="0">
                  <a:solidFill>
                    <a:schemeClr val="tx1">
                      <a:lumMod val="95000"/>
                      <a:lumOff val="5000"/>
                    </a:schemeClr>
                  </a:solidFill>
                  <a:latin typeface="Gadugi" panose="020B0502040204020203" pitchFamily="34" charset="0"/>
                </a:rPr>
                <a:t>Quick diagnostic evaluations</a:t>
              </a:r>
            </a:p>
            <a:p>
              <a:pPr marL="342900" indent="-342900">
                <a:lnSpc>
                  <a:spcPct val="90000"/>
                </a:lnSpc>
                <a:spcBef>
                  <a:spcPts val="0"/>
                </a:spcBef>
                <a:spcAft>
                  <a:spcPts val="0"/>
                </a:spcAft>
                <a:buClrTx/>
                <a:buFont typeface="Arial" panose="020B0604020202020204" pitchFamily="34" charset="0"/>
                <a:buChar char="•"/>
              </a:pPr>
              <a:r>
                <a:rPr lang="en-US" sz="2000" dirty="0" err="1" smtClean="0">
                  <a:solidFill>
                    <a:schemeClr val="tx1">
                      <a:lumMod val="95000"/>
                      <a:lumOff val="5000"/>
                    </a:schemeClr>
                  </a:solidFill>
                  <a:latin typeface="Gadugi" panose="020B0502040204020203" pitchFamily="34" charset="0"/>
                </a:rPr>
                <a:t>iRule</a:t>
              </a:r>
              <a:r>
                <a:rPr lang="en-US" sz="2000" dirty="0" smtClean="0">
                  <a:solidFill>
                    <a:schemeClr val="tx1">
                      <a:lumMod val="95000"/>
                      <a:lumOff val="5000"/>
                    </a:schemeClr>
                  </a:solidFill>
                  <a:latin typeface="Gadugi" panose="020B0502040204020203" pitchFamily="34" charset="0"/>
                </a:rPr>
                <a:t> troubleshooting &amp; debugging</a:t>
              </a:r>
            </a:p>
            <a:p>
              <a:pPr marL="342900" indent="-342900">
                <a:lnSpc>
                  <a:spcPct val="90000"/>
                </a:lnSpc>
                <a:spcBef>
                  <a:spcPts val="0"/>
                </a:spcBef>
                <a:spcAft>
                  <a:spcPts val="0"/>
                </a:spcAft>
                <a:buClrTx/>
                <a:buFont typeface="Arial" panose="020B0604020202020204" pitchFamily="34" charset="0"/>
                <a:buChar char="•"/>
              </a:pPr>
              <a:endParaRPr lang="en-US" sz="2000" dirty="0">
                <a:solidFill>
                  <a:schemeClr val="tx1">
                    <a:lumMod val="95000"/>
                    <a:lumOff val="5000"/>
                  </a:schemeClr>
                </a:solidFill>
                <a:latin typeface="Gadugi" panose="020B0502040204020203" pitchFamily="34" charset="0"/>
              </a:endParaRPr>
            </a:p>
            <a:p>
              <a:pPr marL="342900" indent="-342900">
                <a:lnSpc>
                  <a:spcPct val="90000"/>
                </a:lnSpc>
                <a:spcBef>
                  <a:spcPts val="0"/>
                </a:spcBef>
                <a:spcAft>
                  <a:spcPts val="0"/>
                </a:spcAft>
                <a:buClrTx/>
                <a:buFont typeface="Arial" panose="020B0604020202020204" pitchFamily="34" charset="0"/>
                <a:buChar char="•"/>
              </a:pPr>
              <a:r>
                <a:rPr lang="en-US" sz="2000" dirty="0" smtClean="0">
                  <a:solidFill>
                    <a:schemeClr val="tx1">
                      <a:lumMod val="95000"/>
                      <a:lumOff val="5000"/>
                    </a:schemeClr>
                  </a:solidFill>
                  <a:latin typeface="Gadugi" panose="020B0502040204020203" pitchFamily="34" charset="0"/>
                </a:rPr>
                <a:t>Did I say – </a:t>
              </a:r>
              <a:r>
                <a:rPr lang="en-US" sz="2000" b="1" u="sng" dirty="0" smtClean="0">
                  <a:solidFill>
                    <a:schemeClr val="tx1">
                      <a:lumMod val="95000"/>
                      <a:lumOff val="5000"/>
                    </a:schemeClr>
                  </a:solidFill>
                  <a:latin typeface="Gadugi" panose="020B0502040204020203" pitchFamily="34" charset="0"/>
                </a:rPr>
                <a:t>EXTREMELY</a:t>
              </a:r>
              <a:r>
                <a:rPr lang="en-US" sz="2000" dirty="0" smtClean="0">
                  <a:solidFill>
                    <a:schemeClr val="tx1">
                      <a:lumMod val="95000"/>
                      <a:lumOff val="5000"/>
                    </a:schemeClr>
                  </a:solidFill>
                  <a:latin typeface="Gadugi" panose="020B0502040204020203" pitchFamily="34" charset="0"/>
                </a:rPr>
                <a:t> helpful in </a:t>
              </a:r>
              <a:r>
                <a:rPr lang="en-US" sz="2000" dirty="0" err="1" smtClean="0">
                  <a:solidFill>
                    <a:schemeClr val="tx1">
                      <a:lumMod val="95000"/>
                      <a:lumOff val="5000"/>
                    </a:schemeClr>
                  </a:solidFill>
                  <a:latin typeface="Gadugi" panose="020B0502040204020203" pitchFamily="34" charset="0"/>
                </a:rPr>
                <a:t>iRule</a:t>
              </a:r>
              <a:r>
                <a:rPr lang="en-US" sz="2000" dirty="0" smtClean="0">
                  <a:solidFill>
                    <a:schemeClr val="tx1">
                      <a:lumMod val="95000"/>
                      <a:lumOff val="5000"/>
                    </a:schemeClr>
                  </a:solidFill>
                  <a:latin typeface="Gadugi" panose="020B0502040204020203" pitchFamily="34" charset="0"/>
                </a:rPr>
                <a:t> Authoring!</a:t>
              </a:r>
            </a:p>
            <a:p>
              <a:pPr marL="342900" indent="-342900">
                <a:lnSpc>
                  <a:spcPct val="90000"/>
                </a:lnSpc>
                <a:spcBef>
                  <a:spcPts val="0"/>
                </a:spcBef>
                <a:spcAft>
                  <a:spcPts val="0"/>
                </a:spcAft>
                <a:buClrTx/>
                <a:buFont typeface="Arial" panose="020B0604020202020204" pitchFamily="34" charset="0"/>
                <a:buChar char="•"/>
              </a:pPr>
              <a:endParaRPr lang="en-US" sz="2000" dirty="0" smtClean="0">
                <a:solidFill>
                  <a:schemeClr val="tx1">
                    <a:lumMod val="95000"/>
                    <a:lumOff val="5000"/>
                  </a:schemeClr>
                </a:solidFill>
                <a:latin typeface="Gadugi" panose="020B0502040204020203" pitchFamily="34" charset="0"/>
              </a:endParaRPr>
            </a:p>
            <a:p>
              <a:pPr marL="342900" indent="-342900">
                <a:lnSpc>
                  <a:spcPct val="90000"/>
                </a:lnSpc>
                <a:spcBef>
                  <a:spcPts val="0"/>
                </a:spcBef>
                <a:spcAft>
                  <a:spcPts val="0"/>
                </a:spcAft>
                <a:buClrTx/>
                <a:buFont typeface="Arial" panose="020B0604020202020204" pitchFamily="34" charset="0"/>
                <a:buChar char="•"/>
              </a:pPr>
              <a:endParaRPr lang="en-US" sz="1400" dirty="0">
                <a:solidFill>
                  <a:schemeClr val="tx1">
                    <a:lumMod val="95000"/>
                    <a:lumOff val="5000"/>
                  </a:schemeClr>
                </a:solidFill>
              </a:endParaRPr>
            </a:p>
          </p:txBody>
        </p:sp>
      </p:grpSp>
      <p:sp>
        <p:nvSpPr>
          <p:cNvPr id="12"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Logging</a:t>
            </a:r>
            <a:r>
              <a:rPr lang="en-US" sz="2400" dirty="0" smtClean="0"/>
              <a:t> (a quick three…)</a:t>
            </a:r>
            <a:endParaRPr lang="en-US" sz="2400" dirty="0"/>
          </a:p>
        </p:txBody>
      </p:sp>
    </p:spTree>
    <p:extLst>
      <p:ext uri="{BB962C8B-B14F-4D97-AF65-F5344CB8AC3E}">
        <p14:creationId xmlns:p14="http://schemas.microsoft.com/office/powerpoint/2010/main" val="300880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Logging – Syslog</a:t>
            </a:r>
            <a:endParaRPr lang="en-US" sz="2400" dirty="0"/>
          </a:p>
        </p:txBody>
      </p:sp>
      <p:grpSp>
        <p:nvGrpSpPr>
          <p:cNvPr id="27" name="Group 26"/>
          <p:cNvGrpSpPr/>
          <p:nvPr/>
        </p:nvGrpSpPr>
        <p:grpSpPr>
          <a:xfrm>
            <a:off x="3072990" y="1125284"/>
            <a:ext cx="5095758" cy="4460829"/>
            <a:chOff x="3072990" y="1125284"/>
            <a:chExt cx="5095758" cy="4460829"/>
          </a:xfrm>
        </p:grpSpPr>
        <p:cxnSp>
          <p:nvCxnSpPr>
            <p:cNvPr id="10" name="Straight Arrow Connector 9"/>
            <p:cNvCxnSpPr>
              <a:stCxn id="7" idx="2"/>
            </p:cNvCxnSpPr>
            <p:nvPr/>
          </p:nvCxnSpPr>
          <p:spPr>
            <a:xfrm flipH="1">
              <a:off x="4754301" y="2565491"/>
              <a:ext cx="2526931" cy="988707"/>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158406" y="3021496"/>
              <a:ext cx="2283757" cy="145955"/>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a:fillRect/>
            </a:stretch>
          </p:blipFill>
          <p:spPr>
            <a:xfrm>
              <a:off x="3200400" y="1125284"/>
              <a:ext cx="4968348" cy="4460829"/>
            </a:xfrm>
            <a:prstGeom prst="rect">
              <a:avLst/>
            </a:prstGeom>
            <a:ln>
              <a:noFill/>
            </a:ln>
            <a:effectLst>
              <a:outerShdw blurRad="292100" dist="139700" dir="2700000" algn="tl" rotWithShape="0">
                <a:srgbClr val="333333">
                  <a:alpha val="65000"/>
                </a:srgbClr>
              </a:outerShdw>
            </a:effectLst>
          </p:spPr>
        </p:pic>
        <p:sp>
          <p:nvSpPr>
            <p:cNvPr id="23" name="Oval 22"/>
            <p:cNvSpPr/>
            <p:nvPr/>
          </p:nvSpPr>
          <p:spPr>
            <a:xfrm>
              <a:off x="3072990" y="1130477"/>
              <a:ext cx="1273819" cy="297366"/>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4" name="Oval 23"/>
            <p:cNvSpPr/>
            <p:nvPr/>
          </p:nvSpPr>
          <p:spPr>
            <a:xfrm>
              <a:off x="3384416" y="5015239"/>
              <a:ext cx="1273819" cy="297366"/>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5" name="Oval 24"/>
            <p:cNvSpPr/>
            <p:nvPr/>
          </p:nvSpPr>
          <p:spPr>
            <a:xfrm>
              <a:off x="5256997" y="5257548"/>
              <a:ext cx="1273819" cy="297366"/>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6" name="Oval 25"/>
            <p:cNvSpPr/>
            <p:nvPr/>
          </p:nvSpPr>
          <p:spPr>
            <a:xfrm>
              <a:off x="6720382" y="4509527"/>
              <a:ext cx="1273819" cy="297366"/>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grpSp>
      <p:pic>
        <p:nvPicPr>
          <p:cNvPr id="3" name="Picture 2"/>
          <p:cNvPicPr>
            <a:picLocks noChangeAspect="1"/>
          </p:cNvPicPr>
          <p:nvPr/>
        </p:nvPicPr>
        <p:blipFill>
          <a:blip r:embed="rId4"/>
          <a:stretch>
            <a:fillRect/>
          </a:stretch>
        </p:blipFill>
        <p:spPr>
          <a:xfrm>
            <a:off x="924723" y="1098026"/>
            <a:ext cx="10339378" cy="4488087"/>
          </a:xfrm>
          <a:prstGeom prst="rect">
            <a:avLst/>
          </a:prstGeom>
          <a:ln>
            <a:noFill/>
          </a:ln>
          <a:effectLst>
            <a:outerShdw blurRad="292100" dist="139700" dir="2700000" algn="tl" rotWithShape="0">
              <a:srgbClr val="333333">
                <a:alpha val="65000"/>
              </a:srgbClr>
            </a:outerShdw>
          </a:effectLst>
        </p:spPr>
      </p:pic>
      <p:sp>
        <p:nvSpPr>
          <p:cNvPr id="5" name="Rectangle 4">
            <a:hlinkClick r:id="rId5"/>
          </p:cNvPr>
          <p:cNvSpPr/>
          <p:nvPr/>
        </p:nvSpPr>
        <p:spPr>
          <a:xfrm>
            <a:off x="3776871" y="626164"/>
            <a:ext cx="2117036" cy="268357"/>
          </a:xfrm>
          <a:prstGeom prst="rect">
            <a:avLst/>
          </a:prstGeom>
          <a:no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400" b="1" i="0" cap="all" baseline="0" dirty="0" smtClean="0">
                <a:solidFill>
                  <a:srgbClr val="FF0000"/>
                </a:solidFill>
                <a:effectLst>
                  <a:outerShdw blurRad="38100" dist="25400" dir="2700000" algn="tl">
                    <a:srgbClr val="000000">
                      <a:alpha val="0"/>
                    </a:srgbClr>
                  </a:outerShdw>
                </a:effectLst>
                <a:latin typeface="Gadugi" panose="020B0502040204020203" pitchFamily="34" charset="0"/>
              </a:rPr>
              <a:t>( sol13080 ) </a:t>
            </a:r>
            <a:endParaRPr lang="en-US" sz="2400" b="1" i="0" cap="all" baseline="0" dirty="0">
              <a:solidFill>
                <a:srgbClr val="FF0000"/>
              </a:solidFill>
              <a:effectLst>
                <a:outerShdw blurRad="38100" dist="25400" dir="2700000" algn="tl">
                  <a:srgbClr val="000000">
                    <a:alpha val="0"/>
                  </a:srgbClr>
                </a:outerShdw>
              </a:effectLst>
              <a:latin typeface="Gadugi" panose="020B0502040204020203" pitchFamily="34" charset="0"/>
            </a:endParaRPr>
          </a:p>
        </p:txBody>
      </p:sp>
      <p:sp>
        <p:nvSpPr>
          <p:cNvPr id="6" name="Rectangle 5"/>
          <p:cNvSpPr/>
          <p:nvPr/>
        </p:nvSpPr>
        <p:spPr>
          <a:xfrm>
            <a:off x="974035" y="5705750"/>
            <a:ext cx="10157791" cy="923330"/>
          </a:xfrm>
          <a:prstGeom prst="rect">
            <a:avLst/>
          </a:prstGeom>
        </p:spPr>
        <p:txBody>
          <a:bodyPr wrap="square">
            <a:spAutoFit/>
          </a:bodyPr>
          <a:lstStyle/>
          <a:p>
            <a:pPr>
              <a:defRPr/>
            </a:pPr>
            <a:r>
              <a:rPr lang="en-US" b="1" dirty="0" err="1"/>
              <a:t>SysLog</a:t>
            </a:r>
            <a:r>
              <a:rPr lang="en-US" b="1" dirty="0"/>
              <a:t> Configuration</a:t>
            </a:r>
            <a:r>
              <a:rPr lang="en-US" dirty="0"/>
              <a:t>: </a:t>
            </a:r>
            <a:r>
              <a:rPr lang="en-US" dirty="0">
                <a:hlinkClick r:id="rId5"/>
              </a:rPr>
              <a:t>https://</a:t>
            </a:r>
            <a:r>
              <a:rPr lang="en-US" dirty="0" smtClean="0">
                <a:hlinkClick r:id="rId5"/>
              </a:rPr>
              <a:t>support.f5.com/kb/en-us/solutions/public/13000/000/sol13080.html</a:t>
            </a:r>
            <a:endParaRPr lang="en-US" dirty="0" smtClean="0"/>
          </a:p>
          <a:p>
            <a:r>
              <a:rPr lang="en-US" b="1" dirty="0" err="1" smtClean="0"/>
              <a:t>SysLog</a:t>
            </a:r>
            <a:r>
              <a:rPr lang="en-US" b="1" dirty="0" smtClean="0"/>
              <a:t> </a:t>
            </a:r>
            <a:r>
              <a:rPr lang="en-US" b="1" dirty="0"/>
              <a:t>Filtering</a:t>
            </a:r>
            <a:r>
              <a:rPr lang="en-US" dirty="0"/>
              <a:t>: </a:t>
            </a:r>
            <a:r>
              <a:rPr lang="en-US" dirty="0">
                <a:hlinkClick r:id="rId6"/>
              </a:rPr>
              <a:t>https://</a:t>
            </a:r>
            <a:r>
              <a:rPr lang="en-US" dirty="0" smtClean="0">
                <a:hlinkClick r:id="rId6"/>
              </a:rPr>
              <a:t>support.f5.com/kb/en-us/solutions/public/13000/300/sol13333.html</a:t>
            </a:r>
            <a:endParaRPr lang="en-US" dirty="0" smtClean="0"/>
          </a:p>
          <a:p>
            <a:endParaRPr lang="en-US" dirty="0"/>
          </a:p>
        </p:txBody>
      </p:sp>
      <p:grpSp>
        <p:nvGrpSpPr>
          <p:cNvPr id="35" name="Group 34"/>
          <p:cNvGrpSpPr/>
          <p:nvPr/>
        </p:nvGrpSpPr>
        <p:grpSpPr>
          <a:xfrm>
            <a:off x="4164496" y="2002634"/>
            <a:ext cx="5551928" cy="1125714"/>
            <a:chOff x="4164496" y="2002634"/>
            <a:chExt cx="5551928" cy="1125714"/>
          </a:xfrm>
        </p:grpSpPr>
        <p:sp>
          <p:nvSpPr>
            <p:cNvPr id="7" name="Snip Single Corner Rectangle 6"/>
            <p:cNvSpPr/>
            <p:nvPr/>
          </p:nvSpPr>
          <p:spPr>
            <a:xfrm>
              <a:off x="7281232" y="2002634"/>
              <a:ext cx="2435192" cy="1125714"/>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200" b="0" i="0" baseline="0" dirty="0" smtClean="0">
                  <a:solidFill>
                    <a:schemeClr val="tx1">
                      <a:lumMod val="95000"/>
                      <a:lumOff val="5000"/>
                    </a:schemeClr>
                  </a:solidFill>
                  <a:latin typeface="Gadugi" panose="020B0502040204020203" pitchFamily="34" charset="0"/>
                </a:rPr>
                <a:t>Target IP </a:t>
              </a:r>
            </a:p>
            <a:p>
              <a:pPr indent="0" algn="ctr">
                <a:lnSpc>
                  <a:spcPct val="90000"/>
                </a:lnSpc>
                <a:spcBef>
                  <a:spcPts val="0"/>
                </a:spcBef>
                <a:spcAft>
                  <a:spcPts val="0"/>
                </a:spcAft>
                <a:buClrTx/>
                <a:buFont typeface="Arial" pitchFamily="34" charset="0"/>
                <a:buNone/>
              </a:pPr>
              <a:r>
                <a:rPr lang="en-US" sz="2200" dirty="0" smtClean="0">
                  <a:solidFill>
                    <a:schemeClr val="tx1">
                      <a:lumMod val="95000"/>
                      <a:lumOff val="5000"/>
                    </a:schemeClr>
                  </a:solidFill>
                  <a:latin typeface="Gadugi" panose="020B0502040204020203" pitchFamily="34" charset="0"/>
                </a:rPr>
                <a:t>(syslog Server)</a:t>
              </a:r>
              <a:endParaRPr lang="en-US" sz="2200" b="0" i="0" baseline="0" dirty="0">
                <a:solidFill>
                  <a:schemeClr val="tx1">
                    <a:lumMod val="95000"/>
                    <a:lumOff val="5000"/>
                  </a:schemeClr>
                </a:solidFill>
                <a:latin typeface="Gadugi" panose="020B0502040204020203" pitchFamily="34" charset="0"/>
              </a:endParaRPr>
            </a:p>
          </p:txBody>
        </p:sp>
        <p:cxnSp>
          <p:nvCxnSpPr>
            <p:cNvPr id="28" name="Straight Arrow Connector 27"/>
            <p:cNvCxnSpPr/>
            <p:nvPr/>
          </p:nvCxnSpPr>
          <p:spPr>
            <a:xfrm flipH="1" flipV="1">
              <a:off x="4164496" y="2494722"/>
              <a:ext cx="3116736" cy="140027"/>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164496" y="2754386"/>
            <a:ext cx="5551928" cy="1903824"/>
            <a:chOff x="4164496" y="2754386"/>
            <a:chExt cx="5551928" cy="1903824"/>
          </a:xfrm>
        </p:grpSpPr>
        <p:sp>
          <p:nvSpPr>
            <p:cNvPr id="8" name="Snip Single Corner Rectangle 7"/>
            <p:cNvSpPr/>
            <p:nvPr/>
          </p:nvSpPr>
          <p:spPr>
            <a:xfrm>
              <a:off x="7281232" y="3532496"/>
              <a:ext cx="2435192" cy="1125714"/>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200" b="0" i="0" baseline="0" dirty="0" smtClean="0">
                  <a:solidFill>
                    <a:schemeClr val="tx1">
                      <a:lumMod val="95000"/>
                      <a:lumOff val="5000"/>
                    </a:schemeClr>
                  </a:solidFill>
                  <a:latin typeface="Gadugi" panose="020B0502040204020203" pitchFamily="34" charset="0"/>
                </a:rPr>
                <a:t>Syslog</a:t>
              </a:r>
              <a:r>
                <a:rPr lang="en-US" sz="2200" b="0" i="0" dirty="0" smtClean="0">
                  <a:solidFill>
                    <a:schemeClr val="tx1">
                      <a:lumMod val="95000"/>
                      <a:lumOff val="5000"/>
                    </a:schemeClr>
                  </a:solidFill>
                  <a:latin typeface="Gadugi" panose="020B0502040204020203" pitchFamily="34" charset="0"/>
                </a:rPr>
                <a:t> Server destination Port</a:t>
              </a:r>
              <a:endParaRPr lang="en-US" sz="2200" b="0" i="0" baseline="0" dirty="0">
                <a:solidFill>
                  <a:schemeClr val="tx1">
                    <a:lumMod val="95000"/>
                    <a:lumOff val="5000"/>
                  </a:schemeClr>
                </a:solidFill>
                <a:latin typeface="Gadugi" panose="020B0502040204020203" pitchFamily="34" charset="0"/>
              </a:endParaRPr>
            </a:p>
          </p:txBody>
        </p:sp>
        <p:cxnSp>
          <p:nvCxnSpPr>
            <p:cNvPr id="32" name="Straight Arrow Connector 31"/>
            <p:cNvCxnSpPr>
              <a:stCxn id="8" idx="2"/>
            </p:cNvCxnSpPr>
            <p:nvPr/>
          </p:nvCxnSpPr>
          <p:spPr>
            <a:xfrm flipH="1" flipV="1">
              <a:off x="4164496" y="2754386"/>
              <a:ext cx="3116736" cy="1340967"/>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grpSp>
      <p:pic>
        <p:nvPicPr>
          <p:cNvPr id="37" name="Picture 36"/>
          <p:cNvPicPr>
            <a:picLocks noChangeAspect="1"/>
          </p:cNvPicPr>
          <p:nvPr/>
        </p:nvPicPr>
        <p:blipFill>
          <a:blip r:embed="rId7"/>
          <a:stretch>
            <a:fillRect/>
          </a:stretch>
        </p:blipFill>
        <p:spPr>
          <a:xfrm>
            <a:off x="9880083" y="1366037"/>
            <a:ext cx="1312850" cy="1778033"/>
          </a:xfrm>
          <a:prstGeom prst="rect">
            <a:avLst/>
          </a:prstGeom>
          <a:ln>
            <a:noFill/>
          </a:ln>
          <a:effectLst>
            <a:outerShdw blurRad="292100" dist="139700" dir="2700000" algn="tl" rotWithShape="0">
              <a:srgbClr val="333333">
                <a:alpha val="65000"/>
              </a:srgbClr>
            </a:outerShdw>
          </a:effectLst>
        </p:spPr>
      </p:pic>
      <p:pic>
        <p:nvPicPr>
          <p:cNvPr id="7170" name="Picture 2" descr="https://syslog-ng.org/wp-content/uploads/syslog-ng_500.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1473" y="382427"/>
            <a:ext cx="3102628" cy="72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49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7" presetClass="emph" presetSubtype="2" fill="hold" nodeType="withEffect">
                                  <p:stCondLst>
                                    <p:cond delay="0"/>
                                  </p:stCondLst>
                                  <p:childTnLst>
                                    <p:animClr clrSpc="rgb" dir="cw">
                                      <p:cBhvr>
                                        <p:cTn id="22" dur="500" fill="hold"/>
                                        <p:tgtEl>
                                          <p:spTgt spid="37"/>
                                        </p:tgtEl>
                                        <p:attrNameLst>
                                          <p:attrName>stroke.color</p:attrName>
                                        </p:attrNameLst>
                                      </p:cBhvr>
                                      <p:to>
                                        <a:srgbClr val="FF0000"/>
                                      </p:to>
                                    </p:animClr>
                                    <p:set>
                                      <p:cBhvr>
                                        <p:cTn id="23" dur="500" fill="hold"/>
                                        <p:tgtEl>
                                          <p:spTgt spid="3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Logging – High Speed Logging (HSL)</a:t>
            </a:r>
            <a:endParaRPr lang="en-US" sz="2400"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4" name="Rectangle 3"/>
          <p:cNvSpPr/>
          <p:nvPr/>
        </p:nvSpPr>
        <p:spPr>
          <a:xfrm>
            <a:off x="135903" y="5988831"/>
            <a:ext cx="11917017" cy="584775"/>
          </a:xfrm>
          <a:prstGeom prst="rect">
            <a:avLst/>
          </a:prstGeom>
        </p:spPr>
        <p:txBody>
          <a:bodyPr wrap="square">
            <a:spAutoFit/>
          </a:bodyPr>
          <a:lstStyle/>
          <a:p>
            <a:pPr algn="ctr"/>
            <a:r>
              <a:rPr lang="en-US" sz="1600" dirty="0">
                <a:latin typeface="Gadugi" panose="020B0502040204020203" pitchFamily="34" charset="0"/>
                <a:hlinkClick r:id="rId3"/>
              </a:rPr>
              <a:t>https://</a:t>
            </a:r>
            <a:r>
              <a:rPr lang="en-US" sz="1600" dirty="0" smtClean="0">
                <a:latin typeface="Gadugi" panose="020B0502040204020203" pitchFamily="34" charset="0"/>
                <a:hlinkClick r:id="rId3"/>
              </a:rPr>
              <a:t>support.f5.com/kb/en-us/products/big-ip_ltm/manuals/product/bigip-external-monitoring-implementations-11-6-0/2.html</a:t>
            </a:r>
            <a:endParaRPr lang="en-US" sz="1600" dirty="0" smtClean="0">
              <a:latin typeface="Gadugi" panose="020B0502040204020203" pitchFamily="34" charset="0"/>
            </a:endParaRPr>
          </a:p>
          <a:p>
            <a:pPr algn="ctr"/>
            <a:endParaRPr lang="en-US" sz="1600" dirty="0">
              <a:latin typeface="Gadugi" panose="020B0502040204020203" pitchFamily="34" charset="0"/>
            </a:endParaRPr>
          </a:p>
        </p:txBody>
      </p:sp>
      <p:pic>
        <p:nvPicPr>
          <p:cNvPr id="5" name="Picture 4"/>
          <p:cNvPicPr>
            <a:picLocks noChangeAspect="1"/>
          </p:cNvPicPr>
          <p:nvPr/>
        </p:nvPicPr>
        <p:blipFill>
          <a:blip r:embed="rId4"/>
          <a:stretch>
            <a:fillRect/>
          </a:stretch>
        </p:blipFill>
        <p:spPr>
          <a:xfrm>
            <a:off x="423034" y="1182756"/>
            <a:ext cx="4439445" cy="461459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814391" y="1182756"/>
            <a:ext cx="5625548" cy="4614598"/>
          </a:xfrm>
          <a:prstGeom prst="rect">
            <a:avLst/>
          </a:prstGeom>
          <a:noFill/>
        </p:spPr>
        <p:txBody>
          <a:bodyPr wrap="square" lIns="0" tIns="0" rIns="0" bIns="0" rtlCol="0">
            <a:noAutofit/>
          </a:bodyPr>
          <a:lstStyle/>
          <a:p>
            <a:pPr marL="342900" indent="-342900">
              <a:lnSpc>
                <a:spcPct val="90000"/>
              </a:lnSpc>
              <a:spcAft>
                <a:spcPts val="600"/>
              </a:spcAft>
              <a:buFont typeface="Arial" panose="020B0604020202020204" pitchFamily="34" charset="0"/>
              <a:buChar char="•"/>
            </a:pPr>
            <a:r>
              <a:rPr lang="en-US" sz="3000" kern="1200" dirty="0" smtClean="0">
                <a:solidFill>
                  <a:srgbClr val="002060"/>
                </a:solidFill>
                <a:effectLst>
                  <a:outerShdw blurRad="38100" dist="25400" dir="2700000" algn="tl">
                    <a:srgbClr val="000000">
                      <a:alpha val="0"/>
                    </a:srgbClr>
                  </a:outerShdw>
                </a:effectLst>
                <a:latin typeface="Gadugi" panose="020B0502040204020203" pitchFamily="34" charset="0"/>
              </a:rPr>
              <a:t>Target a pool of logging servers</a:t>
            </a:r>
          </a:p>
          <a:p>
            <a:pPr marL="342900" indent="-342900">
              <a:lnSpc>
                <a:spcPct val="90000"/>
              </a:lnSpc>
              <a:spcAft>
                <a:spcPts val="600"/>
              </a:spcAft>
              <a:buFont typeface="Arial" panose="020B0604020202020204" pitchFamily="34" charset="0"/>
              <a:buChar char="•"/>
            </a:pPr>
            <a:r>
              <a:rPr lang="en-US" sz="3000" dirty="0" smtClean="0">
                <a:solidFill>
                  <a:srgbClr val="002060"/>
                </a:solidFill>
                <a:effectLst>
                  <a:outerShdw blurRad="38100" dist="25400" dir="2700000" algn="tl">
                    <a:srgbClr val="000000">
                      <a:alpha val="0"/>
                    </a:srgbClr>
                  </a:outerShdw>
                </a:effectLst>
                <a:latin typeface="Gadugi" panose="020B0502040204020203" pitchFamily="34" charset="0"/>
              </a:rPr>
              <a:t>Address high speed logging needs</a:t>
            </a:r>
          </a:p>
          <a:p>
            <a:pPr marL="800100" lvl="1" indent="-342900">
              <a:lnSpc>
                <a:spcPct val="90000"/>
              </a:lnSpc>
              <a:spcAft>
                <a:spcPts val="600"/>
              </a:spcAft>
              <a:buFont typeface="Arial" panose="020B0604020202020204" pitchFamily="34" charset="0"/>
              <a:buChar char="•"/>
            </a:pPr>
            <a:r>
              <a:rPr lang="en-US" sz="3000" dirty="0" smtClean="0">
                <a:solidFill>
                  <a:srgbClr val="002060"/>
                </a:solidFill>
                <a:effectLst>
                  <a:outerShdw blurRad="38100" dist="25400" dir="2700000" algn="tl">
                    <a:srgbClr val="000000">
                      <a:alpha val="0"/>
                    </a:srgbClr>
                  </a:outerShdw>
                </a:effectLst>
                <a:latin typeface="Gadugi" panose="020B0502040204020203" pitchFamily="34" charset="0"/>
              </a:rPr>
              <a:t>Firewall Designs</a:t>
            </a:r>
          </a:p>
          <a:p>
            <a:pPr marL="800100" lvl="1" indent="-342900">
              <a:lnSpc>
                <a:spcPct val="90000"/>
              </a:lnSpc>
              <a:spcAft>
                <a:spcPts val="600"/>
              </a:spcAft>
              <a:buFont typeface="Arial" panose="020B0604020202020204" pitchFamily="34" charset="0"/>
              <a:buChar char="•"/>
            </a:pPr>
            <a:r>
              <a:rPr lang="en-US" sz="3000" dirty="0" smtClean="0">
                <a:solidFill>
                  <a:srgbClr val="002060"/>
                </a:solidFill>
                <a:effectLst>
                  <a:outerShdw blurRad="38100" dist="25400" dir="2700000" algn="tl">
                    <a:srgbClr val="000000">
                      <a:alpha val="0"/>
                    </a:srgbClr>
                  </a:outerShdw>
                </a:effectLst>
                <a:latin typeface="Gadugi" panose="020B0502040204020203" pitchFamily="34" charset="0"/>
              </a:rPr>
              <a:t>All HTTP Request/Responses</a:t>
            </a:r>
          </a:p>
          <a:p>
            <a:pPr marL="800100" lvl="1" indent="-342900">
              <a:lnSpc>
                <a:spcPct val="90000"/>
              </a:lnSpc>
              <a:spcAft>
                <a:spcPts val="600"/>
              </a:spcAft>
              <a:buFont typeface="Arial" panose="020B0604020202020204" pitchFamily="34" charset="0"/>
              <a:buChar char="•"/>
            </a:pPr>
            <a:r>
              <a:rPr lang="en-US" sz="3000" dirty="0" smtClean="0">
                <a:solidFill>
                  <a:srgbClr val="002060"/>
                </a:solidFill>
                <a:effectLst>
                  <a:outerShdw blurRad="38100" dist="25400" dir="2700000" algn="tl">
                    <a:srgbClr val="000000">
                      <a:alpha val="0"/>
                    </a:srgbClr>
                  </a:outerShdw>
                </a:effectLst>
                <a:latin typeface="Gadugi" panose="020B0502040204020203" pitchFamily="34" charset="0"/>
              </a:rPr>
              <a:t>Log all SSL Cipher information</a:t>
            </a:r>
          </a:p>
          <a:p>
            <a:pPr marL="342900" indent="-342900">
              <a:lnSpc>
                <a:spcPct val="90000"/>
              </a:lnSpc>
              <a:spcAft>
                <a:spcPts val="600"/>
              </a:spcAft>
              <a:buFont typeface="Arial" panose="020B0604020202020204" pitchFamily="34" charset="0"/>
              <a:buChar char="•"/>
            </a:pPr>
            <a:r>
              <a:rPr lang="en-US" sz="3000" dirty="0" smtClean="0">
                <a:solidFill>
                  <a:srgbClr val="002060"/>
                </a:solidFill>
                <a:effectLst>
                  <a:outerShdw blurRad="38100" dist="25400" dir="2700000" algn="tl">
                    <a:srgbClr val="000000">
                      <a:alpha val="0"/>
                    </a:srgbClr>
                  </a:outerShdw>
                </a:effectLst>
                <a:latin typeface="Gadugi" panose="020B0502040204020203" pitchFamily="34" charset="0"/>
              </a:rPr>
              <a:t>“Replace” </a:t>
            </a:r>
            <a:r>
              <a:rPr lang="en-US" sz="3000" dirty="0" err="1" smtClean="0">
                <a:solidFill>
                  <a:srgbClr val="002060"/>
                </a:solidFill>
                <a:effectLst>
                  <a:outerShdw blurRad="38100" dist="25400" dir="2700000" algn="tl">
                    <a:srgbClr val="000000">
                      <a:alpha val="0"/>
                    </a:srgbClr>
                  </a:outerShdw>
                </a:effectLst>
                <a:latin typeface="Gadugi" panose="020B0502040204020203" pitchFamily="34" charset="0"/>
              </a:rPr>
              <a:t>TCPDump</a:t>
            </a:r>
            <a:r>
              <a:rPr lang="en-US" sz="3000" dirty="0">
                <a:solidFill>
                  <a:srgbClr val="002060"/>
                </a:solidFill>
                <a:effectLst>
                  <a:outerShdw blurRad="38100" dist="25400" dir="2700000" algn="tl">
                    <a:srgbClr val="000000">
                      <a:alpha val="0"/>
                    </a:srgbClr>
                  </a:outerShdw>
                </a:effectLst>
                <a:latin typeface="Gadugi" panose="020B0502040204020203" pitchFamily="34" charset="0"/>
              </a:rPr>
              <a:t> </a:t>
            </a:r>
            <a:r>
              <a:rPr lang="en-US" sz="3000" dirty="0" smtClean="0">
                <a:solidFill>
                  <a:srgbClr val="002060"/>
                </a:solidFill>
                <a:effectLst>
                  <a:outerShdw blurRad="38100" dist="25400" dir="2700000" algn="tl">
                    <a:srgbClr val="000000">
                      <a:alpha val="0"/>
                    </a:srgbClr>
                  </a:outerShdw>
                </a:effectLst>
                <a:latin typeface="Gadugi" panose="020B0502040204020203" pitchFamily="34" charset="0"/>
              </a:rPr>
              <a:t>(log decrypted content)</a:t>
            </a:r>
          </a:p>
          <a:p>
            <a:pPr>
              <a:lnSpc>
                <a:spcPct val="90000"/>
              </a:lnSpc>
              <a:spcAft>
                <a:spcPts val="600"/>
              </a:spcAft>
            </a:pPr>
            <a:endParaRPr lang="en-US" sz="3000" kern="1200" dirty="0" err="1" smtClean="0">
              <a:solidFill>
                <a:srgbClr val="002060"/>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2931521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_tMr1U7ca4tk/TCue3iXSluI/AAAAAAAAAiY/lqHQ84ul7rc/s1600/forest-14.jpg"/>
          <p:cNvPicPr>
            <a:picLocks noChangeAspect="1" noChangeArrowheads="1"/>
          </p:cNvPicPr>
          <p:nvPr/>
        </p:nvPicPr>
        <p:blipFill rotWithShape="1">
          <a:blip r:embed="rId3">
            <a:extLst>
              <a:ext uri="{28A0092B-C50C-407E-A947-70E740481C1C}">
                <a14:useLocalDpi xmlns:a14="http://schemas.microsoft.com/office/drawing/2010/main" val="0"/>
              </a:ext>
            </a:extLst>
          </a:blip>
          <a:srcRect t="14573"/>
          <a:stretch/>
        </p:blipFill>
        <p:spPr bwMode="auto">
          <a:xfrm>
            <a:off x="0" y="0"/>
            <a:ext cx="12191999" cy="65237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2498" y="906966"/>
            <a:ext cx="3954966" cy="3382536"/>
          </a:xfrm>
          <a:prstGeom prst="rect">
            <a:avLst/>
          </a:prstGeom>
          <a:noFill/>
        </p:spPr>
        <p:txBody>
          <a:bodyPr wrap="square" lIns="0" tIns="0" rIns="0" bIns="0" rtlCol="0">
            <a:noAutofit/>
          </a:bodyPr>
          <a:lstStyle/>
          <a:p>
            <a:pPr>
              <a:lnSpc>
                <a:spcPct val="90000"/>
              </a:lnSpc>
              <a:spcAft>
                <a:spcPts val="600"/>
              </a:spcAft>
            </a:pPr>
            <a:r>
              <a:rPr lang="en-US" sz="5500" kern="1200" dirty="0" smtClean="0">
                <a:solidFill>
                  <a:schemeClr val="bg1"/>
                </a:solidFill>
                <a:effectLst>
                  <a:outerShdw blurRad="50800" dist="38100" dir="5400000" algn="t" rotWithShape="0">
                    <a:prstClr val="black">
                      <a:alpha val="40000"/>
                    </a:prstClr>
                  </a:outerShdw>
                </a:effectLst>
                <a:latin typeface="Gadugi" panose="020B0502040204020203" pitchFamily="34" charset="0"/>
              </a:rPr>
              <a:t>If a tree falls in the forest and no one is watching does it make a noise?</a:t>
            </a:r>
          </a:p>
        </p:txBody>
      </p:sp>
    </p:spTree>
    <p:extLst>
      <p:ext uri="{BB962C8B-B14F-4D97-AF65-F5344CB8AC3E}">
        <p14:creationId xmlns:p14="http://schemas.microsoft.com/office/powerpoint/2010/main" val="833372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Logging – local0.  (</a:t>
            </a:r>
            <a:r>
              <a:rPr lang="en-US" dirty="0" err="1" smtClean="0"/>
              <a:t>iRules</a:t>
            </a:r>
            <a:r>
              <a:rPr lang="en-US" dirty="0" smtClean="0"/>
              <a:t>)</a:t>
            </a:r>
            <a:endParaRPr lang="en-US" sz="2400" dirty="0"/>
          </a:p>
        </p:txBody>
      </p:sp>
      <p:pic>
        <p:nvPicPr>
          <p:cNvPr id="5" name="Picture 4"/>
          <p:cNvPicPr>
            <a:picLocks noChangeAspect="1"/>
          </p:cNvPicPr>
          <p:nvPr/>
        </p:nvPicPr>
        <p:blipFill>
          <a:blip r:embed="rId3"/>
          <a:stretch>
            <a:fillRect/>
          </a:stretch>
        </p:blipFill>
        <p:spPr>
          <a:xfrm>
            <a:off x="250255" y="1333915"/>
            <a:ext cx="5096997" cy="485510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31710" y="2657061"/>
            <a:ext cx="4615541" cy="324678"/>
          </a:xfrm>
          <a:prstGeom prst="rect">
            <a:avLst/>
          </a:prstGeom>
          <a:solidFill>
            <a:srgbClr val="FFFF00">
              <a:alpha val="25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8" name="Rectangle 7"/>
          <p:cNvSpPr/>
          <p:nvPr/>
        </p:nvSpPr>
        <p:spPr>
          <a:xfrm>
            <a:off x="731710" y="3722954"/>
            <a:ext cx="4615541" cy="324678"/>
          </a:xfrm>
          <a:prstGeom prst="rect">
            <a:avLst/>
          </a:prstGeom>
          <a:solidFill>
            <a:srgbClr val="FFFF00">
              <a:alpha val="25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9" name="Rectangle 8"/>
          <p:cNvSpPr/>
          <p:nvPr/>
        </p:nvSpPr>
        <p:spPr>
          <a:xfrm>
            <a:off x="731710" y="4788847"/>
            <a:ext cx="4615541" cy="324678"/>
          </a:xfrm>
          <a:prstGeom prst="rect">
            <a:avLst/>
          </a:prstGeom>
          <a:solidFill>
            <a:srgbClr val="FFFF00">
              <a:alpha val="25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0" name="Rectangle 9"/>
          <p:cNvSpPr/>
          <p:nvPr/>
        </p:nvSpPr>
        <p:spPr>
          <a:xfrm>
            <a:off x="416971" y="1561350"/>
            <a:ext cx="4615541" cy="324678"/>
          </a:xfrm>
          <a:prstGeom prst="rect">
            <a:avLst/>
          </a:prstGeom>
          <a:solidFill>
            <a:srgbClr val="FFFF00">
              <a:alpha val="25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1" name="Rectangle 10"/>
          <p:cNvSpPr/>
          <p:nvPr/>
        </p:nvSpPr>
        <p:spPr>
          <a:xfrm>
            <a:off x="6219540" y="1371183"/>
            <a:ext cx="5160764" cy="984885"/>
          </a:xfrm>
          <a:prstGeom prst="rect">
            <a:avLst/>
          </a:prstGeom>
        </p:spPr>
        <p:txBody>
          <a:bodyPr wrap="square">
            <a:spAutoFit/>
          </a:bodyPr>
          <a:lstStyle/>
          <a:p>
            <a:pPr algn="ctr"/>
            <a:r>
              <a:rPr lang="en-US" sz="2400" dirty="0" smtClean="0">
                <a:latin typeface="Gadugi" panose="020B0502040204020203" pitchFamily="34" charset="0"/>
              </a:rPr>
              <a:t>99% of all cases you will use</a:t>
            </a:r>
          </a:p>
          <a:p>
            <a:pPr algn="ctr"/>
            <a:endParaRPr lang="en-US" sz="1000" dirty="0" smtClean="0">
              <a:latin typeface="Gadugi" panose="020B0502040204020203" pitchFamily="34" charset="0"/>
            </a:endParaRPr>
          </a:p>
          <a:p>
            <a:pPr algn="ctr"/>
            <a:r>
              <a:rPr lang="en-US" sz="2400" i="1" dirty="0" smtClean="0">
                <a:solidFill>
                  <a:srgbClr val="FF0000"/>
                </a:solidFill>
                <a:latin typeface="Gadugi" panose="020B0502040204020203" pitchFamily="34" charset="0"/>
              </a:rPr>
              <a:t>log </a:t>
            </a:r>
            <a:r>
              <a:rPr lang="en-US" sz="2400" i="1" dirty="0">
                <a:solidFill>
                  <a:srgbClr val="FF0000"/>
                </a:solidFill>
                <a:latin typeface="Gadugi" panose="020B0502040204020203" pitchFamily="34" charset="0"/>
              </a:rPr>
              <a:t>local0. "message goes here"</a:t>
            </a:r>
          </a:p>
        </p:txBody>
      </p:sp>
      <p:pic>
        <p:nvPicPr>
          <p:cNvPr id="12" name="Picture 11"/>
          <p:cNvPicPr>
            <a:picLocks noChangeAspect="1"/>
          </p:cNvPicPr>
          <p:nvPr/>
        </p:nvPicPr>
        <p:blipFill>
          <a:blip r:embed="rId4"/>
          <a:stretch>
            <a:fillRect/>
          </a:stretch>
        </p:blipFill>
        <p:spPr>
          <a:xfrm>
            <a:off x="7034549" y="3749715"/>
            <a:ext cx="3810000" cy="215265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291470" y="3379304"/>
            <a:ext cx="5178287" cy="382164"/>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What you will see in your Local Traffic Log files</a:t>
            </a:r>
          </a:p>
        </p:txBody>
      </p:sp>
    </p:spTree>
    <p:extLst>
      <p:ext uri="{BB962C8B-B14F-4D97-AF65-F5344CB8AC3E}">
        <p14:creationId xmlns:p14="http://schemas.microsoft.com/office/powerpoint/2010/main" val="133785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4"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Logging – local0.  (</a:t>
            </a:r>
            <a:r>
              <a:rPr lang="en-US" dirty="0" err="1" smtClean="0"/>
              <a:t>iRules</a:t>
            </a:r>
            <a:r>
              <a:rPr lang="en-US" dirty="0" smtClean="0"/>
              <a:t> - Debugging)</a:t>
            </a:r>
            <a:endParaRPr lang="en-US" sz="2400" dirty="0"/>
          </a:p>
        </p:txBody>
      </p:sp>
      <p:pic>
        <p:nvPicPr>
          <p:cNvPr id="5" name="Picture 4"/>
          <p:cNvPicPr>
            <a:picLocks noChangeAspect="1"/>
          </p:cNvPicPr>
          <p:nvPr/>
        </p:nvPicPr>
        <p:blipFill>
          <a:blip r:embed="rId3"/>
          <a:stretch>
            <a:fillRect/>
          </a:stretch>
        </p:blipFill>
        <p:spPr>
          <a:xfrm>
            <a:off x="246636" y="1166482"/>
            <a:ext cx="7229084" cy="515480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643191" y="1182756"/>
            <a:ext cx="4253948" cy="4614598"/>
          </a:xfrm>
          <a:prstGeom prst="rect">
            <a:avLst/>
          </a:prstGeom>
          <a:noFill/>
        </p:spPr>
        <p:txBody>
          <a:bodyPr wrap="square" lIns="0" tIns="0" rIns="0" bIns="0" rtlCol="0">
            <a:noAutofit/>
          </a:bodyPr>
          <a:lstStyle/>
          <a:p>
            <a:pPr>
              <a:lnSpc>
                <a:spcPct val="90000"/>
              </a:lnSpc>
              <a:spcAft>
                <a:spcPts val="600"/>
              </a:spcAft>
            </a:pPr>
            <a:r>
              <a:rPr lang="en-US" sz="3000" dirty="0" smtClean="0">
                <a:solidFill>
                  <a:srgbClr val="002060"/>
                </a:solidFill>
                <a:effectLst>
                  <a:outerShdw blurRad="38100" dist="25400" dir="2700000" algn="tl">
                    <a:srgbClr val="000000">
                      <a:alpha val="0"/>
                    </a:srgbClr>
                  </a:outerShdw>
                </a:effectLst>
                <a:latin typeface="Gadugi" panose="020B0502040204020203" pitchFamily="34" charset="0"/>
              </a:rPr>
              <a:t>When done with logging statements you can </a:t>
            </a:r>
          </a:p>
          <a:p>
            <a:pPr marL="514350" indent="-514350">
              <a:lnSpc>
                <a:spcPct val="90000"/>
              </a:lnSpc>
              <a:spcAft>
                <a:spcPts val="600"/>
              </a:spcAft>
              <a:buAutoNum type="arabicParenBoth"/>
            </a:pPr>
            <a:r>
              <a:rPr lang="en-US" sz="3000" dirty="0" smtClean="0">
                <a:solidFill>
                  <a:srgbClr val="002060"/>
                </a:solidFill>
                <a:effectLst>
                  <a:outerShdw blurRad="38100" dist="25400" dir="2700000" algn="tl">
                    <a:srgbClr val="000000">
                      <a:alpha val="0"/>
                    </a:srgbClr>
                  </a:outerShdw>
                </a:effectLst>
                <a:latin typeface="Gadugi" panose="020B0502040204020203" pitchFamily="34" charset="0"/>
              </a:rPr>
              <a:t>Delete</a:t>
            </a:r>
          </a:p>
          <a:p>
            <a:pPr marL="514350" indent="-514350">
              <a:lnSpc>
                <a:spcPct val="90000"/>
              </a:lnSpc>
              <a:spcAft>
                <a:spcPts val="600"/>
              </a:spcAft>
              <a:buAutoNum type="arabicParenBoth"/>
            </a:pPr>
            <a:r>
              <a:rPr lang="en-US" sz="3000" dirty="0" smtClean="0">
                <a:solidFill>
                  <a:srgbClr val="002060"/>
                </a:solidFill>
                <a:effectLst>
                  <a:outerShdw blurRad="38100" dist="25400" dir="2700000" algn="tl">
                    <a:srgbClr val="000000">
                      <a:alpha val="0"/>
                    </a:srgbClr>
                  </a:outerShdw>
                </a:effectLst>
                <a:latin typeface="Gadugi" panose="020B0502040204020203" pitchFamily="34" charset="0"/>
              </a:rPr>
              <a:t>Comment out #</a:t>
            </a:r>
          </a:p>
          <a:p>
            <a:pPr marL="514350" indent="-514350">
              <a:lnSpc>
                <a:spcPct val="90000"/>
              </a:lnSpc>
              <a:spcAft>
                <a:spcPts val="600"/>
              </a:spcAft>
              <a:buAutoNum type="arabicParenBoth"/>
            </a:pPr>
            <a:r>
              <a:rPr lang="en-US" sz="3000" dirty="0" smtClean="0">
                <a:solidFill>
                  <a:srgbClr val="002060"/>
                </a:solidFill>
                <a:effectLst>
                  <a:outerShdw blurRad="38100" dist="25400" dir="2700000" algn="tl">
                    <a:srgbClr val="000000">
                      <a:alpha val="0"/>
                    </a:srgbClr>
                  </a:outerShdw>
                </a:effectLst>
                <a:latin typeface="Gadugi" panose="020B0502040204020203" pitchFamily="34" charset="0"/>
              </a:rPr>
              <a:t>Add conditionals as shown with SET statements </a:t>
            </a:r>
          </a:p>
          <a:p>
            <a:pPr marL="514350" indent="-514350">
              <a:lnSpc>
                <a:spcPct val="90000"/>
              </a:lnSpc>
              <a:spcAft>
                <a:spcPts val="600"/>
              </a:spcAft>
              <a:buAutoNum type="arabicParenBoth"/>
            </a:pPr>
            <a:endParaRPr lang="en-US" sz="3000" dirty="0">
              <a:solidFill>
                <a:srgbClr val="002060"/>
              </a:solidFill>
              <a:effectLst>
                <a:outerShdw blurRad="38100" dist="25400" dir="2700000" algn="tl">
                  <a:srgbClr val="000000">
                    <a:alpha val="0"/>
                  </a:srgbClr>
                </a:outerShdw>
              </a:effectLst>
              <a:latin typeface="Gadugi" panose="020B0502040204020203" pitchFamily="34" charset="0"/>
            </a:endParaRPr>
          </a:p>
          <a:p>
            <a:pPr>
              <a:lnSpc>
                <a:spcPct val="90000"/>
              </a:lnSpc>
              <a:spcAft>
                <a:spcPts val="600"/>
              </a:spcAft>
            </a:pPr>
            <a:r>
              <a:rPr lang="en-US" sz="2400" i="1" dirty="0" smtClean="0">
                <a:solidFill>
                  <a:srgbClr val="002060"/>
                </a:solidFill>
                <a:effectLst>
                  <a:outerShdw blurRad="38100" dist="25400" dir="2700000" algn="tl">
                    <a:srgbClr val="000000">
                      <a:alpha val="0"/>
                    </a:srgbClr>
                  </a:outerShdw>
                </a:effectLst>
                <a:latin typeface="Gadugi" panose="020B0502040204020203" pitchFamily="34" charset="0"/>
              </a:rPr>
              <a:t>1,2= No CPU hit</a:t>
            </a:r>
          </a:p>
          <a:p>
            <a:pPr>
              <a:lnSpc>
                <a:spcPct val="90000"/>
              </a:lnSpc>
              <a:spcAft>
                <a:spcPts val="600"/>
              </a:spcAft>
            </a:pPr>
            <a:r>
              <a:rPr lang="en-US" sz="2400" i="1" dirty="0" smtClean="0">
                <a:solidFill>
                  <a:srgbClr val="002060"/>
                </a:solidFill>
                <a:effectLst>
                  <a:outerShdw blurRad="38100" dist="25400" dir="2700000" algn="tl">
                    <a:srgbClr val="000000">
                      <a:alpha val="0"/>
                    </a:srgbClr>
                  </a:outerShdw>
                </a:effectLst>
                <a:latin typeface="Gadugi" panose="020B0502040204020203" pitchFamily="34" charset="0"/>
              </a:rPr>
              <a:t>3= CPU hit depending on load</a:t>
            </a:r>
          </a:p>
          <a:p>
            <a:pPr>
              <a:lnSpc>
                <a:spcPct val="90000"/>
              </a:lnSpc>
              <a:spcAft>
                <a:spcPts val="600"/>
              </a:spcAft>
            </a:pPr>
            <a:endParaRPr lang="en-US" sz="3000" kern="1200" dirty="0" err="1" smtClean="0">
              <a:solidFill>
                <a:srgbClr val="002060"/>
              </a:solidFill>
              <a:effectLst>
                <a:outerShdw blurRad="38100" dist="25400" dir="2700000" algn="tl">
                  <a:srgbClr val="000000">
                    <a:alpha val="0"/>
                  </a:srgbClr>
                </a:outerShdw>
              </a:effectLst>
            </a:endParaRPr>
          </a:p>
        </p:txBody>
      </p:sp>
      <p:sp>
        <p:nvSpPr>
          <p:cNvPr id="7" name="Rectangle 6"/>
          <p:cNvSpPr/>
          <p:nvPr/>
        </p:nvSpPr>
        <p:spPr>
          <a:xfrm>
            <a:off x="477343" y="1417320"/>
            <a:ext cx="1401154" cy="324678"/>
          </a:xfrm>
          <a:prstGeom prst="rect">
            <a:avLst/>
          </a:prstGeom>
          <a:solidFill>
            <a:srgbClr val="FFFF00">
              <a:alpha val="25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8" name="Rectangle 7"/>
          <p:cNvSpPr/>
          <p:nvPr/>
        </p:nvSpPr>
        <p:spPr>
          <a:xfrm>
            <a:off x="731711" y="1741998"/>
            <a:ext cx="1146786" cy="250838"/>
          </a:xfrm>
          <a:prstGeom prst="rect">
            <a:avLst/>
          </a:prstGeom>
          <a:solidFill>
            <a:srgbClr val="FFFF00">
              <a:alpha val="25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9" name="Rectangle 8"/>
          <p:cNvSpPr/>
          <p:nvPr/>
        </p:nvSpPr>
        <p:spPr>
          <a:xfrm>
            <a:off x="1305104" y="2848554"/>
            <a:ext cx="1146786" cy="250838"/>
          </a:xfrm>
          <a:prstGeom prst="rect">
            <a:avLst/>
          </a:prstGeom>
          <a:solidFill>
            <a:srgbClr val="FFFF00">
              <a:alpha val="25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0" name="Rectangle 9"/>
          <p:cNvSpPr/>
          <p:nvPr/>
        </p:nvSpPr>
        <p:spPr>
          <a:xfrm>
            <a:off x="1177920" y="3938690"/>
            <a:ext cx="1146786" cy="250838"/>
          </a:xfrm>
          <a:prstGeom prst="rect">
            <a:avLst/>
          </a:prstGeom>
          <a:solidFill>
            <a:srgbClr val="FFFF00">
              <a:alpha val="25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1" name="Rectangle 10"/>
          <p:cNvSpPr/>
          <p:nvPr/>
        </p:nvSpPr>
        <p:spPr>
          <a:xfrm>
            <a:off x="1177920" y="4990765"/>
            <a:ext cx="1146786" cy="250838"/>
          </a:xfrm>
          <a:prstGeom prst="rect">
            <a:avLst/>
          </a:prstGeom>
          <a:solidFill>
            <a:srgbClr val="FFFF00">
              <a:alpha val="25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3165375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en/thumb/f/f9/F5_Networks_logo.svg/768px-F5_Network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944" y="1959212"/>
            <a:ext cx="2654148" cy="2654148"/>
          </a:xfrm>
          <a:prstGeom prst="rect">
            <a:avLst/>
          </a:prstGeom>
          <a:noFill/>
          <a:effectLst>
            <a:glow rad="228600">
              <a:schemeClr val="accent5">
                <a:satMod val="175000"/>
                <a:alpha val="40000"/>
              </a:schemeClr>
            </a:glow>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256118" y="1294258"/>
            <a:ext cx="1906698" cy="1959297"/>
            <a:chOff x="3256118" y="1621354"/>
            <a:chExt cx="1906698" cy="1959297"/>
          </a:xfrm>
        </p:grpSpPr>
        <p:pic>
          <p:nvPicPr>
            <p:cNvPr id="7" name="Picture 6"/>
            <p:cNvPicPr>
              <a:picLocks noChangeAspect="1"/>
            </p:cNvPicPr>
            <p:nvPr/>
          </p:nvPicPr>
          <p:blipFill>
            <a:blip r:embed="rId4"/>
            <a:stretch>
              <a:fillRect/>
            </a:stretch>
          </p:blipFill>
          <p:spPr>
            <a:xfrm>
              <a:off x="3256118" y="1621354"/>
              <a:ext cx="1906698" cy="1959297"/>
            </a:xfrm>
            <a:prstGeom prst="rect">
              <a:avLst/>
            </a:prstGeom>
          </p:spPr>
        </p:pic>
        <p:sp>
          <p:nvSpPr>
            <p:cNvPr id="8" name="TextBox 7"/>
            <p:cNvSpPr txBox="1"/>
            <p:nvPr/>
          </p:nvSpPr>
          <p:spPr>
            <a:xfrm>
              <a:off x="3636759" y="2902939"/>
              <a:ext cx="1028324" cy="345757"/>
            </a:xfrm>
            <a:prstGeom prst="rect">
              <a:avLst/>
            </a:prstGeom>
            <a:noFill/>
          </p:spPr>
          <p:txBody>
            <a:bodyPr wrap="square" lIns="0" tIns="0" rIns="0" bIns="0" rtlCol="0">
              <a:noAutofit/>
            </a:bodyPr>
            <a:lstStyle/>
            <a:p>
              <a:pPr>
                <a:lnSpc>
                  <a:spcPct val="90000"/>
                </a:lnSpc>
                <a:spcAft>
                  <a:spcPts val="600"/>
                </a:spcAft>
              </a:pPr>
              <a:r>
                <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SNMP</a:t>
              </a:r>
            </a:p>
          </p:txBody>
        </p:sp>
      </p:grpSp>
      <p:grpSp>
        <p:nvGrpSpPr>
          <p:cNvPr id="9" name="Group 8"/>
          <p:cNvGrpSpPr/>
          <p:nvPr/>
        </p:nvGrpSpPr>
        <p:grpSpPr>
          <a:xfrm>
            <a:off x="4083449" y="476922"/>
            <a:ext cx="1952722" cy="1880399"/>
            <a:chOff x="4083449" y="804018"/>
            <a:chExt cx="1952722" cy="1880399"/>
          </a:xfrm>
        </p:grpSpPr>
        <p:pic>
          <p:nvPicPr>
            <p:cNvPr id="10" name="Picture 9"/>
            <p:cNvPicPr>
              <a:picLocks noChangeAspect="1"/>
            </p:cNvPicPr>
            <p:nvPr/>
          </p:nvPicPr>
          <p:blipFill>
            <a:blip r:embed="rId5"/>
            <a:stretch>
              <a:fillRect/>
            </a:stretch>
          </p:blipFill>
          <p:spPr>
            <a:xfrm>
              <a:off x="4083449" y="804018"/>
              <a:ext cx="1952722" cy="1880399"/>
            </a:xfrm>
            <a:prstGeom prst="rect">
              <a:avLst/>
            </a:prstGeom>
            <a:effectLst/>
          </p:spPr>
        </p:pic>
        <p:sp>
          <p:nvSpPr>
            <p:cNvPr id="11" name="TextBox 10"/>
            <p:cNvSpPr txBox="1"/>
            <p:nvPr/>
          </p:nvSpPr>
          <p:spPr>
            <a:xfrm>
              <a:off x="4708716" y="1723540"/>
              <a:ext cx="1199325" cy="345781"/>
            </a:xfrm>
            <a:prstGeom prst="rect">
              <a:avLst/>
            </a:prstGeom>
            <a:noFill/>
          </p:spPr>
          <p:txBody>
            <a:bodyPr wrap="square" lIns="0" tIns="0" rIns="0" bIns="0" rtlCol="0">
              <a:noAutofit/>
            </a:bodyPr>
            <a:lstStyle/>
            <a:p>
              <a:pPr>
                <a:lnSpc>
                  <a:spcPct val="90000"/>
                </a:lnSpc>
                <a:spcAft>
                  <a:spcPts val="600"/>
                </a:spcAft>
              </a:pPr>
              <a:r>
                <a:rPr lang="en-US" sz="2400" b="1"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Logging</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2" name="Group 11"/>
          <p:cNvGrpSpPr/>
          <p:nvPr/>
        </p:nvGrpSpPr>
        <p:grpSpPr>
          <a:xfrm>
            <a:off x="6036171" y="476922"/>
            <a:ext cx="1965872" cy="1886974"/>
            <a:chOff x="6036171" y="804018"/>
            <a:chExt cx="1965872" cy="1886974"/>
          </a:xfrm>
        </p:grpSpPr>
        <p:pic>
          <p:nvPicPr>
            <p:cNvPr id="13" name="Picture 12"/>
            <p:cNvPicPr>
              <a:picLocks noChangeAspect="1"/>
            </p:cNvPicPr>
            <p:nvPr/>
          </p:nvPicPr>
          <p:blipFill>
            <a:blip r:embed="rId6"/>
            <a:stretch>
              <a:fillRect/>
            </a:stretch>
          </p:blipFill>
          <p:spPr>
            <a:xfrm>
              <a:off x="6036171" y="804018"/>
              <a:ext cx="1965872" cy="1886974"/>
            </a:xfrm>
            <a:prstGeom prst="rect">
              <a:avLst/>
            </a:prstGeom>
          </p:spPr>
        </p:pic>
        <p:sp>
          <p:nvSpPr>
            <p:cNvPr id="14" name="TextBox 13"/>
            <p:cNvSpPr txBox="1"/>
            <p:nvPr/>
          </p:nvSpPr>
          <p:spPr>
            <a:xfrm>
              <a:off x="6368523" y="1722757"/>
              <a:ext cx="1008504" cy="345781"/>
            </a:xfrm>
            <a:prstGeom prst="rect">
              <a:avLst/>
            </a:prstGeom>
            <a:noFill/>
          </p:spPr>
          <p:txBody>
            <a:bodyPr wrap="square" lIns="0" tIns="0" rIns="0" bIns="0" rtlCol="0">
              <a:noAutofit/>
            </a:bodyPr>
            <a:lstStyle/>
            <a:p>
              <a:pPr>
                <a:lnSpc>
                  <a:spcPct val="90000"/>
                </a:lnSpc>
                <a:spcAft>
                  <a:spcPts val="600"/>
                </a:spcAft>
              </a:pPr>
              <a:r>
                <a:rPr lang="en-US" sz="2400" b="1" kern="1200"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sFlow</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5" name="Group 14"/>
          <p:cNvGrpSpPr/>
          <p:nvPr/>
        </p:nvGrpSpPr>
        <p:grpSpPr>
          <a:xfrm>
            <a:off x="6931443" y="1294258"/>
            <a:ext cx="1906698" cy="1979022"/>
            <a:chOff x="6931443" y="1621354"/>
            <a:chExt cx="1906698" cy="1979022"/>
          </a:xfrm>
        </p:grpSpPr>
        <p:pic>
          <p:nvPicPr>
            <p:cNvPr id="16" name="Picture 15"/>
            <p:cNvPicPr>
              <a:picLocks noChangeAspect="1"/>
            </p:cNvPicPr>
            <p:nvPr/>
          </p:nvPicPr>
          <p:blipFill>
            <a:blip r:embed="rId7"/>
            <a:stretch>
              <a:fillRect/>
            </a:stretch>
          </p:blipFill>
          <p:spPr>
            <a:xfrm>
              <a:off x="6931443" y="1621354"/>
              <a:ext cx="1906698" cy="1979022"/>
            </a:xfrm>
            <a:prstGeom prst="rect">
              <a:avLst/>
            </a:prstGeom>
          </p:spPr>
        </p:pic>
        <p:sp>
          <p:nvSpPr>
            <p:cNvPr id="17" name="TextBox 16"/>
            <p:cNvSpPr txBox="1"/>
            <p:nvPr/>
          </p:nvSpPr>
          <p:spPr>
            <a:xfrm>
              <a:off x="7429950" y="2938125"/>
              <a:ext cx="1144185" cy="414938"/>
            </a:xfrm>
            <a:prstGeom prst="rect">
              <a:avLst/>
            </a:prstGeom>
            <a:noFill/>
          </p:spPr>
          <p:txBody>
            <a:bodyPr wrap="square" lIns="0" tIns="0" rIns="0" bIns="0" rtlCol="0">
              <a:noAutofit/>
            </a:bodyPr>
            <a:lstStyle/>
            <a:p>
              <a:pPr>
                <a:lnSpc>
                  <a:spcPct val="90000"/>
                </a:lnSpc>
                <a:spcAft>
                  <a:spcPts val="600"/>
                </a:spcAft>
              </a:pPr>
              <a:r>
                <a:rPr lang="en-US" sz="2400" b="1"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AddOns</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8" name="Group 17"/>
          <p:cNvGrpSpPr/>
          <p:nvPr/>
        </p:nvGrpSpPr>
        <p:grpSpPr>
          <a:xfrm>
            <a:off x="3256118" y="3253555"/>
            <a:ext cx="5582023" cy="2807449"/>
            <a:chOff x="3256118" y="3580651"/>
            <a:chExt cx="5582023" cy="2807449"/>
          </a:xfrm>
        </p:grpSpPr>
        <p:pic>
          <p:nvPicPr>
            <p:cNvPr id="19" name="Picture 18"/>
            <p:cNvPicPr>
              <a:picLocks noChangeAspect="1"/>
            </p:cNvPicPr>
            <p:nvPr/>
          </p:nvPicPr>
          <p:blipFill>
            <a:blip r:embed="rId8"/>
            <a:stretch>
              <a:fillRect/>
            </a:stretch>
          </p:blipFill>
          <p:spPr>
            <a:xfrm>
              <a:off x="3256118" y="3580651"/>
              <a:ext cx="5582023" cy="2807449"/>
            </a:xfrm>
            <a:prstGeom prst="rect">
              <a:avLst/>
            </a:prstGeom>
          </p:spPr>
        </p:pic>
        <p:sp>
          <p:nvSpPr>
            <p:cNvPr id="20" name="TextBox 19"/>
            <p:cNvSpPr txBox="1"/>
            <p:nvPr/>
          </p:nvSpPr>
          <p:spPr>
            <a:xfrm>
              <a:off x="4384715" y="5087920"/>
              <a:ext cx="3419394" cy="904056"/>
            </a:xfrm>
            <a:prstGeom prst="rect">
              <a:avLst/>
            </a:prstGeom>
            <a:noFill/>
          </p:spPr>
          <p:txBody>
            <a:bodyPr wrap="square" lIns="0" tIns="0" rIns="0" bIns="0" rtlCol="0">
              <a:noAutofit/>
            </a:bodyPr>
            <a:lstStyle/>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Accounting, Visibility</a:t>
              </a:r>
            </a:p>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&amp; Reporting</a:t>
              </a:r>
            </a:p>
          </p:txBody>
        </p:sp>
      </p:grpSp>
      <p:grpSp>
        <p:nvGrpSpPr>
          <p:cNvPr id="26" name="Group 25"/>
          <p:cNvGrpSpPr/>
          <p:nvPr/>
        </p:nvGrpSpPr>
        <p:grpSpPr>
          <a:xfrm>
            <a:off x="9671824" y="4205915"/>
            <a:ext cx="1662329" cy="1537750"/>
            <a:chOff x="9671824" y="4533011"/>
            <a:chExt cx="1662329" cy="1537750"/>
          </a:xfrm>
        </p:grpSpPr>
        <p:sp>
          <p:nvSpPr>
            <p:cNvPr id="27" name="Flowchart: Connector 26"/>
            <p:cNvSpPr/>
            <p:nvPr/>
          </p:nvSpPr>
          <p:spPr>
            <a:xfrm>
              <a:off x="9910233" y="4533011"/>
              <a:ext cx="1250950" cy="1201791"/>
            </a:xfrm>
            <a:prstGeom prst="flowChartConnector">
              <a:avLst/>
            </a:prstGeom>
            <a:solidFill>
              <a:schemeClr val="tx1">
                <a:lumMod val="50000"/>
                <a:lumOff val="50000"/>
              </a:schemeClr>
            </a:solidFill>
            <a:ln>
              <a:noFill/>
            </a:ln>
            <a:effectLst>
              <a:glow rad="63500">
                <a:schemeClr val="bg1">
                  <a:lumMod val="85000"/>
                  <a:alpha val="40000"/>
                </a:schemeClr>
              </a:glow>
              <a:outerShdw blurRad="50800" dist="38100" dir="5400000" algn="t" rotWithShape="0">
                <a:prstClr val="black">
                  <a:alpha val="40000"/>
                </a:prstClr>
              </a:outerShdw>
            </a:effectLst>
            <a:scene3d>
              <a:camera prst="orthographicFront"/>
              <a:lightRig rig="threePt" dir="t"/>
            </a:scene3d>
            <a:sp3d prstMaterial="metal">
              <a:bevelT/>
              <a:bevelB/>
            </a:sp3d>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8" name="Rectangle 27"/>
            <p:cNvSpPr/>
            <p:nvPr/>
          </p:nvSpPr>
          <p:spPr>
            <a:xfrm>
              <a:off x="9944658" y="4758169"/>
              <a:ext cx="1160895" cy="400110"/>
            </a:xfrm>
            <a:prstGeom prst="rect">
              <a:avLst/>
            </a:prstGeom>
          </p:spPr>
          <p:txBody>
            <a:bodyPr wrap="none">
              <a:spAutoFit/>
            </a:bodyPr>
            <a:lstStyle/>
            <a:p>
              <a:r>
                <a:rPr lang="en-US" sz="2000" b="1" dirty="0" err="1"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iControl</a:t>
              </a:r>
              <a:endParaRPr lang="en-US" sz="2000" dirty="0">
                <a:solidFill>
                  <a:schemeClr val="bg1"/>
                </a:solidFill>
              </a:endParaRPr>
            </a:p>
          </p:txBody>
        </p:sp>
        <p:pic>
          <p:nvPicPr>
            <p:cNvPr id="29" name="Picture 2" descr="http://i690.photobucket.com/albums/vv264/llamaplaid/spy-vs-spy.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077" t="30742" r="24970" b="13063"/>
            <a:stretch/>
          </p:blipFill>
          <p:spPr bwMode="auto">
            <a:xfrm>
              <a:off x="10232312" y="5094128"/>
              <a:ext cx="616145" cy="5530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Rectangle 29">
              <a:hlinkClick r:id="rId10"/>
            </p:cNvPr>
            <p:cNvSpPr/>
            <p:nvPr/>
          </p:nvSpPr>
          <p:spPr>
            <a:xfrm>
              <a:off x="9671824" y="5734802"/>
              <a:ext cx="1662329" cy="335959"/>
            </a:xfrm>
            <a:prstGeom prst="rect">
              <a:avLst/>
            </a:prstGeom>
            <a:no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i="0" dirty="0" smtClean="0">
                  <a:solidFill>
                    <a:schemeClr val="bg1"/>
                  </a:solidFill>
                  <a:effectLst>
                    <a:outerShdw blurRad="50800" dist="38100" dir="2700000" algn="tl" rotWithShape="0">
                      <a:prstClr val="black">
                        <a:alpha val="40000"/>
                      </a:prstClr>
                    </a:outerShdw>
                  </a:effectLst>
                  <a:latin typeface="Gadugi" panose="020B0502040204020203" pitchFamily="34" charset="0"/>
                </a:rPr>
                <a:t>Skunk Works</a:t>
              </a:r>
              <a:endParaRPr lang="en-US" i="0" dirty="0">
                <a:solidFill>
                  <a:schemeClr val="bg1"/>
                </a:solidFill>
                <a:effectLst>
                  <a:outerShdw blurRad="50800" dist="38100" dir="2700000" algn="tl" rotWithShape="0">
                    <a:prstClr val="black">
                      <a:alpha val="40000"/>
                    </a:prstClr>
                  </a:outerShdw>
                </a:effectLst>
                <a:latin typeface="Gadugi" panose="020B0502040204020203" pitchFamily="34" charset="0"/>
              </a:endParaRPr>
            </a:p>
          </p:txBody>
        </p:sp>
      </p:grpSp>
    </p:spTree>
    <p:extLst>
      <p:ext uri="{BB962C8B-B14F-4D97-AF65-F5344CB8AC3E}">
        <p14:creationId xmlns:p14="http://schemas.microsoft.com/office/powerpoint/2010/main" val="89155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875E-6 7.80626E-18 L 0.01276 -0.06111 " pathEditMode="relative" rAng="0" ptsTypes="AA">
                                      <p:cBhvr>
                                        <p:cTn id="6" dur="2000" fill="hold"/>
                                        <p:tgtEl>
                                          <p:spTgt spid="12"/>
                                        </p:tgtEl>
                                        <p:attrNameLst>
                                          <p:attrName>ppt_x</p:attrName>
                                          <p:attrName>ppt_y</p:attrName>
                                        </p:attrNameLst>
                                      </p:cBhvr>
                                      <p:rCtr x="612" y="-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3"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err="1" smtClean="0"/>
              <a:t>sFlow</a:t>
            </a:r>
            <a:r>
              <a:rPr lang="en-US" dirty="0" smtClean="0"/>
              <a:t> - Overview</a:t>
            </a:r>
            <a:endParaRPr lang="en-US" dirty="0"/>
          </a:p>
        </p:txBody>
      </p:sp>
      <p:sp>
        <p:nvSpPr>
          <p:cNvPr id="4" name="Rectangle 3"/>
          <p:cNvSpPr/>
          <p:nvPr/>
        </p:nvSpPr>
        <p:spPr>
          <a:xfrm>
            <a:off x="250255" y="1059917"/>
            <a:ext cx="6362301" cy="1384995"/>
          </a:xfrm>
          <a:prstGeom prst="rect">
            <a:avLst/>
          </a:prstGeom>
        </p:spPr>
        <p:txBody>
          <a:bodyPr wrap="square">
            <a:spAutoFit/>
          </a:bodyPr>
          <a:lstStyle/>
          <a:p>
            <a:r>
              <a:rPr lang="en-US" sz="2800" i="1" dirty="0" err="1">
                <a:latin typeface="Gadugi" panose="020B0502040204020203" pitchFamily="34" charset="0"/>
              </a:rPr>
              <a:t>sFlow</a:t>
            </a:r>
            <a:r>
              <a:rPr lang="en-US" sz="2800" dirty="0">
                <a:latin typeface="Gadugi" panose="020B0502040204020203" pitchFamily="34" charset="0"/>
              </a:rPr>
              <a:t> </a:t>
            </a:r>
            <a:r>
              <a:rPr lang="en-US" sz="2800" dirty="0" smtClean="0">
                <a:latin typeface="Gadugi" panose="020B0502040204020203" pitchFamily="34" charset="0"/>
              </a:rPr>
              <a:t> “Sampled Flow” is </a:t>
            </a:r>
            <a:r>
              <a:rPr lang="en-US" sz="2800" dirty="0">
                <a:latin typeface="Gadugi" panose="020B0502040204020203" pitchFamily="34" charset="0"/>
              </a:rPr>
              <a:t>an industry-standard technology for monitoring high-speed switched networks. </a:t>
            </a:r>
          </a:p>
        </p:txBody>
      </p:sp>
      <p:sp>
        <p:nvSpPr>
          <p:cNvPr id="5" name="TextBox 4"/>
          <p:cNvSpPr txBox="1"/>
          <p:nvPr/>
        </p:nvSpPr>
        <p:spPr>
          <a:xfrm>
            <a:off x="7273716" y="1417320"/>
            <a:ext cx="4253948" cy="4540718"/>
          </a:xfrm>
          <a:prstGeom prst="rect">
            <a:avLst/>
          </a:prstGeom>
          <a:noFill/>
        </p:spPr>
        <p:txBody>
          <a:bodyPr wrap="square" lIns="0" tIns="0" rIns="0" bIns="0" rtlCol="0">
            <a:noAutofit/>
          </a:bodyPr>
          <a:lstStyle/>
          <a:p>
            <a:pPr marL="457200" indent="-457200">
              <a:lnSpc>
                <a:spcPct val="90000"/>
              </a:lnSpc>
              <a:spcAft>
                <a:spcPts val="600"/>
              </a:spcAft>
              <a:buFont typeface="Arial" panose="020B0604020202020204" pitchFamily="34" charset="0"/>
              <a:buChar char="•"/>
            </a:pPr>
            <a:r>
              <a:rPr lang="en-US" sz="3000" kern="1200" dirty="0" err="1" smtClean="0">
                <a:solidFill>
                  <a:srgbClr val="002060"/>
                </a:solidFill>
                <a:effectLst>
                  <a:outerShdw blurRad="38100" dist="25400" dir="2700000" algn="tl">
                    <a:srgbClr val="000000">
                      <a:alpha val="0"/>
                    </a:srgbClr>
                  </a:outerShdw>
                </a:effectLst>
              </a:rPr>
              <a:t>Netflow</a:t>
            </a:r>
            <a:r>
              <a:rPr lang="en-US" sz="3000" kern="1200" dirty="0" smtClean="0">
                <a:solidFill>
                  <a:srgbClr val="002060"/>
                </a:solidFill>
                <a:effectLst>
                  <a:outerShdw blurRad="38100" dist="25400" dir="2700000" algn="tl">
                    <a:srgbClr val="000000">
                      <a:alpha val="0"/>
                    </a:srgbClr>
                  </a:outerShdw>
                </a:effectLst>
              </a:rPr>
              <a:t> not supported</a:t>
            </a:r>
          </a:p>
          <a:p>
            <a:pPr marL="457200" indent="-457200">
              <a:lnSpc>
                <a:spcPct val="90000"/>
              </a:lnSpc>
              <a:spcAft>
                <a:spcPts val="600"/>
              </a:spcAft>
              <a:buFont typeface="Arial" panose="020B0604020202020204" pitchFamily="34" charset="0"/>
              <a:buChar char="•"/>
            </a:pPr>
            <a:endParaRPr lang="en-US" sz="3000" kern="1200" dirty="0" smtClean="0">
              <a:solidFill>
                <a:srgbClr val="002060"/>
              </a:solidFill>
              <a:effectLst>
                <a:outerShdw blurRad="38100" dist="25400" dir="2700000" algn="tl">
                  <a:srgbClr val="000000">
                    <a:alpha val="0"/>
                  </a:srgbClr>
                </a:outerShdw>
              </a:effectLst>
            </a:endParaRPr>
          </a:p>
          <a:p>
            <a:pPr marL="457200" indent="-457200">
              <a:lnSpc>
                <a:spcPct val="90000"/>
              </a:lnSpc>
              <a:spcAft>
                <a:spcPts val="600"/>
              </a:spcAft>
              <a:buFont typeface="Arial" panose="020B0604020202020204" pitchFamily="34" charset="0"/>
              <a:buChar char="•"/>
            </a:pPr>
            <a:r>
              <a:rPr lang="en-US" sz="3000" dirty="0" smtClean="0">
                <a:solidFill>
                  <a:srgbClr val="002060"/>
                </a:solidFill>
                <a:effectLst>
                  <a:outerShdw blurRad="38100" dist="25400" dir="2700000" algn="tl">
                    <a:srgbClr val="000000">
                      <a:alpha val="0"/>
                    </a:srgbClr>
                  </a:outerShdw>
                </a:effectLst>
              </a:rPr>
              <a:t>IPFIX supported (from Advanced Firewall Module (AFM)</a:t>
            </a:r>
          </a:p>
          <a:p>
            <a:pPr marL="457200" indent="-457200">
              <a:lnSpc>
                <a:spcPct val="90000"/>
              </a:lnSpc>
              <a:spcAft>
                <a:spcPts val="600"/>
              </a:spcAft>
              <a:buFont typeface="Arial" panose="020B0604020202020204" pitchFamily="34" charset="0"/>
              <a:buChar char="•"/>
            </a:pPr>
            <a:endParaRPr lang="en-US" sz="3000" dirty="0" smtClean="0">
              <a:solidFill>
                <a:srgbClr val="002060"/>
              </a:solidFill>
              <a:effectLst>
                <a:outerShdw blurRad="38100" dist="25400" dir="2700000" algn="tl">
                  <a:srgbClr val="000000">
                    <a:alpha val="0"/>
                  </a:srgbClr>
                </a:outerShdw>
              </a:effectLst>
            </a:endParaRPr>
          </a:p>
          <a:p>
            <a:pPr marL="457200" indent="-457200">
              <a:lnSpc>
                <a:spcPct val="90000"/>
              </a:lnSpc>
              <a:spcAft>
                <a:spcPts val="600"/>
              </a:spcAft>
              <a:buFont typeface="Arial" panose="020B0604020202020204" pitchFamily="34" charset="0"/>
              <a:buChar char="•"/>
            </a:pPr>
            <a:r>
              <a:rPr lang="en-US" sz="3000" dirty="0" smtClean="0">
                <a:solidFill>
                  <a:srgbClr val="002060"/>
                </a:solidFill>
                <a:effectLst>
                  <a:outerShdw blurRad="38100" dist="25400" dir="2700000" algn="tl">
                    <a:srgbClr val="000000">
                      <a:alpha val="0"/>
                    </a:srgbClr>
                  </a:outerShdw>
                </a:effectLst>
              </a:rPr>
              <a:t>As of 11.4 TMM interfaces are used (</a:t>
            </a:r>
            <a:r>
              <a:rPr lang="en-US" sz="3000" i="1" dirty="0" smtClean="0">
                <a:solidFill>
                  <a:srgbClr val="002060"/>
                </a:solidFill>
                <a:effectLst>
                  <a:outerShdw blurRad="38100" dist="25400" dir="2700000" algn="tl">
                    <a:srgbClr val="000000">
                      <a:alpha val="0"/>
                    </a:srgbClr>
                  </a:outerShdw>
                </a:effectLst>
              </a:rPr>
              <a:t>Prior to 11.4 mgmt. interface</a:t>
            </a:r>
            <a:r>
              <a:rPr lang="en-US" sz="3000" dirty="0" smtClean="0">
                <a:solidFill>
                  <a:srgbClr val="002060"/>
                </a:solidFill>
                <a:effectLst>
                  <a:outerShdw blurRad="38100" dist="25400" dir="2700000" algn="tl">
                    <a:srgbClr val="000000">
                      <a:alpha val="0"/>
                    </a:srgbClr>
                  </a:outerShdw>
                </a:effectLst>
              </a:rPr>
              <a:t>)</a:t>
            </a:r>
            <a:endParaRPr lang="en-US" sz="3000" kern="1200" dirty="0" smtClean="0">
              <a:solidFill>
                <a:srgbClr val="002060"/>
              </a:solidFill>
              <a:effectLst>
                <a:outerShdw blurRad="38100" dist="25400" dir="2700000" algn="tl">
                  <a:srgbClr val="000000">
                    <a:alpha val="0"/>
                  </a:srgbClr>
                </a:outerShdw>
              </a:effectLst>
            </a:endParaRPr>
          </a:p>
        </p:txBody>
      </p:sp>
      <p:sp>
        <p:nvSpPr>
          <p:cNvPr id="6" name="Rectangle 5"/>
          <p:cNvSpPr/>
          <p:nvPr/>
        </p:nvSpPr>
        <p:spPr>
          <a:xfrm>
            <a:off x="256691" y="2435635"/>
            <a:ext cx="6096000" cy="4062651"/>
          </a:xfrm>
          <a:prstGeom prst="rect">
            <a:avLst/>
          </a:prstGeom>
        </p:spPr>
        <p:txBody>
          <a:bodyPr>
            <a:spAutoFit/>
          </a:bodyPr>
          <a:lstStyle/>
          <a:p>
            <a:r>
              <a:rPr lang="en-US" sz="2400" b="1" u="sng" dirty="0">
                <a:latin typeface="Gadugi" panose="020B0502040204020203" pitchFamily="34" charset="0"/>
              </a:rPr>
              <a:t>Flow </a:t>
            </a:r>
            <a:r>
              <a:rPr lang="en-US" sz="2400" b="1" u="sng" dirty="0" smtClean="0">
                <a:latin typeface="Gadugi" panose="020B0502040204020203" pitchFamily="34" charset="0"/>
              </a:rPr>
              <a:t>Samples:</a:t>
            </a:r>
            <a:endParaRPr lang="en-US" sz="2400" b="1" u="sng" dirty="0">
              <a:latin typeface="Gadugi" panose="020B0502040204020203" pitchFamily="34" charset="0"/>
            </a:endParaRPr>
          </a:p>
          <a:p>
            <a:r>
              <a:rPr lang="en-US" sz="2400" dirty="0" smtClean="0">
                <a:latin typeface="Gadugi" panose="020B0502040204020203" pitchFamily="34" charset="0"/>
              </a:rPr>
              <a:t>Based </a:t>
            </a:r>
            <a:r>
              <a:rPr lang="en-US" sz="2400" dirty="0">
                <a:latin typeface="Gadugi" panose="020B0502040204020203" pitchFamily="34" charset="0"/>
              </a:rPr>
              <a:t>on a defined sampling rate, an average of 1 out of n </a:t>
            </a:r>
            <a:r>
              <a:rPr lang="en-US" sz="2400" dirty="0" smtClean="0">
                <a:latin typeface="Gadugi" panose="020B0502040204020203" pitchFamily="34" charset="0"/>
              </a:rPr>
              <a:t>packets/operations.  (quantifiable accuracy)</a:t>
            </a:r>
            <a:endParaRPr lang="en-US" sz="2400" dirty="0">
              <a:latin typeface="Gadugi" panose="020B0502040204020203" pitchFamily="34" charset="0"/>
            </a:endParaRPr>
          </a:p>
          <a:p>
            <a:endParaRPr lang="en-US" sz="1000" dirty="0" smtClean="0">
              <a:latin typeface="Gadugi" panose="020B0502040204020203" pitchFamily="34" charset="0"/>
            </a:endParaRPr>
          </a:p>
          <a:p>
            <a:r>
              <a:rPr lang="en-US" sz="2400" b="1" u="sng" dirty="0" smtClean="0">
                <a:latin typeface="Gadugi" panose="020B0502040204020203" pitchFamily="34" charset="0"/>
              </a:rPr>
              <a:t>Counter Samples</a:t>
            </a:r>
            <a:endParaRPr lang="en-US" sz="2400" b="1" u="sng" dirty="0">
              <a:latin typeface="Gadugi" panose="020B0502040204020203" pitchFamily="34" charset="0"/>
            </a:endParaRPr>
          </a:p>
          <a:p>
            <a:r>
              <a:rPr lang="en-US" sz="2400" dirty="0" smtClean="0">
                <a:latin typeface="Gadugi" panose="020B0502040204020203" pitchFamily="34" charset="0"/>
              </a:rPr>
              <a:t>A </a:t>
            </a:r>
            <a:r>
              <a:rPr lang="en-US" sz="2400" dirty="0">
                <a:latin typeface="Gadugi" panose="020B0502040204020203" pitchFamily="34" charset="0"/>
              </a:rPr>
              <a:t>polling interval defines how often the network device sends interface counters. </a:t>
            </a:r>
            <a:endParaRPr lang="en-US" sz="2400" dirty="0" smtClean="0">
              <a:latin typeface="Gadugi" panose="020B0502040204020203" pitchFamily="34" charset="0"/>
            </a:endParaRPr>
          </a:p>
          <a:p>
            <a:endParaRPr lang="en-US" sz="800" dirty="0">
              <a:latin typeface="Gadugi" panose="020B0502040204020203" pitchFamily="34" charset="0"/>
            </a:endParaRPr>
          </a:p>
          <a:p>
            <a:r>
              <a:rPr lang="en-US" sz="2400" b="1" u="sng" dirty="0" err="1" smtClean="0">
                <a:latin typeface="Gadugi" panose="020B0502040204020203" pitchFamily="34" charset="0"/>
              </a:rPr>
              <a:t>sFlow</a:t>
            </a:r>
            <a:r>
              <a:rPr lang="en-US" sz="2400" b="1" u="sng" dirty="0" smtClean="0">
                <a:latin typeface="Gadugi" panose="020B0502040204020203" pitchFamily="34" charset="0"/>
              </a:rPr>
              <a:t> Datagrams</a:t>
            </a:r>
            <a:endParaRPr lang="en-US" sz="2400" b="1" u="sng" dirty="0">
              <a:latin typeface="Gadugi" panose="020B0502040204020203" pitchFamily="34" charset="0"/>
            </a:endParaRPr>
          </a:p>
          <a:p>
            <a:r>
              <a:rPr lang="en-US" sz="2400" dirty="0" smtClean="0">
                <a:latin typeface="Gadugi" panose="020B0502040204020203" pitchFamily="34" charset="0"/>
              </a:rPr>
              <a:t>The </a:t>
            </a:r>
            <a:r>
              <a:rPr lang="en-US" sz="2400" dirty="0">
                <a:latin typeface="Gadugi" panose="020B0502040204020203" pitchFamily="34" charset="0"/>
              </a:rPr>
              <a:t>sampled data is sent as a </a:t>
            </a:r>
            <a:r>
              <a:rPr lang="en-US" sz="2400" dirty="0" smtClean="0">
                <a:latin typeface="Gadugi" panose="020B0502040204020203" pitchFamily="34" charset="0"/>
              </a:rPr>
              <a:t>UDP (default port 6343</a:t>
            </a:r>
            <a:r>
              <a:rPr lang="en-US" sz="2400" dirty="0">
                <a:latin typeface="Gadugi" panose="020B0502040204020203" pitchFamily="34" charset="0"/>
              </a:rPr>
              <a:t>)</a:t>
            </a:r>
          </a:p>
        </p:txBody>
      </p:sp>
      <p:pic>
        <p:nvPicPr>
          <p:cNvPr id="7" name="Picture 9" descr="http://www.nwk.lt/cs/images/red_exclamation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080" y="1334755"/>
            <a:ext cx="536374" cy="446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9" descr="http://www.nwk.lt/cs/images/red_exclamation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011" y="2270657"/>
            <a:ext cx="536374" cy="446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9" descr="http://www.nwk.lt/cs/images/red_exclamation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011" y="4150961"/>
            <a:ext cx="536374" cy="446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10">
            <a:hlinkClick r:id="rId4"/>
          </p:cNvPr>
          <p:cNvSpPr/>
          <p:nvPr/>
        </p:nvSpPr>
        <p:spPr>
          <a:xfrm>
            <a:off x="9143204" y="5505890"/>
            <a:ext cx="2117036" cy="268357"/>
          </a:xfrm>
          <a:prstGeom prst="rect">
            <a:avLst/>
          </a:prstGeom>
          <a:no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400" b="1" i="0" cap="all" baseline="0" dirty="0" smtClean="0">
                <a:solidFill>
                  <a:srgbClr val="FF0000"/>
                </a:solidFill>
                <a:effectLst>
                  <a:outerShdw blurRad="38100" dist="25400" dir="2700000" algn="tl">
                    <a:srgbClr val="000000">
                      <a:alpha val="0"/>
                    </a:srgbClr>
                  </a:outerShdw>
                </a:effectLst>
                <a:latin typeface="Gadugi" panose="020B0502040204020203" pitchFamily="34" charset="0"/>
              </a:rPr>
              <a:t>( sol15193 ) </a:t>
            </a:r>
            <a:endParaRPr lang="en-US" sz="2400" b="1" i="0" cap="all" baseline="0" dirty="0">
              <a:solidFill>
                <a:srgbClr val="FF0000"/>
              </a:solidFill>
              <a:effectLst>
                <a:outerShdw blurRad="38100" dist="25400" dir="2700000" algn="tl">
                  <a:srgbClr val="000000">
                    <a:alpha val="0"/>
                  </a:srgbClr>
                </a:outerShdw>
              </a:effectLst>
              <a:latin typeface="Gadugi" panose="020B0502040204020203" pitchFamily="34" charset="0"/>
            </a:endParaRPr>
          </a:p>
        </p:txBody>
      </p:sp>
    </p:spTree>
    <p:extLst>
      <p:ext uri="{BB962C8B-B14F-4D97-AF65-F5344CB8AC3E}">
        <p14:creationId xmlns:p14="http://schemas.microsoft.com/office/powerpoint/2010/main" val="246955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err="1" smtClean="0"/>
              <a:t>sFlow</a:t>
            </a:r>
            <a:r>
              <a:rPr lang="en-US" dirty="0" smtClean="0"/>
              <a:t> – Configuration (Receiver)</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a:picLocks noChangeAspect="1"/>
          </p:cNvPicPr>
          <p:nvPr/>
        </p:nvPicPr>
        <p:blipFill>
          <a:blip r:embed="rId2"/>
          <a:stretch>
            <a:fillRect/>
          </a:stretch>
        </p:blipFill>
        <p:spPr>
          <a:xfrm>
            <a:off x="160269" y="1182134"/>
            <a:ext cx="4346185" cy="3847065"/>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4666723" y="1110308"/>
            <a:ext cx="7342637" cy="1871327"/>
            <a:chOff x="2791653" y="3413052"/>
            <a:chExt cx="10539250" cy="2800350"/>
          </a:xfrm>
        </p:grpSpPr>
        <p:pic>
          <p:nvPicPr>
            <p:cNvPr id="6" name="Picture 5"/>
            <p:cNvPicPr>
              <a:picLocks noChangeAspect="1"/>
            </p:cNvPicPr>
            <p:nvPr/>
          </p:nvPicPr>
          <p:blipFill rotWithShape="1">
            <a:blip r:embed="rId3"/>
            <a:srcRect l="1" r="71461"/>
            <a:stretch/>
          </p:blipFill>
          <p:spPr>
            <a:xfrm>
              <a:off x="2791653" y="3413052"/>
              <a:ext cx="5713758" cy="280035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a:srcRect l="75896"/>
            <a:stretch/>
          </p:blipFill>
          <p:spPr>
            <a:xfrm>
              <a:off x="8505042" y="3413052"/>
              <a:ext cx="4825861" cy="2800350"/>
            </a:xfrm>
            <a:prstGeom prst="rect">
              <a:avLst/>
            </a:prstGeom>
            <a:ln>
              <a:noFill/>
            </a:ln>
            <a:effectLst>
              <a:outerShdw blurRad="292100" dist="139700" dir="2700000" algn="tl" rotWithShape="0">
                <a:srgbClr val="333333">
                  <a:alpha val="65000"/>
                </a:srgbClr>
              </a:outerShdw>
            </a:effectLst>
          </p:spPr>
        </p:pic>
      </p:grpSp>
      <p:pic>
        <p:nvPicPr>
          <p:cNvPr id="5" name="Picture 4"/>
          <p:cNvPicPr>
            <a:picLocks noChangeAspect="1"/>
          </p:cNvPicPr>
          <p:nvPr/>
        </p:nvPicPr>
        <p:blipFill>
          <a:blip r:embed="rId4"/>
          <a:stretch>
            <a:fillRect/>
          </a:stretch>
        </p:blipFill>
        <p:spPr>
          <a:xfrm>
            <a:off x="5841791" y="2655131"/>
            <a:ext cx="4803018" cy="3823113"/>
          </a:xfrm>
          <a:prstGeom prst="rect">
            <a:avLst/>
          </a:prstGeom>
          <a:ln>
            <a:noFill/>
          </a:ln>
          <a:effectLst>
            <a:outerShdw blurRad="292100" dist="139700" dir="2700000" algn="tl" rotWithShape="0">
              <a:srgbClr val="333333">
                <a:alpha val="65000"/>
              </a:srgbClr>
            </a:outerShdw>
          </a:effectLst>
        </p:spPr>
      </p:pic>
      <p:sp>
        <p:nvSpPr>
          <p:cNvPr id="15" name="Oval 14"/>
          <p:cNvSpPr/>
          <p:nvPr/>
        </p:nvSpPr>
        <p:spPr>
          <a:xfrm>
            <a:off x="160269" y="1156371"/>
            <a:ext cx="961999" cy="260949"/>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6" name="Oval 15"/>
          <p:cNvSpPr/>
          <p:nvPr/>
        </p:nvSpPr>
        <p:spPr>
          <a:xfrm>
            <a:off x="322608" y="3962519"/>
            <a:ext cx="961999" cy="260949"/>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7" name="Oval 16"/>
          <p:cNvSpPr/>
          <p:nvPr/>
        </p:nvSpPr>
        <p:spPr>
          <a:xfrm>
            <a:off x="1933531" y="3647661"/>
            <a:ext cx="2733192" cy="1571828"/>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8" name="Oval 17"/>
          <p:cNvSpPr/>
          <p:nvPr/>
        </p:nvSpPr>
        <p:spPr>
          <a:xfrm>
            <a:off x="11137093" y="1956231"/>
            <a:ext cx="961999" cy="260949"/>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381043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grpSp>
        <p:nvGrpSpPr>
          <p:cNvPr id="5" name="Group 4"/>
          <p:cNvGrpSpPr/>
          <p:nvPr/>
        </p:nvGrpSpPr>
        <p:grpSpPr>
          <a:xfrm>
            <a:off x="255001" y="1177258"/>
            <a:ext cx="6622877" cy="2470404"/>
            <a:chOff x="1819482" y="1550709"/>
            <a:chExt cx="8755132" cy="3667126"/>
          </a:xfrm>
        </p:grpSpPr>
        <p:pic>
          <p:nvPicPr>
            <p:cNvPr id="6" name="Picture 5"/>
            <p:cNvPicPr>
              <a:picLocks noChangeAspect="1"/>
            </p:cNvPicPr>
            <p:nvPr/>
          </p:nvPicPr>
          <p:blipFill rotWithShape="1">
            <a:blip r:embed="rId3"/>
            <a:srcRect r="51390"/>
            <a:stretch/>
          </p:blipFill>
          <p:spPr>
            <a:xfrm>
              <a:off x="1819482" y="1550710"/>
              <a:ext cx="6718232" cy="366712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a:srcRect l="85262"/>
            <a:stretch/>
          </p:blipFill>
          <p:spPr>
            <a:xfrm>
              <a:off x="8537714" y="1550709"/>
              <a:ext cx="2036900" cy="3667125"/>
            </a:xfrm>
            <a:prstGeom prst="rect">
              <a:avLst/>
            </a:prstGeom>
            <a:ln>
              <a:noFill/>
            </a:ln>
            <a:effectLst>
              <a:outerShdw blurRad="292100" dist="139700" dir="2700000" algn="tl" rotWithShape="0">
                <a:srgbClr val="333333">
                  <a:alpha val="65000"/>
                </a:srgbClr>
              </a:outerShdw>
            </a:effectLst>
          </p:spPr>
        </p:pic>
      </p:grpSp>
      <p:grpSp>
        <p:nvGrpSpPr>
          <p:cNvPr id="2" name="Group 1"/>
          <p:cNvGrpSpPr/>
          <p:nvPr/>
        </p:nvGrpSpPr>
        <p:grpSpPr>
          <a:xfrm>
            <a:off x="4969565" y="3472979"/>
            <a:ext cx="6639245" cy="3005266"/>
            <a:chOff x="2976562" y="2100262"/>
            <a:chExt cx="6238875" cy="2657475"/>
          </a:xfrm>
        </p:grpSpPr>
        <p:pic>
          <p:nvPicPr>
            <p:cNvPr id="3" name="Picture 2"/>
            <p:cNvPicPr>
              <a:picLocks noChangeAspect="1"/>
            </p:cNvPicPr>
            <p:nvPr/>
          </p:nvPicPr>
          <p:blipFill>
            <a:blip r:embed="rId4"/>
            <a:stretch>
              <a:fillRect/>
            </a:stretch>
          </p:blipFill>
          <p:spPr>
            <a:xfrm>
              <a:off x="2976562" y="2100262"/>
              <a:ext cx="6238875" cy="265747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318076" y="3510822"/>
              <a:ext cx="654484" cy="141698"/>
            </a:xfrm>
            <a:prstGeom prst="rect">
              <a:avLst/>
            </a:prstGeom>
            <a:solidFill>
              <a:schemeClr val="bg1"/>
            </a:solidFill>
          </p:spPr>
          <p:txBody>
            <a:bodyPr vert="horz" wrap="square" lIns="0" tIns="0" rIns="91440" bIns="0" rtlCol="0" anchor="ctr">
              <a:noAutofit/>
            </a:bodyPr>
            <a:lstStyle/>
            <a:p>
              <a:pPr indent="0">
                <a:lnSpc>
                  <a:spcPct val="90000"/>
                </a:lnSpc>
                <a:spcBef>
                  <a:spcPts val="0"/>
                </a:spcBef>
                <a:spcAft>
                  <a:spcPts val="0"/>
                </a:spcAft>
                <a:buClrTx/>
                <a:buFont typeface="Arial" pitchFamily="34" charset="0"/>
                <a:buNone/>
              </a:pPr>
              <a:r>
                <a:rPr lang="en-US" sz="900" b="1" i="0" dirty="0" smtClean="0">
                  <a:solidFill>
                    <a:srgbClr val="498BED"/>
                  </a:solidFill>
                  <a:latin typeface="Gadugi" panose="020B0502040204020203" pitchFamily="34" charset="0"/>
                </a:rPr>
                <a:t>dept1</a:t>
              </a:r>
              <a:endParaRPr lang="en-US" sz="900" b="1" i="0" dirty="0">
                <a:solidFill>
                  <a:srgbClr val="498BED"/>
                </a:solidFill>
                <a:latin typeface="Gadugi" panose="020B0502040204020203" pitchFamily="34" charset="0"/>
              </a:endParaRPr>
            </a:p>
          </p:txBody>
        </p:sp>
      </p:grpSp>
      <p:sp>
        <p:nvSpPr>
          <p:cNvPr id="9" name="Snip Single Corner Rectangle 8"/>
          <p:cNvSpPr/>
          <p:nvPr/>
        </p:nvSpPr>
        <p:spPr>
          <a:xfrm>
            <a:off x="7732644" y="1199404"/>
            <a:ext cx="3876166" cy="2060631"/>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80" tIns="0" rIns="91440" bIns="0" rtlCol="0" anchor="ctr">
            <a:noAutofit/>
          </a:bodyPr>
          <a:lstStyle/>
          <a:p>
            <a:pPr marL="342900" indent="-342900">
              <a:lnSpc>
                <a:spcPct val="90000"/>
              </a:lnSpc>
              <a:spcBef>
                <a:spcPts val="0"/>
              </a:spcBef>
              <a:spcAft>
                <a:spcPts val="0"/>
              </a:spcAft>
              <a:buClrTx/>
              <a:buFont typeface="Arial" panose="020B0604020202020204" pitchFamily="34" charset="0"/>
              <a:buChar char="•"/>
            </a:pPr>
            <a:r>
              <a:rPr lang="en-US" sz="2200" b="0" i="0" baseline="0" dirty="0" smtClean="0">
                <a:solidFill>
                  <a:schemeClr val="tx1">
                    <a:lumMod val="95000"/>
                    <a:lumOff val="5000"/>
                  </a:schemeClr>
                </a:solidFill>
                <a:latin typeface="Gadugi" panose="020B0502040204020203" pitchFamily="34" charset="0"/>
              </a:rPr>
              <a:t>Globally modify</a:t>
            </a:r>
            <a:r>
              <a:rPr lang="en-US" sz="2200" b="0" i="0" dirty="0" smtClean="0">
                <a:solidFill>
                  <a:schemeClr val="tx1">
                    <a:lumMod val="95000"/>
                    <a:lumOff val="5000"/>
                  </a:schemeClr>
                </a:solidFill>
                <a:latin typeface="Gadugi" panose="020B0502040204020203" pitchFamily="34" charset="0"/>
              </a:rPr>
              <a:t> Polling interval and Sampling Rate packet/# of packets</a:t>
            </a:r>
          </a:p>
          <a:p>
            <a:pPr marL="342900" indent="-342900">
              <a:lnSpc>
                <a:spcPct val="90000"/>
              </a:lnSpc>
              <a:spcBef>
                <a:spcPts val="0"/>
              </a:spcBef>
              <a:spcAft>
                <a:spcPts val="0"/>
              </a:spcAft>
              <a:buClrTx/>
              <a:buFont typeface="Arial" panose="020B0604020202020204" pitchFamily="34" charset="0"/>
              <a:buChar char="•"/>
            </a:pPr>
            <a:r>
              <a:rPr lang="en-US" sz="2200" baseline="0" dirty="0" smtClean="0">
                <a:solidFill>
                  <a:schemeClr val="tx1">
                    <a:lumMod val="95000"/>
                    <a:lumOff val="5000"/>
                  </a:schemeClr>
                </a:solidFill>
                <a:latin typeface="Gadugi" panose="020B0502040204020203" pitchFamily="34" charset="0"/>
              </a:rPr>
              <a:t>Cannot</a:t>
            </a:r>
            <a:r>
              <a:rPr lang="en-US" sz="2200" dirty="0" smtClean="0">
                <a:solidFill>
                  <a:schemeClr val="tx1">
                    <a:lumMod val="95000"/>
                    <a:lumOff val="5000"/>
                  </a:schemeClr>
                </a:solidFill>
                <a:latin typeface="Gadugi" panose="020B0502040204020203" pitchFamily="34" charset="0"/>
              </a:rPr>
              <a:t> modify interface or System Sampling rates</a:t>
            </a:r>
            <a:endParaRPr lang="en-US" sz="2200" b="0" i="0" baseline="0" dirty="0">
              <a:solidFill>
                <a:schemeClr val="tx1">
                  <a:lumMod val="95000"/>
                  <a:lumOff val="5000"/>
                </a:schemeClr>
              </a:solidFill>
              <a:latin typeface="Gadugi" panose="020B0502040204020203" pitchFamily="34" charset="0"/>
            </a:endParaRPr>
          </a:p>
        </p:txBody>
      </p:sp>
      <p:cxnSp>
        <p:nvCxnSpPr>
          <p:cNvPr id="10" name="Straight Arrow Connector 9"/>
          <p:cNvCxnSpPr>
            <a:stCxn id="9" idx="2"/>
          </p:cNvCxnSpPr>
          <p:nvPr/>
        </p:nvCxnSpPr>
        <p:spPr>
          <a:xfrm flipH="1">
            <a:off x="4343400" y="2229720"/>
            <a:ext cx="3389244" cy="424028"/>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p:cNvCxnSpPr>
          <p:nvPr/>
        </p:nvCxnSpPr>
        <p:spPr>
          <a:xfrm flipH="1">
            <a:off x="6480314" y="2229720"/>
            <a:ext cx="1252330" cy="424028"/>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
        <p:nvSpPr>
          <p:cNvPr id="21" name="Snip Single Corner Rectangle 20"/>
          <p:cNvSpPr/>
          <p:nvPr/>
        </p:nvSpPr>
        <p:spPr>
          <a:xfrm>
            <a:off x="494318" y="3860606"/>
            <a:ext cx="3772787" cy="1692302"/>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80" tIns="0" rIns="91440" bIns="0" rtlCol="0" anchor="ctr">
            <a:noAutofit/>
          </a:bodyPr>
          <a:lstStyle/>
          <a:p>
            <a:pPr marL="342900" indent="-342900">
              <a:lnSpc>
                <a:spcPct val="90000"/>
              </a:lnSpc>
              <a:spcBef>
                <a:spcPts val="0"/>
              </a:spcBef>
              <a:spcAft>
                <a:spcPts val="0"/>
              </a:spcAft>
              <a:buClrTx/>
              <a:buFont typeface="Arial" panose="020B0604020202020204" pitchFamily="34" charset="0"/>
              <a:buChar char="•"/>
            </a:pPr>
            <a:r>
              <a:rPr lang="en-US" sz="2200" b="0" i="0" baseline="0" dirty="0" smtClean="0">
                <a:solidFill>
                  <a:schemeClr val="tx1">
                    <a:lumMod val="95000"/>
                    <a:lumOff val="5000"/>
                  </a:schemeClr>
                </a:solidFill>
                <a:latin typeface="Gadugi" panose="020B0502040204020203" pitchFamily="34" charset="0"/>
              </a:rPr>
              <a:t>Modify</a:t>
            </a:r>
            <a:r>
              <a:rPr lang="en-US" sz="2200" b="0" i="0" dirty="0" smtClean="0">
                <a:solidFill>
                  <a:schemeClr val="tx1">
                    <a:lumMod val="95000"/>
                    <a:lumOff val="5000"/>
                  </a:schemeClr>
                </a:solidFill>
                <a:latin typeface="Gadugi" panose="020B0502040204020203" pitchFamily="34" charset="0"/>
              </a:rPr>
              <a:t> individual data sources through HTTP profile or VLAN</a:t>
            </a:r>
          </a:p>
          <a:p>
            <a:pPr marL="800100" lvl="1" indent="-342900">
              <a:lnSpc>
                <a:spcPct val="90000"/>
              </a:lnSpc>
              <a:buFont typeface="Arial" panose="020B0604020202020204" pitchFamily="34" charset="0"/>
              <a:buChar char="•"/>
            </a:pPr>
            <a:r>
              <a:rPr lang="en-US" sz="2200" dirty="0" smtClean="0">
                <a:solidFill>
                  <a:schemeClr val="tx1">
                    <a:lumMod val="95000"/>
                    <a:lumOff val="5000"/>
                  </a:schemeClr>
                </a:solidFill>
                <a:latin typeface="Gadugi" panose="020B0502040204020203" pitchFamily="34" charset="0"/>
              </a:rPr>
              <a:t>Polling Interval</a:t>
            </a:r>
          </a:p>
          <a:p>
            <a:pPr marL="800100" lvl="1" indent="-342900">
              <a:lnSpc>
                <a:spcPct val="90000"/>
              </a:lnSpc>
              <a:buFont typeface="Arial" panose="020B0604020202020204" pitchFamily="34" charset="0"/>
              <a:buChar char="•"/>
            </a:pPr>
            <a:r>
              <a:rPr lang="en-US" sz="2200" b="0" i="0" dirty="0" smtClean="0">
                <a:solidFill>
                  <a:schemeClr val="tx1">
                    <a:lumMod val="95000"/>
                    <a:lumOff val="5000"/>
                  </a:schemeClr>
                </a:solidFill>
                <a:latin typeface="Gadugi" panose="020B0502040204020203" pitchFamily="34" charset="0"/>
              </a:rPr>
              <a:t>Sampling Rate</a:t>
            </a:r>
          </a:p>
        </p:txBody>
      </p:sp>
      <p:cxnSp>
        <p:nvCxnSpPr>
          <p:cNvPr id="22" name="Straight Arrow Connector 21"/>
          <p:cNvCxnSpPr>
            <a:stCxn id="21" idx="0"/>
          </p:cNvCxnSpPr>
          <p:nvPr/>
        </p:nvCxnSpPr>
        <p:spPr>
          <a:xfrm flipV="1">
            <a:off x="4267105" y="4314493"/>
            <a:ext cx="3356208" cy="392264"/>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1" idx="0"/>
          </p:cNvCxnSpPr>
          <p:nvPr/>
        </p:nvCxnSpPr>
        <p:spPr>
          <a:xfrm>
            <a:off x="4267105" y="4706757"/>
            <a:ext cx="4558843" cy="1207537"/>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5"/>
          <a:stretch>
            <a:fillRect/>
          </a:stretch>
        </p:blipFill>
        <p:spPr>
          <a:xfrm>
            <a:off x="856380" y="5500081"/>
            <a:ext cx="3048662" cy="874386"/>
          </a:xfrm>
          <a:prstGeom prst="rect">
            <a:avLst/>
          </a:prstGeom>
          <a:ln>
            <a:noFill/>
          </a:ln>
          <a:effectLst>
            <a:outerShdw blurRad="292100" dist="139700" dir="2700000" algn="tl" rotWithShape="0">
              <a:srgbClr val="333333">
                <a:alpha val="65000"/>
              </a:srgbClr>
            </a:outerShdw>
          </a:effectLst>
        </p:spPr>
      </p:pic>
      <p:sp>
        <p:nvSpPr>
          <p:cNvPr id="33"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err="1" smtClean="0"/>
              <a:t>sFlow</a:t>
            </a:r>
            <a:r>
              <a:rPr lang="en-US" dirty="0" smtClean="0"/>
              <a:t> – Global Settings &amp; </a:t>
            </a:r>
            <a:r>
              <a:rPr lang="en-US" dirty="0" err="1" smtClean="0"/>
              <a:t>DataSources</a:t>
            </a:r>
            <a:endParaRPr lang="en-US" sz="2400" dirty="0"/>
          </a:p>
        </p:txBody>
      </p:sp>
    </p:spTree>
    <p:extLst>
      <p:ext uri="{BB962C8B-B14F-4D97-AF65-F5344CB8AC3E}">
        <p14:creationId xmlns:p14="http://schemas.microsoft.com/office/powerpoint/2010/main" val="311577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5" name="Picture 4"/>
          <p:cNvPicPr>
            <a:picLocks noChangeAspect="1"/>
          </p:cNvPicPr>
          <p:nvPr/>
        </p:nvPicPr>
        <p:blipFill>
          <a:blip r:embed="rId2"/>
          <a:stretch>
            <a:fillRect/>
          </a:stretch>
        </p:blipFill>
        <p:spPr>
          <a:xfrm>
            <a:off x="119270" y="1232452"/>
            <a:ext cx="8371233" cy="372054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19270" y="1818860"/>
            <a:ext cx="3846443" cy="3210339"/>
          </a:xfrm>
          <a:prstGeom prst="rect">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8" name="Picture 7"/>
          <p:cNvPicPr>
            <a:picLocks noChangeAspect="1"/>
          </p:cNvPicPr>
          <p:nvPr/>
        </p:nvPicPr>
        <p:blipFill>
          <a:blip r:embed="rId3"/>
          <a:stretch>
            <a:fillRect/>
          </a:stretch>
        </p:blipFill>
        <p:spPr>
          <a:xfrm>
            <a:off x="4362182" y="2151525"/>
            <a:ext cx="6587252" cy="3762258"/>
          </a:xfrm>
          <a:prstGeom prst="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err="1" smtClean="0"/>
              <a:t>sFlow</a:t>
            </a:r>
            <a:r>
              <a:rPr lang="en-US" dirty="0" smtClean="0"/>
              <a:t> Closer Look</a:t>
            </a:r>
            <a:endParaRPr lang="en-US" sz="2400" dirty="0"/>
          </a:p>
        </p:txBody>
      </p:sp>
      <p:sp>
        <p:nvSpPr>
          <p:cNvPr id="10" name="TextBox 9"/>
          <p:cNvSpPr txBox="1"/>
          <p:nvPr/>
        </p:nvSpPr>
        <p:spPr>
          <a:xfrm>
            <a:off x="199740" y="5177763"/>
            <a:ext cx="3765973" cy="1054072"/>
          </a:xfrm>
          <a:prstGeom prst="rect">
            <a:avLst/>
          </a:prstGeom>
          <a:noFill/>
        </p:spPr>
        <p:txBody>
          <a:bodyPr wrap="square" lIns="0" tIns="0" rIns="0" bIns="0" rtlCol="0">
            <a:noAutofit/>
          </a:bodyPr>
          <a:lstStyle/>
          <a:p>
            <a:pPr algn="ctr">
              <a:lnSpc>
                <a:spcPct val="90000"/>
              </a:lnSpc>
              <a:spcAft>
                <a:spcPts val="600"/>
              </a:spcAft>
            </a:pPr>
            <a:r>
              <a:rPr lang="en-US" sz="3000" dirty="0" smtClean="0">
                <a:solidFill>
                  <a:srgbClr val="002060"/>
                </a:solidFill>
                <a:effectLst>
                  <a:outerShdw blurRad="38100" dist="25400" dir="2700000" algn="tl">
                    <a:srgbClr val="000000">
                      <a:alpha val="0"/>
                    </a:srgbClr>
                  </a:outerShdw>
                </a:effectLst>
              </a:rPr>
              <a:t>Wireshark </a:t>
            </a:r>
            <a:r>
              <a:rPr lang="en-US" sz="3000" dirty="0" err="1" smtClean="0">
                <a:solidFill>
                  <a:srgbClr val="002060"/>
                </a:solidFill>
                <a:effectLst>
                  <a:outerShdw blurRad="38100" dist="25400" dir="2700000" algn="tl">
                    <a:srgbClr val="000000">
                      <a:alpha val="0"/>
                    </a:srgbClr>
                  </a:outerShdw>
                </a:effectLst>
              </a:rPr>
              <a:t>inMon</a:t>
            </a:r>
            <a:endParaRPr lang="en-US" sz="3000" dirty="0" smtClean="0">
              <a:solidFill>
                <a:srgbClr val="002060"/>
              </a:solidFill>
              <a:effectLst>
                <a:outerShdw blurRad="38100" dist="25400" dir="2700000" algn="tl">
                  <a:srgbClr val="000000">
                    <a:alpha val="0"/>
                  </a:srgbClr>
                </a:outerShdw>
              </a:effectLst>
            </a:endParaRPr>
          </a:p>
          <a:p>
            <a:pPr algn="ctr">
              <a:lnSpc>
                <a:spcPct val="90000"/>
              </a:lnSpc>
              <a:spcAft>
                <a:spcPts val="600"/>
              </a:spcAft>
            </a:pPr>
            <a:r>
              <a:rPr lang="en-US" sz="3000" dirty="0" err="1" smtClean="0">
                <a:solidFill>
                  <a:srgbClr val="002060"/>
                </a:solidFill>
                <a:effectLst>
                  <a:outerShdw blurRad="38100" dist="25400" dir="2700000" algn="tl">
                    <a:srgbClr val="000000">
                      <a:alpha val="0"/>
                    </a:srgbClr>
                  </a:outerShdw>
                </a:effectLst>
              </a:rPr>
              <a:t>sFlow</a:t>
            </a:r>
            <a:r>
              <a:rPr lang="en-US" sz="3000" dirty="0" smtClean="0">
                <a:solidFill>
                  <a:srgbClr val="002060"/>
                </a:solidFill>
                <a:effectLst>
                  <a:outerShdw blurRad="38100" dist="25400" dir="2700000" algn="tl">
                    <a:srgbClr val="000000">
                      <a:alpha val="0"/>
                    </a:srgbClr>
                  </a:outerShdw>
                </a:effectLst>
              </a:rPr>
              <a:t> dissector</a:t>
            </a:r>
            <a:endParaRPr lang="en-US" sz="3000" kern="1200" dirty="0" smtClean="0">
              <a:solidFill>
                <a:srgbClr val="002060"/>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413553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8194" name="Picture 2" descr="http://www.ntop.org/wp-content/uploads/2013/06/TopHosts.png?w=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402" y="1046958"/>
            <a:ext cx="8849611" cy="5231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err="1" smtClean="0"/>
              <a:t>sFlow</a:t>
            </a:r>
            <a:r>
              <a:rPr lang="en-US" dirty="0" smtClean="0"/>
              <a:t> – Collectors</a:t>
            </a:r>
            <a:endParaRPr lang="en-US" sz="2400" dirty="0"/>
          </a:p>
        </p:txBody>
      </p:sp>
      <p:pic>
        <p:nvPicPr>
          <p:cNvPr id="8196" name="Picture 4" descr="http://fossies.org/linux/ntopng/httpdocs/img/interaction-graph-icons/nto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853" y="384278"/>
            <a:ext cx="1325355" cy="66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90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en/thumb/f/f9/F5_Networks_logo.svg/768px-F5_Network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944" y="1959212"/>
            <a:ext cx="2654148" cy="2654148"/>
          </a:xfrm>
          <a:prstGeom prst="rect">
            <a:avLst/>
          </a:prstGeom>
          <a:noFill/>
          <a:effectLst>
            <a:glow rad="228600">
              <a:schemeClr val="accent5">
                <a:satMod val="175000"/>
                <a:alpha val="40000"/>
              </a:schemeClr>
            </a:glow>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256118" y="1294258"/>
            <a:ext cx="1906698" cy="1959297"/>
            <a:chOff x="3256118" y="1621354"/>
            <a:chExt cx="1906698" cy="1959297"/>
          </a:xfrm>
        </p:grpSpPr>
        <p:pic>
          <p:nvPicPr>
            <p:cNvPr id="7" name="Picture 6"/>
            <p:cNvPicPr>
              <a:picLocks noChangeAspect="1"/>
            </p:cNvPicPr>
            <p:nvPr/>
          </p:nvPicPr>
          <p:blipFill>
            <a:blip r:embed="rId4"/>
            <a:stretch>
              <a:fillRect/>
            </a:stretch>
          </p:blipFill>
          <p:spPr>
            <a:xfrm>
              <a:off x="3256118" y="1621354"/>
              <a:ext cx="1906698" cy="1959297"/>
            </a:xfrm>
            <a:prstGeom prst="rect">
              <a:avLst/>
            </a:prstGeom>
          </p:spPr>
        </p:pic>
        <p:sp>
          <p:nvSpPr>
            <p:cNvPr id="8" name="TextBox 7"/>
            <p:cNvSpPr txBox="1"/>
            <p:nvPr/>
          </p:nvSpPr>
          <p:spPr>
            <a:xfrm>
              <a:off x="3636759" y="2902939"/>
              <a:ext cx="1028324" cy="345757"/>
            </a:xfrm>
            <a:prstGeom prst="rect">
              <a:avLst/>
            </a:prstGeom>
            <a:noFill/>
          </p:spPr>
          <p:txBody>
            <a:bodyPr wrap="square" lIns="0" tIns="0" rIns="0" bIns="0" rtlCol="0">
              <a:noAutofit/>
            </a:bodyPr>
            <a:lstStyle/>
            <a:p>
              <a:pPr>
                <a:lnSpc>
                  <a:spcPct val="90000"/>
                </a:lnSpc>
                <a:spcAft>
                  <a:spcPts val="600"/>
                </a:spcAft>
              </a:pPr>
              <a:r>
                <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SNMP</a:t>
              </a:r>
            </a:p>
          </p:txBody>
        </p:sp>
      </p:grpSp>
      <p:grpSp>
        <p:nvGrpSpPr>
          <p:cNvPr id="9" name="Group 8"/>
          <p:cNvGrpSpPr/>
          <p:nvPr/>
        </p:nvGrpSpPr>
        <p:grpSpPr>
          <a:xfrm>
            <a:off x="4083449" y="476922"/>
            <a:ext cx="1952722" cy="1880399"/>
            <a:chOff x="4083449" y="804018"/>
            <a:chExt cx="1952722" cy="1880399"/>
          </a:xfrm>
        </p:grpSpPr>
        <p:pic>
          <p:nvPicPr>
            <p:cNvPr id="10" name="Picture 9"/>
            <p:cNvPicPr>
              <a:picLocks noChangeAspect="1"/>
            </p:cNvPicPr>
            <p:nvPr/>
          </p:nvPicPr>
          <p:blipFill>
            <a:blip r:embed="rId5"/>
            <a:stretch>
              <a:fillRect/>
            </a:stretch>
          </p:blipFill>
          <p:spPr>
            <a:xfrm>
              <a:off x="4083449" y="804018"/>
              <a:ext cx="1952722" cy="1880399"/>
            </a:xfrm>
            <a:prstGeom prst="rect">
              <a:avLst/>
            </a:prstGeom>
            <a:effectLst/>
          </p:spPr>
        </p:pic>
        <p:sp>
          <p:nvSpPr>
            <p:cNvPr id="11" name="TextBox 10"/>
            <p:cNvSpPr txBox="1"/>
            <p:nvPr/>
          </p:nvSpPr>
          <p:spPr>
            <a:xfrm>
              <a:off x="4708716" y="1723540"/>
              <a:ext cx="1199325" cy="345781"/>
            </a:xfrm>
            <a:prstGeom prst="rect">
              <a:avLst/>
            </a:prstGeom>
            <a:noFill/>
          </p:spPr>
          <p:txBody>
            <a:bodyPr wrap="square" lIns="0" tIns="0" rIns="0" bIns="0" rtlCol="0">
              <a:noAutofit/>
            </a:bodyPr>
            <a:lstStyle/>
            <a:p>
              <a:pPr>
                <a:lnSpc>
                  <a:spcPct val="90000"/>
                </a:lnSpc>
                <a:spcAft>
                  <a:spcPts val="600"/>
                </a:spcAft>
              </a:pPr>
              <a:r>
                <a:rPr lang="en-US" sz="2400" b="1"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Logging</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2" name="Group 11"/>
          <p:cNvGrpSpPr/>
          <p:nvPr/>
        </p:nvGrpSpPr>
        <p:grpSpPr>
          <a:xfrm>
            <a:off x="6036171" y="476922"/>
            <a:ext cx="1965872" cy="1886974"/>
            <a:chOff x="6036171" y="804018"/>
            <a:chExt cx="1965872" cy="1886974"/>
          </a:xfrm>
        </p:grpSpPr>
        <p:pic>
          <p:nvPicPr>
            <p:cNvPr id="13" name="Picture 12"/>
            <p:cNvPicPr>
              <a:picLocks noChangeAspect="1"/>
            </p:cNvPicPr>
            <p:nvPr/>
          </p:nvPicPr>
          <p:blipFill>
            <a:blip r:embed="rId6"/>
            <a:stretch>
              <a:fillRect/>
            </a:stretch>
          </p:blipFill>
          <p:spPr>
            <a:xfrm>
              <a:off x="6036171" y="804018"/>
              <a:ext cx="1965872" cy="1886974"/>
            </a:xfrm>
            <a:prstGeom prst="rect">
              <a:avLst/>
            </a:prstGeom>
          </p:spPr>
        </p:pic>
        <p:sp>
          <p:nvSpPr>
            <p:cNvPr id="14" name="TextBox 13"/>
            <p:cNvSpPr txBox="1"/>
            <p:nvPr/>
          </p:nvSpPr>
          <p:spPr>
            <a:xfrm>
              <a:off x="6368523" y="1722757"/>
              <a:ext cx="1008504" cy="345781"/>
            </a:xfrm>
            <a:prstGeom prst="rect">
              <a:avLst/>
            </a:prstGeom>
            <a:noFill/>
          </p:spPr>
          <p:txBody>
            <a:bodyPr wrap="square" lIns="0" tIns="0" rIns="0" bIns="0" rtlCol="0">
              <a:noAutofit/>
            </a:bodyPr>
            <a:lstStyle/>
            <a:p>
              <a:pPr>
                <a:lnSpc>
                  <a:spcPct val="90000"/>
                </a:lnSpc>
                <a:spcAft>
                  <a:spcPts val="600"/>
                </a:spcAft>
              </a:pPr>
              <a:r>
                <a:rPr lang="en-US" sz="2400" b="1" kern="1200"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sFlow</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5" name="Group 14"/>
          <p:cNvGrpSpPr/>
          <p:nvPr/>
        </p:nvGrpSpPr>
        <p:grpSpPr>
          <a:xfrm>
            <a:off x="6931443" y="1294258"/>
            <a:ext cx="1906698" cy="1979022"/>
            <a:chOff x="6931443" y="1621354"/>
            <a:chExt cx="1906698" cy="1979022"/>
          </a:xfrm>
        </p:grpSpPr>
        <p:pic>
          <p:nvPicPr>
            <p:cNvPr id="16" name="Picture 15"/>
            <p:cNvPicPr>
              <a:picLocks noChangeAspect="1"/>
            </p:cNvPicPr>
            <p:nvPr/>
          </p:nvPicPr>
          <p:blipFill>
            <a:blip r:embed="rId7"/>
            <a:stretch>
              <a:fillRect/>
            </a:stretch>
          </p:blipFill>
          <p:spPr>
            <a:xfrm>
              <a:off x="6931443" y="1621354"/>
              <a:ext cx="1906698" cy="1979022"/>
            </a:xfrm>
            <a:prstGeom prst="rect">
              <a:avLst/>
            </a:prstGeom>
          </p:spPr>
        </p:pic>
        <p:sp>
          <p:nvSpPr>
            <p:cNvPr id="17" name="TextBox 16"/>
            <p:cNvSpPr txBox="1"/>
            <p:nvPr/>
          </p:nvSpPr>
          <p:spPr>
            <a:xfrm>
              <a:off x="7429950" y="2938125"/>
              <a:ext cx="1144185" cy="414938"/>
            </a:xfrm>
            <a:prstGeom prst="rect">
              <a:avLst/>
            </a:prstGeom>
            <a:noFill/>
          </p:spPr>
          <p:txBody>
            <a:bodyPr wrap="square" lIns="0" tIns="0" rIns="0" bIns="0" rtlCol="0">
              <a:noAutofit/>
            </a:bodyPr>
            <a:lstStyle/>
            <a:p>
              <a:pPr>
                <a:lnSpc>
                  <a:spcPct val="90000"/>
                </a:lnSpc>
                <a:spcAft>
                  <a:spcPts val="600"/>
                </a:spcAft>
              </a:pPr>
              <a:r>
                <a:rPr lang="en-US" sz="2400" b="1"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AddOns</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8" name="Group 17"/>
          <p:cNvGrpSpPr/>
          <p:nvPr/>
        </p:nvGrpSpPr>
        <p:grpSpPr>
          <a:xfrm>
            <a:off x="3256118" y="3253555"/>
            <a:ext cx="5582023" cy="2807449"/>
            <a:chOff x="3256118" y="3580651"/>
            <a:chExt cx="5582023" cy="2807449"/>
          </a:xfrm>
        </p:grpSpPr>
        <p:pic>
          <p:nvPicPr>
            <p:cNvPr id="19" name="Picture 18"/>
            <p:cNvPicPr>
              <a:picLocks noChangeAspect="1"/>
            </p:cNvPicPr>
            <p:nvPr/>
          </p:nvPicPr>
          <p:blipFill>
            <a:blip r:embed="rId8"/>
            <a:stretch>
              <a:fillRect/>
            </a:stretch>
          </p:blipFill>
          <p:spPr>
            <a:xfrm>
              <a:off x="3256118" y="3580651"/>
              <a:ext cx="5582023" cy="2807449"/>
            </a:xfrm>
            <a:prstGeom prst="rect">
              <a:avLst/>
            </a:prstGeom>
          </p:spPr>
        </p:pic>
        <p:sp>
          <p:nvSpPr>
            <p:cNvPr id="20" name="TextBox 19"/>
            <p:cNvSpPr txBox="1"/>
            <p:nvPr/>
          </p:nvSpPr>
          <p:spPr>
            <a:xfrm>
              <a:off x="4384715" y="5087920"/>
              <a:ext cx="3419394" cy="904056"/>
            </a:xfrm>
            <a:prstGeom prst="rect">
              <a:avLst/>
            </a:prstGeom>
            <a:noFill/>
          </p:spPr>
          <p:txBody>
            <a:bodyPr wrap="square" lIns="0" tIns="0" rIns="0" bIns="0" rtlCol="0">
              <a:noAutofit/>
            </a:bodyPr>
            <a:lstStyle/>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Accounting, Visibility</a:t>
              </a:r>
            </a:p>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&amp; Reporting</a:t>
              </a:r>
            </a:p>
          </p:txBody>
        </p:sp>
      </p:grpSp>
      <p:grpSp>
        <p:nvGrpSpPr>
          <p:cNvPr id="26" name="Group 25"/>
          <p:cNvGrpSpPr/>
          <p:nvPr/>
        </p:nvGrpSpPr>
        <p:grpSpPr>
          <a:xfrm>
            <a:off x="9671824" y="4205915"/>
            <a:ext cx="1662329" cy="1537750"/>
            <a:chOff x="9671824" y="4533011"/>
            <a:chExt cx="1662329" cy="1537750"/>
          </a:xfrm>
        </p:grpSpPr>
        <p:sp>
          <p:nvSpPr>
            <p:cNvPr id="27" name="Flowchart: Connector 26"/>
            <p:cNvSpPr/>
            <p:nvPr/>
          </p:nvSpPr>
          <p:spPr>
            <a:xfrm>
              <a:off x="9910233" y="4533011"/>
              <a:ext cx="1250950" cy="1201791"/>
            </a:xfrm>
            <a:prstGeom prst="flowChartConnector">
              <a:avLst/>
            </a:prstGeom>
            <a:solidFill>
              <a:schemeClr val="tx1">
                <a:lumMod val="50000"/>
                <a:lumOff val="50000"/>
              </a:schemeClr>
            </a:solidFill>
            <a:ln>
              <a:noFill/>
            </a:ln>
            <a:effectLst>
              <a:glow rad="63500">
                <a:schemeClr val="bg1">
                  <a:lumMod val="85000"/>
                  <a:alpha val="40000"/>
                </a:schemeClr>
              </a:glow>
              <a:outerShdw blurRad="50800" dist="38100" dir="5400000" algn="t" rotWithShape="0">
                <a:prstClr val="black">
                  <a:alpha val="40000"/>
                </a:prstClr>
              </a:outerShdw>
            </a:effectLst>
            <a:scene3d>
              <a:camera prst="orthographicFront"/>
              <a:lightRig rig="threePt" dir="t"/>
            </a:scene3d>
            <a:sp3d prstMaterial="metal">
              <a:bevelT/>
              <a:bevelB/>
            </a:sp3d>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8" name="Rectangle 27"/>
            <p:cNvSpPr/>
            <p:nvPr/>
          </p:nvSpPr>
          <p:spPr>
            <a:xfrm>
              <a:off x="9944658" y="4758169"/>
              <a:ext cx="1160895" cy="400110"/>
            </a:xfrm>
            <a:prstGeom prst="rect">
              <a:avLst/>
            </a:prstGeom>
          </p:spPr>
          <p:txBody>
            <a:bodyPr wrap="none">
              <a:spAutoFit/>
            </a:bodyPr>
            <a:lstStyle/>
            <a:p>
              <a:r>
                <a:rPr lang="en-US" sz="2000" b="1" dirty="0" err="1"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iControl</a:t>
              </a:r>
              <a:endParaRPr lang="en-US" sz="2000" dirty="0">
                <a:solidFill>
                  <a:schemeClr val="bg1"/>
                </a:solidFill>
              </a:endParaRPr>
            </a:p>
          </p:txBody>
        </p:sp>
        <p:pic>
          <p:nvPicPr>
            <p:cNvPr id="29" name="Picture 2" descr="http://i690.photobucket.com/albums/vv264/llamaplaid/spy-vs-spy.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077" t="30742" r="24970" b="13063"/>
            <a:stretch/>
          </p:blipFill>
          <p:spPr bwMode="auto">
            <a:xfrm>
              <a:off x="10232312" y="5094128"/>
              <a:ext cx="616145" cy="5530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Rectangle 29">
              <a:hlinkClick r:id="rId10"/>
            </p:cNvPr>
            <p:cNvSpPr/>
            <p:nvPr/>
          </p:nvSpPr>
          <p:spPr>
            <a:xfrm>
              <a:off x="9671824" y="5734802"/>
              <a:ext cx="1662329" cy="335959"/>
            </a:xfrm>
            <a:prstGeom prst="rect">
              <a:avLst/>
            </a:prstGeom>
            <a:no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i="0" dirty="0" smtClean="0">
                  <a:solidFill>
                    <a:schemeClr val="bg1"/>
                  </a:solidFill>
                  <a:effectLst>
                    <a:outerShdw blurRad="50800" dist="38100" dir="2700000" algn="tl" rotWithShape="0">
                      <a:prstClr val="black">
                        <a:alpha val="40000"/>
                      </a:prstClr>
                    </a:outerShdw>
                  </a:effectLst>
                  <a:latin typeface="Gadugi" panose="020B0502040204020203" pitchFamily="34" charset="0"/>
                </a:rPr>
                <a:t>Skunk Works</a:t>
              </a:r>
              <a:endParaRPr lang="en-US" i="0" dirty="0">
                <a:solidFill>
                  <a:schemeClr val="bg1"/>
                </a:solidFill>
                <a:effectLst>
                  <a:outerShdw blurRad="50800" dist="38100" dir="2700000" algn="tl" rotWithShape="0">
                    <a:prstClr val="black">
                      <a:alpha val="40000"/>
                    </a:prstClr>
                  </a:outerShdw>
                </a:effectLst>
                <a:latin typeface="Gadugi" panose="020B0502040204020203" pitchFamily="34" charset="0"/>
              </a:endParaRPr>
            </a:p>
          </p:txBody>
        </p:sp>
      </p:grpSp>
    </p:spTree>
    <p:extLst>
      <p:ext uri="{BB962C8B-B14F-4D97-AF65-F5344CB8AC3E}">
        <p14:creationId xmlns:p14="http://schemas.microsoft.com/office/powerpoint/2010/main" val="348062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9167E-6 -1.11111E-6 L 0.0336 -0.02384 " pathEditMode="relative" rAng="0" ptsTypes="AA">
                                      <p:cBhvr>
                                        <p:cTn id="6" dur="2000" fill="hold"/>
                                        <p:tgtEl>
                                          <p:spTgt spid="15"/>
                                        </p:tgtEl>
                                        <p:attrNameLst>
                                          <p:attrName>ppt_x</p:attrName>
                                          <p:attrName>ppt_y</p:attrName>
                                        </p:attrNameLst>
                                      </p:cBhvr>
                                      <p:rCtr x="1745" y="-1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err="1" smtClean="0"/>
              <a:t>AddOns</a:t>
            </a:r>
            <a:r>
              <a:rPr lang="en-US" dirty="0" smtClean="0"/>
              <a:t> (Integrations)</a:t>
            </a:r>
            <a:endParaRPr lang="en-US" dirty="0"/>
          </a:p>
        </p:txBody>
      </p:sp>
      <p:sp>
        <p:nvSpPr>
          <p:cNvPr id="3" name="Rectangle 2"/>
          <p:cNvSpPr/>
          <p:nvPr/>
        </p:nvSpPr>
        <p:spPr>
          <a:xfrm>
            <a:off x="0" y="960120"/>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a:solidFill>
                  <a:srgbClr val="FFFFFF"/>
                </a:solidFill>
                <a:effectLst>
                  <a:outerShdw blurRad="25400" dist="25400" dir="2700000" algn="tl">
                    <a:srgbClr val="000000">
                      <a:alpha val="0"/>
                    </a:srgbClr>
                  </a:outerShdw>
                </a:effectLst>
              </a:rPr>
              <a:t>https://devcentral.f5.com/articles/getting-started-with-splunk-for-f5</a:t>
            </a:r>
            <a:endParaRPr lang="en-US" sz="2800" b="1" dirty="0">
              <a:solidFill>
                <a:srgbClr val="FFFFFF"/>
              </a:solidFill>
              <a:effectLst>
                <a:outerShdw blurRad="25400" dist="25400" dir="2700000" algn="tl">
                  <a:srgbClr val="000000">
                    <a:alpha val="0"/>
                  </a:srgbClr>
                </a:outerShdw>
              </a:effectLst>
            </a:endParaRPr>
          </a:p>
        </p:txBody>
      </p:sp>
      <p:pic>
        <p:nvPicPr>
          <p:cNvPr id="2050" name="Picture 2" descr="http://wiki.splunk.com/images/e/e3/F5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153199"/>
            <a:ext cx="5735556" cy="4919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193672" y="3260269"/>
            <a:ext cx="5683589" cy="1200329"/>
          </a:xfrm>
          <a:prstGeom prst="rect">
            <a:avLst/>
          </a:prstGeom>
        </p:spPr>
        <p:txBody>
          <a:bodyPr wrap="square">
            <a:spAutoFit/>
          </a:bodyPr>
          <a:lstStyle/>
          <a:p>
            <a:r>
              <a:rPr lang="en-US" dirty="0" smtClean="0"/>
              <a:t>Getting Started with SPLUNK </a:t>
            </a:r>
            <a:r>
              <a:rPr lang="en-US" dirty="0" smtClean="0">
                <a:hlinkClick r:id="rId4"/>
              </a:rPr>
              <a:t>https</a:t>
            </a:r>
            <a:r>
              <a:rPr lang="en-US" dirty="0">
                <a:hlinkClick r:id="rId4"/>
              </a:rPr>
              <a:t>://</a:t>
            </a:r>
            <a:r>
              <a:rPr lang="en-US" dirty="0" smtClean="0">
                <a:hlinkClick r:id="rId4"/>
              </a:rPr>
              <a:t>devcentral.f5.com/articles/getting-started-with-splunk-for-f5</a:t>
            </a:r>
            <a:endParaRPr lang="en-US" dirty="0" smtClean="0"/>
          </a:p>
          <a:p>
            <a:endParaRPr lang="en-US" dirty="0"/>
          </a:p>
        </p:txBody>
      </p:sp>
      <p:sp>
        <p:nvSpPr>
          <p:cNvPr id="6" name="Rectangle 5"/>
          <p:cNvSpPr/>
          <p:nvPr/>
        </p:nvSpPr>
        <p:spPr>
          <a:xfrm>
            <a:off x="6219540" y="4317633"/>
            <a:ext cx="5657721" cy="1200329"/>
          </a:xfrm>
          <a:prstGeom prst="rect">
            <a:avLst/>
          </a:prstGeom>
        </p:spPr>
        <p:txBody>
          <a:bodyPr wrap="square">
            <a:spAutoFit/>
          </a:bodyPr>
          <a:lstStyle/>
          <a:p>
            <a:r>
              <a:rPr lang="en-US" dirty="0" smtClean="0"/>
              <a:t>SPLUNK for APM</a:t>
            </a:r>
          </a:p>
          <a:p>
            <a:r>
              <a:rPr lang="en-US" dirty="0" smtClean="0">
                <a:hlinkClick r:id="rId5"/>
              </a:rPr>
              <a:t>https</a:t>
            </a:r>
            <a:r>
              <a:rPr lang="en-US" dirty="0">
                <a:hlinkClick r:id="rId5"/>
              </a:rPr>
              <a:t>://</a:t>
            </a:r>
            <a:r>
              <a:rPr lang="en-US" dirty="0" smtClean="0">
                <a:hlinkClick r:id="rId5"/>
              </a:rPr>
              <a:t>www.f5.com/pdf/solution-center/splunk-templates-for-apm.pdf</a:t>
            </a:r>
            <a:endParaRPr lang="en-US" dirty="0" smtClean="0"/>
          </a:p>
          <a:p>
            <a:endParaRPr lang="en-US" dirty="0"/>
          </a:p>
        </p:txBody>
      </p:sp>
      <p:sp>
        <p:nvSpPr>
          <p:cNvPr id="7" name="Rectangle 6"/>
          <p:cNvSpPr/>
          <p:nvPr/>
        </p:nvSpPr>
        <p:spPr>
          <a:xfrm>
            <a:off x="6219540" y="5375521"/>
            <a:ext cx="5568269" cy="1200329"/>
          </a:xfrm>
          <a:prstGeom prst="rect">
            <a:avLst/>
          </a:prstGeom>
        </p:spPr>
        <p:txBody>
          <a:bodyPr wrap="square">
            <a:spAutoFit/>
          </a:bodyPr>
          <a:lstStyle/>
          <a:p>
            <a:r>
              <a:rPr lang="en-US" dirty="0" smtClean="0"/>
              <a:t>SPLUNK for ASM</a:t>
            </a:r>
          </a:p>
          <a:p>
            <a:r>
              <a:rPr lang="en-US" dirty="0" smtClean="0">
                <a:hlinkClick r:id="rId6"/>
              </a:rPr>
              <a:t>https</a:t>
            </a:r>
            <a:r>
              <a:rPr lang="en-US" dirty="0">
                <a:hlinkClick r:id="rId6"/>
              </a:rPr>
              <a:t>://</a:t>
            </a:r>
            <a:r>
              <a:rPr lang="en-US" dirty="0" smtClean="0">
                <a:hlinkClick r:id="rId6"/>
              </a:rPr>
              <a:t>www.f5.com/pdf/solution-center/splunk-asm-sb.pdf</a:t>
            </a:r>
            <a:endParaRPr lang="en-US" dirty="0" smtClean="0"/>
          </a:p>
          <a:p>
            <a:endParaRPr lang="en-US" dirty="0"/>
          </a:p>
        </p:txBody>
      </p:sp>
      <p:sp>
        <p:nvSpPr>
          <p:cNvPr id="8" name="Rectangle 7"/>
          <p:cNvSpPr/>
          <p:nvPr/>
        </p:nvSpPr>
        <p:spPr>
          <a:xfrm>
            <a:off x="6193672" y="2465745"/>
            <a:ext cx="4327403" cy="923330"/>
          </a:xfrm>
          <a:prstGeom prst="rect">
            <a:avLst/>
          </a:prstGeom>
        </p:spPr>
        <p:txBody>
          <a:bodyPr wrap="none">
            <a:spAutoFit/>
          </a:bodyPr>
          <a:lstStyle/>
          <a:p>
            <a:r>
              <a:rPr lang="en-US" dirty="0" smtClean="0"/>
              <a:t>SPLUNK Apps (extensions for F5)</a:t>
            </a:r>
          </a:p>
          <a:p>
            <a:r>
              <a:rPr lang="en-US" dirty="0" smtClean="0">
                <a:hlinkClick r:id="rId7"/>
              </a:rPr>
              <a:t>https</a:t>
            </a:r>
            <a:r>
              <a:rPr lang="en-US" dirty="0">
                <a:hlinkClick r:id="rId7"/>
              </a:rPr>
              <a:t>://</a:t>
            </a:r>
            <a:r>
              <a:rPr lang="en-US" dirty="0" smtClean="0">
                <a:hlinkClick r:id="rId7"/>
              </a:rPr>
              <a:t>splunkbase.splunk.com/app/812/</a:t>
            </a:r>
            <a:endParaRPr lang="en-US" dirty="0" smtClean="0"/>
          </a:p>
          <a:p>
            <a:endParaRPr lang="en-US" dirty="0"/>
          </a:p>
        </p:txBody>
      </p:sp>
      <p:pic>
        <p:nvPicPr>
          <p:cNvPr id="2052" name="Picture 4" descr="https://www.okta.com/blog/wp-content/uploads/2013/10/splunk-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99373" y="984563"/>
            <a:ext cx="2217225" cy="886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19540" y="1417320"/>
            <a:ext cx="5150825" cy="1200329"/>
          </a:xfrm>
          <a:prstGeom prst="rect">
            <a:avLst/>
          </a:prstGeom>
        </p:spPr>
        <p:txBody>
          <a:bodyPr wrap="square">
            <a:spAutoFit/>
          </a:bodyPr>
          <a:lstStyle/>
          <a:p>
            <a:r>
              <a:rPr lang="en-US" dirty="0" smtClean="0"/>
              <a:t>SPLUNK Integration detail: </a:t>
            </a:r>
            <a:r>
              <a:rPr lang="en-US" dirty="0" smtClean="0">
                <a:hlinkClick r:id="rId9"/>
              </a:rPr>
              <a:t>https</a:t>
            </a:r>
            <a:r>
              <a:rPr lang="en-US" dirty="0">
                <a:hlinkClick r:id="rId9"/>
              </a:rPr>
              <a:t>://</a:t>
            </a:r>
            <a:r>
              <a:rPr lang="en-US" dirty="0" smtClean="0">
                <a:hlinkClick r:id="rId9"/>
              </a:rPr>
              <a:t>www.splunk.com/content/dam/splunk2/pdfs/fact-sheets/splunk-for-f5.pdf</a:t>
            </a:r>
            <a:endParaRPr lang="en-US" dirty="0" smtClean="0"/>
          </a:p>
          <a:p>
            <a:endParaRPr lang="en-US" dirty="0"/>
          </a:p>
        </p:txBody>
      </p:sp>
    </p:spTree>
    <p:extLst>
      <p:ext uri="{BB962C8B-B14F-4D97-AF65-F5344CB8AC3E}">
        <p14:creationId xmlns:p14="http://schemas.microsoft.com/office/powerpoint/2010/main" val="297733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ocmodshop.com/images/guides/organize_server_room/server_01.jpg"/>
          <p:cNvPicPr>
            <a:picLocks noChangeAspect="1" noChangeArrowheads="1"/>
          </p:cNvPicPr>
          <p:nvPr/>
        </p:nvPicPr>
        <p:blipFill rotWithShape="1">
          <a:blip r:embed="rId3">
            <a:lum bright="-13000"/>
            <a:extLst>
              <a:ext uri="{28A0092B-C50C-407E-A947-70E740481C1C}">
                <a14:useLocalDpi xmlns:a14="http://schemas.microsoft.com/office/drawing/2010/main" val="0"/>
              </a:ext>
            </a:extLst>
          </a:blip>
          <a:srcRect t="19635" b="-1"/>
          <a:stretch/>
        </p:blipFill>
        <p:spPr bwMode="auto">
          <a:xfrm>
            <a:off x="-1" y="0"/>
            <a:ext cx="12192001" cy="6525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75561" y="737917"/>
            <a:ext cx="3954966" cy="3382536"/>
          </a:xfrm>
          <a:prstGeom prst="rect">
            <a:avLst/>
          </a:prstGeom>
          <a:noFill/>
        </p:spPr>
        <p:txBody>
          <a:bodyPr wrap="square" lIns="0" tIns="0" rIns="0" bIns="0" rtlCol="0">
            <a:noAutofit/>
          </a:bodyPr>
          <a:lstStyle/>
          <a:p>
            <a:pPr algn="r">
              <a:lnSpc>
                <a:spcPct val="90000"/>
              </a:lnSpc>
              <a:spcAft>
                <a:spcPts val="600"/>
              </a:spcAft>
            </a:pPr>
            <a:r>
              <a:rPr lang="en-US" sz="5500" kern="1200" dirty="0" smtClean="0">
                <a:solidFill>
                  <a:schemeClr val="bg1"/>
                </a:solidFill>
                <a:effectLst>
                  <a:outerShdw blurRad="50800" dist="38100" dir="5400000" algn="t" rotWithShape="0">
                    <a:prstClr val="black">
                      <a:alpha val="40000"/>
                    </a:prstClr>
                  </a:outerShdw>
                </a:effectLst>
                <a:latin typeface="Gadugi" panose="020B0502040204020203" pitchFamily="34" charset="0"/>
              </a:rPr>
              <a:t>If a </a:t>
            </a:r>
            <a:r>
              <a:rPr lang="en-US" sz="5500" dirty="0" smtClean="0">
                <a:solidFill>
                  <a:schemeClr val="bg1"/>
                </a:solidFill>
                <a:effectLst>
                  <a:outerShdw blurRad="50800" dist="38100" dir="5400000" algn="t" rotWithShape="0">
                    <a:prstClr val="black">
                      <a:alpha val="40000"/>
                    </a:prstClr>
                  </a:outerShdw>
                </a:effectLst>
                <a:latin typeface="Gadugi" panose="020B0502040204020203" pitchFamily="34" charset="0"/>
              </a:rPr>
              <a:t>system fails</a:t>
            </a:r>
            <a:r>
              <a:rPr lang="en-US" sz="5500" kern="1200" dirty="0" smtClean="0">
                <a:solidFill>
                  <a:schemeClr val="bg1"/>
                </a:solidFill>
                <a:effectLst>
                  <a:outerShdw blurRad="50800" dist="38100" dir="5400000" algn="t" rotWithShape="0">
                    <a:prstClr val="black">
                      <a:alpha val="40000"/>
                    </a:prstClr>
                  </a:outerShdw>
                </a:effectLst>
                <a:latin typeface="Gadugi" panose="020B0502040204020203" pitchFamily="34" charset="0"/>
              </a:rPr>
              <a:t> in the network and no one is watching does it make a noise?</a:t>
            </a:r>
          </a:p>
        </p:txBody>
      </p:sp>
    </p:spTree>
    <p:extLst>
      <p:ext uri="{BB962C8B-B14F-4D97-AF65-F5344CB8AC3E}">
        <p14:creationId xmlns:p14="http://schemas.microsoft.com/office/powerpoint/2010/main" val="3761551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3074" name="Picture 2" descr="https://d38o4gzaohghws.cloudfront.net/media/public/screenshots/6bcb5e76-6900-11e3-b4de-005056ad5c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93" y="1341783"/>
            <a:ext cx="8102775" cy="4552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err="1" smtClean="0"/>
              <a:t>AddOns</a:t>
            </a:r>
            <a:r>
              <a:rPr lang="en-US" dirty="0" smtClean="0"/>
              <a:t> (Integrations)</a:t>
            </a:r>
            <a:endParaRPr lang="en-US" dirty="0"/>
          </a:p>
        </p:txBody>
      </p:sp>
      <p:pic>
        <p:nvPicPr>
          <p:cNvPr id="3076" name="Picture 4" descr="https://d38o4gzaohghws.cloudfront.net/media/public/screenshots/6bc71f14-6900-11e3-b4de-005056ad5c7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9857" y="1767259"/>
            <a:ext cx="9495332" cy="461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17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en/thumb/f/f9/F5_Networks_logo.svg/768px-F5_Network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944" y="1959212"/>
            <a:ext cx="2654148" cy="2654148"/>
          </a:xfrm>
          <a:prstGeom prst="rect">
            <a:avLst/>
          </a:prstGeom>
          <a:noFill/>
          <a:effectLst>
            <a:glow rad="228600">
              <a:schemeClr val="accent5">
                <a:satMod val="175000"/>
                <a:alpha val="40000"/>
              </a:schemeClr>
            </a:glow>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256118" y="1294258"/>
            <a:ext cx="1906698" cy="1959297"/>
            <a:chOff x="3256118" y="1621354"/>
            <a:chExt cx="1906698" cy="1959297"/>
          </a:xfrm>
        </p:grpSpPr>
        <p:pic>
          <p:nvPicPr>
            <p:cNvPr id="7" name="Picture 6"/>
            <p:cNvPicPr>
              <a:picLocks noChangeAspect="1"/>
            </p:cNvPicPr>
            <p:nvPr/>
          </p:nvPicPr>
          <p:blipFill>
            <a:blip r:embed="rId4"/>
            <a:stretch>
              <a:fillRect/>
            </a:stretch>
          </p:blipFill>
          <p:spPr>
            <a:xfrm>
              <a:off x="3256118" y="1621354"/>
              <a:ext cx="1906698" cy="1959297"/>
            </a:xfrm>
            <a:prstGeom prst="rect">
              <a:avLst/>
            </a:prstGeom>
          </p:spPr>
        </p:pic>
        <p:sp>
          <p:nvSpPr>
            <p:cNvPr id="8" name="TextBox 7"/>
            <p:cNvSpPr txBox="1"/>
            <p:nvPr/>
          </p:nvSpPr>
          <p:spPr>
            <a:xfrm>
              <a:off x="3636759" y="2902939"/>
              <a:ext cx="1028324" cy="345757"/>
            </a:xfrm>
            <a:prstGeom prst="rect">
              <a:avLst/>
            </a:prstGeom>
            <a:noFill/>
          </p:spPr>
          <p:txBody>
            <a:bodyPr wrap="square" lIns="0" tIns="0" rIns="0" bIns="0" rtlCol="0">
              <a:noAutofit/>
            </a:bodyPr>
            <a:lstStyle/>
            <a:p>
              <a:pPr>
                <a:lnSpc>
                  <a:spcPct val="90000"/>
                </a:lnSpc>
                <a:spcAft>
                  <a:spcPts val="600"/>
                </a:spcAft>
              </a:pPr>
              <a:r>
                <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SNMP</a:t>
              </a:r>
            </a:p>
          </p:txBody>
        </p:sp>
      </p:grpSp>
      <p:grpSp>
        <p:nvGrpSpPr>
          <p:cNvPr id="9" name="Group 8"/>
          <p:cNvGrpSpPr/>
          <p:nvPr/>
        </p:nvGrpSpPr>
        <p:grpSpPr>
          <a:xfrm>
            <a:off x="4083449" y="476922"/>
            <a:ext cx="1952722" cy="1880399"/>
            <a:chOff x="4083449" y="804018"/>
            <a:chExt cx="1952722" cy="1880399"/>
          </a:xfrm>
        </p:grpSpPr>
        <p:pic>
          <p:nvPicPr>
            <p:cNvPr id="10" name="Picture 9"/>
            <p:cNvPicPr>
              <a:picLocks noChangeAspect="1"/>
            </p:cNvPicPr>
            <p:nvPr/>
          </p:nvPicPr>
          <p:blipFill>
            <a:blip r:embed="rId5"/>
            <a:stretch>
              <a:fillRect/>
            </a:stretch>
          </p:blipFill>
          <p:spPr>
            <a:xfrm>
              <a:off x="4083449" y="804018"/>
              <a:ext cx="1952722" cy="1880399"/>
            </a:xfrm>
            <a:prstGeom prst="rect">
              <a:avLst/>
            </a:prstGeom>
            <a:effectLst/>
          </p:spPr>
        </p:pic>
        <p:sp>
          <p:nvSpPr>
            <p:cNvPr id="11" name="TextBox 10"/>
            <p:cNvSpPr txBox="1"/>
            <p:nvPr/>
          </p:nvSpPr>
          <p:spPr>
            <a:xfrm>
              <a:off x="4708716" y="1723540"/>
              <a:ext cx="1199325" cy="345781"/>
            </a:xfrm>
            <a:prstGeom prst="rect">
              <a:avLst/>
            </a:prstGeom>
            <a:noFill/>
          </p:spPr>
          <p:txBody>
            <a:bodyPr wrap="square" lIns="0" tIns="0" rIns="0" bIns="0" rtlCol="0">
              <a:noAutofit/>
            </a:bodyPr>
            <a:lstStyle/>
            <a:p>
              <a:pPr>
                <a:lnSpc>
                  <a:spcPct val="90000"/>
                </a:lnSpc>
                <a:spcAft>
                  <a:spcPts val="600"/>
                </a:spcAft>
              </a:pPr>
              <a:r>
                <a:rPr lang="en-US" sz="2400" b="1"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Logging</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2" name="Group 11"/>
          <p:cNvGrpSpPr/>
          <p:nvPr/>
        </p:nvGrpSpPr>
        <p:grpSpPr>
          <a:xfrm>
            <a:off x="6036171" y="476922"/>
            <a:ext cx="1965872" cy="1886974"/>
            <a:chOff x="6036171" y="804018"/>
            <a:chExt cx="1965872" cy="1886974"/>
          </a:xfrm>
        </p:grpSpPr>
        <p:pic>
          <p:nvPicPr>
            <p:cNvPr id="13" name="Picture 12"/>
            <p:cNvPicPr>
              <a:picLocks noChangeAspect="1"/>
            </p:cNvPicPr>
            <p:nvPr/>
          </p:nvPicPr>
          <p:blipFill>
            <a:blip r:embed="rId6"/>
            <a:stretch>
              <a:fillRect/>
            </a:stretch>
          </p:blipFill>
          <p:spPr>
            <a:xfrm>
              <a:off x="6036171" y="804018"/>
              <a:ext cx="1965872" cy="1886974"/>
            </a:xfrm>
            <a:prstGeom prst="rect">
              <a:avLst/>
            </a:prstGeom>
          </p:spPr>
        </p:pic>
        <p:sp>
          <p:nvSpPr>
            <p:cNvPr id="14" name="TextBox 13"/>
            <p:cNvSpPr txBox="1"/>
            <p:nvPr/>
          </p:nvSpPr>
          <p:spPr>
            <a:xfrm>
              <a:off x="6368523" y="1722757"/>
              <a:ext cx="1008504" cy="345781"/>
            </a:xfrm>
            <a:prstGeom prst="rect">
              <a:avLst/>
            </a:prstGeom>
            <a:noFill/>
          </p:spPr>
          <p:txBody>
            <a:bodyPr wrap="square" lIns="0" tIns="0" rIns="0" bIns="0" rtlCol="0">
              <a:noAutofit/>
            </a:bodyPr>
            <a:lstStyle/>
            <a:p>
              <a:pPr>
                <a:lnSpc>
                  <a:spcPct val="90000"/>
                </a:lnSpc>
                <a:spcAft>
                  <a:spcPts val="600"/>
                </a:spcAft>
              </a:pPr>
              <a:r>
                <a:rPr lang="en-US" sz="2400" b="1" kern="1200"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sFlow</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5" name="Group 14"/>
          <p:cNvGrpSpPr/>
          <p:nvPr/>
        </p:nvGrpSpPr>
        <p:grpSpPr>
          <a:xfrm>
            <a:off x="6931443" y="1294258"/>
            <a:ext cx="1906698" cy="1979022"/>
            <a:chOff x="6931443" y="1621354"/>
            <a:chExt cx="1906698" cy="1979022"/>
          </a:xfrm>
        </p:grpSpPr>
        <p:pic>
          <p:nvPicPr>
            <p:cNvPr id="16" name="Picture 15"/>
            <p:cNvPicPr>
              <a:picLocks noChangeAspect="1"/>
            </p:cNvPicPr>
            <p:nvPr/>
          </p:nvPicPr>
          <p:blipFill>
            <a:blip r:embed="rId7"/>
            <a:stretch>
              <a:fillRect/>
            </a:stretch>
          </p:blipFill>
          <p:spPr>
            <a:xfrm>
              <a:off x="6931443" y="1621354"/>
              <a:ext cx="1906698" cy="1979022"/>
            </a:xfrm>
            <a:prstGeom prst="rect">
              <a:avLst/>
            </a:prstGeom>
          </p:spPr>
        </p:pic>
        <p:sp>
          <p:nvSpPr>
            <p:cNvPr id="17" name="TextBox 16"/>
            <p:cNvSpPr txBox="1"/>
            <p:nvPr/>
          </p:nvSpPr>
          <p:spPr>
            <a:xfrm>
              <a:off x="7429950" y="2938125"/>
              <a:ext cx="1144185" cy="414938"/>
            </a:xfrm>
            <a:prstGeom prst="rect">
              <a:avLst/>
            </a:prstGeom>
            <a:noFill/>
          </p:spPr>
          <p:txBody>
            <a:bodyPr wrap="square" lIns="0" tIns="0" rIns="0" bIns="0" rtlCol="0">
              <a:noAutofit/>
            </a:bodyPr>
            <a:lstStyle/>
            <a:p>
              <a:pPr>
                <a:lnSpc>
                  <a:spcPct val="90000"/>
                </a:lnSpc>
                <a:spcAft>
                  <a:spcPts val="600"/>
                </a:spcAft>
              </a:pPr>
              <a:r>
                <a:rPr lang="en-US" sz="2400" b="1"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AddOns</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8" name="Group 17"/>
          <p:cNvGrpSpPr/>
          <p:nvPr/>
        </p:nvGrpSpPr>
        <p:grpSpPr>
          <a:xfrm>
            <a:off x="3256118" y="3253555"/>
            <a:ext cx="5582023" cy="2807449"/>
            <a:chOff x="3256118" y="3580651"/>
            <a:chExt cx="5582023" cy="2807449"/>
          </a:xfrm>
        </p:grpSpPr>
        <p:pic>
          <p:nvPicPr>
            <p:cNvPr id="19" name="Picture 18"/>
            <p:cNvPicPr>
              <a:picLocks noChangeAspect="1"/>
            </p:cNvPicPr>
            <p:nvPr/>
          </p:nvPicPr>
          <p:blipFill>
            <a:blip r:embed="rId8"/>
            <a:stretch>
              <a:fillRect/>
            </a:stretch>
          </p:blipFill>
          <p:spPr>
            <a:xfrm>
              <a:off x="3256118" y="3580651"/>
              <a:ext cx="5582023" cy="2807449"/>
            </a:xfrm>
            <a:prstGeom prst="rect">
              <a:avLst/>
            </a:prstGeom>
          </p:spPr>
        </p:pic>
        <p:sp>
          <p:nvSpPr>
            <p:cNvPr id="20" name="TextBox 19"/>
            <p:cNvSpPr txBox="1"/>
            <p:nvPr/>
          </p:nvSpPr>
          <p:spPr>
            <a:xfrm>
              <a:off x="4384715" y="5087920"/>
              <a:ext cx="3419394" cy="904056"/>
            </a:xfrm>
            <a:prstGeom prst="rect">
              <a:avLst/>
            </a:prstGeom>
            <a:noFill/>
          </p:spPr>
          <p:txBody>
            <a:bodyPr wrap="square" lIns="0" tIns="0" rIns="0" bIns="0" rtlCol="0">
              <a:noAutofit/>
            </a:bodyPr>
            <a:lstStyle/>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Accounting, Visibility</a:t>
              </a:r>
            </a:p>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&amp; Reporting</a:t>
              </a:r>
            </a:p>
          </p:txBody>
        </p:sp>
      </p:grpSp>
      <p:grpSp>
        <p:nvGrpSpPr>
          <p:cNvPr id="26" name="Group 25"/>
          <p:cNvGrpSpPr/>
          <p:nvPr/>
        </p:nvGrpSpPr>
        <p:grpSpPr>
          <a:xfrm>
            <a:off x="9671824" y="4205915"/>
            <a:ext cx="1662329" cy="1537750"/>
            <a:chOff x="9671824" y="4533011"/>
            <a:chExt cx="1662329" cy="1537750"/>
          </a:xfrm>
        </p:grpSpPr>
        <p:sp>
          <p:nvSpPr>
            <p:cNvPr id="27" name="Flowchart: Connector 26"/>
            <p:cNvSpPr/>
            <p:nvPr/>
          </p:nvSpPr>
          <p:spPr>
            <a:xfrm>
              <a:off x="9910233" y="4533011"/>
              <a:ext cx="1250950" cy="1201791"/>
            </a:xfrm>
            <a:prstGeom prst="flowChartConnector">
              <a:avLst/>
            </a:prstGeom>
            <a:solidFill>
              <a:schemeClr val="tx1">
                <a:lumMod val="50000"/>
                <a:lumOff val="50000"/>
              </a:schemeClr>
            </a:solidFill>
            <a:ln>
              <a:noFill/>
            </a:ln>
            <a:effectLst>
              <a:glow rad="63500">
                <a:schemeClr val="bg1">
                  <a:lumMod val="85000"/>
                  <a:alpha val="40000"/>
                </a:schemeClr>
              </a:glow>
              <a:outerShdw blurRad="50800" dist="38100" dir="5400000" algn="t" rotWithShape="0">
                <a:prstClr val="black">
                  <a:alpha val="40000"/>
                </a:prstClr>
              </a:outerShdw>
            </a:effectLst>
            <a:scene3d>
              <a:camera prst="orthographicFront"/>
              <a:lightRig rig="threePt" dir="t"/>
            </a:scene3d>
            <a:sp3d prstMaterial="metal">
              <a:bevelT/>
              <a:bevelB/>
            </a:sp3d>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8" name="Rectangle 27"/>
            <p:cNvSpPr/>
            <p:nvPr/>
          </p:nvSpPr>
          <p:spPr>
            <a:xfrm>
              <a:off x="9944658" y="4758169"/>
              <a:ext cx="1160895" cy="400110"/>
            </a:xfrm>
            <a:prstGeom prst="rect">
              <a:avLst/>
            </a:prstGeom>
          </p:spPr>
          <p:txBody>
            <a:bodyPr wrap="none">
              <a:spAutoFit/>
            </a:bodyPr>
            <a:lstStyle/>
            <a:p>
              <a:r>
                <a:rPr lang="en-US" sz="2000" b="1" dirty="0" err="1"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iControl</a:t>
              </a:r>
              <a:endParaRPr lang="en-US" sz="2000" dirty="0">
                <a:solidFill>
                  <a:schemeClr val="bg1"/>
                </a:solidFill>
              </a:endParaRPr>
            </a:p>
          </p:txBody>
        </p:sp>
        <p:pic>
          <p:nvPicPr>
            <p:cNvPr id="29" name="Picture 2" descr="http://i690.photobucket.com/albums/vv264/llamaplaid/spy-vs-spy.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077" t="30742" r="24970" b="13063"/>
            <a:stretch/>
          </p:blipFill>
          <p:spPr bwMode="auto">
            <a:xfrm>
              <a:off x="10232312" y="5094128"/>
              <a:ext cx="616145" cy="5530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Rectangle 29">
              <a:hlinkClick r:id="rId10"/>
            </p:cNvPr>
            <p:cNvSpPr/>
            <p:nvPr/>
          </p:nvSpPr>
          <p:spPr>
            <a:xfrm>
              <a:off x="9671824" y="5734802"/>
              <a:ext cx="1662329" cy="335959"/>
            </a:xfrm>
            <a:prstGeom prst="rect">
              <a:avLst/>
            </a:prstGeom>
            <a:no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i="0" dirty="0" smtClean="0">
                  <a:solidFill>
                    <a:schemeClr val="bg1"/>
                  </a:solidFill>
                  <a:effectLst>
                    <a:outerShdw blurRad="50800" dist="38100" dir="2700000" algn="tl" rotWithShape="0">
                      <a:prstClr val="black">
                        <a:alpha val="40000"/>
                      </a:prstClr>
                    </a:outerShdw>
                  </a:effectLst>
                  <a:latin typeface="Gadugi" panose="020B0502040204020203" pitchFamily="34" charset="0"/>
                </a:rPr>
                <a:t>Skunk Works</a:t>
              </a:r>
              <a:endParaRPr lang="en-US" i="0" dirty="0">
                <a:solidFill>
                  <a:schemeClr val="bg1"/>
                </a:solidFill>
                <a:effectLst>
                  <a:outerShdw blurRad="50800" dist="38100" dir="2700000" algn="tl" rotWithShape="0">
                    <a:prstClr val="black">
                      <a:alpha val="40000"/>
                    </a:prstClr>
                  </a:outerShdw>
                </a:effectLst>
                <a:latin typeface="Gadugi" panose="020B0502040204020203" pitchFamily="34" charset="0"/>
              </a:endParaRPr>
            </a:p>
          </p:txBody>
        </p:sp>
      </p:grpSp>
    </p:spTree>
    <p:extLst>
      <p:ext uri="{BB962C8B-B14F-4D97-AF65-F5344CB8AC3E}">
        <p14:creationId xmlns:p14="http://schemas.microsoft.com/office/powerpoint/2010/main" val="40792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4167E-6 4.81481E-6 L -0.00091 0.07013 " pathEditMode="relative" rAng="0" ptsTypes="AA">
                                      <p:cBhvr>
                                        <p:cTn id="6" dur="2000" fill="hold"/>
                                        <p:tgtEl>
                                          <p:spTgt spid="18"/>
                                        </p:tgtEl>
                                        <p:attrNameLst>
                                          <p:attrName>ppt_x</p:attrName>
                                          <p:attrName>ppt_y</p:attrName>
                                        </p:attrNameLst>
                                      </p:cBhvr>
                                      <p:rCtr x="-52" y="3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AVR (Availability, Visibility &amp; Reporting)</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4" name="Rectangle 3"/>
          <p:cNvSpPr/>
          <p:nvPr/>
        </p:nvSpPr>
        <p:spPr>
          <a:xfrm>
            <a:off x="111823" y="2439033"/>
            <a:ext cx="3923464" cy="2677656"/>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a:outerShdw blurRad="50800" dist="38100" dir="5400000" algn="t" rotWithShape="0">
              <a:prstClr val="black">
                <a:alpha val="40000"/>
              </a:prstClr>
            </a:outerShdw>
          </a:effectLst>
        </p:spPr>
        <p:txBody>
          <a:bodyPr wrap="square">
            <a:spAutoFit/>
          </a:bodyPr>
          <a:lstStyle/>
          <a:p>
            <a:r>
              <a:rPr lang="en-US" sz="2400" dirty="0" smtClean="0">
                <a:latin typeface="Gadugi" panose="020B0502040204020203" pitchFamily="34" charset="0"/>
              </a:rPr>
              <a:t>Provides metrics </a:t>
            </a:r>
            <a:r>
              <a:rPr lang="en-US" sz="2400" dirty="0">
                <a:latin typeface="Gadugi" panose="020B0502040204020203" pitchFamily="34" charset="0"/>
              </a:rPr>
              <a:t>such as:</a:t>
            </a:r>
          </a:p>
          <a:p>
            <a:pPr marL="342900" indent="-342900">
              <a:buFont typeface="Arial" panose="020B0604020202020204" pitchFamily="34" charset="0"/>
              <a:buChar char="•"/>
            </a:pPr>
            <a:r>
              <a:rPr lang="en-US" sz="2400" dirty="0">
                <a:latin typeface="Gadugi" panose="020B0502040204020203" pitchFamily="34" charset="0"/>
              </a:rPr>
              <a:t>Transactions per second, </a:t>
            </a:r>
          </a:p>
          <a:p>
            <a:pPr marL="342900" indent="-342900">
              <a:buFont typeface="Arial" panose="020B0604020202020204" pitchFamily="34" charset="0"/>
              <a:buChar char="•"/>
            </a:pPr>
            <a:r>
              <a:rPr lang="en-US" sz="2400" dirty="0">
                <a:latin typeface="Gadugi" panose="020B0502040204020203" pitchFamily="34" charset="0"/>
              </a:rPr>
              <a:t>Server latency </a:t>
            </a:r>
          </a:p>
          <a:p>
            <a:pPr marL="342900" indent="-342900">
              <a:buFont typeface="Arial" panose="020B0604020202020204" pitchFamily="34" charset="0"/>
              <a:buChar char="•"/>
            </a:pPr>
            <a:r>
              <a:rPr lang="en-US" sz="2400" dirty="0">
                <a:latin typeface="Gadugi" panose="020B0502040204020203" pitchFamily="34" charset="0"/>
              </a:rPr>
              <a:t>Client latency, </a:t>
            </a:r>
          </a:p>
          <a:p>
            <a:pPr marL="342900" indent="-342900">
              <a:buFont typeface="Arial" panose="020B0604020202020204" pitchFamily="34" charset="0"/>
              <a:buChar char="•"/>
            </a:pPr>
            <a:r>
              <a:rPr lang="en-US" sz="2400" dirty="0">
                <a:latin typeface="Gadugi" panose="020B0502040204020203" pitchFamily="34" charset="0"/>
              </a:rPr>
              <a:t>Request throughput</a:t>
            </a:r>
          </a:p>
          <a:p>
            <a:pPr marL="342900" indent="-342900">
              <a:buFont typeface="Arial" panose="020B0604020202020204" pitchFamily="34" charset="0"/>
              <a:buChar char="•"/>
            </a:pPr>
            <a:r>
              <a:rPr lang="en-US" sz="2400" dirty="0">
                <a:latin typeface="Gadugi" panose="020B0502040204020203" pitchFamily="34" charset="0"/>
              </a:rPr>
              <a:t>Response throughput, </a:t>
            </a:r>
          </a:p>
          <a:p>
            <a:pPr marL="342900" indent="-342900">
              <a:buFont typeface="Arial" panose="020B0604020202020204" pitchFamily="34" charset="0"/>
              <a:buChar char="•"/>
            </a:pPr>
            <a:r>
              <a:rPr lang="en-US" sz="2400" dirty="0">
                <a:latin typeface="Gadugi" panose="020B0502040204020203" pitchFamily="34" charset="0"/>
              </a:rPr>
              <a:t>Sessions. </a:t>
            </a:r>
            <a:r>
              <a:rPr lang="en-US" sz="2400" dirty="0" smtClean="0">
                <a:latin typeface="Gadugi" panose="020B0502040204020203" pitchFamily="34" charset="0"/>
              </a:rPr>
              <a:t>Counts</a:t>
            </a:r>
            <a:endParaRPr lang="en-US" sz="2400" dirty="0">
              <a:latin typeface="Gadugi" panose="020B0502040204020203" pitchFamily="34" charset="0"/>
            </a:endParaRPr>
          </a:p>
        </p:txBody>
      </p:sp>
      <p:sp>
        <p:nvSpPr>
          <p:cNvPr id="6" name="Rectangle 5"/>
          <p:cNvSpPr/>
          <p:nvPr/>
        </p:nvSpPr>
        <p:spPr>
          <a:xfrm>
            <a:off x="4147110" y="2413338"/>
            <a:ext cx="3581400" cy="2677656"/>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a:outerShdw blurRad="50800" dist="38100" dir="5400000" algn="t" rotWithShape="0">
              <a:prstClr val="black">
                <a:alpha val="40000"/>
              </a:prstClr>
            </a:outerShdw>
          </a:effectLst>
        </p:spPr>
        <p:txBody>
          <a:bodyPr wrap="square">
            <a:spAutoFit/>
          </a:bodyPr>
          <a:lstStyle/>
          <a:p>
            <a:r>
              <a:rPr lang="en-US" sz="2400" dirty="0" smtClean="0">
                <a:latin typeface="Gadugi" panose="020B0502040204020203" pitchFamily="34" charset="0"/>
              </a:rPr>
              <a:t>Can </a:t>
            </a:r>
            <a:r>
              <a:rPr lang="en-US" sz="2400" dirty="0">
                <a:latin typeface="Gadugi" panose="020B0502040204020203" pitchFamily="34" charset="0"/>
              </a:rPr>
              <a:t>view metrics </a:t>
            </a:r>
            <a:r>
              <a:rPr lang="en-US" sz="2400" dirty="0" smtClean="0">
                <a:latin typeface="Gadugi" panose="020B0502040204020203" pitchFamily="34" charset="0"/>
              </a:rPr>
              <a:t>for: </a:t>
            </a:r>
            <a:endParaRPr lang="en-US" sz="2400" dirty="0">
              <a:latin typeface="Gadugi" panose="020B0502040204020203" pitchFamily="34" charset="0"/>
            </a:endParaRPr>
          </a:p>
          <a:p>
            <a:pPr marL="342900" indent="-342900">
              <a:buFont typeface="Arial" panose="020B0604020202020204" pitchFamily="34" charset="0"/>
              <a:buChar char="•"/>
            </a:pPr>
            <a:r>
              <a:rPr lang="en-US" sz="2400" dirty="0" smtClean="0">
                <a:latin typeface="Gadugi" panose="020B0502040204020203" pitchFamily="34" charset="0"/>
              </a:rPr>
              <a:t>Applications</a:t>
            </a:r>
            <a:endParaRPr lang="en-US" sz="2400" dirty="0">
              <a:latin typeface="Gadugi" panose="020B0502040204020203" pitchFamily="34" charset="0"/>
            </a:endParaRPr>
          </a:p>
          <a:p>
            <a:pPr marL="342900" indent="-342900">
              <a:buFont typeface="Arial" panose="020B0604020202020204" pitchFamily="34" charset="0"/>
              <a:buChar char="•"/>
            </a:pPr>
            <a:r>
              <a:rPr lang="en-US" sz="2400" dirty="0" smtClean="0">
                <a:latin typeface="Gadugi" panose="020B0502040204020203" pitchFamily="34" charset="0"/>
              </a:rPr>
              <a:t>Virtual </a:t>
            </a:r>
            <a:r>
              <a:rPr lang="en-US" sz="2400" dirty="0">
                <a:latin typeface="Gadugi" panose="020B0502040204020203" pitchFamily="34" charset="0"/>
              </a:rPr>
              <a:t>servers, </a:t>
            </a:r>
          </a:p>
          <a:p>
            <a:pPr marL="342900" indent="-342900">
              <a:buFont typeface="Arial" panose="020B0604020202020204" pitchFamily="34" charset="0"/>
              <a:buChar char="•"/>
            </a:pPr>
            <a:r>
              <a:rPr lang="en-US" sz="2400" dirty="0" smtClean="0">
                <a:latin typeface="Gadugi" panose="020B0502040204020203" pitchFamily="34" charset="0"/>
              </a:rPr>
              <a:t>Pool </a:t>
            </a:r>
            <a:r>
              <a:rPr lang="en-US" sz="2400" dirty="0">
                <a:latin typeface="Gadugi" panose="020B0502040204020203" pitchFamily="34" charset="0"/>
              </a:rPr>
              <a:t>members, </a:t>
            </a:r>
          </a:p>
          <a:p>
            <a:pPr marL="342900" indent="-342900">
              <a:buFont typeface="Arial" panose="020B0604020202020204" pitchFamily="34" charset="0"/>
              <a:buChar char="•"/>
            </a:pPr>
            <a:r>
              <a:rPr lang="en-US" sz="2400" dirty="0">
                <a:latin typeface="Gadugi" panose="020B0502040204020203" pitchFamily="34" charset="0"/>
              </a:rPr>
              <a:t>URLs, </a:t>
            </a:r>
          </a:p>
          <a:p>
            <a:pPr marL="342900" indent="-342900">
              <a:buFont typeface="Arial" panose="020B0604020202020204" pitchFamily="34" charset="0"/>
              <a:buChar char="•"/>
            </a:pPr>
            <a:r>
              <a:rPr lang="en-US" sz="2400" dirty="0" smtClean="0">
                <a:latin typeface="Gadugi" panose="020B0502040204020203" pitchFamily="34" charset="0"/>
              </a:rPr>
              <a:t>Specific </a:t>
            </a:r>
            <a:r>
              <a:rPr lang="en-US" sz="2400" dirty="0">
                <a:latin typeface="Gadugi" panose="020B0502040204020203" pitchFamily="34" charset="0"/>
              </a:rPr>
              <a:t>countries, </a:t>
            </a:r>
          </a:p>
          <a:p>
            <a:pPr marL="342900" indent="-342900">
              <a:buFont typeface="Arial" panose="020B0604020202020204" pitchFamily="34" charset="0"/>
              <a:buChar char="•"/>
            </a:pPr>
            <a:r>
              <a:rPr lang="en-US" sz="2400" dirty="0">
                <a:latin typeface="Gadugi" panose="020B0502040204020203" pitchFamily="34" charset="0"/>
              </a:rPr>
              <a:t>App traffic details</a:t>
            </a:r>
          </a:p>
        </p:txBody>
      </p:sp>
      <p:sp>
        <p:nvSpPr>
          <p:cNvPr id="7" name="Rectangle 6"/>
          <p:cNvSpPr/>
          <p:nvPr/>
        </p:nvSpPr>
        <p:spPr>
          <a:xfrm>
            <a:off x="7850204" y="2413338"/>
            <a:ext cx="4133143" cy="2677656"/>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a:outerShdw blurRad="50800" dist="38100" dir="5400000" algn="t" rotWithShape="0">
              <a:prstClr val="black">
                <a:alpha val="40000"/>
              </a:prstClr>
            </a:outerShdw>
          </a:effectLst>
        </p:spPr>
        <p:txBody>
          <a:bodyPr wrap="square">
            <a:spAutoFit/>
          </a:bodyPr>
          <a:lstStyle/>
          <a:p>
            <a:r>
              <a:rPr lang="en-US" sz="2400" dirty="0">
                <a:latin typeface="Gadugi" panose="020B0502040204020203" pitchFamily="34" charset="0"/>
              </a:rPr>
              <a:t>Transaction counters </a:t>
            </a:r>
            <a:r>
              <a:rPr lang="en-US" sz="2400" dirty="0" smtClean="0">
                <a:latin typeface="Gadugi" panose="020B0502040204020203" pitchFamily="34" charset="0"/>
              </a:rPr>
              <a:t>for:</a:t>
            </a:r>
          </a:p>
          <a:p>
            <a:pPr marL="342900" indent="-342900">
              <a:buFont typeface="Arial" panose="020B0604020202020204" pitchFamily="34" charset="0"/>
              <a:buChar char="•"/>
            </a:pPr>
            <a:r>
              <a:rPr lang="en-US" sz="2400" dirty="0" smtClean="0">
                <a:latin typeface="Gadugi" panose="020B0502040204020203" pitchFamily="34" charset="0"/>
              </a:rPr>
              <a:t>Response </a:t>
            </a:r>
            <a:r>
              <a:rPr lang="en-US" sz="2400" dirty="0">
                <a:latin typeface="Gadugi" panose="020B0502040204020203" pitchFamily="34" charset="0"/>
              </a:rPr>
              <a:t>codes, </a:t>
            </a:r>
            <a:endParaRPr lang="en-US" sz="2400" dirty="0" smtClean="0">
              <a:latin typeface="Gadugi" panose="020B0502040204020203" pitchFamily="34" charset="0"/>
            </a:endParaRPr>
          </a:p>
          <a:p>
            <a:pPr marL="342900" indent="-342900">
              <a:buFont typeface="Arial" panose="020B0604020202020204" pitchFamily="34" charset="0"/>
              <a:buChar char="•"/>
            </a:pPr>
            <a:r>
              <a:rPr lang="en-US" sz="2400" dirty="0" smtClean="0">
                <a:latin typeface="Gadugi" panose="020B0502040204020203" pitchFamily="34" charset="0"/>
              </a:rPr>
              <a:t>User </a:t>
            </a:r>
            <a:r>
              <a:rPr lang="en-US" sz="2400" dirty="0">
                <a:latin typeface="Gadugi" panose="020B0502040204020203" pitchFamily="34" charset="0"/>
              </a:rPr>
              <a:t>agents, </a:t>
            </a:r>
            <a:endParaRPr lang="en-US" sz="2400" dirty="0" smtClean="0">
              <a:latin typeface="Gadugi" panose="020B0502040204020203" pitchFamily="34" charset="0"/>
            </a:endParaRPr>
          </a:p>
          <a:p>
            <a:pPr marL="342900" indent="-342900">
              <a:buFont typeface="Arial" panose="020B0604020202020204" pitchFamily="34" charset="0"/>
              <a:buChar char="•"/>
            </a:pPr>
            <a:r>
              <a:rPr lang="en-US" sz="2400" dirty="0" smtClean="0">
                <a:latin typeface="Gadugi" panose="020B0502040204020203" pitchFamily="34" charset="0"/>
              </a:rPr>
              <a:t>HTTP </a:t>
            </a:r>
            <a:r>
              <a:rPr lang="en-US" sz="2400" dirty="0">
                <a:latin typeface="Gadugi" panose="020B0502040204020203" pitchFamily="34" charset="0"/>
              </a:rPr>
              <a:t>methods, </a:t>
            </a:r>
            <a:endParaRPr lang="en-US" sz="2400" dirty="0" smtClean="0">
              <a:latin typeface="Gadugi" panose="020B0502040204020203" pitchFamily="34" charset="0"/>
            </a:endParaRPr>
          </a:p>
          <a:p>
            <a:pPr marL="342900" indent="-342900">
              <a:buFont typeface="Arial" panose="020B0604020202020204" pitchFamily="34" charset="0"/>
              <a:buChar char="•"/>
            </a:pPr>
            <a:r>
              <a:rPr lang="en-US" sz="2400" dirty="0" smtClean="0">
                <a:latin typeface="Gadugi" panose="020B0502040204020203" pitchFamily="34" charset="0"/>
              </a:rPr>
              <a:t>Countries</a:t>
            </a:r>
          </a:p>
          <a:p>
            <a:pPr marL="342900" indent="-342900">
              <a:buFont typeface="Arial" panose="020B0604020202020204" pitchFamily="34" charset="0"/>
              <a:buChar char="•"/>
            </a:pPr>
            <a:r>
              <a:rPr lang="en-US" sz="2400" dirty="0" smtClean="0">
                <a:latin typeface="Gadugi" panose="020B0502040204020203" pitchFamily="34" charset="0"/>
              </a:rPr>
              <a:t>IP </a:t>
            </a:r>
            <a:r>
              <a:rPr lang="en-US" sz="2400" dirty="0">
                <a:latin typeface="Gadugi" panose="020B0502040204020203" pitchFamily="34" charset="0"/>
              </a:rPr>
              <a:t>addresses </a:t>
            </a:r>
            <a:endParaRPr lang="en-US" sz="2400" dirty="0" smtClean="0">
              <a:latin typeface="Gadugi" panose="020B0502040204020203" pitchFamily="34" charset="0"/>
            </a:endParaRPr>
          </a:p>
          <a:p>
            <a:pPr marL="342900" indent="-342900">
              <a:buFont typeface="Arial" panose="020B0604020202020204" pitchFamily="34" charset="0"/>
              <a:buChar char="•"/>
            </a:pPr>
            <a:endParaRPr lang="en-US" sz="2400" dirty="0" smtClean="0">
              <a:latin typeface="Gadugi" panose="020B0502040204020203" pitchFamily="34" charset="0"/>
            </a:endParaRPr>
          </a:p>
        </p:txBody>
      </p:sp>
      <p:sp>
        <p:nvSpPr>
          <p:cNvPr id="8" name="Rectangle 7"/>
          <p:cNvSpPr/>
          <p:nvPr/>
        </p:nvSpPr>
        <p:spPr>
          <a:xfrm>
            <a:off x="238538" y="1207012"/>
            <a:ext cx="11539331" cy="830997"/>
          </a:xfrm>
          <a:prstGeom prst="rect">
            <a:avLst/>
          </a:prstGeom>
        </p:spPr>
        <p:txBody>
          <a:bodyPr wrap="square">
            <a:spAutoFit/>
          </a:bodyPr>
          <a:lstStyle/>
          <a:p>
            <a:r>
              <a:rPr lang="en-US" sz="2400" dirty="0">
                <a:latin typeface="Gadugi" panose="020B0502040204020203" pitchFamily="34" charset="0"/>
              </a:rPr>
              <a:t>Analytics (also called Application Visibility and Reporting) is a module on the BIG-IP</a:t>
            </a:r>
            <a:r>
              <a:rPr lang="en-US" sz="2400" baseline="30000" dirty="0">
                <a:latin typeface="Gadugi" panose="020B0502040204020203" pitchFamily="34" charset="0"/>
              </a:rPr>
              <a:t>®</a:t>
            </a:r>
            <a:r>
              <a:rPr lang="en-US" sz="2400" dirty="0">
                <a:latin typeface="Gadugi" panose="020B0502040204020203" pitchFamily="34" charset="0"/>
              </a:rPr>
              <a:t> system that lets you analyze performance of web applications. </a:t>
            </a:r>
          </a:p>
        </p:txBody>
      </p:sp>
      <p:sp>
        <p:nvSpPr>
          <p:cNvPr id="9" name="Rectangle 8"/>
          <p:cNvSpPr/>
          <p:nvPr/>
        </p:nvSpPr>
        <p:spPr>
          <a:xfrm>
            <a:off x="265078" y="5369120"/>
            <a:ext cx="11658668" cy="830997"/>
          </a:xfrm>
          <a:prstGeom prst="rect">
            <a:avLst/>
          </a:prstGeom>
        </p:spPr>
        <p:txBody>
          <a:bodyPr wrap="square">
            <a:spAutoFit/>
          </a:bodyPr>
          <a:lstStyle/>
          <a:p>
            <a:r>
              <a:rPr lang="en-US" sz="2400" dirty="0" smtClean="0">
                <a:latin typeface="Gadugi" panose="020B0502040204020203" pitchFamily="34" charset="0"/>
              </a:rPr>
              <a:t>AVR also </a:t>
            </a:r>
            <a:r>
              <a:rPr lang="en-US" sz="2400" dirty="0">
                <a:latin typeface="Gadugi" panose="020B0502040204020203" pitchFamily="34" charset="0"/>
              </a:rPr>
              <a:t>provides remote logging capabilities </a:t>
            </a:r>
            <a:r>
              <a:rPr lang="en-US" sz="2400" dirty="0" smtClean="0">
                <a:latin typeface="Gadugi" panose="020B0502040204020203" pitchFamily="34" charset="0"/>
              </a:rPr>
              <a:t>to consolidate </a:t>
            </a:r>
            <a:r>
              <a:rPr lang="en-US" sz="2400" dirty="0">
                <a:latin typeface="Gadugi" panose="020B0502040204020203" pitchFamily="34" charset="0"/>
              </a:rPr>
              <a:t>statistics gathered from multiple BIG-IP appliances onto syslog servers or SIEM devices, such as </a:t>
            </a:r>
            <a:r>
              <a:rPr lang="en-US" sz="2400" dirty="0" err="1">
                <a:latin typeface="Gadugi" panose="020B0502040204020203" pitchFamily="34" charset="0"/>
              </a:rPr>
              <a:t>Splunk</a:t>
            </a:r>
            <a:r>
              <a:rPr lang="en-US" sz="2400" dirty="0">
                <a:latin typeface="Gadugi" panose="020B0502040204020203" pitchFamily="34" charset="0"/>
              </a:rPr>
              <a:t>.</a:t>
            </a:r>
          </a:p>
        </p:txBody>
      </p:sp>
    </p:spTree>
    <p:extLst>
      <p:ext uri="{BB962C8B-B14F-4D97-AF65-F5344CB8AC3E}">
        <p14:creationId xmlns:p14="http://schemas.microsoft.com/office/powerpoint/2010/main" val="23400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2" name="Picture 1"/>
          <p:cNvPicPr>
            <a:picLocks noChangeAspect="1"/>
          </p:cNvPicPr>
          <p:nvPr/>
        </p:nvPicPr>
        <p:blipFill>
          <a:blip r:embed="rId3"/>
          <a:stretch>
            <a:fillRect/>
          </a:stretch>
        </p:blipFill>
        <p:spPr>
          <a:xfrm>
            <a:off x="112952" y="1134577"/>
            <a:ext cx="5778634" cy="4530727"/>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112951" y="4253947"/>
            <a:ext cx="5552353" cy="357809"/>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5" name="Picture 4"/>
          <p:cNvPicPr>
            <a:picLocks noChangeAspect="1"/>
          </p:cNvPicPr>
          <p:nvPr/>
        </p:nvPicPr>
        <p:blipFill>
          <a:blip r:embed="rId4"/>
          <a:stretch>
            <a:fillRect/>
          </a:stretch>
        </p:blipFill>
        <p:spPr>
          <a:xfrm>
            <a:off x="112951" y="5456378"/>
            <a:ext cx="11954454" cy="1011927"/>
          </a:xfrm>
          <a:prstGeom prst="rect">
            <a:avLst/>
          </a:prstGeom>
        </p:spPr>
      </p:pic>
      <p:sp>
        <p:nvSpPr>
          <p:cNvPr id="6" name="TextBox 5"/>
          <p:cNvSpPr txBox="1"/>
          <p:nvPr/>
        </p:nvSpPr>
        <p:spPr>
          <a:xfrm>
            <a:off x="6867940" y="1385165"/>
            <a:ext cx="4622652" cy="3514826"/>
          </a:xfrm>
          <a:prstGeom prst="rect">
            <a:avLst/>
          </a:prstGeom>
          <a:noFill/>
        </p:spPr>
        <p:txBody>
          <a:bodyPr wrap="square" lIns="0" tIns="0" rIns="0" bIns="0" rtlCol="0">
            <a:noAutofit/>
          </a:bodyPr>
          <a:lstStyle/>
          <a:p>
            <a:pPr marL="457200" indent="-457200">
              <a:lnSpc>
                <a:spcPct val="90000"/>
              </a:lnSpc>
              <a:spcAft>
                <a:spcPts val="600"/>
              </a:spcAft>
              <a:buFont typeface="Arial" panose="020B0604020202020204" pitchFamily="34" charset="0"/>
              <a:buChar char="•"/>
            </a:pPr>
            <a:r>
              <a:rPr lang="en-US" sz="3000" kern="1200" dirty="0" smtClean="0">
                <a:solidFill>
                  <a:srgbClr val="002060"/>
                </a:solidFill>
                <a:effectLst>
                  <a:outerShdw blurRad="38100" dist="25400" dir="2700000" algn="tl">
                    <a:srgbClr val="000000">
                      <a:alpha val="0"/>
                    </a:srgbClr>
                  </a:outerShdw>
                </a:effectLst>
              </a:rPr>
              <a:t>Does require a system “restart” to provision</a:t>
            </a:r>
          </a:p>
          <a:p>
            <a:pPr marL="457200" indent="-457200">
              <a:lnSpc>
                <a:spcPct val="90000"/>
              </a:lnSpc>
              <a:spcAft>
                <a:spcPts val="600"/>
              </a:spcAft>
              <a:buFont typeface="Arial" panose="020B0604020202020204" pitchFamily="34" charset="0"/>
              <a:buChar char="•"/>
            </a:pPr>
            <a:r>
              <a:rPr lang="en-US" sz="3000" kern="1200" dirty="0" smtClean="0">
                <a:solidFill>
                  <a:srgbClr val="002060"/>
                </a:solidFill>
                <a:effectLst>
                  <a:outerShdw blurRad="38100" dist="25400" dir="2700000" algn="tl">
                    <a:srgbClr val="000000">
                      <a:alpha val="0"/>
                    </a:srgbClr>
                  </a:outerShdw>
                </a:effectLst>
              </a:rPr>
              <a:t>Does not count as a “module”</a:t>
            </a:r>
          </a:p>
          <a:p>
            <a:pPr marL="457200" indent="-457200">
              <a:lnSpc>
                <a:spcPct val="90000"/>
              </a:lnSpc>
              <a:spcAft>
                <a:spcPts val="600"/>
              </a:spcAft>
              <a:buFont typeface="Arial" panose="020B0604020202020204" pitchFamily="34" charset="0"/>
              <a:buChar char="•"/>
            </a:pPr>
            <a:r>
              <a:rPr lang="en-US" sz="3000" dirty="0" smtClean="0">
                <a:solidFill>
                  <a:srgbClr val="002060"/>
                </a:solidFill>
                <a:effectLst>
                  <a:outerShdw blurRad="38100" dist="25400" dir="2700000" algn="tl">
                    <a:srgbClr val="000000">
                      <a:alpha val="0"/>
                    </a:srgbClr>
                  </a:outerShdw>
                </a:effectLst>
              </a:rPr>
              <a:t>There is no license cost</a:t>
            </a:r>
          </a:p>
          <a:p>
            <a:pPr marL="457200" indent="-457200">
              <a:lnSpc>
                <a:spcPct val="90000"/>
              </a:lnSpc>
              <a:spcAft>
                <a:spcPts val="600"/>
              </a:spcAft>
              <a:buFont typeface="Arial" panose="020B0604020202020204" pitchFamily="34" charset="0"/>
              <a:buChar char="•"/>
            </a:pPr>
            <a:r>
              <a:rPr lang="en-US" sz="3000" dirty="0" smtClean="0">
                <a:solidFill>
                  <a:srgbClr val="002060"/>
                </a:solidFill>
                <a:effectLst>
                  <a:outerShdw blurRad="38100" dist="25400" dir="2700000" algn="tl">
                    <a:srgbClr val="000000">
                      <a:alpha val="0"/>
                    </a:srgbClr>
                  </a:outerShdw>
                </a:effectLst>
              </a:rPr>
              <a:t>There is CPU, Disk &amp; Memory impact</a:t>
            </a:r>
            <a:endParaRPr lang="en-US" sz="3000" kern="1200" dirty="0" smtClean="0">
              <a:solidFill>
                <a:srgbClr val="002060"/>
              </a:solidFill>
              <a:effectLst>
                <a:outerShdw blurRad="38100" dist="25400" dir="2700000" algn="tl">
                  <a:srgbClr val="000000">
                    <a:alpha val="0"/>
                  </a:srgbClr>
                </a:outerShdw>
              </a:effectLst>
            </a:endParaRPr>
          </a:p>
        </p:txBody>
      </p:sp>
      <p:sp>
        <p:nvSpPr>
          <p:cNvPr id="7" name="Oval 6"/>
          <p:cNvSpPr/>
          <p:nvPr/>
        </p:nvSpPr>
        <p:spPr>
          <a:xfrm>
            <a:off x="8567530" y="5588238"/>
            <a:ext cx="3499875" cy="782745"/>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8"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AVR Provisioning</a:t>
            </a:r>
            <a:endParaRPr lang="en-US" dirty="0"/>
          </a:p>
        </p:txBody>
      </p:sp>
    </p:spTree>
    <p:extLst>
      <p:ext uri="{BB962C8B-B14F-4D97-AF65-F5344CB8AC3E}">
        <p14:creationId xmlns:p14="http://schemas.microsoft.com/office/powerpoint/2010/main" val="376367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4"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Quick Info</a:t>
            </a:r>
            <a:endParaRPr lang="en-US" dirty="0"/>
          </a:p>
        </p:txBody>
      </p:sp>
      <p:pic>
        <p:nvPicPr>
          <p:cNvPr id="5" name="Picture 4"/>
          <p:cNvPicPr>
            <a:picLocks noChangeAspect="1"/>
          </p:cNvPicPr>
          <p:nvPr/>
        </p:nvPicPr>
        <p:blipFill rotWithShape="1">
          <a:blip r:embed="rId2"/>
          <a:srcRect t="2574"/>
          <a:stretch/>
        </p:blipFill>
        <p:spPr>
          <a:xfrm>
            <a:off x="1199440" y="1417320"/>
            <a:ext cx="2632093" cy="1206746"/>
          </a:xfrm>
          <a:prstGeom prst="rect">
            <a:avLst/>
          </a:prstGeom>
        </p:spPr>
      </p:pic>
      <p:pic>
        <p:nvPicPr>
          <p:cNvPr id="8" name="Picture 7"/>
          <p:cNvPicPr>
            <a:picLocks noChangeAspect="1"/>
          </p:cNvPicPr>
          <p:nvPr/>
        </p:nvPicPr>
        <p:blipFill>
          <a:blip r:embed="rId3"/>
          <a:stretch>
            <a:fillRect/>
          </a:stretch>
        </p:blipFill>
        <p:spPr>
          <a:xfrm>
            <a:off x="5008977" y="1171473"/>
            <a:ext cx="6261414" cy="5127141"/>
          </a:xfrm>
          <a:prstGeom prst="rect">
            <a:avLst/>
          </a:prstGeom>
        </p:spPr>
      </p:pic>
      <p:sp>
        <p:nvSpPr>
          <p:cNvPr id="9" name="Rectangle 8"/>
          <p:cNvSpPr/>
          <p:nvPr/>
        </p:nvSpPr>
        <p:spPr>
          <a:xfrm>
            <a:off x="250254" y="2948000"/>
            <a:ext cx="4530467" cy="2800767"/>
          </a:xfrm>
          <a:prstGeom prst="rect">
            <a:avLst/>
          </a:prstGeom>
        </p:spPr>
        <p:txBody>
          <a:bodyPr wrap="square">
            <a:spAutoFit/>
          </a:bodyPr>
          <a:lstStyle/>
          <a:p>
            <a:r>
              <a:rPr lang="en-US" sz="2200" dirty="0">
                <a:latin typeface="Gadugi" panose="020B0502040204020203" pitchFamily="34" charset="0"/>
              </a:rPr>
              <a:t>The </a:t>
            </a:r>
            <a:r>
              <a:rPr lang="en-US" sz="2200" b="1" dirty="0">
                <a:latin typeface="Gadugi" panose="020B0502040204020203" pitchFamily="34" charset="0"/>
              </a:rPr>
              <a:t>Apache </a:t>
            </a:r>
            <a:r>
              <a:rPr lang="en-US" sz="2200" b="1" dirty="0" err="1">
                <a:latin typeface="Gadugi" panose="020B0502040204020203" pitchFamily="34" charset="0"/>
              </a:rPr>
              <a:t>JMeter</a:t>
            </a:r>
            <a:r>
              <a:rPr lang="en-US" sz="2200" b="1" dirty="0">
                <a:latin typeface="Gadugi" panose="020B0502040204020203" pitchFamily="34" charset="0"/>
              </a:rPr>
              <a:t>™</a:t>
            </a:r>
            <a:r>
              <a:rPr lang="en-US" sz="2200" dirty="0">
                <a:latin typeface="Gadugi" panose="020B0502040204020203" pitchFamily="34" charset="0"/>
              </a:rPr>
              <a:t> application is open source software, a 100% pure Java application designed to load test functional behavior and measure performance. It was originally designed for testing Web Applications but has since expanded to other test functions.</a:t>
            </a:r>
          </a:p>
        </p:txBody>
      </p:sp>
      <p:sp>
        <p:nvSpPr>
          <p:cNvPr id="10" name="Rectangle 9"/>
          <p:cNvSpPr/>
          <p:nvPr/>
        </p:nvSpPr>
        <p:spPr>
          <a:xfrm>
            <a:off x="847587" y="5703369"/>
            <a:ext cx="2698175" cy="369332"/>
          </a:xfrm>
          <a:prstGeom prst="rect">
            <a:avLst/>
          </a:prstGeom>
        </p:spPr>
        <p:txBody>
          <a:bodyPr wrap="none">
            <a:spAutoFit/>
          </a:bodyPr>
          <a:lstStyle/>
          <a:p>
            <a:r>
              <a:rPr lang="en-US" dirty="0">
                <a:hlinkClick r:id="rId4"/>
              </a:rPr>
              <a:t>http://jmeter.apache.org</a:t>
            </a:r>
            <a:r>
              <a:rPr lang="en-US" dirty="0" smtClean="0">
                <a:hlinkClick r:id="rId4"/>
              </a:rPr>
              <a:t>/</a:t>
            </a:r>
            <a:endParaRPr lang="en-US" dirty="0"/>
          </a:p>
        </p:txBody>
      </p:sp>
    </p:spTree>
    <p:extLst>
      <p:ext uri="{BB962C8B-B14F-4D97-AF65-F5344CB8AC3E}">
        <p14:creationId xmlns:p14="http://schemas.microsoft.com/office/powerpoint/2010/main" val="3028109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3"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Couple of </a:t>
            </a:r>
            <a:r>
              <a:rPr lang="en-US" dirty="0" err="1" smtClean="0"/>
              <a:t>iRules</a:t>
            </a:r>
            <a:endParaRPr lang="en-US" dirty="0"/>
          </a:p>
        </p:txBody>
      </p:sp>
      <p:sp>
        <p:nvSpPr>
          <p:cNvPr id="4" name="Rectangle 3"/>
          <p:cNvSpPr/>
          <p:nvPr/>
        </p:nvSpPr>
        <p:spPr>
          <a:xfrm>
            <a:off x="275316" y="1716995"/>
            <a:ext cx="5429746" cy="3970318"/>
          </a:xfrm>
          <a:prstGeom prst="rect">
            <a:avLst/>
          </a:prstGeom>
          <a:gradFill flip="none" rotWithShape="1">
            <a:gsLst>
              <a:gs pos="0">
                <a:schemeClr val="accent6">
                  <a:lumMod val="5000"/>
                  <a:lumOff val="95000"/>
                </a:schemeClr>
              </a:gs>
              <a:gs pos="100000">
                <a:schemeClr val="bg1">
                  <a:lumMod val="85000"/>
                </a:schemeClr>
              </a:gs>
            </a:gsLst>
            <a:lin ang="5400000" scaled="1"/>
            <a:tileRect/>
          </a:gradFill>
          <a:effectLst>
            <a:outerShdw blurRad="50800" dist="38100" dir="5400000" algn="t" rotWithShape="0">
              <a:prstClr val="black">
                <a:alpha val="40000"/>
              </a:prstClr>
            </a:outerShdw>
          </a:effectLst>
        </p:spPr>
        <p:txBody>
          <a:bodyPr wrap="square">
            <a:spAutoFit/>
          </a:bodyPr>
          <a:lstStyle/>
          <a:p>
            <a:r>
              <a:rPr lang="en-US" dirty="0">
                <a:solidFill>
                  <a:srgbClr val="000000"/>
                </a:solidFill>
                <a:latin typeface="Gadugi" panose="020B0502040204020203" pitchFamily="34" charset="0"/>
              </a:rPr>
              <a:t>when CLIENT_ACCEPTED {</a:t>
            </a:r>
            <a:br>
              <a:rPr lang="en-US" dirty="0">
                <a:solidFill>
                  <a:srgbClr val="000000"/>
                </a:solidFill>
                <a:latin typeface="Gadugi" panose="020B0502040204020203" pitchFamily="34" charset="0"/>
              </a:rPr>
            </a:br>
            <a:r>
              <a:rPr lang="en-US" dirty="0" smtClean="0">
                <a:solidFill>
                  <a:srgbClr val="000000"/>
                </a:solidFill>
                <a:latin typeface="Gadugi" panose="020B0502040204020203" pitchFamily="34" charset="0"/>
              </a:rPr>
              <a:t>  </a:t>
            </a:r>
            <a:r>
              <a:rPr lang="en-US" dirty="0" err="1" smtClean="0">
                <a:solidFill>
                  <a:srgbClr val="000000"/>
                </a:solidFill>
                <a:latin typeface="Gadugi" panose="020B0502040204020203" pitchFamily="34" charset="0"/>
              </a:rPr>
              <a:t>snat</a:t>
            </a:r>
            <a:r>
              <a:rPr lang="en-US" dirty="0" smtClean="0">
                <a:solidFill>
                  <a:srgbClr val="000000"/>
                </a:solidFill>
                <a:latin typeface="Gadugi" panose="020B0502040204020203" pitchFamily="34" charset="0"/>
              </a:rPr>
              <a:t> </a:t>
            </a:r>
            <a:r>
              <a:rPr lang="en-US" dirty="0">
                <a:solidFill>
                  <a:srgbClr val="000000"/>
                </a:solidFill>
                <a:latin typeface="Gadugi" panose="020B0502040204020203" pitchFamily="34" charset="0"/>
              </a:rPr>
              <a:t>[expr </a:t>
            </a:r>
            <a:r>
              <a:rPr lang="en-US" dirty="0" err="1">
                <a:solidFill>
                  <a:srgbClr val="000000"/>
                </a:solidFill>
                <a:latin typeface="Gadugi" panose="020B0502040204020203" pitchFamily="34" charset="0"/>
              </a:rPr>
              <a:t>int</a:t>
            </a:r>
            <a:r>
              <a:rPr lang="en-US" dirty="0">
                <a:solidFill>
                  <a:srgbClr val="000000"/>
                </a:solidFill>
                <a:latin typeface="Gadugi" panose="020B0502040204020203" pitchFamily="34" charset="0"/>
              </a:rPr>
              <a:t>(rand()*255)].[expr </a:t>
            </a:r>
            <a:r>
              <a:rPr lang="en-US" dirty="0" smtClean="0">
                <a:solidFill>
                  <a:srgbClr val="000000"/>
                </a:solidFill>
                <a:latin typeface="Gadugi" panose="020B0502040204020203" pitchFamily="34" charset="0"/>
              </a:rPr>
              <a:t>   </a:t>
            </a:r>
            <a:r>
              <a:rPr lang="en-US" dirty="0" err="1" smtClean="0">
                <a:solidFill>
                  <a:srgbClr val="000000"/>
                </a:solidFill>
                <a:latin typeface="Gadugi" panose="020B0502040204020203" pitchFamily="34" charset="0"/>
              </a:rPr>
              <a:t>int</a:t>
            </a:r>
            <a:r>
              <a:rPr lang="en-US" dirty="0" smtClean="0">
                <a:solidFill>
                  <a:srgbClr val="000000"/>
                </a:solidFill>
                <a:latin typeface="Gadugi" panose="020B0502040204020203" pitchFamily="34" charset="0"/>
              </a:rPr>
              <a:t>(rand</a:t>
            </a:r>
            <a:r>
              <a:rPr lang="en-US" dirty="0">
                <a:solidFill>
                  <a:srgbClr val="000000"/>
                </a:solidFill>
                <a:latin typeface="Gadugi" panose="020B0502040204020203" pitchFamily="34" charset="0"/>
              </a:rPr>
              <a:t>()*255)].[</a:t>
            </a:r>
            <a:r>
              <a:rPr lang="en-US" dirty="0" smtClean="0">
                <a:solidFill>
                  <a:srgbClr val="000000"/>
                </a:solidFill>
                <a:latin typeface="Gadugi" panose="020B0502040204020203" pitchFamily="34" charset="0"/>
              </a:rPr>
              <a:t>expr </a:t>
            </a:r>
            <a:r>
              <a:rPr lang="en-US" dirty="0" err="1" smtClean="0">
                <a:solidFill>
                  <a:srgbClr val="000000"/>
                </a:solidFill>
                <a:latin typeface="Gadugi" panose="020B0502040204020203" pitchFamily="34" charset="0"/>
              </a:rPr>
              <a:t>int</a:t>
            </a:r>
            <a:r>
              <a:rPr lang="en-US" dirty="0" smtClean="0">
                <a:solidFill>
                  <a:srgbClr val="000000"/>
                </a:solidFill>
                <a:latin typeface="Gadugi" panose="020B0502040204020203" pitchFamily="34" charset="0"/>
              </a:rPr>
              <a:t>(rand</a:t>
            </a:r>
            <a:r>
              <a:rPr lang="en-US" dirty="0">
                <a:solidFill>
                  <a:srgbClr val="000000"/>
                </a:solidFill>
                <a:latin typeface="Gadugi" panose="020B0502040204020203" pitchFamily="34" charset="0"/>
              </a:rPr>
              <a:t>()*255)].[expr </a:t>
            </a:r>
            <a:r>
              <a:rPr lang="en-US" dirty="0" err="1">
                <a:solidFill>
                  <a:srgbClr val="000000"/>
                </a:solidFill>
                <a:latin typeface="Gadugi" panose="020B0502040204020203" pitchFamily="34" charset="0"/>
              </a:rPr>
              <a:t>int</a:t>
            </a:r>
            <a:r>
              <a:rPr lang="en-US" dirty="0">
                <a:solidFill>
                  <a:srgbClr val="000000"/>
                </a:solidFill>
                <a:latin typeface="Gadugi" panose="020B0502040204020203" pitchFamily="34" charset="0"/>
              </a:rPr>
              <a:t>(rand()*254)]</a:t>
            </a:r>
            <a:br>
              <a:rPr lang="en-US" dirty="0">
                <a:solidFill>
                  <a:srgbClr val="000000"/>
                </a:solidFill>
                <a:latin typeface="Gadugi" panose="020B0502040204020203" pitchFamily="34" charset="0"/>
              </a:rPr>
            </a:br>
            <a:r>
              <a:rPr lang="en-US" dirty="0" smtClean="0">
                <a:solidFill>
                  <a:srgbClr val="000000"/>
                </a:solidFill>
                <a:latin typeface="Gadugi" panose="020B0502040204020203" pitchFamily="34" charset="0"/>
              </a:rPr>
              <a:t>  virtual avr_vs2</a:t>
            </a:r>
            <a:r>
              <a:rPr lang="en-US" dirty="0">
                <a:solidFill>
                  <a:srgbClr val="000000"/>
                </a:solidFill>
                <a:latin typeface="Gadugi" panose="020B0502040204020203" pitchFamily="34" charset="0"/>
              </a:rPr>
              <a:t/>
            </a:r>
            <a:br>
              <a:rPr lang="en-US" dirty="0">
                <a:solidFill>
                  <a:srgbClr val="000000"/>
                </a:solidFill>
                <a:latin typeface="Gadugi" panose="020B0502040204020203" pitchFamily="34" charset="0"/>
              </a:rPr>
            </a:br>
            <a:r>
              <a:rPr lang="en-US" dirty="0">
                <a:solidFill>
                  <a:srgbClr val="000000"/>
                </a:solidFill>
                <a:latin typeface="Gadugi" panose="020B0502040204020203" pitchFamily="34" charset="0"/>
              </a:rPr>
              <a:t>}</a:t>
            </a:r>
            <a:br>
              <a:rPr lang="en-US" dirty="0">
                <a:solidFill>
                  <a:srgbClr val="000000"/>
                </a:solidFill>
                <a:latin typeface="Gadugi" panose="020B0502040204020203" pitchFamily="34" charset="0"/>
              </a:rPr>
            </a:br>
            <a:r>
              <a:rPr lang="en-US" dirty="0">
                <a:solidFill>
                  <a:srgbClr val="000000"/>
                </a:solidFill>
                <a:latin typeface="Gadugi" panose="020B0502040204020203" pitchFamily="34" charset="0"/>
              </a:rPr>
              <a:t>when HTTP_REQUEST {</a:t>
            </a:r>
            <a:br>
              <a:rPr lang="en-US" dirty="0">
                <a:solidFill>
                  <a:srgbClr val="000000"/>
                </a:solidFill>
                <a:latin typeface="Gadugi" panose="020B0502040204020203" pitchFamily="34" charset="0"/>
              </a:rPr>
            </a:br>
            <a:r>
              <a:rPr lang="en-US" dirty="0" smtClean="0">
                <a:solidFill>
                  <a:srgbClr val="000000"/>
                </a:solidFill>
                <a:latin typeface="Gadugi" panose="020B0502040204020203" pitchFamily="34" charset="0"/>
              </a:rPr>
              <a:t>  set </a:t>
            </a:r>
            <a:r>
              <a:rPr lang="en-US" dirty="0" err="1">
                <a:solidFill>
                  <a:srgbClr val="000000"/>
                </a:solidFill>
                <a:latin typeface="Gadugi" panose="020B0502040204020203" pitchFamily="34" charset="0"/>
              </a:rPr>
              <a:t>my_index</a:t>
            </a:r>
            <a:r>
              <a:rPr lang="en-US" dirty="0">
                <a:solidFill>
                  <a:srgbClr val="000000"/>
                </a:solidFill>
                <a:latin typeface="Gadugi" panose="020B0502040204020203" pitchFamily="34" charset="0"/>
              </a:rPr>
              <a:t> [expr </a:t>
            </a:r>
            <a:r>
              <a:rPr lang="en-US" dirty="0" err="1">
                <a:solidFill>
                  <a:srgbClr val="000000"/>
                </a:solidFill>
                <a:latin typeface="Gadugi" panose="020B0502040204020203" pitchFamily="34" charset="0"/>
              </a:rPr>
              <a:t>int</a:t>
            </a:r>
            <a:r>
              <a:rPr lang="en-US" dirty="0">
                <a:solidFill>
                  <a:srgbClr val="000000"/>
                </a:solidFill>
                <a:latin typeface="Gadugi" panose="020B0502040204020203" pitchFamily="34" charset="0"/>
              </a:rPr>
              <a:t>(rand()*10)]</a:t>
            </a:r>
            <a:br>
              <a:rPr lang="en-US" dirty="0">
                <a:solidFill>
                  <a:srgbClr val="000000"/>
                </a:solidFill>
                <a:latin typeface="Gadugi" panose="020B0502040204020203" pitchFamily="34" charset="0"/>
              </a:rPr>
            </a:br>
            <a:r>
              <a:rPr lang="en-US" dirty="0" smtClean="0">
                <a:solidFill>
                  <a:srgbClr val="000000"/>
                </a:solidFill>
                <a:latin typeface="Gadugi" panose="020B0502040204020203" pitchFamily="34" charset="0"/>
              </a:rPr>
              <a:t>  set </a:t>
            </a:r>
            <a:r>
              <a:rPr lang="en-US" dirty="0" err="1">
                <a:solidFill>
                  <a:srgbClr val="000000"/>
                </a:solidFill>
                <a:latin typeface="Gadugi" panose="020B0502040204020203" pitchFamily="34" charset="0"/>
              </a:rPr>
              <a:t>user_agent</a:t>
            </a:r>
            <a:r>
              <a:rPr lang="en-US" dirty="0">
                <a:solidFill>
                  <a:srgbClr val="000000"/>
                </a:solidFill>
                <a:latin typeface="Gadugi" panose="020B0502040204020203" pitchFamily="34" charset="0"/>
              </a:rPr>
              <a:t> [class element -value $</a:t>
            </a:r>
            <a:r>
              <a:rPr lang="en-US" dirty="0" err="1">
                <a:solidFill>
                  <a:srgbClr val="000000"/>
                </a:solidFill>
                <a:latin typeface="Gadugi" panose="020B0502040204020203" pitchFamily="34" charset="0"/>
              </a:rPr>
              <a:t>my_index</a:t>
            </a:r>
            <a:r>
              <a:rPr lang="en-US" dirty="0">
                <a:solidFill>
                  <a:srgbClr val="000000"/>
                </a:solidFill>
                <a:latin typeface="Gadugi" panose="020B0502040204020203" pitchFamily="34" charset="0"/>
              </a:rPr>
              <a:t> </a:t>
            </a:r>
            <a:r>
              <a:rPr lang="en-US" dirty="0" err="1">
                <a:solidFill>
                  <a:srgbClr val="000000"/>
                </a:solidFill>
                <a:latin typeface="Gadugi" panose="020B0502040204020203" pitchFamily="34" charset="0"/>
              </a:rPr>
              <a:t>random_agents</a:t>
            </a:r>
            <a:r>
              <a:rPr lang="en-US" dirty="0">
                <a:solidFill>
                  <a:srgbClr val="000000"/>
                </a:solidFill>
                <a:latin typeface="Gadugi" panose="020B0502040204020203" pitchFamily="34" charset="0"/>
              </a:rPr>
              <a:t>]</a:t>
            </a:r>
            <a:br>
              <a:rPr lang="en-US" dirty="0">
                <a:solidFill>
                  <a:srgbClr val="000000"/>
                </a:solidFill>
                <a:latin typeface="Gadugi" panose="020B0502040204020203" pitchFamily="34" charset="0"/>
              </a:rPr>
            </a:br>
            <a:r>
              <a:rPr lang="en-US" dirty="0" smtClean="0">
                <a:solidFill>
                  <a:srgbClr val="000000"/>
                </a:solidFill>
                <a:latin typeface="Gadugi" panose="020B0502040204020203" pitchFamily="34" charset="0"/>
              </a:rPr>
              <a:t>  HTTP</a:t>
            </a:r>
            <a:r>
              <a:rPr lang="en-US" dirty="0">
                <a:solidFill>
                  <a:srgbClr val="000000"/>
                </a:solidFill>
                <a:latin typeface="Gadugi" panose="020B0502040204020203" pitchFamily="34" charset="0"/>
              </a:rPr>
              <a:t>::header replace user-Agent $</a:t>
            </a:r>
            <a:r>
              <a:rPr lang="en-US" dirty="0" err="1">
                <a:solidFill>
                  <a:srgbClr val="000000"/>
                </a:solidFill>
                <a:latin typeface="Gadugi" panose="020B0502040204020203" pitchFamily="34" charset="0"/>
              </a:rPr>
              <a:t>user_agent</a:t>
            </a:r>
            <a:r>
              <a:rPr lang="en-US" dirty="0">
                <a:solidFill>
                  <a:srgbClr val="000000"/>
                </a:solidFill>
                <a:latin typeface="Gadugi" panose="020B0502040204020203" pitchFamily="34" charset="0"/>
              </a:rPr>
              <a:t/>
            </a:r>
            <a:br>
              <a:rPr lang="en-US" dirty="0">
                <a:solidFill>
                  <a:srgbClr val="000000"/>
                </a:solidFill>
                <a:latin typeface="Gadugi" panose="020B0502040204020203" pitchFamily="34" charset="0"/>
              </a:rPr>
            </a:br>
            <a:r>
              <a:rPr lang="en-US" dirty="0">
                <a:solidFill>
                  <a:srgbClr val="000000"/>
                </a:solidFill>
                <a:latin typeface="Gadugi" panose="020B0502040204020203" pitchFamily="34" charset="0"/>
              </a:rPr>
              <a:t>}</a:t>
            </a:r>
            <a:br>
              <a:rPr lang="en-US" dirty="0">
                <a:solidFill>
                  <a:srgbClr val="000000"/>
                </a:solidFill>
                <a:latin typeface="Gadugi" panose="020B0502040204020203" pitchFamily="34" charset="0"/>
              </a:rPr>
            </a:br>
            <a:r>
              <a:rPr lang="en-US" dirty="0">
                <a:solidFill>
                  <a:srgbClr val="000000"/>
                </a:solidFill>
                <a:latin typeface="Gadugi" panose="020B0502040204020203" pitchFamily="34" charset="0"/>
              </a:rPr>
              <a:t/>
            </a:r>
            <a:br>
              <a:rPr lang="en-US" dirty="0">
                <a:solidFill>
                  <a:srgbClr val="000000"/>
                </a:solidFill>
                <a:latin typeface="Gadugi" panose="020B0502040204020203" pitchFamily="34" charset="0"/>
              </a:rPr>
            </a:br>
            <a:endParaRPr lang="en-US" dirty="0">
              <a:latin typeface="Gadugi" panose="020B0502040204020203" pitchFamily="34" charset="0"/>
            </a:endParaRPr>
          </a:p>
        </p:txBody>
      </p:sp>
      <p:sp>
        <p:nvSpPr>
          <p:cNvPr id="6" name="Rectangle 5"/>
          <p:cNvSpPr/>
          <p:nvPr/>
        </p:nvSpPr>
        <p:spPr>
          <a:xfrm>
            <a:off x="6271591" y="1716995"/>
            <a:ext cx="5387243" cy="3970318"/>
          </a:xfrm>
          <a:prstGeom prst="rect">
            <a:avLst/>
          </a:prstGeom>
          <a:gradFill flip="none" rotWithShape="1">
            <a:gsLst>
              <a:gs pos="0">
                <a:schemeClr val="accent6">
                  <a:lumMod val="5000"/>
                  <a:lumOff val="95000"/>
                </a:schemeClr>
              </a:gs>
              <a:gs pos="100000">
                <a:schemeClr val="bg1">
                  <a:lumMod val="85000"/>
                </a:schemeClr>
              </a:gs>
            </a:gsLst>
            <a:lin ang="5400000" scaled="1"/>
            <a:tileRect/>
          </a:gradFill>
          <a:effectLst>
            <a:outerShdw blurRad="50800" dist="38100" dir="5400000" algn="t" rotWithShape="0">
              <a:prstClr val="black">
                <a:alpha val="40000"/>
              </a:prstClr>
            </a:outerShdw>
          </a:effectLst>
        </p:spPr>
        <p:txBody>
          <a:bodyPr wrap="square">
            <a:spAutoFit/>
          </a:bodyPr>
          <a:lstStyle/>
          <a:p>
            <a:r>
              <a:rPr lang="en-US" dirty="0"/>
              <a:t>when LB_SELECTED {</a:t>
            </a:r>
            <a:br>
              <a:rPr lang="en-US" dirty="0"/>
            </a:br>
            <a:r>
              <a:rPr lang="en-US" dirty="0" smtClean="0"/>
              <a:t>  if </a:t>
            </a:r>
            <a:r>
              <a:rPr lang="en-US" dirty="0"/>
              <a:t>{([LB::server </a:t>
            </a:r>
            <a:r>
              <a:rPr lang="en-US" dirty="0" err="1"/>
              <a:t>addr</a:t>
            </a:r>
            <a:r>
              <a:rPr lang="en-US" dirty="0"/>
              <a:t>] equals "10.128.20.13") and ([HTTP::uri] equals</a:t>
            </a:r>
            <a:br>
              <a:rPr lang="en-US" dirty="0"/>
            </a:br>
            <a:r>
              <a:rPr lang="en-US" dirty="0"/>
              <a:t>"/</a:t>
            </a:r>
            <a:r>
              <a:rPr lang="en-US" dirty="0" err="1"/>
              <a:t>welcome.php</a:t>
            </a:r>
            <a:r>
              <a:rPr lang="en-US" dirty="0"/>
              <a:t>")} {</a:t>
            </a:r>
            <a:br>
              <a:rPr lang="en-US" dirty="0"/>
            </a:br>
            <a:r>
              <a:rPr lang="en-US" dirty="0" smtClean="0"/>
              <a:t>  after 500</a:t>
            </a:r>
            <a:r>
              <a:rPr lang="en-US" dirty="0"/>
              <a:t/>
            </a:r>
            <a:br>
              <a:rPr lang="en-US" dirty="0"/>
            </a:br>
            <a:r>
              <a:rPr lang="en-US" dirty="0" smtClean="0"/>
              <a:t>  }</a:t>
            </a:r>
            <a:r>
              <a:rPr lang="en-US" dirty="0"/>
              <a:t/>
            </a:r>
            <a:br>
              <a:rPr lang="en-US" dirty="0"/>
            </a:br>
            <a:r>
              <a:rPr lang="en-US" dirty="0" smtClean="0"/>
              <a:t>  </a:t>
            </a:r>
            <a:r>
              <a:rPr lang="en-US" dirty="0" err="1" smtClean="0"/>
              <a:t>elseif</a:t>
            </a:r>
            <a:r>
              <a:rPr lang="en-US" dirty="0" smtClean="0"/>
              <a:t> </a:t>
            </a:r>
            <a:r>
              <a:rPr lang="en-US" dirty="0"/>
              <a:t>{[LB::server </a:t>
            </a:r>
            <a:r>
              <a:rPr lang="en-US" dirty="0" err="1"/>
              <a:t>addr</a:t>
            </a:r>
            <a:r>
              <a:rPr lang="en-US" dirty="0"/>
              <a:t>] equals "10.128.20.13"} {</a:t>
            </a:r>
            <a:br>
              <a:rPr lang="en-US" dirty="0"/>
            </a:br>
            <a:r>
              <a:rPr lang="en-US" dirty="0" smtClean="0"/>
              <a:t>  after 200</a:t>
            </a:r>
            <a:r>
              <a:rPr lang="en-US" dirty="0"/>
              <a:t/>
            </a:r>
            <a:br>
              <a:rPr lang="en-US" dirty="0"/>
            </a:br>
            <a:r>
              <a:rPr lang="en-US" dirty="0" smtClean="0"/>
              <a:t>  }</a:t>
            </a:r>
            <a:r>
              <a:rPr lang="en-US" dirty="0"/>
              <a:t/>
            </a:r>
            <a:br>
              <a:rPr lang="en-US" dirty="0"/>
            </a:br>
            <a:r>
              <a:rPr lang="en-US" dirty="0"/>
              <a:t>}</a:t>
            </a:r>
            <a:br>
              <a:rPr lang="en-US" dirty="0"/>
            </a:br>
            <a:r>
              <a:rPr lang="en-US" dirty="0"/>
              <a:t/>
            </a:r>
            <a:br>
              <a:rPr lang="en-US" dirty="0"/>
            </a:br>
            <a:r>
              <a:rPr lang="en-US" dirty="0">
                <a:solidFill>
                  <a:srgbClr val="000000"/>
                </a:solidFill>
                <a:latin typeface="Gadugi" panose="020B0502040204020203" pitchFamily="34" charset="0"/>
              </a:rPr>
              <a:t/>
            </a:r>
            <a:br>
              <a:rPr lang="en-US" dirty="0">
                <a:solidFill>
                  <a:srgbClr val="000000"/>
                </a:solidFill>
                <a:latin typeface="Gadugi" panose="020B0502040204020203" pitchFamily="34" charset="0"/>
              </a:rPr>
            </a:br>
            <a:r>
              <a:rPr lang="en-US" dirty="0">
                <a:solidFill>
                  <a:srgbClr val="000000"/>
                </a:solidFill>
                <a:latin typeface="Gadugi" panose="020B0502040204020203" pitchFamily="34" charset="0"/>
              </a:rPr>
              <a:t/>
            </a:r>
            <a:br>
              <a:rPr lang="en-US" dirty="0">
                <a:solidFill>
                  <a:srgbClr val="000000"/>
                </a:solidFill>
                <a:latin typeface="Gadugi" panose="020B0502040204020203" pitchFamily="34" charset="0"/>
              </a:rPr>
            </a:br>
            <a:endParaRPr lang="en-US" dirty="0">
              <a:latin typeface="Gadugi" panose="020B0502040204020203" pitchFamily="34" charset="0"/>
            </a:endParaRPr>
          </a:p>
        </p:txBody>
      </p:sp>
      <p:sp>
        <p:nvSpPr>
          <p:cNvPr id="7" name="Snip Single Corner Rectangle 6"/>
          <p:cNvSpPr/>
          <p:nvPr/>
        </p:nvSpPr>
        <p:spPr>
          <a:xfrm>
            <a:off x="275315" y="1213710"/>
            <a:ext cx="5429747" cy="533132"/>
          </a:xfrm>
          <a:prstGeom prst="snip1Rect">
            <a:avLst/>
          </a:prstGeom>
          <a:gradFill flip="none" rotWithShape="1">
            <a:gsLst>
              <a:gs pos="4000">
                <a:srgbClr val="FAFAFA"/>
              </a:gs>
              <a:gs pos="90000">
                <a:srgbClr val="008000"/>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3200" i="0" baseline="0" dirty="0" err="1" smtClean="0">
                <a:solidFill>
                  <a:schemeClr val="bg1"/>
                </a:solidFill>
                <a:latin typeface="Gadugi" panose="020B0502040204020203" pitchFamily="34" charset="0"/>
              </a:rPr>
              <a:t>random_agents_ip</a:t>
            </a:r>
            <a:endParaRPr lang="en-US" sz="3200" i="0" baseline="0" dirty="0">
              <a:solidFill>
                <a:schemeClr val="bg1"/>
              </a:solidFill>
              <a:latin typeface="Gadugi" panose="020B0502040204020203" pitchFamily="34" charset="0"/>
            </a:endParaRPr>
          </a:p>
        </p:txBody>
      </p:sp>
      <p:sp>
        <p:nvSpPr>
          <p:cNvPr id="8" name="Snip Single Corner Rectangle 7"/>
          <p:cNvSpPr/>
          <p:nvPr/>
        </p:nvSpPr>
        <p:spPr>
          <a:xfrm>
            <a:off x="6271591" y="1183863"/>
            <a:ext cx="5387243" cy="533132"/>
          </a:xfrm>
          <a:prstGeom prst="snip1Rect">
            <a:avLst/>
          </a:prstGeom>
          <a:gradFill flip="none" rotWithShape="1">
            <a:gsLst>
              <a:gs pos="4000">
                <a:srgbClr val="FAFAFA"/>
              </a:gs>
              <a:gs pos="90000">
                <a:srgbClr val="008000"/>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3200" i="0" baseline="0" dirty="0" err="1" smtClean="0">
                <a:solidFill>
                  <a:schemeClr val="bg1"/>
                </a:solidFill>
                <a:latin typeface="Gadugi" panose="020B0502040204020203" pitchFamily="34" charset="0"/>
              </a:rPr>
              <a:t>server_delay</a:t>
            </a:r>
            <a:r>
              <a:rPr lang="en-US" sz="3200" i="0" baseline="0" dirty="0" smtClean="0">
                <a:solidFill>
                  <a:schemeClr val="bg1"/>
                </a:solidFill>
                <a:latin typeface="Gadugi" panose="020B0502040204020203" pitchFamily="34" charset="0"/>
              </a:rPr>
              <a:t> </a:t>
            </a:r>
            <a:r>
              <a:rPr lang="en-US" sz="2000" i="0" baseline="0" dirty="0" smtClean="0">
                <a:solidFill>
                  <a:schemeClr val="bg1"/>
                </a:solidFill>
                <a:latin typeface="Gadugi" panose="020B0502040204020203" pitchFamily="34" charset="0"/>
              </a:rPr>
              <a:t>(what?)</a:t>
            </a:r>
            <a:endParaRPr lang="en-US" sz="2000" i="0" baseline="0" dirty="0">
              <a:solidFill>
                <a:schemeClr val="bg1"/>
              </a:solidFill>
              <a:latin typeface="Gadugi" panose="020B0502040204020203" pitchFamily="34" charset="0"/>
            </a:endParaRPr>
          </a:p>
        </p:txBody>
      </p:sp>
      <p:pic>
        <p:nvPicPr>
          <p:cNvPr id="10" name="Picture 4" descr="https://vixra.files.wordpress.com/2012/02/s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8567" y="4472609"/>
            <a:ext cx="1214704" cy="12147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513983" y="4404409"/>
            <a:ext cx="4024718" cy="1200329"/>
          </a:xfrm>
          <a:prstGeom prst="rect">
            <a:avLst/>
          </a:prstGeom>
        </p:spPr>
        <p:txBody>
          <a:bodyPr wrap="square">
            <a:spAutoFit/>
          </a:bodyPr>
          <a:lstStyle/>
          <a:p>
            <a:pPr algn="ctr"/>
            <a:r>
              <a:rPr lang="en-US" sz="2400" b="1" dirty="0" smtClean="0">
                <a:solidFill>
                  <a:srgbClr val="FF0000"/>
                </a:solidFill>
                <a:latin typeface="Gadugi" panose="020B0502040204020203" pitchFamily="34" charset="0"/>
              </a:rPr>
              <a:t>This is not the “</a:t>
            </a:r>
            <a:r>
              <a:rPr lang="en-US" sz="2400" b="1" i="1" dirty="0" smtClean="0">
                <a:solidFill>
                  <a:srgbClr val="FF0000"/>
                </a:solidFill>
                <a:latin typeface="Gadugi" panose="020B0502040204020203" pitchFamily="34" charset="0"/>
              </a:rPr>
              <a:t>server team torture device</a:t>
            </a:r>
            <a:r>
              <a:rPr lang="en-US" sz="2400" b="1" dirty="0" smtClean="0">
                <a:solidFill>
                  <a:srgbClr val="FF0000"/>
                </a:solidFill>
                <a:latin typeface="Gadugi" panose="020B0502040204020203" pitchFamily="34" charset="0"/>
              </a:rPr>
              <a:t>” you have been looking for</a:t>
            </a:r>
            <a:endParaRPr lang="en-US" sz="2400" b="1" dirty="0">
              <a:solidFill>
                <a:srgbClr val="FF0000"/>
              </a:solidFill>
            </a:endParaRPr>
          </a:p>
        </p:txBody>
      </p:sp>
    </p:spTree>
    <p:extLst>
      <p:ext uri="{BB962C8B-B14F-4D97-AF65-F5344CB8AC3E}">
        <p14:creationId xmlns:p14="http://schemas.microsoft.com/office/powerpoint/2010/main" val="329331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2" name="Picture 1"/>
          <p:cNvPicPr>
            <a:picLocks noChangeAspect="1"/>
          </p:cNvPicPr>
          <p:nvPr/>
        </p:nvPicPr>
        <p:blipFill>
          <a:blip r:embed="rId3"/>
          <a:stretch>
            <a:fillRect/>
          </a:stretch>
        </p:blipFill>
        <p:spPr>
          <a:xfrm>
            <a:off x="156901" y="1068658"/>
            <a:ext cx="5203120" cy="4973691"/>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3089322" y="4903181"/>
            <a:ext cx="2062541" cy="337892"/>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5"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Getting Started – Analytics Profile</a:t>
            </a:r>
            <a:endParaRPr lang="en-US" dirty="0"/>
          </a:p>
        </p:txBody>
      </p:sp>
      <p:sp>
        <p:nvSpPr>
          <p:cNvPr id="7" name="Snip Single Corner Rectangle 6"/>
          <p:cNvSpPr/>
          <p:nvPr/>
        </p:nvSpPr>
        <p:spPr>
          <a:xfrm>
            <a:off x="6094409" y="1458345"/>
            <a:ext cx="5829345" cy="607788"/>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80" tIns="0" rIns="91440" bIns="0" rtlCol="0" anchor="ctr">
            <a:noAutofit/>
          </a:bodyPr>
          <a:lstStyle/>
          <a:p>
            <a:pPr algn="ctr">
              <a:lnSpc>
                <a:spcPct val="90000"/>
              </a:lnSpc>
              <a:spcBef>
                <a:spcPts val="0"/>
              </a:spcBef>
              <a:spcAft>
                <a:spcPts val="0"/>
              </a:spcAft>
              <a:buClrTx/>
            </a:pPr>
            <a:r>
              <a:rPr lang="en-US" sz="2200" b="0" i="0" baseline="0" dirty="0" smtClean="0">
                <a:solidFill>
                  <a:schemeClr val="tx1">
                    <a:lumMod val="95000"/>
                    <a:lumOff val="5000"/>
                  </a:schemeClr>
                </a:solidFill>
                <a:latin typeface="Gadugi" panose="020B0502040204020203" pitchFamily="34" charset="0"/>
              </a:rPr>
              <a:t>Build Analytics Profiles</a:t>
            </a:r>
            <a:endParaRPr lang="en-US" sz="2200" b="0" i="0" baseline="0" dirty="0">
              <a:solidFill>
                <a:schemeClr val="tx1">
                  <a:lumMod val="95000"/>
                  <a:lumOff val="5000"/>
                </a:schemeClr>
              </a:solidFill>
              <a:latin typeface="Gadugi" panose="020B0502040204020203" pitchFamily="34" charset="0"/>
            </a:endParaRPr>
          </a:p>
        </p:txBody>
      </p:sp>
      <p:sp>
        <p:nvSpPr>
          <p:cNvPr id="8" name="Snip Single Corner Rectangle 7"/>
          <p:cNvSpPr/>
          <p:nvPr/>
        </p:nvSpPr>
        <p:spPr>
          <a:xfrm>
            <a:off x="6076926" y="3036100"/>
            <a:ext cx="5829345" cy="607788"/>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80" tIns="0" rIns="91440" bIns="0" rtlCol="0" anchor="ctr">
            <a:noAutofit/>
          </a:bodyPr>
          <a:lstStyle/>
          <a:p>
            <a:pPr algn="ctr">
              <a:lnSpc>
                <a:spcPct val="90000"/>
              </a:lnSpc>
              <a:spcBef>
                <a:spcPts val="0"/>
              </a:spcBef>
              <a:spcAft>
                <a:spcPts val="0"/>
              </a:spcAft>
              <a:buClrTx/>
            </a:pPr>
            <a:r>
              <a:rPr lang="en-US" sz="2200" b="0" i="0" baseline="0" dirty="0" smtClean="0">
                <a:solidFill>
                  <a:schemeClr val="tx1">
                    <a:lumMod val="95000"/>
                    <a:lumOff val="5000"/>
                  </a:schemeClr>
                </a:solidFill>
                <a:latin typeface="Gadugi" panose="020B0502040204020203" pitchFamily="34" charset="0"/>
              </a:rPr>
              <a:t>Assign it to Virtual Server</a:t>
            </a:r>
            <a:endParaRPr lang="en-US" sz="2200" b="0" i="0" baseline="0" dirty="0">
              <a:solidFill>
                <a:schemeClr val="tx1">
                  <a:lumMod val="95000"/>
                  <a:lumOff val="5000"/>
                </a:schemeClr>
              </a:solidFill>
              <a:latin typeface="Gadugi" panose="020B0502040204020203" pitchFamily="34" charset="0"/>
            </a:endParaRPr>
          </a:p>
        </p:txBody>
      </p:sp>
      <p:sp>
        <p:nvSpPr>
          <p:cNvPr id="9" name="Snip Single Corner Rectangle 8"/>
          <p:cNvSpPr/>
          <p:nvPr/>
        </p:nvSpPr>
        <p:spPr>
          <a:xfrm>
            <a:off x="5990567" y="4635305"/>
            <a:ext cx="5829345" cy="607788"/>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80" tIns="0" rIns="91440" bIns="0" rtlCol="0" anchor="ctr">
            <a:noAutofit/>
          </a:bodyPr>
          <a:lstStyle/>
          <a:p>
            <a:pPr algn="ctr">
              <a:lnSpc>
                <a:spcPct val="90000"/>
              </a:lnSpc>
              <a:spcBef>
                <a:spcPts val="0"/>
              </a:spcBef>
              <a:spcAft>
                <a:spcPts val="0"/>
              </a:spcAft>
              <a:buClrTx/>
            </a:pPr>
            <a:r>
              <a:rPr lang="en-US" sz="2200" b="0" i="0" baseline="0" dirty="0" smtClean="0">
                <a:solidFill>
                  <a:schemeClr val="tx1">
                    <a:lumMod val="95000"/>
                    <a:lumOff val="5000"/>
                  </a:schemeClr>
                </a:solidFill>
                <a:latin typeface="Gadugi" panose="020B0502040204020203" pitchFamily="34" charset="0"/>
              </a:rPr>
              <a:t>Start Reporting</a:t>
            </a:r>
            <a:endParaRPr lang="en-US" sz="2200" b="0" i="0" baseline="0" dirty="0">
              <a:solidFill>
                <a:schemeClr val="tx1">
                  <a:lumMod val="95000"/>
                  <a:lumOff val="5000"/>
                </a:schemeClr>
              </a:solidFill>
              <a:latin typeface="Gadugi" panose="020B0502040204020203" pitchFamily="34" charset="0"/>
            </a:endParaRPr>
          </a:p>
        </p:txBody>
      </p:sp>
      <p:sp>
        <p:nvSpPr>
          <p:cNvPr id="10" name="Right Arrow 9"/>
          <p:cNvSpPr/>
          <p:nvPr/>
        </p:nvSpPr>
        <p:spPr>
          <a:xfrm rot="5400000">
            <a:off x="8437069" y="2083271"/>
            <a:ext cx="936343" cy="930165"/>
          </a:xfrm>
          <a:prstGeom prst="rightArrow">
            <a:avLst/>
          </a:prstGeom>
          <a:solidFill>
            <a:srgbClr val="325D17"/>
          </a:solidFill>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1" name="Right Arrow 10"/>
          <p:cNvSpPr/>
          <p:nvPr/>
        </p:nvSpPr>
        <p:spPr>
          <a:xfrm rot="5400000">
            <a:off x="8437069" y="3669219"/>
            <a:ext cx="936343" cy="930165"/>
          </a:xfrm>
          <a:prstGeom prst="rightArrow">
            <a:avLst/>
          </a:prstGeom>
          <a:solidFill>
            <a:srgbClr val="325D17"/>
          </a:solidFill>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245181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grpSp>
        <p:nvGrpSpPr>
          <p:cNvPr id="2" name="Group 1"/>
          <p:cNvGrpSpPr/>
          <p:nvPr/>
        </p:nvGrpSpPr>
        <p:grpSpPr>
          <a:xfrm>
            <a:off x="311088" y="1197502"/>
            <a:ext cx="8632190" cy="4846459"/>
            <a:chOff x="254766" y="257697"/>
            <a:chExt cx="9824006" cy="5384820"/>
          </a:xfrm>
        </p:grpSpPr>
        <p:pic>
          <p:nvPicPr>
            <p:cNvPr id="3" name="Picture 2"/>
            <p:cNvPicPr>
              <a:picLocks noChangeAspect="1"/>
            </p:cNvPicPr>
            <p:nvPr/>
          </p:nvPicPr>
          <p:blipFill rotWithShape="1">
            <a:blip r:embed="rId3"/>
            <a:srcRect r="52780"/>
            <a:stretch/>
          </p:blipFill>
          <p:spPr>
            <a:xfrm>
              <a:off x="254766" y="257697"/>
              <a:ext cx="7851889" cy="538482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3"/>
            <a:srcRect l="88140"/>
            <a:stretch/>
          </p:blipFill>
          <p:spPr>
            <a:xfrm>
              <a:off x="8106655" y="257697"/>
              <a:ext cx="1972117" cy="5384820"/>
            </a:xfrm>
            <a:prstGeom prst="rect">
              <a:avLst/>
            </a:prstGeom>
            <a:ln>
              <a:noFill/>
            </a:ln>
            <a:effectLst>
              <a:outerShdw blurRad="292100" dist="139700" dir="2700000" algn="tl" rotWithShape="0">
                <a:srgbClr val="333333">
                  <a:alpha val="65000"/>
                </a:srgbClr>
              </a:outerShdw>
            </a:effectLst>
          </p:spPr>
        </p:pic>
      </p:grpSp>
      <p:sp>
        <p:nvSpPr>
          <p:cNvPr id="7" name="Snip Single Corner Rectangle 6"/>
          <p:cNvSpPr/>
          <p:nvPr/>
        </p:nvSpPr>
        <p:spPr>
          <a:xfrm>
            <a:off x="9209319" y="1851102"/>
            <a:ext cx="2713465" cy="3471747"/>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80" tIns="0" rIns="91440" bIns="0" rtlCol="0" anchor="ctr">
            <a:noAutofit/>
          </a:bodyPr>
          <a:lstStyle/>
          <a:p>
            <a:pPr marL="342900" indent="-342900">
              <a:lnSpc>
                <a:spcPct val="90000"/>
              </a:lnSpc>
              <a:spcBef>
                <a:spcPts val="0"/>
              </a:spcBef>
              <a:spcAft>
                <a:spcPts val="0"/>
              </a:spcAft>
              <a:buClrTx/>
              <a:buFont typeface="Arial" panose="020B0604020202020204" pitchFamily="34" charset="0"/>
              <a:buChar char="•"/>
            </a:pPr>
            <a:r>
              <a:rPr lang="en-US" sz="2200" b="0" i="0" baseline="0" dirty="0" smtClean="0">
                <a:solidFill>
                  <a:schemeClr val="tx1">
                    <a:lumMod val="95000"/>
                    <a:lumOff val="5000"/>
                  </a:schemeClr>
                </a:solidFill>
                <a:latin typeface="Gadugi" panose="020B0502040204020203" pitchFamily="34" charset="0"/>
              </a:rPr>
              <a:t>Name</a:t>
            </a:r>
          </a:p>
          <a:p>
            <a:pPr marL="342900" indent="-342900">
              <a:lnSpc>
                <a:spcPct val="90000"/>
              </a:lnSpc>
              <a:spcBef>
                <a:spcPts val="0"/>
              </a:spcBef>
              <a:spcAft>
                <a:spcPts val="0"/>
              </a:spcAft>
              <a:buClrTx/>
              <a:buFont typeface="Arial" panose="020B0604020202020204" pitchFamily="34" charset="0"/>
              <a:buChar char="•"/>
            </a:pPr>
            <a:endParaRPr lang="en-US" sz="2200" dirty="0">
              <a:solidFill>
                <a:schemeClr val="tx1">
                  <a:lumMod val="95000"/>
                  <a:lumOff val="5000"/>
                </a:schemeClr>
              </a:solidFill>
              <a:latin typeface="Gadugi" panose="020B0502040204020203" pitchFamily="34" charset="0"/>
            </a:endParaRPr>
          </a:p>
          <a:p>
            <a:pPr marL="342900" indent="-342900">
              <a:lnSpc>
                <a:spcPct val="90000"/>
              </a:lnSpc>
              <a:spcBef>
                <a:spcPts val="0"/>
              </a:spcBef>
              <a:spcAft>
                <a:spcPts val="0"/>
              </a:spcAft>
              <a:buClrTx/>
              <a:buFont typeface="Arial" panose="020B0604020202020204" pitchFamily="34" charset="0"/>
              <a:buChar char="•"/>
            </a:pPr>
            <a:r>
              <a:rPr lang="en-US" sz="2200" b="0" i="0" baseline="0" dirty="0" smtClean="0">
                <a:solidFill>
                  <a:schemeClr val="tx1">
                    <a:lumMod val="95000"/>
                    <a:lumOff val="5000"/>
                  </a:schemeClr>
                </a:solidFill>
                <a:latin typeface="Gadugi" panose="020B0502040204020203" pitchFamily="34" charset="0"/>
              </a:rPr>
              <a:t>Internal or External Logging</a:t>
            </a:r>
          </a:p>
          <a:p>
            <a:pPr marL="342900" indent="-342900">
              <a:lnSpc>
                <a:spcPct val="90000"/>
              </a:lnSpc>
              <a:spcBef>
                <a:spcPts val="0"/>
              </a:spcBef>
              <a:spcAft>
                <a:spcPts val="0"/>
              </a:spcAft>
              <a:buClrTx/>
              <a:buFont typeface="Arial" panose="020B0604020202020204" pitchFamily="34" charset="0"/>
              <a:buChar char="•"/>
            </a:pPr>
            <a:endParaRPr lang="en-US" sz="2200" dirty="0" smtClean="0">
              <a:solidFill>
                <a:schemeClr val="tx1">
                  <a:lumMod val="95000"/>
                  <a:lumOff val="5000"/>
                </a:schemeClr>
              </a:solidFill>
              <a:latin typeface="Gadugi" panose="020B0502040204020203" pitchFamily="34" charset="0"/>
            </a:endParaRPr>
          </a:p>
          <a:p>
            <a:pPr marL="342900" indent="-342900">
              <a:lnSpc>
                <a:spcPct val="90000"/>
              </a:lnSpc>
              <a:spcBef>
                <a:spcPts val="0"/>
              </a:spcBef>
              <a:spcAft>
                <a:spcPts val="0"/>
              </a:spcAft>
              <a:buClrTx/>
              <a:buFont typeface="Arial" panose="020B0604020202020204" pitchFamily="34" charset="0"/>
              <a:buChar char="•"/>
            </a:pPr>
            <a:r>
              <a:rPr lang="en-US" sz="2200" dirty="0" smtClean="0">
                <a:solidFill>
                  <a:schemeClr val="tx1">
                    <a:lumMod val="95000"/>
                    <a:lumOff val="5000"/>
                  </a:schemeClr>
                </a:solidFill>
                <a:latin typeface="Gadugi" panose="020B0502040204020203" pitchFamily="34" charset="0"/>
              </a:rPr>
              <a:t>Traffic Capture Logging Type</a:t>
            </a:r>
          </a:p>
          <a:p>
            <a:pPr marL="342900" indent="-342900">
              <a:lnSpc>
                <a:spcPct val="90000"/>
              </a:lnSpc>
              <a:spcBef>
                <a:spcPts val="0"/>
              </a:spcBef>
              <a:spcAft>
                <a:spcPts val="0"/>
              </a:spcAft>
              <a:buClrTx/>
              <a:buFont typeface="Arial" panose="020B0604020202020204" pitchFamily="34" charset="0"/>
              <a:buChar char="•"/>
            </a:pPr>
            <a:endParaRPr lang="en-US" sz="2200" dirty="0">
              <a:solidFill>
                <a:schemeClr val="tx1">
                  <a:lumMod val="95000"/>
                  <a:lumOff val="5000"/>
                </a:schemeClr>
              </a:solidFill>
              <a:latin typeface="Gadugi" panose="020B0502040204020203" pitchFamily="34" charset="0"/>
            </a:endParaRPr>
          </a:p>
          <a:p>
            <a:pPr marL="342900" indent="-342900">
              <a:lnSpc>
                <a:spcPct val="90000"/>
              </a:lnSpc>
              <a:spcBef>
                <a:spcPts val="0"/>
              </a:spcBef>
              <a:spcAft>
                <a:spcPts val="0"/>
              </a:spcAft>
              <a:buClrTx/>
              <a:buFont typeface="Arial" panose="020B0604020202020204" pitchFamily="34" charset="0"/>
              <a:buChar char="•"/>
            </a:pPr>
            <a:r>
              <a:rPr lang="en-US" sz="2200" dirty="0" smtClean="0">
                <a:solidFill>
                  <a:schemeClr val="tx1">
                    <a:lumMod val="95000"/>
                    <a:lumOff val="5000"/>
                  </a:schemeClr>
                </a:solidFill>
                <a:latin typeface="Gadugi" panose="020B0502040204020203" pitchFamily="34" charset="0"/>
              </a:rPr>
              <a:t>Notifications</a:t>
            </a:r>
          </a:p>
          <a:p>
            <a:pPr marL="342900" indent="-342900">
              <a:lnSpc>
                <a:spcPct val="90000"/>
              </a:lnSpc>
              <a:spcBef>
                <a:spcPts val="0"/>
              </a:spcBef>
              <a:spcAft>
                <a:spcPts val="0"/>
              </a:spcAft>
              <a:buClrTx/>
              <a:buFont typeface="Arial" panose="020B0604020202020204" pitchFamily="34" charset="0"/>
              <a:buChar char="•"/>
            </a:pPr>
            <a:endParaRPr lang="en-US" sz="2200" b="0" i="0" baseline="0" dirty="0">
              <a:solidFill>
                <a:schemeClr val="tx1">
                  <a:lumMod val="95000"/>
                  <a:lumOff val="5000"/>
                </a:schemeClr>
              </a:solidFill>
              <a:latin typeface="Gadugi" panose="020B0502040204020203" pitchFamily="34" charset="0"/>
            </a:endParaRPr>
          </a:p>
        </p:txBody>
      </p:sp>
      <p:sp>
        <p:nvSpPr>
          <p:cNvPr id="8"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Setting up an Analytics Profile</a:t>
            </a:r>
            <a:endParaRPr lang="en-US" dirty="0"/>
          </a:p>
        </p:txBody>
      </p:sp>
      <p:cxnSp>
        <p:nvCxnSpPr>
          <p:cNvPr id="9" name="Straight Arrow Connector 8"/>
          <p:cNvCxnSpPr/>
          <p:nvPr/>
        </p:nvCxnSpPr>
        <p:spPr>
          <a:xfrm flipH="1" flipV="1">
            <a:off x="2824976" y="2029522"/>
            <a:ext cx="6594088" cy="185854"/>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37210" y="2827578"/>
            <a:ext cx="6281854" cy="1030744"/>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5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2" name="Picture 1"/>
          <p:cNvPicPr>
            <a:picLocks noChangeAspect="1"/>
          </p:cNvPicPr>
          <p:nvPr/>
        </p:nvPicPr>
        <p:blipFill rotWithShape="1">
          <a:blip r:embed="rId3"/>
          <a:srcRect r="20731"/>
          <a:stretch/>
        </p:blipFill>
        <p:spPr>
          <a:xfrm>
            <a:off x="193288" y="1300300"/>
            <a:ext cx="9010595" cy="907642"/>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193288" y="2696865"/>
            <a:ext cx="9010595" cy="3371255"/>
            <a:chOff x="71397" y="4175456"/>
            <a:chExt cx="8104773" cy="2682544"/>
          </a:xfrm>
        </p:grpSpPr>
        <p:pic>
          <p:nvPicPr>
            <p:cNvPr id="4" name="Picture 3"/>
            <p:cNvPicPr>
              <a:picLocks noChangeAspect="1"/>
            </p:cNvPicPr>
            <p:nvPr/>
          </p:nvPicPr>
          <p:blipFill rotWithShape="1">
            <a:blip r:embed="rId4"/>
            <a:srcRect r="56762"/>
            <a:stretch/>
          </p:blipFill>
          <p:spPr>
            <a:xfrm>
              <a:off x="71397" y="4175456"/>
              <a:ext cx="6813497" cy="268254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4"/>
            <a:srcRect l="91806"/>
            <a:stretch/>
          </p:blipFill>
          <p:spPr>
            <a:xfrm>
              <a:off x="6884894" y="4175456"/>
              <a:ext cx="1291276" cy="2682544"/>
            </a:xfrm>
            <a:prstGeom prst="rect">
              <a:avLst/>
            </a:prstGeom>
            <a:ln>
              <a:noFill/>
            </a:ln>
            <a:effectLst>
              <a:outerShdw blurRad="292100" dist="139700" dir="2700000" algn="tl" rotWithShape="0">
                <a:srgbClr val="333333">
                  <a:alpha val="65000"/>
                </a:srgbClr>
              </a:outerShdw>
            </a:effectLst>
          </p:spPr>
        </p:pic>
      </p:grpSp>
      <p:sp>
        <p:nvSpPr>
          <p:cNvPr id="7"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Getting Started – Analytics Profile</a:t>
            </a:r>
            <a:endParaRPr lang="en-US" dirty="0"/>
          </a:p>
        </p:txBody>
      </p:sp>
      <p:sp>
        <p:nvSpPr>
          <p:cNvPr id="8" name="Snip Single Corner Rectangle 7"/>
          <p:cNvSpPr/>
          <p:nvPr/>
        </p:nvSpPr>
        <p:spPr>
          <a:xfrm>
            <a:off x="9716429" y="2696864"/>
            <a:ext cx="2379945" cy="3371255"/>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80" tIns="0" rIns="91440" bIns="0" rtlCol="0" anchor="ctr">
            <a:noAutofit/>
          </a:bodyPr>
          <a:lstStyle/>
          <a:p>
            <a:pPr>
              <a:lnSpc>
                <a:spcPct val="90000"/>
              </a:lnSpc>
            </a:pPr>
            <a:r>
              <a:rPr lang="en-US" sz="2200" u="sng" dirty="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Metrics</a:t>
            </a:r>
          </a:p>
          <a:p>
            <a:pPr marL="342900" indent="-342900">
              <a:lnSpc>
                <a:spcPct val="90000"/>
              </a:lnSpc>
              <a:buFont typeface="Arial" panose="020B0604020202020204" pitchFamily="34" charset="0"/>
              <a:buChar char="•"/>
            </a:pPr>
            <a:r>
              <a:rPr lang="en-US" sz="2000" dirty="0" smtClean="0">
                <a:solidFill>
                  <a:schemeClr val="tx1">
                    <a:lumMod val="95000"/>
                    <a:lumOff val="5000"/>
                  </a:schemeClr>
                </a:solidFill>
                <a:latin typeface="Gadugi" panose="020B0502040204020203" pitchFamily="34" charset="0"/>
              </a:rPr>
              <a:t>Max TPS &amp; Throughput</a:t>
            </a:r>
          </a:p>
          <a:p>
            <a:pPr marL="342900" indent="-342900">
              <a:lnSpc>
                <a:spcPct val="90000"/>
              </a:lnSpc>
              <a:buFont typeface="Arial" panose="020B0604020202020204" pitchFamily="34" charset="0"/>
              <a:buChar char="•"/>
            </a:pPr>
            <a:r>
              <a:rPr lang="en-US" sz="2000" b="0" i="0" baseline="0" dirty="0" smtClean="0">
                <a:solidFill>
                  <a:schemeClr val="tx1">
                    <a:lumMod val="95000"/>
                    <a:lumOff val="5000"/>
                  </a:schemeClr>
                </a:solidFill>
                <a:latin typeface="Gadugi" panose="020B0502040204020203" pitchFamily="34" charset="0"/>
              </a:rPr>
              <a:t>Page</a:t>
            </a:r>
            <a:r>
              <a:rPr lang="en-US" sz="2000" b="0" i="0" dirty="0" smtClean="0">
                <a:solidFill>
                  <a:schemeClr val="tx1">
                    <a:lumMod val="95000"/>
                    <a:lumOff val="5000"/>
                  </a:schemeClr>
                </a:solidFill>
                <a:latin typeface="Gadugi" panose="020B0502040204020203" pitchFamily="34" charset="0"/>
              </a:rPr>
              <a:t> Load </a:t>
            </a:r>
            <a:r>
              <a:rPr lang="en-US" sz="2000" b="0" i="0" dirty="0" smtClean="0">
                <a:solidFill>
                  <a:schemeClr val="tx1">
                    <a:lumMod val="95000"/>
                    <a:lumOff val="5000"/>
                  </a:schemeClr>
                </a:solidFill>
                <a:latin typeface="Gadugi" panose="020B0502040204020203" pitchFamily="34" charset="0"/>
              </a:rPr>
              <a:t>Times</a:t>
            </a:r>
          </a:p>
          <a:p>
            <a:pPr marL="342900" indent="-342900">
              <a:lnSpc>
                <a:spcPct val="90000"/>
              </a:lnSpc>
              <a:buFont typeface="Arial" panose="020B0604020202020204" pitchFamily="34" charset="0"/>
              <a:buChar char="•"/>
            </a:pPr>
            <a:r>
              <a:rPr lang="en-US" sz="2000" baseline="0" dirty="0" smtClean="0">
                <a:solidFill>
                  <a:schemeClr val="tx1">
                    <a:lumMod val="95000"/>
                    <a:lumOff val="5000"/>
                  </a:schemeClr>
                </a:solidFill>
                <a:latin typeface="Gadugi" panose="020B0502040204020203" pitchFamily="34" charset="0"/>
              </a:rPr>
              <a:t>User Sessions</a:t>
            </a:r>
            <a:endParaRPr lang="en-US" sz="2200" u="sng"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endParaRPr>
          </a:p>
          <a:p>
            <a:pPr>
              <a:lnSpc>
                <a:spcPct val="90000"/>
              </a:lnSpc>
              <a:spcBef>
                <a:spcPts val="0"/>
              </a:spcBef>
              <a:spcAft>
                <a:spcPts val="0"/>
              </a:spcAft>
              <a:buClrTx/>
            </a:pPr>
            <a:r>
              <a:rPr lang="en-US" sz="2200" u="sng"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Collected Entities</a:t>
            </a:r>
          </a:p>
          <a:p>
            <a:pPr marL="342900" indent="-342900">
              <a:lnSpc>
                <a:spcPct val="90000"/>
              </a:lnSpc>
              <a:buFont typeface="Arial" panose="020B0604020202020204" pitchFamily="34" charset="0"/>
              <a:buChar char="•"/>
            </a:pPr>
            <a:r>
              <a:rPr lang="en-US" sz="2200" dirty="0" smtClean="0">
                <a:solidFill>
                  <a:schemeClr val="tx1">
                    <a:lumMod val="95000"/>
                    <a:lumOff val="5000"/>
                  </a:schemeClr>
                </a:solidFill>
                <a:latin typeface="Gadugi" panose="020B0502040204020203" pitchFamily="34" charset="0"/>
              </a:rPr>
              <a:t>Very cool pieces of information</a:t>
            </a:r>
            <a:endParaRPr lang="en-US" sz="2200" dirty="0" smtClean="0">
              <a:solidFill>
                <a:schemeClr val="tx1">
                  <a:lumMod val="95000"/>
                  <a:lumOff val="5000"/>
                </a:schemeClr>
              </a:solidFill>
              <a:latin typeface="Gadugi" panose="020B0502040204020203" pitchFamily="34" charset="0"/>
            </a:endParaRPr>
          </a:p>
          <a:p>
            <a:pPr marL="342900" indent="-342900">
              <a:lnSpc>
                <a:spcPct val="90000"/>
              </a:lnSpc>
              <a:spcBef>
                <a:spcPts val="0"/>
              </a:spcBef>
              <a:spcAft>
                <a:spcPts val="0"/>
              </a:spcAft>
              <a:buClrTx/>
              <a:buFont typeface="Arial" panose="020B0604020202020204" pitchFamily="34" charset="0"/>
              <a:buChar char="•"/>
            </a:pPr>
            <a:endParaRPr lang="en-US" sz="2200" b="0" i="0" baseline="0" dirty="0">
              <a:solidFill>
                <a:schemeClr val="tx1">
                  <a:lumMod val="95000"/>
                  <a:lumOff val="5000"/>
                </a:schemeClr>
              </a:solidFill>
              <a:latin typeface="Gadugi" panose="020B0502040204020203" pitchFamily="34" charset="0"/>
            </a:endParaRPr>
          </a:p>
        </p:txBody>
      </p:sp>
      <p:cxnSp>
        <p:nvCxnSpPr>
          <p:cNvPr id="9" name="Straight Arrow Connector 8"/>
          <p:cNvCxnSpPr/>
          <p:nvPr/>
        </p:nvCxnSpPr>
        <p:spPr>
          <a:xfrm flipH="1">
            <a:off x="9114264" y="2988527"/>
            <a:ext cx="602165" cy="304800"/>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9114264" y="4728118"/>
            <a:ext cx="602165" cy="44604"/>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
        <p:nvSpPr>
          <p:cNvPr id="19" name="Snip Single Corner Rectangle 18"/>
          <p:cNvSpPr/>
          <p:nvPr/>
        </p:nvSpPr>
        <p:spPr>
          <a:xfrm>
            <a:off x="9861185" y="1356862"/>
            <a:ext cx="2231261" cy="929877"/>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80" tIns="0" rIns="91440" bIns="0" rtlCol="0" anchor="ctr">
            <a:noAutofit/>
          </a:bodyPr>
          <a:lstStyle/>
          <a:p>
            <a:pPr>
              <a:lnSpc>
                <a:spcPct val="90000"/>
              </a:lnSpc>
            </a:pPr>
            <a:r>
              <a:rPr lang="en-US" sz="2200"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Applied Virtual Servers</a:t>
            </a:r>
            <a:endParaRPr lang="en-US" sz="2200" dirty="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endParaRPr>
          </a:p>
        </p:txBody>
      </p:sp>
      <p:cxnSp>
        <p:nvCxnSpPr>
          <p:cNvPr id="20" name="Straight Arrow Connector 19"/>
          <p:cNvCxnSpPr/>
          <p:nvPr/>
        </p:nvCxnSpPr>
        <p:spPr>
          <a:xfrm flipH="1">
            <a:off x="8920976" y="1793858"/>
            <a:ext cx="940209" cy="27942"/>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
        <p:nvSpPr>
          <p:cNvPr id="13" name="Snip Single Corner Rectangle 12"/>
          <p:cNvSpPr/>
          <p:nvPr/>
        </p:nvSpPr>
        <p:spPr>
          <a:xfrm>
            <a:off x="4837943" y="3697873"/>
            <a:ext cx="2976571" cy="1873404"/>
          </a:xfrm>
          <a:prstGeom prst="snip1Rect">
            <a:avLst/>
          </a:prstGeom>
          <a:gradFill flip="none" rotWithShape="1">
            <a:gsLst>
              <a:gs pos="15000">
                <a:srgbClr val="FAFAFA"/>
              </a:gs>
              <a:gs pos="100000">
                <a:srgbClr val="FF0000"/>
              </a:gs>
            </a:gsLst>
            <a:lin ang="8100000" scaled="1"/>
            <a:tileRect/>
          </a:gradFill>
          <a:ln>
            <a:solidFill>
              <a:schemeClr val="bg1">
                <a:lumMod val="85000"/>
              </a:schemeClr>
            </a:solidFill>
          </a:ln>
        </p:spPr>
        <p:txBody>
          <a:bodyPr vert="horz" wrap="square" lIns="182880" tIns="0" rIns="91440" bIns="0" rtlCol="0" anchor="ctr">
            <a:noAutofit/>
          </a:bodyPr>
          <a:lstStyle/>
          <a:p>
            <a:pPr algn="ctr">
              <a:lnSpc>
                <a:spcPct val="90000"/>
              </a:lnSpc>
            </a:pPr>
            <a:r>
              <a:rPr lang="en-US" sz="2200" u="sng"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Caution with</a:t>
            </a:r>
          </a:p>
          <a:p>
            <a:pPr algn="ctr">
              <a:lnSpc>
                <a:spcPct val="90000"/>
              </a:lnSpc>
            </a:pPr>
            <a:r>
              <a:rPr lang="en-US" sz="2200" u="sng"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 Page Load Times</a:t>
            </a:r>
            <a:endParaRPr lang="en-US" sz="2200" u="sng" dirty="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endParaRPr>
          </a:p>
          <a:p>
            <a:pPr algn="ctr">
              <a:lnSpc>
                <a:spcPct val="90000"/>
              </a:lnSpc>
            </a:pPr>
            <a:r>
              <a:rPr lang="en-US" i="1" dirty="0" smtClean="0">
                <a:solidFill>
                  <a:schemeClr val="tx1">
                    <a:lumMod val="95000"/>
                    <a:lumOff val="5000"/>
                  </a:schemeClr>
                </a:solidFill>
                <a:latin typeface="Gadugi" panose="020B0502040204020203" pitchFamily="34" charset="0"/>
              </a:rPr>
              <a:t>Injects Java Script which can affect system performance &amp; application functionality </a:t>
            </a:r>
            <a:endParaRPr lang="en-US" b="0" i="1" baseline="0" dirty="0">
              <a:solidFill>
                <a:schemeClr val="tx1">
                  <a:lumMod val="95000"/>
                  <a:lumOff val="5000"/>
                </a:schemeClr>
              </a:solidFill>
              <a:latin typeface="Gadugi" panose="020B0502040204020203" pitchFamily="34" charset="0"/>
            </a:endParaRPr>
          </a:p>
        </p:txBody>
      </p:sp>
      <p:cxnSp>
        <p:nvCxnSpPr>
          <p:cNvPr id="16" name="Straight Arrow Connector 15"/>
          <p:cNvCxnSpPr/>
          <p:nvPr/>
        </p:nvCxnSpPr>
        <p:spPr>
          <a:xfrm flipH="1" flipV="1">
            <a:off x="3917796" y="3526820"/>
            <a:ext cx="920147" cy="208224"/>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69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3" name="Picture 2"/>
          <p:cNvPicPr>
            <a:picLocks noChangeAspect="1"/>
          </p:cNvPicPr>
          <p:nvPr/>
        </p:nvPicPr>
        <p:blipFill>
          <a:blip r:embed="rId2"/>
          <a:stretch>
            <a:fillRect/>
          </a:stretch>
        </p:blipFill>
        <p:spPr>
          <a:xfrm>
            <a:off x="2364357" y="1417320"/>
            <a:ext cx="9583740" cy="4787404"/>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2175302" y="4155689"/>
            <a:ext cx="9868016" cy="840057"/>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6"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Applying Analytics Profile to Virtual Server</a:t>
            </a:r>
            <a:endParaRPr lang="en-US" dirty="0"/>
          </a:p>
        </p:txBody>
      </p:sp>
      <p:sp>
        <p:nvSpPr>
          <p:cNvPr id="7" name="TextBox 6"/>
          <p:cNvSpPr txBox="1"/>
          <p:nvPr/>
        </p:nvSpPr>
        <p:spPr>
          <a:xfrm>
            <a:off x="193473" y="2091707"/>
            <a:ext cx="2126280" cy="2126947"/>
          </a:xfrm>
          <a:prstGeom prst="rect">
            <a:avLst/>
          </a:prstGeom>
          <a:noFill/>
        </p:spPr>
        <p:txBody>
          <a:bodyPr wrap="square" lIns="0" tIns="0" rIns="0" bIns="0" rtlCol="0">
            <a:noAutofit/>
          </a:bodyPr>
          <a:lstStyle/>
          <a:p>
            <a:pPr algn="ctr">
              <a:lnSpc>
                <a:spcPct val="90000"/>
              </a:lnSpc>
              <a:spcAft>
                <a:spcPts val="600"/>
              </a:spcAft>
            </a:pPr>
            <a:r>
              <a:rPr lang="en-US" sz="3000" dirty="0" smtClean="0">
                <a:solidFill>
                  <a:srgbClr val="002060"/>
                </a:solidFill>
                <a:effectLst>
                  <a:outerShdw blurRad="38100" dist="25400" dir="2700000" algn="tl">
                    <a:srgbClr val="000000">
                      <a:alpha val="0"/>
                    </a:srgbClr>
                  </a:outerShdw>
                </a:effectLst>
                <a:latin typeface="Gadugi" panose="020B0502040204020203" pitchFamily="34" charset="0"/>
              </a:rPr>
              <a:t>Change from </a:t>
            </a:r>
          </a:p>
          <a:p>
            <a:pPr algn="ctr">
              <a:lnSpc>
                <a:spcPct val="90000"/>
              </a:lnSpc>
              <a:spcAft>
                <a:spcPts val="600"/>
              </a:spcAft>
            </a:pPr>
            <a:r>
              <a:rPr lang="en-US" sz="3000" i="1" dirty="0" smtClean="0">
                <a:solidFill>
                  <a:srgbClr val="002060"/>
                </a:solidFill>
                <a:effectLst>
                  <a:outerShdw blurRad="38100" dist="25400" dir="2700000" algn="tl">
                    <a:srgbClr val="000000">
                      <a:alpha val="0"/>
                    </a:srgbClr>
                  </a:outerShdw>
                </a:effectLst>
                <a:latin typeface="Gadugi" panose="020B0502040204020203" pitchFamily="34" charset="0"/>
              </a:rPr>
              <a:t>“Basic”</a:t>
            </a:r>
          </a:p>
          <a:p>
            <a:pPr algn="ctr">
              <a:lnSpc>
                <a:spcPct val="90000"/>
              </a:lnSpc>
              <a:spcAft>
                <a:spcPts val="600"/>
              </a:spcAft>
            </a:pPr>
            <a:r>
              <a:rPr lang="en-US" sz="3000" dirty="0" smtClean="0">
                <a:solidFill>
                  <a:srgbClr val="002060"/>
                </a:solidFill>
                <a:effectLst>
                  <a:outerShdw blurRad="38100" dist="25400" dir="2700000" algn="tl">
                    <a:srgbClr val="000000">
                      <a:alpha val="0"/>
                    </a:srgbClr>
                  </a:outerShdw>
                </a:effectLst>
                <a:latin typeface="Gadugi" panose="020B0502040204020203" pitchFamily="34" charset="0"/>
              </a:rPr>
              <a:t>to </a:t>
            </a:r>
            <a:r>
              <a:rPr lang="en-US" sz="3000" i="1" dirty="0" smtClean="0">
                <a:solidFill>
                  <a:srgbClr val="002060"/>
                </a:solidFill>
                <a:effectLst>
                  <a:outerShdw blurRad="38100" dist="25400" dir="2700000" algn="tl">
                    <a:srgbClr val="000000">
                      <a:alpha val="0"/>
                    </a:srgbClr>
                  </a:outerShdw>
                </a:effectLst>
                <a:latin typeface="Gadugi" panose="020B0502040204020203" pitchFamily="34" charset="0"/>
              </a:rPr>
              <a:t>“Advanced”</a:t>
            </a:r>
          </a:p>
        </p:txBody>
      </p:sp>
    </p:spTree>
    <p:extLst>
      <p:ext uri="{BB962C8B-B14F-4D97-AF65-F5344CB8AC3E}">
        <p14:creationId xmlns:p14="http://schemas.microsoft.com/office/powerpoint/2010/main" val="229320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newsalescoach.com/wp-content/uploads/2014/03/email-in-bed-phone-e1394291117969.jpg"/>
          <p:cNvPicPr>
            <a:picLocks noChangeAspect="1" noChangeArrowheads="1"/>
          </p:cNvPicPr>
          <p:nvPr/>
        </p:nvPicPr>
        <p:blipFill rotWithShape="1">
          <a:blip r:embed="rId3">
            <a:extLst>
              <a:ext uri="{28A0092B-C50C-407E-A947-70E740481C1C}">
                <a14:useLocalDpi xmlns:a14="http://schemas.microsoft.com/office/drawing/2010/main" val="0"/>
              </a:ext>
            </a:extLst>
          </a:blip>
          <a:srcRect b="12319"/>
          <a:stretch/>
        </p:blipFill>
        <p:spPr bwMode="auto">
          <a:xfrm>
            <a:off x="0" y="-1"/>
            <a:ext cx="12192000" cy="65237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7344" y="5386506"/>
            <a:ext cx="9994366" cy="1014293"/>
          </a:xfrm>
          <a:prstGeom prst="rect">
            <a:avLst/>
          </a:prstGeom>
          <a:noFill/>
        </p:spPr>
        <p:txBody>
          <a:bodyPr wrap="square" lIns="0" tIns="0" rIns="0" bIns="0" rtlCol="0">
            <a:noAutofit/>
          </a:bodyPr>
          <a:lstStyle/>
          <a:p>
            <a:pPr algn="ctr">
              <a:lnSpc>
                <a:spcPct val="90000"/>
              </a:lnSpc>
              <a:spcAft>
                <a:spcPts val="600"/>
              </a:spcAft>
            </a:pPr>
            <a:r>
              <a:rPr lang="en-US" sz="8000" dirty="0" smtClean="0">
                <a:solidFill>
                  <a:schemeClr val="bg1"/>
                </a:solidFill>
                <a:effectLst>
                  <a:outerShdw blurRad="50800" dist="38100" dir="5400000" algn="t" rotWithShape="0">
                    <a:prstClr val="black">
                      <a:alpha val="40000"/>
                    </a:prstClr>
                  </a:outerShdw>
                </a:effectLst>
                <a:latin typeface="Gadugi" panose="020B0502040204020203" pitchFamily="34" charset="0"/>
              </a:rPr>
              <a:t>ABSOLUTELY!!!</a:t>
            </a:r>
            <a:endParaRPr lang="en-US" sz="8000" kern="1200" dirty="0" smtClean="0">
              <a:solidFill>
                <a:schemeClr val="bg1"/>
              </a:solidFill>
              <a:effectLst>
                <a:outerShdw blurRad="50800" dist="38100" dir="5400000" algn="t" rotWithShape="0">
                  <a:prstClr val="black">
                    <a:alpha val="40000"/>
                  </a:prstClr>
                </a:outerShdw>
              </a:effectLst>
              <a:latin typeface="Gadugi" panose="020B0502040204020203" pitchFamily="34" charset="0"/>
            </a:endParaRPr>
          </a:p>
        </p:txBody>
      </p:sp>
    </p:spTree>
    <p:extLst>
      <p:ext uri="{BB962C8B-B14F-4D97-AF65-F5344CB8AC3E}">
        <p14:creationId xmlns:p14="http://schemas.microsoft.com/office/powerpoint/2010/main" val="880598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3" name="Picture 2"/>
          <p:cNvPicPr>
            <a:picLocks noChangeAspect="1"/>
          </p:cNvPicPr>
          <p:nvPr/>
        </p:nvPicPr>
        <p:blipFill>
          <a:blip r:embed="rId2"/>
          <a:stretch>
            <a:fillRect/>
          </a:stretch>
        </p:blipFill>
        <p:spPr>
          <a:xfrm>
            <a:off x="1041664" y="1256372"/>
            <a:ext cx="9686752" cy="483537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stretch>
            <a:fillRect/>
          </a:stretch>
        </p:blipFill>
        <p:spPr>
          <a:xfrm>
            <a:off x="241215" y="2276421"/>
            <a:ext cx="5951568" cy="4079852"/>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AVR Dashboard</a:t>
            </a:r>
            <a:endParaRPr lang="en-US" dirty="0"/>
          </a:p>
        </p:txBody>
      </p:sp>
      <p:pic>
        <p:nvPicPr>
          <p:cNvPr id="6" name="Picture 5"/>
          <p:cNvPicPr>
            <a:picLocks noChangeAspect="1"/>
          </p:cNvPicPr>
          <p:nvPr/>
        </p:nvPicPr>
        <p:blipFill>
          <a:blip r:embed="rId4"/>
          <a:stretch>
            <a:fillRect/>
          </a:stretch>
        </p:blipFill>
        <p:spPr>
          <a:xfrm>
            <a:off x="6310264" y="2276421"/>
            <a:ext cx="5553356" cy="2632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524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2" name="Picture 1"/>
          <p:cNvPicPr>
            <a:picLocks noChangeAspect="1"/>
          </p:cNvPicPr>
          <p:nvPr/>
        </p:nvPicPr>
        <p:blipFill>
          <a:blip r:embed="rId3"/>
          <a:stretch>
            <a:fillRect/>
          </a:stretch>
        </p:blipFill>
        <p:spPr>
          <a:xfrm>
            <a:off x="4662138" y="1196897"/>
            <a:ext cx="3581400" cy="21336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394009" y="1196897"/>
            <a:ext cx="3657600" cy="477202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9062225" y="1196897"/>
            <a:ext cx="2658526" cy="5198429"/>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AVR Graphics</a:t>
            </a:r>
            <a:endParaRPr lang="en-US" dirty="0"/>
          </a:p>
        </p:txBody>
      </p:sp>
      <p:grpSp>
        <p:nvGrpSpPr>
          <p:cNvPr id="11" name="Group 10"/>
          <p:cNvGrpSpPr/>
          <p:nvPr/>
        </p:nvGrpSpPr>
        <p:grpSpPr>
          <a:xfrm>
            <a:off x="4735551" y="2668859"/>
            <a:ext cx="3482854" cy="2758487"/>
            <a:chOff x="4735551" y="2668859"/>
            <a:chExt cx="3482854" cy="2758487"/>
          </a:xfrm>
        </p:grpSpPr>
        <p:sp>
          <p:nvSpPr>
            <p:cNvPr id="7" name="Snip Single Corner Rectangle 6"/>
            <p:cNvSpPr/>
            <p:nvPr/>
          </p:nvSpPr>
          <p:spPr>
            <a:xfrm>
              <a:off x="4735551" y="3735044"/>
              <a:ext cx="3482854" cy="1692302"/>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80" tIns="0" rIns="91440" bIns="0" rtlCol="0" anchor="ctr">
              <a:noAutofit/>
            </a:bodyPr>
            <a:lstStyle/>
            <a:p>
              <a:pPr>
                <a:lnSpc>
                  <a:spcPct val="90000"/>
                </a:lnSpc>
                <a:spcBef>
                  <a:spcPts val="0"/>
                </a:spcBef>
                <a:spcAft>
                  <a:spcPts val="0"/>
                </a:spcAft>
                <a:buClrTx/>
              </a:pPr>
              <a:r>
                <a:rPr lang="en-US" sz="2200" b="0" i="0" baseline="0" dirty="0" smtClean="0">
                  <a:solidFill>
                    <a:schemeClr val="tx1">
                      <a:lumMod val="95000"/>
                      <a:lumOff val="5000"/>
                    </a:schemeClr>
                  </a:solidFill>
                  <a:latin typeface="Gadugi" panose="020B0502040204020203" pitchFamily="34" charset="0"/>
                </a:rPr>
                <a:t>Drill into widgets for more details</a:t>
              </a:r>
            </a:p>
            <a:p>
              <a:pPr>
                <a:lnSpc>
                  <a:spcPct val="90000"/>
                </a:lnSpc>
                <a:spcBef>
                  <a:spcPts val="0"/>
                </a:spcBef>
                <a:spcAft>
                  <a:spcPts val="0"/>
                </a:spcAft>
                <a:buClrTx/>
              </a:pPr>
              <a:endParaRPr lang="en-US" sz="2200" dirty="0">
                <a:solidFill>
                  <a:schemeClr val="tx1">
                    <a:lumMod val="95000"/>
                    <a:lumOff val="5000"/>
                  </a:schemeClr>
                </a:solidFill>
                <a:latin typeface="Gadugi" panose="020B0502040204020203" pitchFamily="34" charset="0"/>
              </a:endParaRPr>
            </a:p>
            <a:p>
              <a:pPr>
                <a:lnSpc>
                  <a:spcPct val="90000"/>
                </a:lnSpc>
                <a:spcBef>
                  <a:spcPts val="0"/>
                </a:spcBef>
                <a:spcAft>
                  <a:spcPts val="0"/>
                </a:spcAft>
                <a:buClrTx/>
              </a:pPr>
              <a:r>
                <a:rPr lang="en-US" sz="2200" b="0" i="0" dirty="0" smtClean="0">
                  <a:solidFill>
                    <a:schemeClr val="tx1">
                      <a:lumMod val="95000"/>
                      <a:lumOff val="5000"/>
                    </a:schemeClr>
                  </a:solidFill>
                  <a:latin typeface="Gadugi" panose="020B0502040204020203" pitchFamily="34" charset="0"/>
                </a:rPr>
                <a:t>Particularly the 404 Errors</a:t>
              </a:r>
            </a:p>
          </p:txBody>
        </p:sp>
        <p:cxnSp>
          <p:nvCxnSpPr>
            <p:cNvPr id="8" name="Straight Arrow Connector 7"/>
            <p:cNvCxnSpPr>
              <a:stCxn id="7" idx="3"/>
            </p:cNvCxnSpPr>
            <p:nvPr/>
          </p:nvCxnSpPr>
          <p:spPr>
            <a:xfrm flipH="1" flipV="1">
              <a:off x="5508702" y="2668859"/>
              <a:ext cx="968276" cy="1066185"/>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66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5"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AVR Graphics</a:t>
            </a:r>
            <a:endParaRPr lang="en-US" dirty="0"/>
          </a:p>
        </p:txBody>
      </p:sp>
      <p:pic>
        <p:nvPicPr>
          <p:cNvPr id="6" name="Picture 5"/>
          <p:cNvPicPr>
            <a:picLocks noChangeAspect="1"/>
          </p:cNvPicPr>
          <p:nvPr/>
        </p:nvPicPr>
        <p:blipFill>
          <a:blip r:embed="rId3"/>
          <a:stretch>
            <a:fillRect/>
          </a:stretch>
        </p:blipFill>
        <p:spPr>
          <a:xfrm>
            <a:off x="184417" y="1132917"/>
            <a:ext cx="11810359" cy="335131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1928611" y="3205509"/>
            <a:ext cx="8321969" cy="3143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192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2" name="Picture 1"/>
          <p:cNvPicPr>
            <a:picLocks noChangeAspect="1"/>
          </p:cNvPicPr>
          <p:nvPr/>
        </p:nvPicPr>
        <p:blipFill>
          <a:blip r:embed="rId3"/>
          <a:stretch>
            <a:fillRect/>
          </a:stretch>
        </p:blipFill>
        <p:spPr>
          <a:xfrm>
            <a:off x="1433519" y="1272253"/>
            <a:ext cx="9619151" cy="4381055"/>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2340484" y="5691934"/>
            <a:ext cx="8587345" cy="747683"/>
            <a:chOff x="2340484" y="5691934"/>
            <a:chExt cx="8587345" cy="747683"/>
          </a:xfrm>
        </p:grpSpPr>
        <p:pic>
          <p:nvPicPr>
            <p:cNvPr id="4" name="Picture 4" descr="https://vixra.files.wordpress.com/2012/02/stop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9699" y="5691934"/>
              <a:ext cx="747683" cy="7476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40484" y="5796315"/>
              <a:ext cx="8587345" cy="461665"/>
            </a:xfrm>
            <a:prstGeom prst="rect">
              <a:avLst/>
            </a:prstGeom>
          </p:spPr>
          <p:txBody>
            <a:bodyPr wrap="square">
              <a:spAutoFit/>
            </a:bodyPr>
            <a:lstStyle/>
            <a:p>
              <a:pPr algn="ctr"/>
              <a:r>
                <a:rPr lang="en-US" sz="2400" b="1" dirty="0" smtClean="0">
                  <a:solidFill>
                    <a:srgbClr val="FF0000"/>
                  </a:solidFill>
                  <a:latin typeface="Gadugi" panose="020B0502040204020203" pitchFamily="34" charset="0"/>
                </a:rPr>
                <a:t>STOP: I know what you are thinking</a:t>
              </a:r>
              <a:endParaRPr lang="en-US" sz="2400" b="1" dirty="0">
                <a:solidFill>
                  <a:srgbClr val="FF0000"/>
                </a:solidFill>
              </a:endParaRPr>
            </a:p>
          </p:txBody>
        </p:sp>
      </p:grpSp>
      <p:sp>
        <p:nvSpPr>
          <p:cNvPr id="7"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AVR Graphics – My favorite </a:t>
            </a:r>
            <a:endParaRPr lang="en-US" dirty="0"/>
          </a:p>
        </p:txBody>
      </p:sp>
    </p:spTree>
    <p:extLst>
      <p:ext uri="{BB962C8B-B14F-4D97-AF65-F5344CB8AC3E}">
        <p14:creationId xmlns:p14="http://schemas.microsoft.com/office/powerpoint/2010/main" val="42240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2" name="Picture 1"/>
          <p:cNvPicPr>
            <a:picLocks noChangeAspect="1"/>
          </p:cNvPicPr>
          <p:nvPr/>
        </p:nvPicPr>
        <p:blipFill>
          <a:blip r:embed="rId3"/>
          <a:stretch>
            <a:fillRect/>
          </a:stretch>
        </p:blipFill>
        <p:spPr>
          <a:xfrm>
            <a:off x="138314" y="1120672"/>
            <a:ext cx="8923054" cy="5228743"/>
          </a:xfrm>
          <a:prstGeom prst="rect">
            <a:avLst/>
          </a:prstGeom>
        </p:spPr>
      </p:pic>
      <p:sp>
        <p:nvSpPr>
          <p:cNvPr id="4"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Widget Detail – Server Latency</a:t>
            </a:r>
            <a:endParaRPr lang="en-US" dirty="0"/>
          </a:p>
        </p:txBody>
      </p:sp>
      <p:sp>
        <p:nvSpPr>
          <p:cNvPr id="5" name="Snip Single Corner Rectangle 4"/>
          <p:cNvSpPr/>
          <p:nvPr/>
        </p:nvSpPr>
        <p:spPr>
          <a:xfrm>
            <a:off x="9865112" y="3304134"/>
            <a:ext cx="2231261" cy="2966037"/>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80" tIns="0" rIns="91440" bIns="0" rtlCol="0" anchor="ctr">
            <a:noAutofit/>
          </a:bodyPr>
          <a:lstStyle/>
          <a:p>
            <a:pPr>
              <a:lnSpc>
                <a:spcPct val="90000"/>
              </a:lnSpc>
            </a:pPr>
            <a:r>
              <a:rPr lang="en-US" sz="2200"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Detailed Information by URL</a:t>
            </a:r>
          </a:p>
          <a:p>
            <a:pPr marL="342900" indent="-342900">
              <a:lnSpc>
                <a:spcPct val="90000"/>
              </a:lnSpc>
              <a:buFont typeface="Arial" panose="020B0604020202020204" pitchFamily="34" charset="0"/>
              <a:buChar char="•"/>
            </a:pPr>
            <a:r>
              <a:rPr lang="en-US" sz="2000" dirty="0" err="1"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Avg</a:t>
            </a:r>
            <a:r>
              <a:rPr lang="en-US" sz="2000"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 Server Latency (</a:t>
            </a:r>
            <a:r>
              <a:rPr lang="en-US" sz="2000" dirty="0" err="1"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ms</a:t>
            </a:r>
            <a:r>
              <a:rPr lang="en-US" sz="2000"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a:t>
            </a:r>
          </a:p>
          <a:p>
            <a:pPr marL="342900" indent="-342900">
              <a:lnSpc>
                <a:spcPct val="90000"/>
              </a:lnSpc>
              <a:buFont typeface="Arial" panose="020B0604020202020204" pitchFamily="34" charset="0"/>
              <a:buChar char="•"/>
            </a:pPr>
            <a:endParaRPr lang="en-US" sz="2000"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endParaRPr>
          </a:p>
          <a:p>
            <a:pPr marL="342900" indent="-342900">
              <a:lnSpc>
                <a:spcPct val="90000"/>
              </a:lnSpc>
              <a:buFont typeface="Arial" panose="020B0604020202020204" pitchFamily="34" charset="0"/>
              <a:buChar char="•"/>
            </a:pPr>
            <a:r>
              <a:rPr lang="en-US" sz="2000"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Max Server Latency (</a:t>
            </a:r>
            <a:r>
              <a:rPr lang="en-US" sz="2000" dirty="0" err="1"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ms</a:t>
            </a:r>
            <a:r>
              <a:rPr lang="en-US" sz="2000"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a:t>
            </a:r>
            <a:endParaRPr lang="en-US" sz="2000" dirty="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endParaRPr>
          </a:p>
        </p:txBody>
      </p:sp>
      <p:cxnSp>
        <p:nvCxnSpPr>
          <p:cNvPr id="6" name="Straight Arrow Connector 5"/>
          <p:cNvCxnSpPr/>
          <p:nvPr/>
        </p:nvCxnSpPr>
        <p:spPr>
          <a:xfrm flipH="1">
            <a:off x="6224067" y="4584498"/>
            <a:ext cx="3857385" cy="281296"/>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7622561" y="4994623"/>
            <a:ext cx="2458891" cy="522513"/>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
        <p:nvSpPr>
          <p:cNvPr id="8" name="Snip Single Corner Rectangle 7"/>
          <p:cNvSpPr/>
          <p:nvPr/>
        </p:nvSpPr>
        <p:spPr>
          <a:xfrm>
            <a:off x="9861185" y="1356862"/>
            <a:ext cx="2231261" cy="929877"/>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80" tIns="0" rIns="91440" bIns="0" rtlCol="0" anchor="ctr">
            <a:noAutofit/>
          </a:bodyPr>
          <a:lstStyle/>
          <a:p>
            <a:pPr>
              <a:lnSpc>
                <a:spcPct val="90000"/>
              </a:lnSpc>
            </a:pPr>
            <a:r>
              <a:rPr lang="en-US" sz="2200"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View by “</a:t>
            </a:r>
            <a:r>
              <a:rPr lang="en-US" sz="2200" dirty="0" err="1"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Urls</a:t>
            </a:r>
            <a:r>
              <a:rPr lang="en-US" sz="2200" dirty="0" smtClean="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a:t>
            </a:r>
            <a:endParaRPr lang="en-US" sz="2200" dirty="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endParaRPr>
          </a:p>
        </p:txBody>
      </p:sp>
      <p:cxnSp>
        <p:nvCxnSpPr>
          <p:cNvPr id="9" name="Straight Arrow Connector 8"/>
          <p:cNvCxnSpPr/>
          <p:nvPr/>
        </p:nvCxnSpPr>
        <p:spPr>
          <a:xfrm flipH="1">
            <a:off x="1290918" y="1793858"/>
            <a:ext cx="8570268" cy="134834"/>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38314" y="4810205"/>
            <a:ext cx="8923054" cy="253573"/>
          </a:xfrm>
          <a:prstGeom prst="rect">
            <a:avLst/>
          </a:prstGeom>
          <a:solidFill>
            <a:srgbClr val="FFFF00">
              <a:alpha val="13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404649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3" name="Picture 2"/>
          <p:cNvPicPr>
            <a:picLocks noChangeAspect="1"/>
          </p:cNvPicPr>
          <p:nvPr/>
        </p:nvPicPr>
        <p:blipFill>
          <a:blip r:embed="rId3"/>
          <a:stretch>
            <a:fillRect/>
          </a:stretch>
        </p:blipFill>
        <p:spPr>
          <a:xfrm>
            <a:off x="1247878" y="1256372"/>
            <a:ext cx="9686752" cy="4835373"/>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9215363" y="2836556"/>
            <a:ext cx="1719267" cy="213942"/>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6"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Widget Detail – Track 404’s</a:t>
            </a:r>
            <a:endParaRPr lang="en-US" dirty="0"/>
          </a:p>
        </p:txBody>
      </p:sp>
      <p:grpSp>
        <p:nvGrpSpPr>
          <p:cNvPr id="9" name="Group 8"/>
          <p:cNvGrpSpPr/>
          <p:nvPr/>
        </p:nvGrpSpPr>
        <p:grpSpPr>
          <a:xfrm>
            <a:off x="1453327" y="4969240"/>
            <a:ext cx="9275854" cy="1387033"/>
            <a:chOff x="-8293907" y="1746637"/>
            <a:chExt cx="12509766" cy="1704975"/>
          </a:xfrm>
        </p:grpSpPr>
        <p:pic>
          <p:nvPicPr>
            <p:cNvPr id="7" name="Picture 6"/>
            <p:cNvPicPr>
              <a:picLocks noChangeAspect="1"/>
            </p:cNvPicPr>
            <p:nvPr/>
          </p:nvPicPr>
          <p:blipFill rotWithShape="1">
            <a:blip r:embed="rId4"/>
            <a:srcRect r="80139"/>
            <a:stretch/>
          </p:blipFill>
          <p:spPr>
            <a:xfrm>
              <a:off x="-8293907" y="1746637"/>
              <a:ext cx="4052320" cy="17049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a:srcRect l="58547"/>
            <a:stretch/>
          </p:blipFill>
          <p:spPr>
            <a:xfrm>
              <a:off x="-4241587" y="1746637"/>
              <a:ext cx="8457446" cy="1704975"/>
            </a:xfrm>
            <a:prstGeom prst="rect">
              <a:avLst/>
            </a:prstGeom>
            <a:ln>
              <a:noFill/>
            </a:ln>
            <a:effectLst>
              <a:outerShdw blurRad="292100" dist="139700" dir="2700000" algn="tl" rotWithShape="0">
                <a:srgbClr val="333333">
                  <a:alpha val="65000"/>
                </a:srgbClr>
              </a:outerShdw>
            </a:effectLst>
          </p:spPr>
        </p:pic>
      </p:grpSp>
      <p:sp>
        <p:nvSpPr>
          <p:cNvPr id="10" name="Oval 9"/>
          <p:cNvSpPr/>
          <p:nvPr/>
        </p:nvSpPr>
        <p:spPr>
          <a:xfrm>
            <a:off x="1453327" y="5381469"/>
            <a:ext cx="9373479" cy="388258"/>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368850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Words of Caution …</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4" name="TextBox 3"/>
          <p:cNvSpPr txBox="1"/>
          <p:nvPr/>
        </p:nvSpPr>
        <p:spPr>
          <a:xfrm>
            <a:off x="178904" y="1417320"/>
            <a:ext cx="11708295" cy="3035410"/>
          </a:xfrm>
          <a:prstGeom prst="rect">
            <a:avLst/>
          </a:prstGeom>
          <a:noFill/>
        </p:spPr>
        <p:txBody>
          <a:bodyPr wrap="square" lIns="0" tIns="0" rIns="0" bIns="0" rtlCol="0">
            <a:noAutofit/>
          </a:bodyPr>
          <a:lstStyle/>
          <a:p>
            <a:pPr marL="342900" indent="-342900">
              <a:lnSpc>
                <a:spcPct val="90000"/>
              </a:lnSpc>
              <a:spcAft>
                <a:spcPts val="600"/>
              </a:spcAft>
              <a:buFont typeface="Arial" panose="020B0604020202020204" pitchFamily="34" charset="0"/>
              <a:buChar char="•"/>
            </a:pPr>
            <a:r>
              <a:rPr lang="en-US" sz="4000" kern="1200" dirty="0" smtClean="0">
                <a:solidFill>
                  <a:srgbClr val="002060"/>
                </a:solidFill>
                <a:effectLst>
                  <a:outerShdw blurRad="38100" dist="25400" dir="2700000" algn="tl">
                    <a:srgbClr val="000000">
                      <a:alpha val="0"/>
                    </a:srgbClr>
                  </a:outerShdw>
                </a:effectLst>
              </a:rPr>
              <a:t>Its not a historical tool it’s a visibility &amp; troubleshooting tool</a:t>
            </a:r>
          </a:p>
          <a:p>
            <a:pPr marL="342900" indent="-342900">
              <a:lnSpc>
                <a:spcPct val="90000"/>
              </a:lnSpc>
              <a:spcAft>
                <a:spcPts val="600"/>
              </a:spcAft>
              <a:buFont typeface="Arial" panose="020B0604020202020204" pitchFamily="34" charset="0"/>
              <a:buChar char="•"/>
            </a:pPr>
            <a:r>
              <a:rPr lang="en-US" sz="4000" dirty="0" smtClean="0">
                <a:solidFill>
                  <a:srgbClr val="002060"/>
                </a:solidFill>
                <a:effectLst>
                  <a:outerShdw blurRad="38100" dist="25400" dir="2700000" algn="tl">
                    <a:srgbClr val="000000">
                      <a:alpha val="0"/>
                    </a:srgbClr>
                  </a:outerShdw>
                </a:effectLst>
              </a:rPr>
              <a:t>Data retention is based on your traffic loads (expect a week)</a:t>
            </a:r>
          </a:p>
          <a:p>
            <a:pPr marL="342900" indent="-342900">
              <a:lnSpc>
                <a:spcPct val="90000"/>
              </a:lnSpc>
              <a:spcAft>
                <a:spcPts val="600"/>
              </a:spcAft>
              <a:buFont typeface="Arial" panose="020B0604020202020204" pitchFamily="34" charset="0"/>
              <a:buChar char="•"/>
            </a:pPr>
            <a:r>
              <a:rPr lang="en-US" sz="4000" dirty="0" smtClean="0">
                <a:solidFill>
                  <a:srgbClr val="002060"/>
                </a:solidFill>
                <a:effectLst>
                  <a:outerShdw blurRad="38100" dist="25400" dir="2700000" algn="tl">
                    <a:srgbClr val="000000">
                      <a:alpha val="0"/>
                    </a:srgbClr>
                  </a:outerShdw>
                </a:effectLst>
              </a:rPr>
              <a:t>Its not the be all end all … there are things that could be better </a:t>
            </a:r>
          </a:p>
          <a:p>
            <a:pPr marL="342900" indent="-342900">
              <a:lnSpc>
                <a:spcPct val="90000"/>
              </a:lnSpc>
              <a:spcAft>
                <a:spcPts val="600"/>
              </a:spcAft>
              <a:buFont typeface="Arial" panose="020B0604020202020204" pitchFamily="34" charset="0"/>
              <a:buChar char="•"/>
            </a:pPr>
            <a:r>
              <a:rPr lang="en-US" sz="4000" dirty="0" smtClean="0">
                <a:solidFill>
                  <a:srgbClr val="002060"/>
                </a:solidFill>
                <a:effectLst>
                  <a:outerShdw blurRad="38100" dist="25400" dir="2700000" algn="tl">
                    <a:srgbClr val="000000">
                      <a:alpha val="0"/>
                    </a:srgbClr>
                  </a:outerShdw>
                </a:effectLst>
              </a:rPr>
              <a:t>It fills a need.  Products like BIG-IQ (management) are intended for larger scale visibility and reporting</a:t>
            </a:r>
          </a:p>
          <a:p>
            <a:pPr marL="342900" indent="-342900">
              <a:lnSpc>
                <a:spcPct val="90000"/>
              </a:lnSpc>
              <a:spcAft>
                <a:spcPts val="600"/>
              </a:spcAft>
              <a:buFont typeface="Arial" panose="020B0604020202020204" pitchFamily="34" charset="0"/>
              <a:buChar char="•"/>
            </a:pPr>
            <a:endParaRPr lang="en-US" sz="4000" dirty="0" smtClean="0">
              <a:solidFill>
                <a:srgbClr val="002060"/>
              </a:solidFill>
              <a:effectLst>
                <a:outerShdw blurRad="38100" dist="25400" dir="2700000" algn="tl">
                  <a:srgbClr val="000000">
                    <a:alpha val="0"/>
                  </a:srgbClr>
                </a:outerShdw>
              </a:effectLst>
            </a:endParaRPr>
          </a:p>
          <a:p>
            <a:pPr marL="342900" indent="-342900">
              <a:lnSpc>
                <a:spcPct val="90000"/>
              </a:lnSpc>
              <a:spcAft>
                <a:spcPts val="600"/>
              </a:spcAft>
              <a:buFont typeface="Arial" panose="020B0604020202020204" pitchFamily="34" charset="0"/>
              <a:buChar char="•"/>
            </a:pPr>
            <a:endParaRPr lang="en-US" sz="4000" kern="1200" dirty="0" err="1" smtClean="0">
              <a:solidFill>
                <a:srgbClr val="002060"/>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2444220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1026" name="Picture 2" descr="http://36.media.tumblr.com/942b5c8609dd407a2480491283c35c50/tumblr_nc7p9luKf91s71e5a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931" y="1630019"/>
            <a:ext cx="6115050" cy="42100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Let’s …</a:t>
            </a:r>
            <a:endParaRPr lang="en-US" dirty="0"/>
          </a:p>
        </p:txBody>
      </p:sp>
    </p:spTree>
    <p:extLst>
      <p:ext uri="{BB962C8B-B14F-4D97-AF65-F5344CB8AC3E}">
        <p14:creationId xmlns:p14="http://schemas.microsoft.com/office/powerpoint/2010/main" val="660259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37817" y="1043609"/>
            <a:ext cx="9146382" cy="4754880"/>
          </a:xfrm>
        </p:spPr>
        <p:txBody>
          <a:bodyPr/>
          <a:lstStyle/>
          <a:p>
            <a:pPr marL="457200" indent="-457200" algn="l">
              <a:buFont typeface="Arial" panose="020B0604020202020204" pitchFamily="34" charset="0"/>
              <a:buChar char="•"/>
            </a:pPr>
            <a:r>
              <a:rPr lang="en-US" sz="4000" dirty="0" smtClean="0">
                <a:latin typeface="Gadugi" panose="020B0502040204020203" pitchFamily="34" charset="0"/>
              </a:rPr>
              <a:t>Provide you &amp; your teams greater visibility</a:t>
            </a:r>
          </a:p>
          <a:p>
            <a:pPr marL="457200" indent="-457200" algn="l">
              <a:buFont typeface="Arial" panose="020B0604020202020204" pitchFamily="34" charset="0"/>
              <a:buChar char="•"/>
            </a:pPr>
            <a:r>
              <a:rPr lang="en-US" sz="4000" dirty="0" smtClean="0">
                <a:latin typeface="Gadugi" panose="020B0502040204020203" pitchFamily="34" charset="0"/>
              </a:rPr>
              <a:t>Provide another perspective on your traffic</a:t>
            </a:r>
          </a:p>
          <a:p>
            <a:pPr marL="457200" indent="-457200" algn="l">
              <a:buFont typeface="Arial" panose="020B0604020202020204" pitchFamily="34" charset="0"/>
              <a:buChar char="•"/>
            </a:pPr>
            <a:r>
              <a:rPr lang="en-US" sz="4000" dirty="0" smtClean="0">
                <a:latin typeface="Gadugi" panose="020B0502040204020203" pitchFamily="34" charset="0"/>
              </a:rPr>
              <a:t>Put more “information” in your hands</a:t>
            </a:r>
          </a:p>
          <a:p>
            <a:pPr marL="457200" indent="-457200" algn="l">
              <a:buFont typeface="Arial" panose="020B0604020202020204" pitchFamily="34" charset="0"/>
              <a:buChar char="•"/>
            </a:pPr>
            <a:r>
              <a:rPr lang="en-US" sz="4000" dirty="0" smtClean="0">
                <a:latin typeface="Gadugi" panose="020B0502040204020203" pitchFamily="34" charset="0"/>
              </a:rPr>
              <a:t>Save you time</a:t>
            </a:r>
          </a:p>
          <a:p>
            <a:pPr marL="457200" indent="-457200" algn="l">
              <a:buFont typeface="Arial" panose="020B0604020202020204" pitchFamily="34" charset="0"/>
              <a:buChar char="•"/>
            </a:pPr>
            <a:r>
              <a:rPr lang="en-US" sz="4000" dirty="0" smtClean="0">
                <a:latin typeface="Gadugi" panose="020B0502040204020203" pitchFamily="34" charset="0"/>
              </a:rPr>
              <a:t>Get more value out of your investment – the tools are there … use them</a:t>
            </a:r>
            <a:endParaRPr lang="en-US" sz="4000" dirty="0">
              <a:latin typeface="Gadugi" panose="020B0502040204020203" pitchFamily="34" charset="0"/>
            </a:endParaRPr>
          </a:p>
        </p:txBody>
      </p:sp>
    </p:spTree>
    <p:extLst>
      <p:ext uri="{BB962C8B-B14F-4D97-AF65-F5344CB8AC3E}">
        <p14:creationId xmlns:p14="http://schemas.microsoft.com/office/powerpoint/2010/main" val="2711410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en/thumb/f/f9/F5_Networks_logo.svg/768px-F5_Networks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2944" y="1959212"/>
            <a:ext cx="2654148" cy="2654148"/>
          </a:xfrm>
          <a:prstGeom prst="rect">
            <a:avLst/>
          </a:prstGeom>
          <a:noFill/>
          <a:effectLst>
            <a:glow rad="228600">
              <a:schemeClr val="accent5">
                <a:satMod val="175000"/>
                <a:alpha val="40000"/>
              </a:schemeClr>
            </a:glow>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256118" y="1294258"/>
            <a:ext cx="1906698" cy="1959297"/>
            <a:chOff x="3256118" y="1621354"/>
            <a:chExt cx="1906698" cy="1959297"/>
          </a:xfrm>
        </p:grpSpPr>
        <p:pic>
          <p:nvPicPr>
            <p:cNvPr id="5" name="Picture 4"/>
            <p:cNvPicPr>
              <a:picLocks noChangeAspect="1"/>
            </p:cNvPicPr>
            <p:nvPr/>
          </p:nvPicPr>
          <p:blipFill>
            <a:blip r:embed="rId3"/>
            <a:stretch>
              <a:fillRect/>
            </a:stretch>
          </p:blipFill>
          <p:spPr>
            <a:xfrm>
              <a:off x="3256118" y="1621354"/>
              <a:ext cx="1906698" cy="1959297"/>
            </a:xfrm>
            <a:prstGeom prst="rect">
              <a:avLst/>
            </a:prstGeom>
          </p:spPr>
        </p:pic>
        <p:sp>
          <p:nvSpPr>
            <p:cNvPr id="6" name="TextBox 5"/>
            <p:cNvSpPr txBox="1"/>
            <p:nvPr/>
          </p:nvSpPr>
          <p:spPr>
            <a:xfrm>
              <a:off x="3636759" y="2902939"/>
              <a:ext cx="1028324" cy="345757"/>
            </a:xfrm>
            <a:prstGeom prst="rect">
              <a:avLst/>
            </a:prstGeom>
            <a:noFill/>
          </p:spPr>
          <p:txBody>
            <a:bodyPr wrap="square" lIns="0" tIns="0" rIns="0" bIns="0" rtlCol="0">
              <a:noAutofit/>
            </a:bodyPr>
            <a:lstStyle/>
            <a:p>
              <a:pPr>
                <a:lnSpc>
                  <a:spcPct val="90000"/>
                </a:lnSpc>
                <a:spcAft>
                  <a:spcPts val="600"/>
                </a:spcAft>
              </a:pPr>
              <a:r>
                <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SNMP</a:t>
              </a:r>
            </a:p>
          </p:txBody>
        </p:sp>
      </p:grpSp>
      <p:grpSp>
        <p:nvGrpSpPr>
          <p:cNvPr id="7" name="Group 6"/>
          <p:cNvGrpSpPr/>
          <p:nvPr/>
        </p:nvGrpSpPr>
        <p:grpSpPr>
          <a:xfrm>
            <a:off x="4083449" y="476922"/>
            <a:ext cx="1952722" cy="1880399"/>
            <a:chOff x="4083449" y="804018"/>
            <a:chExt cx="1952722" cy="1880399"/>
          </a:xfrm>
        </p:grpSpPr>
        <p:pic>
          <p:nvPicPr>
            <p:cNvPr id="8" name="Picture 7"/>
            <p:cNvPicPr>
              <a:picLocks noChangeAspect="1"/>
            </p:cNvPicPr>
            <p:nvPr/>
          </p:nvPicPr>
          <p:blipFill>
            <a:blip r:embed="rId4"/>
            <a:stretch>
              <a:fillRect/>
            </a:stretch>
          </p:blipFill>
          <p:spPr>
            <a:xfrm>
              <a:off x="4083449" y="804018"/>
              <a:ext cx="1952722" cy="1880399"/>
            </a:xfrm>
            <a:prstGeom prst="rect">
              <a:avLst/>
            </a:prstGeom>
            <a:effectLst/>
          </p:spPr>
        </p:pic>
        <p:sp>
          <p:nvSpPr>
            <p:cNvPr id="9" name="TextBox 8"/>
            <p:cNvSpPr txBox="1"/>
            <p:nvPr/>
          </p:nvSpPr>
          <p:spPr>
            <a:xfrm>
              <a:off x="4708716" y="1723540"/>
              <a:ext cx="1199325" cy="345781"/>
            </a:xfrm>
            <a:prstGeom prst="rect">
              <a:avLst/>
            </a:prstGeom>
            <a:noFill/>
          </p:spPr>
          <p:txBody>
            <a:bodyPr wrap="square" lIns="0" tIns="0" rIns="0" bIns="0" rtlCol="0">
              <a:noAutofit/>
            </a:bodyPr>
            <a:lstStyle/>
            <a:p>
              <a:pPr>
                <a:lnSpc>
                  <a:spcPct val="90000"/>
                </a:lnSpc>
                <a:spcAft>
                  <a:spcPts val="600"/>
                </a:spcAft>
              </a:pPr>
              <a:r>
                <a:rPr lang="en-US" sz="2400" b="1"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Logging</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0" name="Group 9"/>
          <p:cNvGrpSpPr/>
          <p:nvPr/>
        </p:nvGrpSpPr>
        <p:grpSpPr>
          <a:xfrm>
            <a:off x="6036171" y="476922"/>
            <a:ext cx="1965872" cy="1886974"/>
            <a:chOff x="6036171" y="804018"/>
            <a:chExt cx="1965872" cy="1886974"/>
          </a:xfrm>
        </p:grpSpPr>
        <p:pic>
          <p:nvPicPr>
            <p:cNvPr id="11" name="Picture 10"/>
            <p:cNvPicPr>
              <a:picLocks noChangeAspect="1"/>
            </p:cNvPicPr>
            <p:nvPr/>
          </p:nvPicPr>
          <p:blipFill>
            <a:blip r:embed="rId5"/>
            <a:stretch>
              <a:fillRect/>
            </a:stretch>
          </p:blipFill>
          <p:spPr>
            <a:xfrm>
              <a:off x="6036171" y="804018"/>
              <a:ext cx="1965872" cy="1886974"/>
            </a:xfrm>
            <a:prstGeom prst="rect">
              <a:avLst/>
            </a:prstGeom>
          </p:spPr>
        </p:pic>
        <p:sp>
          <p:nvSpPr>
            <p:cNvPr id="12" name="TextBox 11"/>
            <p:cNvSpPr txBox="1"/>
            <p:nvPr/>
          </p:nvSpPr>
          <p:spPr>
            <a:xfrm>
              <a:off x="6368523" y="1722757"/>
              <a:ext cx="1008504" cy="345781"/>
            </a:xfrm>
            <a:prstGeom prst="rect">
              <a:avLst/>
            </a:prstGeom>
            <a:noFill/>
          </p:spPr>
          <p:txBody>
            <a:bodyPr wrap="square" lIns="0" tIns="0" rIns="0" bIns="0" rtlCol="0">
              <a:noAutofit/>
            </a:bodyPr>
            <a:lstStyle/>
            <a:p>
              <a:pPr>
                <a:lnSpc>
                  <a:spcPct val="90000"/>
                </a:lnSpc>
                <a:spcAft>
                  <a:spcPts val="600"/>
                </a:spcAft>
              </a:pPr>
              <a:r>
                <a:rPr lang="en-US" sz="2400" b="1" kern="1200"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sFlow</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3" name="Group 12"/>
          <p:cNvGrpSpPr/>
          <p:nvPr/>
        </p:nvGrpSpPr>
        <p:grpSpPr>
          <a:xfrm>
            <a:off x="6931443" y="1294258"/>
            <a:ext cx="1906698" cy="1979022"/>
            <a:chOff x="6931443" y="1621354"/>
            <a:chExt cx="1906698" cy="1979022"/>
          </a:xfrm>
        </p:grpSpPr>
        <p:pic>
          <p:nvPicPr>
            <p:cNvPr id="14" name="Picture 13"/>
            <p:cNvPicPr>
              <a:picLocks noChangeAspect="1"/>
            </p:cNvPicPr>
            <p:nvPr/>
          </p:nvPicPr>
          <p:blipFill>
            <a:blip r:embed="rId6"/>
            <a:stretch>
              <a:fillRect/>
            </a:stretch>
          </p:blipFill>
          <p:spPr>
            <a:xfrm>
              <a:off x="6931443" y="1621354"/>
              <a:ext cx="1906698" cy="1979022"/>
            </a:xfrm>
            <a:prstGeom prst="rect">
              <a:avLst/>
            </a:prstGeom>
          </p:spPr>
        </p:pic>
        <p:sp>
          <p:nvSpPr>
            <p:cNvPr id="15" name="TextBox 14"/>
            <p:cNvSpPr txBox="1"/>
            <p:nvPr/>
          </p:nvSpPr>
          <p:spPr>
            <a:xfrm>
              <a:off x="7429950" y="2938125"/>
              <a:ext cx="1144185" cy="414938"/>
            </a:xfrm>
            <a:prstGeom prst="rect">
              <a:avLst/>
            </a:prstGeom>
            <a:noFill/>
          </p:spPr>
          <p:txBody>
            <a:bodyPr wrap="square" lIns="0" tIns="0" rIns="0" bIns="0" rtlCol="0">
              <a:noAutofit/>
            </a:bodyPr>
            <a:lstStyle/>
            <a:p>
              <a:pPr>
                <a:lnSpc>
                  <a:spcPct val="90000"/>
                </a:lnSpc>
                <a:spcAft>
                  <a:spcPts val="600"/>
                </a:spcAft>
              </a:pPr>
              <a:r>
                <a:rPr lang="en-US" sz="2400" b="1"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AddOns</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6" name="Group 15"/>
          <p:cNvGrpSpPr/>
          <p:nvPr/>
        </p:nvGrpSpPr>
        <p:grpSpPr>
          <a:xfrm>
            <a:off x="3256118" y="3253555"/>
            <a:ext cx="5582023" cy="2807449"/>
            <a:chOff x="3256118" y="3580651"/>
            <a:chExt cx="5582023" cy="2807449"/>
          </a:xfrm>
        </p:grpSpPr>
        <p:pic>
          <p:nvPicPr>
            <p:cNvPr id="17" name="Picture 16"/>
            <p:cNvPicPr>
              <a:picLocks noChangeAspect="1"/>
            </p:cNvPicPr>
            <p:nvPr/>
          </p:nvPicPr>
          <p:blipFill>
            <a:blip r:embed="rId7"/>
            <a:stretch>
              <a:fillRect/>
            </a:stretch>
          </p:blipFill>
          <p:spPr>
            <a:xfrm>
              <a:off x="3256118" y="3580651"/>
              <a:ext cx="5582023" cy="2807449"/>
            </a:xfrm>
            <a:prstGeom prst="rect">
              <a:avLst/>
            </a:prstGeom>
          </p:spPr>
        </p:pic>
        <p:sp>
          <p:nvSpPr>
            <p:cNvPr id="18" name="TextBox 17"/>
            <p:cNvSpPr txBox="1"/>
            <p:nvPr/>
          </p:nvSpPr>
          <p:spPr>
            <a:xfrm>
              <a:off x="4384715" y="5087920"/>
              <a:ext cx="3419394" cy="904056"/>
            </a:xfrm>
            <a:prstGeom prst="rect">
              <a:avLst/>
            </a:prstGeom>
            <a:noFill/>
          </p:spPr>
          <p:txBody>
            <a:bodyPr wrap="square" lIns="0" tIns="0" rIns="0" bIns="0" rtlCol="0">
              <a:noAutofit/>
            </a:bodyPr>
            <a:lstStyle/>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Accounting, Visibility</a:t>
              </a:r>
            </a:p>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&amp; Reporting</a:t>
              </a:r>
            </a:p>
          </p:txBody>
        </p:sp>
      </p:grpSp>
      <p:grpSp>
        <p:nvGrpSpPr>
          <p:cNvPr id="19" name="Group 18"/>
          <p:cNvGrpSpPr/>
          <p:nvPr/>
        </p:nvGrpSpPr>
        <p:grpSpPr>
          <a:xfrm>
            <a:off x="9671824" y="4205915"/>
            <a:ext cx="1662329" cy="1537750"/>
            <a:chOff x="9671824" y="4533011"/>
            <a:chExt cx="1662329" cy="1537750"/>
          </a:xfrm>
        </p:grpSpPr>
        <p:sp>
          <p:nvSpPr>
            <p:cNvPr id="20" name="Flowchart: Connector 19"/>
            <p:cNvSpPr/>
            <p:nvPr/>
          </p:nvSpPr>
          <p:spPr>
            <a:xfrm>
              <a:off x="9910233" y="4533011"/>
              <a:ext cx="1250950" cy="1201791"/>
            </a:xfrm>
            <a:prstGeom prst="flowChartConnector">
              <a:avLst/>
            </a:prstGeom>
            <a:solidFill>
              <a:schemeClr val="tx1">
                <a:lumMod val="50000"/>
                <a:lumOff val="50000"/>
              </a:schemeClr>
            </a:solidFill>
            <a:ln>
              <a:noFill/>
            </a:ln>
            <a:effectLst>
              <a:glow rad="63500">
                <a:schemeClr val="bg1">
                  <a:lumMod val="85000"/>
                  <a:alpha val="40000"/>
                </a:schemeClr>
              </a:glow>
              <a:outerShdw blurRad="50800" dist="38100" dir="5400000" algn="t" rotWithShape="0">
                <a:prstClr val="black">
                  <a:alpha val="40000"/>
                </a:prstClr>
              </a:outerShdw>
            </a:effectLst>
            <a:scene3d>
              <a:camera prst="orthographicFront"/>
              <a:lightRig rig="threePt" dir="t"/>
            </a:scene3d>
            <a:sp3d prstMaterial="metal">
              <a:bevelT/>
              <a:bevelB/>
            </a:sp3d>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1" name="Rectangle 20"/>
            <p:cNvSpPr/>
            <p:nvPr/>
          </p:nvSpPr>
          <p:spPr>
            <a:xfrm>
              <a:off x="9944658" y="4758169"/>
              <a:ext cx="1160895" cy="400110"/>
            </a:xfrm>
            <a:prstGeom prst="rect">
              <a:avLst/>
            </a:prstGeom>
          </p:spPr>
          <p:txBody>
            <a:bodyPr wrap="none">
              <a:spAutoFit/>
            </a:bodyPr>
            <a:lstStyle/>
            <a:p>
              <a:r>
                <a:rPr lang="en-US" sz="2000" b="1" dirty="0" err="1"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iControl</a:t>
              </a:r>
              <a:endParaRPr lang="en-US" sz="2000" dirty="0">
                <a:solidFill>
                  <a:schemeClr val="bg1"/>
                </a:solidFill>
              </a:endParaRPr>
            </a:p>
          </p:txBody>
        </p:sp>
        <p:pic>
          <p:nvPicPr>
            <p:cNvPr id="22" name="Picture 2" descr="http://i690.photobucket.com/albums/vv264/llamaplaid/spy-vs-sp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077" t="30742" r="24970" b="13063"/>
            <a:stretch/>
          </p:blipFill>
          <p:spPr bwMode="auto">
            <a:xfrm>
              <a:off x="10232312" y="5094128"/>
              <a:ext cx="616145" cy="5530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Rectangle 22">
              <a:hlinkClick r:id="rId9"/>
            </p:cNvPr>
            <p:cNvSpPr/>
            <p:nvPr/>
          </p:nvSpPr>
          <p:spPr>
            <a:xfrm>
              <a:off x="9671824" y="5734802"/>
              <a:ext cx="1662329" cy="335959"/>
            </a:xfrm>
            <a:prstGeom prst="rect">
              <a:avLst/>
            </a:prstGeom>
            <a:no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i="0" dirty="0" smtClean="0">
                  <a:solidFill>
                    <a:schemeClr val="bg1"/>
                  </a:solidFill>
                  <a:effectLst>
                    <a:outerShdw blurRad="50800" dist="38100" dir="2700000" algn="tl" rotWithShape="0">
                      <a:prstClr val="black">
                        <a:alpha val="40000"/>
                      </a:prstClr>
                    </a:outerShdw>
                  </a:effectLst>
                  <a:latin typeface="Gadugi" panose="020B0502040204020203" pitchFamily="34" charset="0"/>
                </a:rPr>
                <a:t>Skunk Works</a:t>
              </a:r>
              <a:endParaRPr lang="en-US" i="0" dirty="0">
                <a:solidFill>
                  <a:schemeClr val="bg1"/>
                </a:solidFill>
                <a:effectLst>
                  <a:outerShdw blurRad="50800" dist="38100" dir="2700000" algn="tl" rotWithShape="0">
                    <a:prstClr val="black">
                      <a:alpha val="40000"/>
                    </a:prstClr>
                  </a:outerShdw>
                </a:effectLst>
                <a:latin typeface="Gadugi" panose="020B0502040204020203" pitchFamily="34" charset="0"/>
              </a:endParaRPr>
            </a:p>
          </p:txBody>
        </p:sp>
      </p:grpSp>
    </p:spTree>
    <p:extLst>
      <p:ext uri="{BB962C8B-B14F-4D97-AF65-F5344CB8AC3E}">
        <p14:creationId xmlns:p14="http://schemas.microsoft.com/office/powerpoint/2010/main" val="58405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vixra.files.wordpress.com/2012/02/s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285" y="1451857"/>
            <a:ext cx="3204232" cy="3204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92656" y="4656089"/>
            <a:ext cx="6085489" cy="472966"/>
          </a:xfrm>
          <a:prstGeom prst="rect">
            <a:avLst/>
          </a:prstGeom>
          <a:noFill/>
        </p:spPr>
        <p:txBody>
          <a:bodyPr wrap="square" lIns="0" tIns="0" rIns="0" bIns="0" rtlCol="0">
            <a:noAutofit/>
          </a:bodyPr>
          <a:lstStyle/>
          <a:p>
            <a:pPr algn="ctr">
              <a:lnSpc>
                <a:spcPct val="90000"/>
              </a:lnSpc>
              <a:spcAft>
                <a:spcPts val="600"/>
              </a:spcAft>
            </a:pPr>
            <a:r>
              <a:rPr lang="en-US" sz="3600" dirty="0" smtClean="0">
                <a:solidFill>
                  <a:schemeClr val="bg1"/>
                </a:solidFill>
                <a:effectLst>
                  <a:outerShdw blurRad="38100" dist="25400" dir="2700000" algn="tl">
                    <a:srgbClr val="000000">
                      <a:alpha val="0"/>
                    </a:srgbClr>
                  </a:outerShdw>
                </a:effectLst>
              </a:rPr>
              <a:t>We don’t know everything,</a:t>
            </a:r>
            <a:endParaRPr lang="en-US" sz="3600" kern="1200" dirty="0" smtClean="0">
              <a:solidFill>
                <a:schemeClr val="bg1"/>
              </a:solidFill>
              <a:effectLst>
                <a:outerShdw blurRad="38100" dist="25400" dir="2700000" algn="tl">
                  <a:srgbClr val="000000">
                    <a:alpha val="0"/>
                  </a:srgbClr>
                </a:outerShdw>
              </a:effectLst>
            </a:endParaRPr>
          </a:p>
        </p:txBody>
      </p:sp>
      <p:sp>
        <p:nvSpPr>
          <p:cNvPr id="6" name="TextBox 5"/>
          <p:cNvSpPr txBox="1"/>
          <p:nvPr/>
        </p:nvSpPr>
        <p:spPr>
          <a:xfrm>
            <a:off x="2992655" y="5234153"/>
            <a:ext cx="6085489" cy="472966"/>
          </a:xfrm>
          <a:prstGeom prst="rect">
            <a:avLst/>
          </a:prstGeom>
          <a:noFill/>
        </p:spPr>
        <p:txBody>
          <a:bodyPr wrap="square" lIns="0" tIns="0" rIns="0" bIns="0" rtlCol="0">
            <a:noAutofit/>
          </a:bodyPr>
          <a:lstStyle/>
          <a:p>
            <a:pPr algn="ctr">
              <a:lnSpc>
                <a:spcPct val="90000"/>
              </a:lnSpc>
              <a:spcAft>
                <a:spcPts val="600"/>
              </a:spcAft>
            </a:pPr>
            <a:r>
              <a:rPr lang="en-US" sz="3600" u="sng" dirty="0" smtClean="0">
                <a:solidFill>
                  <a:schemeClr val="bg1"/>
                </a:solidFill>
                <a:effectLst>
                  <a:outerShdw blurRad="38100" dist="25400" dir="2700000" algn="tl">
                    <a:srgbClr val="000000">
                      <a:alpha val="0"/>
                    </a:srgbClr>
                  </a:outerShdw>
                </a:effectLst>
              </a:rPr>
              <a:t>Everyone</a:t>
            </a:r>
            <a:r>
              <a:rPr lang="en-US" sz="3600" dirty="0" smtClean="0">
                <a:solidFill>
                  <a:schemeClr val="bg1"/>
                </a:solidFill>
                <a:effectLst>
                  <a:outerShdw blurRad="38100" dist="25400" dir="2700000" algn="tl">
                    <a:srgbClr val="000000">
                      <a:alpha val="0"/>
                    </a:srgbClr>
                  </a:outerShdw>
                </a:effectLst>
              </a:rPr>
              <a:t> needs to contribute. </a:t>
            </a:r>
            <a:endParaRPr lang="en-US" sz="3600" kern="1200" dirty="0" smtClean="0">
              <a:solidFill>
                <a:schemeClr val="bg1"/>
              </a:solidFill>
              <a:effectLst>
                <a:outerShdw blurRad="38100" dist="25400" dir="2700000" algn="tl">
                  <a:srgbClr val="000000">
                    <a:alpha val="0"/>
                  </a:srgbClr>
                </a:outerShdw>
              </a:effectLst>
            </a:endParaRPr>
          </a:p>
        </p:txBody>
      </p:sp>
      <p:sp>
        <p:nvSpPr>
          <p:cNvPr id="7" name="TextBox 6"/>
          <p:cNvSpPr txBox="1"/>
          <p:nvPr/>
        </p:nvSpPr>
        <p:spPr>
          <a:xfrm>
            <a:off x="1860331" y="701798"/>
            <a:ext cx="8492359" cy="472966"/>
          </a:xfrm>
          <a:prstGeom prst="rect">
            <a:avLst/>
          </a:prstGeom>
          <a:noFill/>
        </p:spPr>
        <p:txBody>
          <a:bodyPr wrap="square" lIns="0" tIns="0" rIns="0" bIns="0" rtlCol="0">
            <a:noAutofit/>
          </a:bodyPr>
          <a:lstStyle/>
          <a:p>
            <a:pPr algn="ctr">
              <a:lnSpc>
                <a:spcPct val="90000"/>
              </a:lnSpc>
              <a:spcAft>
                <a:spcPts val="600"/>
              </a:spcAft>
            </a:pPr>
            <a:r>
              <a:rPr lang="en-US" sz="3600" dirty="0" smtClean="0">
                <a:solidFill>
                  <a:schemeClr val="bg1"/>
                </a:solidFill>
                <a:effectLst>
                  <a:outerShdw blurRad="38100" dist="25400" dir="2700000" algn="tl">
                    <a:srgbClr val="000000">
                      <a:alpha val="0"/>
                    </a:srgbClr>
                  </a:outerShdw>
                </a:effectLst>
              </a:rPr>
              <a:t>Every environment is at different levels </a:t>
            </a:r>
            <a:endParaRPr lang="en-US" sz="3600" kern="1200" dirty="0" smtClean="0">
              <a:solidFill>
                <a:schemeClr val="bg1"/>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29559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Skunk Works</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2" descr="http://i690.photobucket.com/albums/vv264/llamaplaid/spy-vs-spy.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77" t="30742" r="24970" b="13063"/>
          <a:stretch/>
        </p:blipFill>
        <p:spPr bwMode="auto">
          <a:xfrm>
            <a:off x="3271025" y="52459"/>
            <a:ext cx="1077951" cy="96760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54494" y="1393466"/>
            <a:ext cx="7517297" cy="3751028"/>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r>
              <a:rPr lang="en-US" dirty="0">
                <a:latin typeface="Lucida Console" panose="020B0609040504020204" pitchFamily="49" charset="0"/>
              </a:rPr>
              <a:t>function f5Data($</a:t>
            </a:r>
            <a:r>
              <a:rPr lang="en-US" dirty="0" err="1">
                <a:latin typeface="Lucida Console" panose="020B0609040504020204" pitchFamily="49" charset="0"/>
              </a:rPr>
              <a:t>url</a:t>
            </a:r>
            <a:r>
              <a:rPr lang="en-US" dirty="0">
                <a:latin typeface="Lucida Console" panose="020B0609040504020204" pitchFamily="49" charset="0"/>
              </a:rPr>
              <a:t>) {</a:t>
            </a:r>
          </a:p>
          <a:p>
            <a:r>
              <a:rPr lang="en-US" dirty="0">
                <a:latin typeface="Lucida Console" panose="020B0609040504020204" pitchFamily="49" charset="0"/>
              </a:rPr>
              <a:t>  $</a:t>
            </a:r>
            <a:r>
              <a:rPr lang="en-US" dirty="0" err="1">
                <a:latin typeface="Lucida Console" panose="020B0609040504020204" pitchFamily="49" charset="0"/>
              </a:rPr>
              <a:t>ch</a:t>
            </a:r>
            <a:r>
              <a:rPr lang="en-US" dirty="0">
                <a:latin typeface="Lucida Console" panose="020B0609040504020204" pitchFamily="49" charset="0"/>
              </a:rPr>
              <a:t> = </a:t>
            </a:r>
            <a:r>
              <a:rPr lang="en-US" dirty="0" err="1">
                <a:latin typeface="Lucida Console" panose="020B0609040504020204" pitchFamily="49" charset="0"/>
              </a:rPr>
              <a:t>curl_init</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curl_setopt</a:t>
            </a:r>
            <a:r>
              <a:rPr lang="en-US" dirty="0">
                <a:latin typeface="Lucida Console" panose="020B0609040504020204" pitchFamily="49" charset="0"/>
              </a:rPr>
              <a:t>($</a:t>
            </a:r>
            <a:r>
              <a:rPr lang="en-US" dirty="0" err="1">
                <a:latin typeface="Lucida Console" panose="020B0609040504020204" pitchFamily="49" charset="0"/>
              </a:rPr>
              <a:t>ch</a:t>
            </a:r>
            <a:r>
              <a:rPr lang="en-US" dirty="0">
                <a:latin typeface="Lucida Console" panose="020B0609040504020204" pitchFamily="49" charset="0"/>
              </a:rPr>
              <a:t>, CURLOPT_URL, $</a:t>
            </a:r>
            <a:r>
              <a:rPr lang="en-US" dirty="0" err="1">
                <a:latin typeface="Lucida Console" panose="020B0609040504020204" pitchFamily="49" charset="0"/>
              </a:rPr>
              <a:t>url</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curl_setopt</a:t>
            </a:r>
            <a:r>
              <a:rPr lang="en-US" dirty="0">
                <a:latin typeface="Lucida Console" panose="020B0609040504020204" pitchFamily="49" charset="0"/>
              </a:rPr>
              <a:t>($</a:t>
            </a:r>
            <a:r>
              <a:rPr lang="en-US" dirty="0" err="1">
                <a:latin typeface="Lucida Console" panose="020B0609040504020204" pitchFamily="49" charset="0"/>
              </a:rPr>
              <a:t>ch</a:t>
            </a:r>
            <a:r>
              <a:rPr lang="en-US" dirty="0">
                <a:latin typeface="Lucida Console" panose="020B0609040504020204" pitchFamily="49" charset="0"/>
              </a:rPr>
              <a:t>, CURLOPT_SSL_VERIFYPEER, false);</a:t>
            </a:r>
          </a:p>
          <a:p>
            <a:r>
              <a:rPr lang="en-US" dirty="0">
                <a:latin typeface="Lucida Console" panose="020B0609040504020204" pitchFamily="49" charset="0"/>
              </a:rPr>
              <a:t>  </a:t>
            </a:r>
            <a:r>
              <a:rPr lang="en-US" dirty="0" err="1">
                <a:latin typeface="Lucida Console" panose="020B0609040504020204" pitchFamily="49" charset="0"/>
              </a:rPr>
              <a:t>curl_setopt</a:t>
            </a:r>
            <a:r>
              <a:rPr lang="en-US" dirty="0">
                <a:latin typeface="Lucida Console" panose="020B0609040504020204" pitchFamily="49" charset="0"/>
              </a:rPr>
              <a:t>($</a:t>
            </a:r>
            <a:r>
              <a:rPr lang="en-US" dirty="0" err="1">
                <a:latin typeface="Lucida Console" panose="020B0609040504020204" pitchFamily="49" charset="0"/>
              </a:rPr>
              <a:t>ch</a:t>
            </a:r>
            <a:r>
              <a:rPr lang="en-US" dirty="0">
                <a:latin typeface="Lucida Console" panose="020B0609040504020204" pitchFamily="49" charset="0"/>
              </a:rPr>
              <a:t>, CURLOPT_HTTPAUTH, CURLAUTH_BASIC);</a:t>
            </a:r>
          </a:p>
          <a:p>
            <a:r>
              <a:rPr lang="en-US" dirty="0">
                <a:latin typeface="Lucida Console" panose="020B0609040504020204" pitchFamily="49" charset="0"/>
              </a:rPr>
              <a:t>  </a:t>
            </a:r>
            <a:r>
              <a:rPr lang="en-US" dirty="0" err="1">
                <a:latin typeface="Lucida Console" panose="020B0609040504020204" pitchFamily="49" charset="0"/>
              </a:rPr>
              <a:t>curl_setopt</a:t>
            </a:r>
            <a:r>
              <a:rPr lang="en-US" dirty="0">
                <a:latin typeface="Lucida Console" panose="020B0609040504020204" pitchFamily="49" charset="0"/>
              </a:rPr>
              <a:t>($</a:t>
            </a:r>
            <a:r>
              <a:rPr lang="en-US" dirty="0" err="1">
                <a:latin typeface="Lucida Console" panose="020B0609040504020204" pitchFamily="49" charset="0"/>
              </a:rPr>
              <a:t>ch</a:t>
            </a:r>
            <a:r>
              <a:rPr lang="en-US" dirty="0">
                <a:latin typeface="Lucida Console" panose="020B0609040504020204" pitchFamily="49" charset="0"/>
              </a:rPr>
              <a:t>, CURLOPT_USERPWD, "admin</a:t>
            </a:r>
            <a:r>
              <a:rPr lang="en-US" dirty="0" smtClean="0">
                <a:latin typeface="Lucida Console" panose="020B0609040504020204" pitchFamily="49" charset="0"/>
              </a:rPr>
              <a:t>:#######");</a:t>
            </a:r>
            <a:endParaRPr lang="en-US" dirty="0">
              <a:latin typeface="Lucida Console" panose="020B0609040504020204" pitchFamily="49" charset="0"/>
            </a:endParaRPr>
          </a:p>
          <a:p>
            <a:r>
              <a:rPr lang="en-US" dirty="0">
                <a:latin typeface="Lucida Console" panose="020B0609040504020204" pitchFamily="49" charset="0"/>
              </a:rPr>
              <a:t>  </a:t>
            </a:r>
            <a:r>
              <a:rPr lang="en-US" dirty="0" err="1">
                <a:latin typeface="Lucida Console" panose="020B0609040504020204" pitchFamily="49" charset="0"/>
              </a:rPr>
              <a:t>curl_setopt</a:t>
            </a:r>
            <a:r>
              <a:rPr lang="en-US" dirty="0">
                <a:latin typeface="Lucida Console" panose="020B0609040504020204" pitchFamily="49" charset="0"/>
              </a:rPr>
              <a:t>($</a:t>
            </a:r>
            <a:r>
              <a:rPr lang="en-US" dirty="0" err="1">
                <a:latin typeface="Lucida Console" panose="020B0609040504020204" pitchFamily="49" charset="0"/>
              </a:rPr>
              <a:t>ch</a:t>
            </a:r>
            <a:r>
              <a:rPr lang="en-US" dirty="0">
                <a:latin typeface="Lucida Console" panose="020B0609040504020204" pitchFamily="49" charset="0"/>
              </a:rPr>
              <a:t>, CURLOPT_RETURNTRANSFER, 1);</a:t>
            </a:r>
          </a:p>
          <a:p>
            <a:r>
              <a:rPr lang="en-US" dirty="0">
                <a:latin typeface="Lucida Console" panose="020B0609040504020204" pitchFamily="49" charset="0"/>
              </a:rPr>
              <a:t>  $response = </a:t>
            </a:r>
            <a:r>
              <a:rPr lang="en-US" dirty="0" err="1">
                <a:latin typeface="Lucida Console" panose="020B0609040504020204" pitchFamily="49" charset="0"/>
              </a:rPr>
              <a:t>curl_exec</a:t>
            </a:r>
            <a:r>
              <a:rPr lang="en-US" dirty="0">
                <a:latin typeface="Lucida Console" panose="020B0609040504020204" pitchFamily="49" charset="0"/>
              </a:rPr>
              <a:t>($</a:t>
            </a:r>
            <a:r>
              <a:rPr lang="en-US" dirty="0" err="1">
                <a:latin typeface="Lucida Console" panose="020B0609040504020204" pitchFamily="49" charset="0"/>
              </a:rPr>
              <a:t>ch</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errmsg</a:t>
            </a:r>
            <a:r>
              <a:rPr lang="en-US" dirty="0">
                <a:latin typeface="Lucida Console" panose="020B0609040504020204" pitchFamily="49" charset="0"/>
              </a:rPr>
              <a:t> = </a:t>
            </a:r>
            <a:r>
              <a:rPr lang="en-US" dirty="0" err="1">
                <a:latin typeface="Lucida Console" panose="020B0609040504020204" pitchFamily="49" charset="0"/>
              </a:rPr>
              <a:t>curl_error</a:t>
            </a:r>
            <a:r>
              <a:rPr lang="en-US" dirty="0">
                <a:latin typeface="Lucida Console" panose="020B0609040504020204" pitchFamily="49" charset="0"/>
              </a:rPr>
              <a:t>($</a:t>
            </a:r>
            <a:r>
              <a:rPr lang="en-US" dirty="0" err="1">
                <a:latin typeface="Lucida Console" panose="020B0609040504020204" pitchFamily="49" charset="0"/>
              </a:rPr>
              <a:t>ch</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cInfo</a:t>
            </a:r>
            <a:r>
              <a:rPr lang="en-US" dirty="0">
                <a:latin typeface="Lucida Console" panose="020B0609040504020204" pitchFamily="49" charset="0"/>
              </a:rPr>
              <a:t> = </a:t>
            </a:r>
            <a:r>
              <a:rPr lang="en-US" dirty="0" err="1">
                <a:latin typeface="Lucida Console" panose="020B0609040504020204" pitchFamily="49" charset="0"/>
              </a:rPr>
              <a:t>curl_getinfo</a:t>
            </a:r>
            <a:r>
              <a:rPr lang="en-US" dirty="0">
                <a:latin typeface="Lucida Console" panose="020B0609040504020204" pitchFamily="49" charset="0"/>
              </a:rPr>
              <a:t>($</a:t>
            </a:r>
            <a:r>
              <a:rPr lang="en-US" dirty="0" err="1">
                <a:latin typeface="Lucida Console" panose="020B0609040504020204" pitchFamily="49" charset="0"/>
              </a:rPr>
              <a:t>ch</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curl_close</a:t>
            </a:r>
            <a:r>
              <a:rPr lang="en-US" dirty="0">
                <a:latin typeface="Lucida Console" panose="020B0609040504020204" pitchFamily="49" charset="0"/>
              </a:rPr>
              <a:t>($</a:t>
            </a:r>
            <a:r>
              <a:rPr lang="en-US" dirty="0" err="1">
                <a:latin typeface="Lucida Console" panose="020B0609040504020204" pitchFamily="49" charset="0"/>
              </a:rPr>
              <a:t>ch</a:t>
            </a:r>
            <a:r>
              <a:rPr lang="en-US" dirty="0">
                <a:latin typeface="Lucida Console" panose="020B0609040504020204" pitchFamily="49" charset="0"/>
              </a:rPr>
              <a:t>);</a:t>
            </a:r>
          </a:p>
          <a:p>
            <a:r>
              <a:rPr lang="en-US" dirty="0">
                <a:latin typeface="Lucida Console" panose="020B0609040504020204" pitchFamily="49" charset="0"/>
              </a:rPr>
              <a:t>  return $response;</a:t>
            </a:r>
          </a:p>
          <a:p>
            <a:r>
              <a:rPr lang="en-US" dirty="0">
                <a:latin typeface="Lucida Console" panose="020B0609040504020204" pitchFamily="49" charset="0"/>
              </a:rPr>
              <a:t>}</a:t>
            </a:r>
            <a:endParaRPr lang="en-US" dirty="0"/>
          </a:p>
        </p:txBody>
      </p:sp>
      <p:pic>
        <p:nvPicPr>
          <p:cNvPr id="6" name="Picture 5"/>
          <p:cNvPicPr>
            <a:picLocks noChangeAspect="1"/>
          </p:cNvPicPr>
          <p:nvPr/>
        </p:nvPicPr>
        <p:blipFill>
          <a:blip r:embed="rId4"/>
          <a:stretch>
            <a:fillRect/>
          </a:stretch>
        </p:blipFill>
        <p:spPr>
          <a:xfrm>
            <a:off x="4449622" y="3268980"/>
            <a:ext cx="7553325" cy="2867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445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Looking Forward …</a:t>
            </a:r>
            <a:endParaRPr lang="en-US" dirty="0"/>
          </a:p>
        </p:txBody>
      </p:sp>
      <p:sp>
        <p:nvSpPr>
          <p:cNvPr id="5" name="TextBox 4"/>
          <p:cNvSpPr txBox="1"/>
          <p:nvPr/>
        </p:nvSpPr>
        <p:spPr>
          <a:xfrm>
            <a:off x="178904" y="1417320"/>
            <a:ext cx="11708295" cy="3035410"/>
          </a:xfrm>
          <a:prstGeom prst="rect">
            <a:avLst/>
          </a:prstGeom>
          <a:noFill/>
        </p:spPr>
        <p:txBody>
          <a:bodyPr wrap="square" lIns="0" tIns="0" rIns="0" bIns="0" rtlCol="0">
            <a:noAutofit/>
          </a:bodyPr>
          <a:lstStyle/>
          <a:p>
            <a:pPr marL="342900" indent="-342900">
              <a:lnSpc>
                <a:spcPct val="90000"/>
              </a:lnSpc>
              <a:spcAft>
                <a:spcPts val="600"/>
              </a:spcAft>
              <a:buFont typeface="Arial" panose="020B0604020202020204" pitchFamily="34" charset="0"/>
              <a:buChar char="•"/>
            </a:pPr>
            <a:r>
              <a:rPr lang="en-US" sz="4000" kern="1200" dirty="0" smtClean="0">
                <a:solidFill>
                  <a:srgbClr val="002060"/>
                </a:solidFill>
                <a:effectLst>
                  <a:outerShdw blurRad="38100" dist="25400" dir="2700000" algn="tl">
                    <a:srgbClr val="000000">
                      <a:alpha val="0"/>
                    </a:srgbClr>
                  </a:outerShdw>
                </a:effectLst>
              </a:rPr>
              <a:t>Late June: </a:t>
            </a:r>
            <a:r>
              <a:rPr lang="en-US" sz="4000" kern="1200" dirty="0" err="1" smtClean="0">
                <a:solidFill>
                  <a:srgbClr val="002060"/>
                </a:solidFill>
                <a:effectLst>
                  <a:outerShdw blurRad="38100" dist="25400" dir="2700000" algn="tl">
                    <a:srgbClr val="000000">
                      <a:alpha val="0"/>
                    </a:srgbClr>
                  </a:outerShdw>
                </a:effectLst>
              </a:rPr>
              <a:t>TCPDump</a:t>
            </a:r>
            <a:r>
              <a:rPr lang="en-US" sz="4000" kern="1200" dirty="0" smtClean="0">
                <a:solidFill>
                  <a:srgbClr val="002060"/>
                </a:solidFill>
                <a:effectLst>
                  <a:outerShdw blurRad="38100" dist="25400" dir="2700000" algn="tl">
                    <a:srgbClr val="000000">
                      <a:alpha val="0"/>
                    </a:srgbClr>
                  </a:outerShdw>
                </a:effectLst>
              </a:rPr>
              <a:t> follow-up</a:t>
            </a:r>
          </a:p>
          <a:p>
            <a:pPr marL="342900" indent="-342900">
              <a:lnSpc>
                <a:spcPct val="90000"/>
              </a:lnSpc>
              <a:spcAft>
                <a:spcPts val="600"/>
              </a:spcAft>
              <a:buFont typeface="Arial" panose="020B0604020202020204" pitchFamily="34" charset="0"/>
              <a:buChar char="•"/>
            </a:pPr>
            <a:r>
              <a:rPr lang="en-US" sz="4000" dirty="0" smtClean="0">
                <a:solidFill>
                  <a:srgbClr val="002060"/>
                </a:solidFill>
                <a:effectLst>
                  <a:outerShdw blurRad="38100" dist="25400" dir="2700000" algn="tl">
                    <a:srgbClr val="000000">
                      <a:alpha val="0"/>
                    </a:srgbClr>
                  </a:outerShdw>
                </a:effectLst>
              </a:rPr>
              <a:t>Next User Group (BIG-IQ? / ASM?)</a:t>
            </a:r>
          </a:p>
          <a:p>
            <a:pPr marL="342900" indent="-342900">
              <a:lnSpc>
                <a:spcPct val="90000"/>
              </a:lnSpc>
              <a:spcAft>
                <a:spcPts val="600"/>
              </a:spcAft>
              <a:buFont typeface="Arial" panose="020B0604020202020204" pitchFamily="34" charset="0"/>
              <a:buChar char="•"/>
            </a:pPr>
            <a:r>
              <a:rPr lang="en-US" sz="4000" kern="1200" dirty="0" smtClean="0">
                <a:solidFill>
                  <a:srgbClr val="002060"/>
                </a:solidFill>
                <a:effectLst>
                  <a:outerShdw blurRad="38100" dist="25400" dir="2700000" algn="tl">
                    <a:srgbClr val="000000">
                      <a:alpha val="0"/>
                    </a:srgbClr>
                  </a:outerShdw>
                </a:effectLst>
              </a:rPr>
              <a:t>Santa Rosa User Group</a:t>
            </a:r>
          </a:p>
          <a:p>
            <a:pPr marL="342900" indent="-342900">
              <a:lnSpc>
                <a:spcPct val="90000"/>
              </a:lnSpc>
              <a:spcAft>
                <a:spcPts val="600"/>
              </a:spcAft>
              <a:buFont typeface="Arial" panose="020B0604020202020204" pitchFamily="34" charset="0"/>
              <a:buChar char="•"/>
            </a:pPr>
            <a:r>
              <a:rPr lang="en-US" sz="4000" dirty="0" err="1" smtClean="0">
                <a:solidFill>
                  <a:srgbClr val="002060"/>
                </a:solidFill>
                <a:effectLst>
                  <a:outerShdw blurRad="38100" dist="25400" dir="2700000" algn="tl">
                    <a:srgbClr val="000000">
                      <a:alpha val="0"/>
                    </a:srgbClr>
                  </a:outerShdw>
                </a:effectLst>
              </a:rPr>
              <a:t>NewsLetter</a:t>
            </a:r>
            <a:r>
              <a:rPr lang="en-US" sz="4000" dirty="0" smtClean="0">
                <a:solidFill>
                  <a:srgbClr val="002060"/>
                </a:solidFill>
                <a:effectLst>
                  <a:outerShdw blurRad="38100" dist="25400" dir="2700000" algn="tl">
                    <a:srgbClr val="000000">
                      <a:alpha val="0"/>
                    </a:srgbClr>
                  </a:outerShdw>
                </a:effectLst>
              </a:rPr>
              <a:t> Feedback</a:t>
            </a:r>
          </a:p>
          <a:p>
            <a:pPr marL="342900" indent="-342900">
              <a:lnSpc>
                <a:spcPct val="90000"/>
              </a:lnSpc>
              <a:spcAft>
                <a:spcPts val="600"/>
              </a:spcAft>
              <a:buFont typeface="Arial" panose="020B0604020202020204" pitchFamily="34" charset="0"/>
              <a:buChar char="•"/>
            </a:pPr>
            <a:r>
              <a:rPr lang="en-US" sz="4000" kern="1200" dirty="0" smtClean="0">
                <a:solidFill>
                  <a:srgbClr val="002060"/>
                </a:solidFill>
                <a:effectLst>
                  <a:outerShdw blurRad="38100" dist="25400" dir="2700000" algn="tl">
                    <a:srgbClr val="000000">
                      <a:alpha val="0"/>
                    </a:srgbClr>
                  </a:outerShdw>
                </a:effectLst>
              </a:rPr>
              <a:t>Code train…</a:t>
            </a:r>
          </a:p>
          <a:p>
            <a:pPr marL="342900" indent="-342900">
              <a:lnSpc>
                <a:spcPct val="90000"/>
              </a:lnSpc>
              <a:spcAft>
                <a:spcPts val="600"/>
              </a:spcAft>
              <a:buFont typeface="Arial" panose="020B0604020202020204" pitchFamily="34" charset="0"/>
              <a:buChar char="•"/>
            </a:pPr>
            <a:endParaRPr lang="en-US" sz="4000" dirty="0" smtClean="0">
              <a:solidFill>
                <a:srgbClr val="002060"/>
              </a:solidFill>
              <a:effectLst>
                <a:outerShdw blurRad="38100" dist="25400" dir="2700000" algn="tl">
                  <a:srgbClr val="000000">
                    <a:alpha val="0"/>
                  </a:srgbClr>
                </a:outerShdw>
              </a:effectLst>
            </a:endParaRPr>
          </a:p>
          <a:p>
            <a:pPr marL="342900" indent="-342900">
              <a:lnSpc>
                <a:spcPct val="90000"/>
              </a:lnSpc>
              <a:spcAft>
                <a:spcPts val="600"/>
              </a:spcAft>
              <a:buFont typeface="Arial" panose="020B0604020202020204" pitchFamily="34" charset="0"/>
              <a:buChar char="•"/>
            </a:pPr>
            <a:endParaRPr lang="en-US" sz="4000" kern="1200" dirty="0" err="1" smtClean="0">
              <a:solidFill>
                <a:srgbClr val="002060"/>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380856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9" y="996696"/>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FFFFFF"/>
                </a:solidFill>
                <a:effectLst>
                  <a:outerShdw blurRad="25400" dist="25400" dir="2700000" algn="tl">
                    <a:srgbClr val="000000">
                      <a:alpha val="0"/>
                    </a:srgbClr>
                  </a:outerShdw>
                </a:effectLst>
              </a:rPr>
              <a:t>T</a:t>
            </a: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a:xfrm>
            <a:off x="3810096" y="5246322"/>
            <a:ext cx="4571809" cy="914400"/>
          </a:xfrm>
        </p:spPr>
        <p:txBody>
          <a:bodyPr/>
          <a:lstStyle/>
          <a:p>
            <a:pPr algn="ctr"/>
            <a:r>
              <a:rPr lang="en-US" sz="6000" dirty="0" smtClean="0"/>
              <a:t>Questions</a:t>
            </a:r>
            <a:endParaRPr lang="en-US" sz="6000" dirty="0"/>
          </a:p>
        </p:txBody>
      </p:sp>
      <p:pic>
        <p:nvPicPr>
          <p:cNvPr id="33794" name="Picture 2" descr="http://windows8-drivers.com/wp-content/uploads/2013/09/Symbol-Hel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0042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4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Placeholder 2"/>
          <p:cNvSpPr txBox="1">
            <a:spLocks/>
          </p:cNvSpPr>
          <p:nvPr/>
        </p:nvSpPr>
        <p:spPr>
          <a:xfrm>
            <a:off x="10919" y="406401"/>
            <a:ext cx="12179494" cy="6451599"/>
          </a:xfrm>
          <a:prstGeom prst="rect">
            <a:avLst/>
          </a:prstGeom>
          <a:gradFill>
            <a:gsLst>
              <a:gs pos="0">
                <a:schemeClr val="bg2"/>
              </a:gs>
              <a:gs pos="99000">
                <a:schemeClr val="bg1"/>
              </a:gs>
            </a:gsLst>
            <a:lin ang="18900000" scaled="1"/>
          </a:gradFill>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5000" dirty="0">
              <a:solidFill>
                <a:srgbClr val="000000"/>
              </a:solidFill>
            </a:endParaRPr>
          </a:p>
        </p:txBody>
      </p:sp>
      <p:sp>
        <p:nvSpPr>
          <p:cNvPr id="70" name="Rectangle 69"/>
          <p:cNvSpPr/>
          <p:nvPr/>
        </p:nvSpPr>
        <p:spPr>
          <a:xfrm>
            <a:off x="1589" y="1371600"/>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F5 Overview </a:t>
            </a:r>
            <a:r>
              <a:rPr lang="en-US" sz="1600" dirty="0" smtClean="0"/>
              <a:t>(Your very brief one slide marketing syllabus)</a:t>
            </a:r>
            <a:endParaRPr lang="en-US" sz="1600" dirty="0"/>
          </a:p>
        </p:txBody>
      </p:sp>
      <p:sp>
        <p:nvSpPr>
          <p:cNvPr id="4" name="Content Placeholder 3"/>
          <p:cNvSpPr txBox="1">
            <a:spLocks/>
          </p:cNvSpPr>
          <p:nvPr/>
        </p:nvSpPr>
        <p:spPr>
          <a:xfrm>
            <a:off x="424498" y="2564130"/>
            <a:ext cx="2286000" cy="365760"/>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F53"/>
                </a:solidFill>
              </a:rPr>
              <a:t>Publicly traded on </a:t>
            </a:r>
            <a:r>
              <a:rPr lang="en-US" sz="1200" dirty="0" smtClean="0">
                <a:solidFill>
                  <a:srgbClr val="4D4F53"/>
                </a:solidFill>
              </a:rPr>
              <a:t>NASDAQ</a:t>
            </a:r>
          </a:p>
          <a:p>
            <a:pPr algn="ctr"/>
            <a:r>
              <a:rPr lang="en-US" sz="1200" dirty="0" smtClean="0">
                <a:solidFill>
                  <a:srgbClr val="4D4F53"/>
                </a:solidFill>
              </a:rPr>
              <a:t>(IPO 1999)</a:t>
            </a:r>
            <a:endParaRPr lang="en-US" sz="1200" dirty="0">
              <a:solidFill>
                <a:srgbClr val="4D4F53"/>
              </a:solidFill>
            </a:endParaRPr>
          </a:p>
        </p:txBody>
      </p:sp>
      <p:sp>
        <p:nvSpPr>
          <p:cNvPr id="5" name="Rectangle 4"/>
          <p:cNvSpPr/>
          <p:nvPr/>
        </p:nvSpPr>
        <p:spPr>
          <a:xfrm>
            <a:off x="424498" y="2426970"/>
            <a:ext cx="2286000" cy="54864"/>
          </a:xfrm>
          <a:prstGeom prst="rect">
            <a:avLst/>
          </a:prstGeom>
          <a:gradFill>
            <a:gsLst>
              <a:gs pos="0">
                <a:srgbClr val="DA7716"/>
              </a:gs>
              <a:gs pos="100000">
                <a:srgbClr val="F3A233"/>
              </a:gs>
            </a:gsLst>
            <a:lin ang="0" scaled="1"/>
          </a:gradFill>
          <a:ln w="19050">
            <a:noFill/>
            <a:miter lim="800000"/>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200" b="1" dirty="0">
              <a:solidFill>
                <a:srgbClr val="FFFFFF"/>
              </a:solidFill>
              <a:ea typeface="ＭＳ Ｐゴシック" pitchFamily="-106" charset="-128"/>
            </a:endParaRPr>
          </a:p>
        </p:txBody>
      </p:sp>
      <p:grpSp>
        <p:nvGrpSpPr>
          <p:cNvPr id="13" name="Group 12"/>
          <p:cNvGrpSpPr>
            <a:grpSpLocks noChangeAspect="1"/>
          </p:cNvGrpSpPr>
          <p:nvPr/>
        </p:nvGrpSpPr>
        <p:grpSpPr>
          <a:xfrm>
            <a:off x="653098" y="1878330"/>
            <a:ext cx="1828800" cy="357388"/>
            <a:chOff x="674460" y="1892873"/>
            <a:chExt cx="1927079" cy="376594"/>
          </a:xfrm>
        </p:grpSpPr>
        <p:sp>
          <p:nvSpPr>
            <p:cNvPr id="7" name="Freeform 6"/>
            <p:cNvSpPr>
              <a:spLocks/>
            </p:cNvSpPr>
            <p:nvPr/>
          </p:nvSpPr>
          <p:spPr bwMode="auto">
            <a:xfrm>
              <a:off x="674460" y="1901355"/>
              <a:ext cx="317222" cy="271419"/>
            </a:xfrm>
            <a:custGeom>
              <a:avLst/>
              <a:gdLst>
                <a:gd name="T0" fmla="*/ 0 w 187"/>
                <a:gd name="T1" fmla="*/ 0 h 160"/>
                <a:gd name="T2" fmla="*/ 0 w 187"/>
                <a:gd name="T3" fmla="*/ 160 h 160"/>
                <a:gd name="T4" fmla="*/ 57 w 187"/>
                <a:gd name="T5" fmla="*/ 160 h 160"/>
                <a:gd name="T6" fmla="*/ 57 w 187"/>
                <a:gd name="T7" fmla="*/ 85 h 160"/>
                <a:gd name="T8" fmla="*/ 132 w 187"/>
                <a:gd name="T9" fmla="*/ 160 h 160"/>
                <a:gd name="T10" fmla="*/ 187 w 187"/>
                <a:gd name="T11" fmla="*/ 160 h 160"/>
                <a:gd name="T12" fmla="*/ 187 w 187"/>
                <a:gd name="T13" fmla="*/ 0 h 160"/>
                <a:gd name="T14" fmla="*/ 130 w 187"/>
                <a:gd name="T15" fmla="*/ 0 h 160"/>
                <a:gd name="T16" fmla="*/ 130 w 187"/>
                <a:gd name="T17" fmla="*/ 75 h 160"/>
                <a:gd name="T18" fmla="*/ 54 w 187"/>
                <a:gd name="T19" fmla="*/ 0 h 160"/>
                <a:gd name="T20" fmla="*/ 0 w 187"/>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0">
                  <a:moveTo>
                    <a:pt x="0" y="0"/>
                  </a:moveTo>
                  <a:lnTo>
                    <a:pt x="0" y="160"/>
                  </a:lnTo>
                  <a:lnTo>
                    <a:pt x="57" y="160"/>
                  </a:lnTo>
                  <a:lnTo>
                    <a:pt x="57" y="85"/>
                  </a:lnTo>
                  <a:lnTo>
                    <a:pt x="132" y="160"/>
                  </a:lnTo>
                  <a:lnTo>
                    <a:pt x="187" y="160"/>
                  </a:lnTo>
                  <a:lnTo>
                    <a:pt x="187" y="0"/>
                  </a:lnTo>
                  <a:lnTo>
                    <a:pt x="130" y="0"/>
                  </a:lnTo>
                  <a:lnTo>
                    <a:pt x="130" y="75"/>
                  </a:lnTo>
                  <a:lnTo>
                    <a:pt x="5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rgbClr val="000000"/>
                </a:solidFill>
              </a:endParaRPr>
            </a:p>
          </p:txBody>
        </p:sp>
        <p:sp>
          <p:nvSpPr>
            <p:cNvPr id="8" name="Freeform 7"/>
            <p:cNvSpPr>
              <a:spLocks noEditPoints="1"/>
            </p:cNvSpPr>
            <p:nvPr/>
          </p:nvSpPr>
          <p:spPr bwMode="auto">
            <a:xfrm>
              <a:off x="998467" y="1901355"/>
              <a:ext cx="361328" cy="271419"/>
            </a:xfrm>
            <a:custGeom>
              <a:avLst/>
              <a:gdLst>
                <a:gd name="T0" fmla="*/ 152 w 213"/>
                <a:gd name="T1" fmla="*/ 160 h 160"/>
                <a:gd name="T2" fmla="*/ 213 w 213"/>
                <a:gd name="T3" fmla="*/ 160 h 160"/>
                <a:gd name="T4" fmla="*/ 137 w 213"/>
                <a:gd name="T5" fmla="*/ 0 h 160"/>
                <a:gd name="T6" fmla="*/ 76 w 213"/>
                <a:gd name="T7" fmla="*/ 0 h 160"/>
                <a:gd name="T8" fmla="*/ 0 w 213"/>
                <a:gd name="T9" fmla="*/ 160 h 160"/>
                <a:gd name="T10" fmla="*/ 64 w 213"/>
                <a:gd name="T11" fmla="*/ 160 h 160"/>
                <a:gd name="T12" fmla="*/ 71 w 213"/>
                <a:gd name="T13" fmla="*/ 142 h 160"/>
                <a:gd name="T14" fmla="*/ 142 w 213"/>
                <a:gd name="T15" fmla="*/ 142 h 160"/>
                <a:gd name="T16" fmla="*/ 152 w 213"/>
                <a:gd name="T17" fmla="*/ 160 h 160"/>
                <a:gd name="T18" fmla="*/ 90 w 213"/>
                <a:gd name="T19" fmla="*/ 94 h 160"/>
                <a:gd name="T20" fmla="*/ 107 w 213"/>
                <a:gd name="T21" fmla="*/ 57 h 160"/>
                <a:gd name="T22" fmla="*/ 123 w 213"/>
                <a:gd name="T23" fmla="*/ 94 h 160"/>
                <a:gd name="T24" fmla="*/ 90 w 213"/>
                <a:gd name="T25" fmla="*/ 9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160">
                  <a:moveTo>
                    <a:pt x="152" y="160"/>
                  </a:moveTo>
                  <a:lnTo>
                    <a:pt x="213" y="160"/>
                  </a:lnTo>
                  <a:lnTo>
                    <a:pt x="137" y="0"/>
                  </a:lnTo>
                  <a:lnTo>
                    <a:pt x="76" y="0"/>
                  </a:lnTo>
                  <a:lnTo>
                    <a:pt x="0" y="160"/>
                  </a:lnTo>
                  <a:lnTo>
                    <a:pt x="64" y="160"/>
                  </a:lnTo>
                  <a:lnTo>
                    <a:pt x="71" y="142"/>
                  </a:lnTo>
                  <a:lnTo>
                    <a:pt x="142" y="142"/>
                  </a:lnTo>
                  <a:lnTo>
                    <a:pt x="152" y="160"/>
                  </a:lnTo>
                  <a:close/>
                  <a:moveTo>
                    <a:pt x="90" y="94"/>
                  </a:moveTo>
                  <a:lnTo>
                    <a:pt x="107" y="57"/>
                  </a:lnTo>
                  <a:lnTo>
                    <a:pt x="123" y="94"/>
                  </a:lnTo>
                  <a:lnTo>
                    <a:pt x="90" y="9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rgbClr val="000000"/>
                </a:solidFill>
              </a:endParaRPr>
            </a:p>
          </p:txBody>
        </p:sp>
        <p:sp>
          <p:nvSpPr>
            <p:cNvPr id="9" name="Freeform 8"/>
            <p:cNvSpPr>
              <a:spLocks noEditPoints="1"/>
            </p:cNvSpPr>
            <p:nvPr/>
          </p:nvSpPr>
          <p:spPr bwMode="auto">
            <a:xfrm>
              <a:off x="1951828" y="1901355"/>
              <a:ext cx="361328" cy="271419"/>
            </a:xfrm>
            <a:custGeom>
              <a:avLst/>
              <a:gdLst>
                <a:gd name="T0" fmla="*/ 152 w 213"/>
                <a:gd name="T1" fmla="*/ 160 h 160"/>
                <a:gd name="T2" fmla="*/ 213 w 213"/>
                <a:gd name="T3" fmla="*/ 160 h 160"/>
                <a:gd name="T4" fmla="*/ 137 w 213"/>
                <a:gd name="T5" fmla="*/ 0 h 160"/>
                <a:gd name="T6" fmla="*/ 76 w 213"/>
                <a:gd name="T7" fmla="*/ 0 h 160"/>
                <a:gd name="T8" fmla="*/ 0 w 213"/>
                <a:gd name="T9" fmla="*/ 160 h 160"/>
                <a:gd name="T10" fmla="*/ 64 w 213"/>
                <a:gd name="T11" fmla="*/ 160 h 160"/>
                <a:gd name="T12" fmla="*/ 71 w 213"/>
                <a:gd name="T13" fmla="*/ 142 h 160"/>
                <a:gd name="T14" fmla="*/ 142 w 213"/>
                <a:gd name="T15" fmla="*/ 142 h 160"/>
                <a:gd name="T16" fmla="*/ 152 w 213"/>
                <a:gd name="T17" fmla="*/ 160 h 160"/>
                <a:gd name="T18" fmla="*/ 90 w 213"/>
                <a:gd name="T19" fmla="*/ 94 h 160"/>
                <a:gd name="T20" fmla="*/ 107 w 213"/>
                <a:gd name="T21" fmla="*/ 57 h 160"/>
                <a:gd name="T22" fmla="*/ 123 w 213"/>
                <a:gd name="T23" fmla="*/ 94 h 160"/>
                <a:gd name="T24" fmla="*/ 90 w 213"/>
                <a:gd name="T25" fmla="*/ 9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160">
                  <a:moveTo>
                    <a:pt x="152" y="160"/>
                  </a:moveTo>
                  <a:lnTo>
                    <a:pt x="213" y="160"/>
                  </a:lnTo>
                  <a:lnTo>
                    <a:pt x="137" y="0"/>
                  </a:lnTo>
                  <a:lnTo>
                    <a:pt x="76" y="0"/>
                  </a:lnTo>
                  <a:lnTo>
                    <a:pt x="0" y="160"/>
                  </a:lnTo>
                  <a:lnTo>
                    <a:pt x="64" y="160"/>
                  </a:lnTo>
                  <a:lnTo>
                    <a:pt x="71" y="142"/>
                  </a:lnTo>
                  <a:lnTo>
                    <a:pt x="142" y="142"/>
                  </a:lnTo>
                  <a:lnTo>
                    <a:pt x="152" y="160"/>
                  </a:lnTo>
                  <a:close/>
                  <a:moveTo>
                    <a:pt x="90" y="94"/>
                  </a:moveTo>
                  <a:lnTo>
                    <a:pt x="107" y="57"/>
                  </a:lnTo>
                  <a:lnTo>
                    <a:pt x="123" y="94"/>
                  </a:lnTo>
                  <a:lnTo>
                    <a:pt x="90" y="9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rgbClr val="000000"/>
                </a:solidFill>
              </a:endParaRPr>
            </a:p>
          </p:txBody>
        </p:sp>
        <p:sp>
          <p:nvSpPr>
            <p:cNvPr id="10" name="Freeform 9"/>
            <p:cNvSpPr>
              <a:spLocks/>
            </p:cNvSpPr>
            <p:nvPr/>
          </p:nvSpPr>
          <p:spPr bwMode="auto">
            <a:xfrm>
              <a:off x="1351313" y="1896266"/>
              <a:ext cx="308740" cy="276509"/>
            </a:xfrm>
            <a:custGeom>
              <a:avLst/>
              <a:gdLst>
                <a:gd name="T0" fmla="*/ 71 w 77"/>
                <a:gd name="T1" fmla="*/ 0 h 69"/>
                <a:gd name="T2" fmla="*/ 71 w 77"/>
                <a:gd name="T3" fmla="*/ 20 h 69"/>
                <a:gd name="T4" fmla="*/ 23 w 77"/>
                <a:gd name="T5" fmla="*/ 20 h 69"/>
                <a:gd name="T6" fmla="*/ 23 w 77"/>
                <a:gd name="T7" fmla="*/ 24 h 69"/>
                <a:gd name="T8" fmla="*/ 62 w 77"/>
                <a:gd name="T9" fmla="*/ 24 h 69"/>
                <a:gd name="T10" fmla="*/ 76 w 77"/>
                <a:gd name="T11" fmla="*/ 38 h 69"/>
                <a:gd name="T12" fmla="*/ 76 w 77"/>
                <a:gd name="T13" fmla="*/ 56 h 69"/>
                <a:gd name="T14" fmla="*/ 58 w 77"/>
                <a:gd name="T15" fmla="*/ 69 h 69"/>
                <a:gd name="T16" fmla="*/ 4 w 77"/>
                <a:gd name="T17" fmla="*/ 69 h 69"/>
                <a:gd name="T18" fmla="*/ 4 w 77"/>
                <a:gd name="T19" fmla="*/ 48 h 69"/>
                <a:gd name="T20" fmla="*/ 53 w 77"/>
                <a:gd name="T21" fmla="*/ 48 h 69"/>
                <a:gd name="T22" fmla="*/ 53 w 77"/>
                <a:gd name="T23" fmla="*/ 45 h 69"/>
                <a:gd name="T24" fmla="*/ 16 w 77"/>
                <a:gd name="T25" fmla="*/ 45 h 69"/>
                <a:gd name="T26" fmla="*/ 1 w 77"/>
                <a:gd name="T27" fmla="*/ 29 h 69"/>
                <a:gd name="T28" fmla="*/ 1 w 77"/>
                <a:gd name="T29" fmla="*/ 13 h 69"/>
                <a:gd name="T30" fmla="*/ 18 w 77"/>
                <a:gd name="T31" fmla="*/ 0 h 69"/>
                <a:gd name="T32" fmla="*/ 71 w 77"/>
                <a:gd name="T3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69">
                  <a:moveTo>
                    <a:pt x="71" y="0"/>
                  </a:moveTo>
                  <a:cubicBezTo>
                    <a:pt x="71" y="20"/>
                    <a:pt x="71" y="20"/>
                    <a:pt x="71" y="20"/>
                  </a:cubicBezTo>
                  <a:cubicBezTo>
                    <a:pt x="23" y="20"/>
                    <a:pt x="23" y="20"/>
                    <a:pt x="23" y="20"/>
                  </a:cubicBezTo>
                  <a:cubicBezTo>
                    <a:pt x="23" y="24"/>
                    <a:pt x="23" y="24"/>
                    <a:pt x="23" y="24"/>
                  </a:cubicBezTo>
                  <a:cubicBezTo>
                    <a:pt x="62" y="24"/>
                    <a:pt x="62" y="24"/>
                    <a:pt x="62" y="24"/>
                  </a:cubicBezTo>
                  <a:cubicBezTo>
                    <a:pt x="62" y="24"/>
                    <a:pt x="76" y="24"/>
                    <a:pt x="76" y="38"/>
                  </a:cubicBezTo>
                  <a:cubicBezTo>
                    <a:pt x="76" y="56"/>
                    <a:pt x="76" y="56"/>
                    <a:pt x="76" y="56"/>
                  </a:cubicBezTo>
                  <a:cubicBezTo>
                    <a:pt x="76" y="56"/>
                    <a:pt x="77" y="69"/>
                    <a:pt x="58" y="69"/>
                  </a:cubicBezTo>
                  <a:cubicBezTo>
                    <a:pt x="4" y="69"/>
                    <a:pt x="4" y="69"/>
                    <a:pt x="4" y="69"/>
                  </a:cubicBezTo>
                  <a:cubicBezTo>
                    <a:pt x="4" y="48"/>
                    <a:pt x="4" y="48"/>
                    <a:pt x="4" y="48"/>
                  </a:cubicBezTo>
                  <a:cubicBezTo>
                    <a:pt x="53" y="48"/>
                    <a:pt x="53" y="48"/>
                    <a:pt x="53" y="48"/>
                  </a:cubicBezTo>
                  <a:cubicBezTo>
                    <a:pt x="53" y="45"/>
                    <a:pt x="53" y="45"/>
                    <a:pt x="53" y="45"/>
                  </a:cubicBezTo>
                  <a:cubicBezTo>
                    <a:pt x="16" y="45"/>
                    <a:pt x="16" y="45"/>
                    <a:pt x="16" y="45"/>
                  </a:cubicBezTo>
                  <a:cubicBezTo>
                    <a:pt x="16" y="45"/>
                    <a:pt x="1" y="45"/>
                    <a:pt x="1" y="29"/>
                  </a:cubicBezTo>
                  <a:cubicBezTo>
                    <a:pt x="1" y="13"/>
                    <a:pt x="1" y="13"/>
                    <a:pt x="1" y="13"/>
                  </a:cubicBezTo>
                  <a:cubicBezTo>
                    <a:pt x="1" y="13"/>
                    <a:pt x="0" y="0"/>
                    <a:pt x="18" y="0"/>
                  </a:cubicBezTo>
                  <a:lnTo>
                    <a:pt x="7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rgbClr val="000000"/>
                </a:solidFill>
              </a:endParaRPr>
            </a:p>
          </p:txBody>
        </p:sp>
        <p:sp>
          <p:nvSpPr>
            <p:cNvPr id="11" name="Freeform 10"/>
            <p:cNvSpPr>
              <a:spLocks noEditPoints="1"/>
            </p:cNvSpPr>
            <p:nvPr/>
          </p:nvSpPr>
          <p:spPr bwMode="auto">
            <a:xfrm>
              <a:off x="1671926" y="1896266"/>
              <a:ext cx="300258" cy="281597"/>
            </a:xfrm>
            <a:custGeom>
              <a:avLst/>
              <a:gdLst>
                <a:gd name="T0" fmla="*/ 54 w 75"/>
                <a:gd name="T1" fmla="*/ 0 h 70"/>
                <a:gd name="T2" fmla="*/ 0 w 75"/>
                <a:gd name="T3" fmla="*/ 0 h 70"/>
                <a:gd name="T4" fmla="*/ 0 w 75"/>
                <a:gd name="T5" fmla="*/ 68 h 70"/>
                <a:gd name="T6" fmla="*/ 55 w 75"/>
                <a:gd name="T7" fmla="*/ 68 h 70"/>
                <a:gd name="T8" fmla="*/ 74 w 75"/>
                <a:gd name="T9" fmla="*/ 51 h 70"/>
                <a:gd name="T10" fmla="*/ 74 w 75"/>
                <a:gd name="T11" fmla="*/ 20 h 70"/>
                <a:gd name="T12" fmla="*/ 54 w 75"/>
                <a:gd name="T13" fmla="*/ 0 h 70"/>
                <a:gd name="T14" fmla="*/ 49 w 75"/>
                <a:gd name="T15" fmla="*/ 47 h 70"/>
                <a:gd name="T16" fmla="*/ 25 w 75"/>
                <a:gd name="T17" fmla="*/ 47 h 70"/>
                <a:gd name="T18" fmla="*/ 25 w 75"/>
                <a:gd name="T19" fmla="*/ 24 h 70"/>
                <a:gd name="T20" fmla="*/ 49 w 75"/>
                <a:gd name="T21" fmla="*/ 24 h 70"/>
                <a:gd name="T22" fmla="*/ 49 w 75"/>
                <a:gd name="T23" fmla="*/ 4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70">
                  <a:moveTo>
                    <a:pt x="54" y="0"/>
                  </a:moveTo>
                  <a:cubicBezTo>
                    <a:pt x="0" y="0"/>
                    <a:pt x="0" y="0"/>
                    <a:pt x="0" y="0"/>
                  </a:cubicBezTo>
                  <a:cubicBezTo>
                    <a:pt x="0" y="68"/>
                    <a:pt x="0" y="68"/>
                    <a:pt x="0" y="68"/>
                  </a:cubicBezTo>
                  <a:cubicBezTo>
                    <a:pt x="55" y="68"/>
                    <a:pt x="55" y="68"/>
                    <a:pt x="55" y="68"/>
                  </a:cubicBezTo>
                  <a:cubicBezTo>
                    <a:pt x="55" y="68"/>
                    <a:pt x="74" y="70"/>
                    <a:pt x="74" y="51"/>
                  </a:cubicBezTo>
                  <a:cubicBezTo>
                    <a:pt x="74" y="20"/>
                    <a:pt x="74" y="20"/>
                    <a:pt x="74" y="20"/>
                  </a:cubicBezTo>
                  <a:cubicBezTo>
                    <a:pt x="74" y="20"/>
                    <a:pt x="75" y="0"/>
                    <a:pt x="54" y="0"/>
                  </a:cubicBezTo>
                  <a:close/>
                  <a:moveTo>
                    <a:pt x="49" y="47"/>
                  </a:moveTo>
                  <a:cubicBezTo>
                    <a:pt x="25" y="47"/>
                    <a:pt x="25" y="47"/>
                    <a:pt x="25" y="47"/>
                  </a:cubicBezTo>
                  <a:cubicBezTo>
                    <a:pt x="25" y="24"/>
                    <a:pt x="25" y="24"/>
                    <a:pt x="25" y="24"/>
                  </a:cubicBezTo>
                  <a:cubicBezTo>
                    <a:pt x="49" y="24"/>
                    <a:pt x="49" y="24"/>
                    <a:pt x="49" y="24"/>
                  </a:cubicBezTo>
                  <a:lnTo>
                    <a:pt x="49"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rgbClr val="000000"/>
                </a:solidFill>
              </a:endParaRPr>
            </a:p>
          </p:txBody>
        </p:sp>
        <p:sp>
          <p:nvSpPr>
            <p:cNvPr id="12" name="Freeform 11"/>
            <p:cNvSpPr>
              <a:spLocks noEditPoints="1"/>
            </p:cNvSpPr>
            <p:nvPr/>
          </p:nvSpPr>
          <p:spPr bwMode="auto">
            <a:xfrm>
              <a:off x="2297888" y="1892873"/>
              <a:ext cx="303651" cy="376594"/>
            </a:xfrm>
            <a:custGeom>
              <a:avLst/>
              <a:gdLst>
                <a:gd name="T0" fmla="*/ 52 w 76"/>
                <a:gd name="T1" fmla="*/ 1 h 94"/>
                <a:gd name="T2" fmla="*/ 19 w 76"/>
                <a:gd name="T3" fmla="*/ 1 h 94"/>
                <a:gd name="T4" fmla="*/ 0 w 76"/>
                <a:gd name="T5" fmla="*/ 21 h 94"/>
                <a:gd name="T6" fmla="*/ 0 w 76"/>
                <a:gd name="T7" fmla="*/ 53 h 94"/>
                <a:gd name="T8" fmla="*/ 20 w 76"/>
                <a:gd name="T9" fmla="*/ 70 h 94"/>
                <a:gd name="T10" fmla="*/ 48 w 76"/>
                <a:gd name="T11" fmla="*/ 70 h 94"/>
                <a:gd name="T12" fmla="*/ 48 w 76"/>
                <a:gd name="T13" fmla="*/ 94 h 94"/>
                <a:gd name="T14" fmla="*/ 72 w 76"/>
                <a:gd name="T15" fmla="*/ 94 h 94"/>
                <a:gd name="T16" fmla="*/ 72 w 76"/>
                <a:gd name="T17" fmla="*/ 70 h 94"/>
                <a:gd name="T18" fmla="*/ 60 w 76"/>
                <a:gd name="T19" fmla="*/ 70 h 94"/>
                <a:gd name="T20" fmla="*/ 74 w 76"/>
                <a:gd name="T21" fmla="*/ 55 h 94"/>
                <a:gd name="T22" fmla="*/ 74 w 76"/>
                <a:gd name="T23" fmla="*/ 19 h 94"/>
                <a:gd name="T24" fmla="*/ 52 w 76"/>
                <a:gd name="T25" fmla="*/ 1 h 94"/>
                <a:gd name="T26" fmla="*/ 25 w 76"/>
                <a:gd name="T27" fmla="*/ 24 h 94"/>
                <a:gd name="T28" fmla="*/ 49 w 76"/>
                <a:gd name="T29" fmla="*/ 24 h 94"/>
                <a:gd name="T30" fmla="*/ 49 w 76"/>
                <a:gd name="T31" fmla="*/ 48 h 94"/>
                <a:gd name="T32" fmla="*/ 25 w 76"/>
                <a:gd name="T33" fmla="*/ 48 h 94"/>
                <a:gd name="T34" fmla="*/ 25 w 76"/>
                <a:gd name="T35" fmla="*/ 2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94">
                  <a:moveTo>
                    <a:pt x="52" y="1"/>
                  </a:moveTo>
                  <a:cubicBezTo>
                    <a:pt x="28" y="1"/>
                    <a:pt x="19" y="1"/>
                    <a:pt x="19" y="1"/>
                  </a:cubicBezTo>
                  <a:cubicBezTo>
                    <a:pt x="19" y="1"/>
                    <a:pt x="0" y="0"/>
                    <a:pt x="0" y="21"/>
                  </a:cubicBezTo>
                  <a:cubicBezTo>
                    <a:pt x="0" y="42"/>
                    <a:pt x="0" y="53"/>
                    <a:pt x="0" y="53"/>
                  </a:cubicBezTo>
                  <a:cubicBezTo>
                    <a:pt x="0" y="53"/>
                    <a:pt x="1" y="70"/>
                    <a:pt x="20" y="70"/>
                  </a:cubicBezTo>
                  <a:cubicBezTo>
                    <a:pt x="48" y="70"/>
                    <a:pt x="48" y="70"/>
                    <a:pt x="48" y="70"/>
                  </a:cubicBezTo>
                  <a:cubicBezTo>
                    <a:pt x="48" y="94"/>
                    <a:pt x="48" y="94"/>
                    <a:pt x="48" y="94"/>
                  </a:cubicBezTo>
                  <a:cubicBezTo>
                    <a:pt x="72" y="94"/>
                    <a:pt x="72" y="94"/>
                    <a:pt x="72" y="94"/>
                  </a:cubicBezTo>
                  <a:cubicBezTo>
                    <a:pt x="72" y="70"/>
                    <a:pt x="72" y="70"/>
                    <a:pt x="72" y="70"/>
                  </a:cubicBezTo>
                  <a:cubicBezTo>
                    <a:pt x="60" y="70"/>
                    <a:pt x="60" y="70"/>
                    <a:pt x="60" y="70"/>
                  </a:cubicBezTo>
                  <a:cubicBezTo>
                    <a:pt x="64" y="69"/>
                    <a:pt x="74" y="67"/>
                    <a:pt x="74" y="55"/>
                  </a:cubicBezTo>
                  <a:cubicBezTo>
                    <a:pt x="74" y="40"/>
                    <a:pt x="74" y="19"/>
                    <a:pt x="74" y="19"/>
                  </a:cubicBezTo>
                  <a:cubicBezTo>
                    <a:pt x="74" y="19"/>
                    <a:pt x="76" y="1"/>
                    <a:pt x="52" y="1"/>
                  </a:cubicBezTo>
                  <a:close/>
                  <a:moveTo>
                    <a:pt x="25" y="24"/>
                  </a:moveTo>
                  <a:cubicBezTo>
                    <a:pt x="49" y="24"/>
                    <a:pt x="49" y="24"/>
                    <a:pt x="49" y="24"/>
                  </a:cubicBezTo>
                  <a:cubicBezTo>
                    <a:pt x="49" y="48"/>
                    <a:pt x="49" y="48"/>
                    <a:pt x="49" y="48"/>
                  </a:cubicBezTo>
                  <a:cubicBezTo>
                    <a:pt x="25" y="48"/>
                    <a:pt x="25" y="48"/>
                    <a:pt x="25" y="48"/>
                  </a:cubicBezTo>
                  <a:lnTo>
                    <a:pt x="25" y="2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rgbClr val="000000"/>
                </a:solidFill>
              </a:endParaRPr>
            </a:p>
          </p:txBody>
        </p:sp>
      </p:grpSp>
      <p:sp>
        <p:nvSpPr>
          <p:cNvPr id="16" name="Content Placeholder 3"/>
          <p:cNvSpPr txBox="1">
            <a:spLocks/>
          </p:cNvSpPr>
          <p:nvPr/>
        </p:nvSpPr>
        <p:spPr>
          <a:xfrm>
            <a:off x="424498" y="4136898"/>
            <a:ext cx="2286000" cy="557784"/>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F53"/>
                </a:solidFill>
              </a:rPr>
              <a:t>3,300+ employees</a:t>
            </a:r>
          </a:p>
        </p:txBody>
      </p:sp>
      <p:sp>
        <p:nvSpPr>
          <p:cNvPr id="17" name="Rectangle 16"/>
          <p:cNvSpPr/>
          <p:nvPr/>
        </p:nvSpPr>
        <p:spPr>
          <a:xfrm>
            <a:off x="424498" y="3990594"/>
            <a:ext cx="2286000" cy="54864"/>
          </a:xfrm>
          <a:prstGeom prst="rect">
            <a:avLst/>
          </a:prstGeom>
          <a:gradFill>
            <a:gsLst>
              <a:gs pos="0">
                <a:srgbClr val="DA7716"/>
              </a:gs>
              <a:gs pos="100000">
                <a:srgbClr val="F3A233"/>
              </a:gs>
            </a:gsLst>
            <a:lin ang="0" scaled="1"/>
          </a:gradFill>
          <a:ln w="19050">
            <a:noFill/>
            <a:miter lim="800000"/>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200" dirty="0">
              <a:solidFill>
                <a:srgbClr val="FFFFFF"/>
              </a:solidFill>
              <a:ea typeface="ＭＳ Ｐゴシック" pitchFamily="-106" charset="-128"/>
            </a:endParaRPr>
          </a:p>
        </p:txBody>
      </p:sp>
      <p:grpSp>
        <p:nvGrpSpPr>
          <p:cNvPr id="35" name="Group 34"/>
          <p:cNvGrpSpPr>
            <a:grpSpLocks noChangeAspect="1"/>
          </p:cNvGrpSpPr>
          <p:nvPr/>
        </p:nvGrpSpPr>
        <p:grpSpPr>
          <a:xfrm>
            <a:off x="653098" y="3387091"/>
            <a:ext cx="1828800" cy="377765"/>
            <a:chOff x="737003" y="3233332"/>
            <a:chExt cx="2110255" cy="435904"/>
          </a:xfrm>
        </p:grpSpPr>
        <p:sp>
          <p:nvSpPr>
            <p:cNvPr id="19" name="Freeform 18"/>
            <p:cNvSpPr>
              <a:spLocks noEditPoints="1"/>
            </p:cNvSpPr>
            <p:nvPr/>
          </p:nvSpPr>
          <p:spPr bwMode="auto">
            <a:xfrm>
              <a:off x="737003"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0" name="Freeform 19"/>
            <p:cNvSpPr>
              <a:spLocks noEditPoints="1"/>
            </p:cNvSpPr>
            <p:nvPr/>
          </p:nvSpPr>
          <p:spPr bwMode="auto">
            <a:xfrm>
              <a:off x="952599"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1" name="Freeform 20"/>
            <p:cNvSpPr>
              <a:spLocks noEditPoints="1"/>
            </p:cNvSpPr>
            <p:nvPr/>
          </p:nvSpPr>
          <p:spPr bwMode="auto">
            <a:xfrm>
              <a:off x="1168195"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2" name="Freeform 21"/>
            <p:cNvSpPr>
              <a:spLocks noEditPoints="1"/>
            </p:cNvSpPr>
            <p:nvPr/>
          </p:nvSpPr>
          <p:spPr bwMode="auto">
            <a:xfrm>
              <a:off x="1383791"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3" name="Freeform 22"/>
            <p:cNvSpPr>
              <a:spLocks noEditPoints="1"/>
            </p:cNvSpPr>
            <p:nvPr/>
          </p:nvSpPr>
          <p:spPr bwMode="auto">
            <a:xfrm>
              <a:off x="1599387"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4" name="Freeform 23"/>
            <p:cNvSpPr>
              <a:spLocks noEditPoints="1"/>
            </p:cNvSpPr>
            <p:nvPr/>
          </p:nvSpPr>
          <p:spPr bwMode="auto">
            <a:xfrm>
              <a:off x="1814983"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5" name="Freeform 24"/>
            <p:cNvSpPr>
              <a:spLocks noEditPoints="1"/>
            </p:cNvSpPr>
            <p:nvPr/>
          </p:nvSpPr>
          <p:spPr bwMode="auto">
            <a:xfrm>
              <a:off x="2030579"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6" name="Freeform 25"/>
            <p:cNvSpPr>
              <a:spLocks noEditPoints="1"/>
            </p:cNvSpPr>
            <p:nvPr/>
          </p:nvSpPr>
          <p:spPr bwMode="auto">
            <a:xfrm>
              <a:off x="2246174"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7" name="Freeform 26"/>
            <p:cNvSpPr>
              <a:spLocks noEditPoints="1"/>
            </p:cNvSpPr>
            <p:nvPr/>
          </p:nvSpPr>
          <p:spPr bwMode="auto">
            <a:xfrm>
              <a:off x="2461770"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8" name="Freeform 27"/>
            <p:cNvSpPr>
              <a:spLocks noEditPoints="1"/>
            </p:cNvSpPr>
            <p:nvPr/>
          </p:nvSpPr>
          <p:spPr bwMode="auto">
            <a:xfrm>
              <a:off x="2677365"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sp>
        <p:nvSpPr>
          <p:cNvPr id="51" name="Content Placeholder 3"/>
          <p:cNvSpPr txBox="1">
            <a:spLocks/>
          </p:cNvSpPr>
          <p:nvPr/>
        </p:nvSpPr>
        <p:spPr>
          <a:xfrm>
            <a:off x="3304858" y="2564130"/>
            <a:ext cx="2286000" cy="369332"/>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F53"/>
                </a:solidFill>
              </a:rPr>
              <a:t>Leading provider of application and data delivery networking </a:t>
            </a:r>
          </a:p>
        </p:txBody>
      </p:sp>
      <p:sp>
        <p:nvSpPr>
          <p:cNvPr id="52" name="Rectangle 51"/>
          <p:cNvSpPr/>
          <p:nvPr/>
        </p:nvSpPr>
        <p:spPr>
          <a:xfrm>
            <a:off x="3304858" y="2426970"/>
            <a:ext cx="2286000" cy="54864"/>
          </a:xfrm>
          <a:prstGeom prst="rect">
            <a:avLst/>
          </a:prstGeom>
          <a:gradFill>
            <a:gsLst>
              <a:gs pos="0">
                <a:srgbClr val="DA7716"/>
              </a:gs>
              <a:gs pos="100000">
                <a:srgbClr val="F3A233"/>
              </a:gs>
            </a:gsLst>
            <a:lin ang="0" scaled="1"/>
          </a:gradFill>
          <a:ln w="19050">
            <a:noFill/>
            <a:miter lim="800000"/>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200" b="1" dirty="0">
              <a:solidFill>
                <a:srgbClr val="FFFFFF"/>
              </a:solidFill>
              <a:ea typeface="ＭＳ Ｐゴシック" pitchFamily="-106" charset="-128"/>
            </a:endParaRPr>
          </a:p>
        </p:txBody>
      </p:sp>
      <p:sp>
        <p:nvSpPr>
          <p:cNvPr id="30" name="Content Placeholder 3"/>
          <p:cNvSpPr txBox="1">
            <a:spLocks/>
          </p:cNvSpPr>
          <p:nvPr/>
        </p:nvSpPr>
        <p:spPr>
          <a:xfrm>
            <a:off x="424498" y="5696133"/>
            <a:ext cx="2286000" cy="553998"/>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4D4F53"/>
                </a:solidFill>
              </a:rPr>
              <a:t>160,000+ registered users, geeks, contributors from over 191 countries</a:t>
            </a:r>
            <a:endParaRPr lang="en-US" sz="1200" dirty="0">
              <a:solidFill>
                <a:srgbClr val="4D4F53"/>
              </a:solidFill>
            </a:endParaRPr>
          </a:p>
        </p:txBody>
      </p:sp>
      <p:sp>
        <p:nvSpPr>
          <p:cNvPr id="31" name="Rectangle 30"/>
          <p:cNvSpPr/>
          <p:nvPr/>
        </p:nvSpPr>
        <p:spPr>
          <a:xfrm>
            <a:off x="424498" y="5549829"/>
            <a:ext cx="2286000" cy="54864"/>
          </a:xfrm>
          <a:prstGeom prst="rect">
            <a:avLst/>
          </a:prstGeom>
          <a:gradFill>
            <a:gsLst>
              <a:gs pos="0">
                <a:srgbClr val="DA7716"/>
              </a:gs>
              <a:gs pos="100000">
                <a:srgbClr val="F3A233"/>
              </a:gs>
            </a:gsLst>
            <a:lin ang="0" scaled="1"/>
          </a:gradFill>
          <a:ln w="19050">
            <a:noFill/>
            <a:miter lim="800000"/>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400" b="1" dirty="0">
              <a:solidFill>
                <a:srgbClr val="FFFFFF"/>
              </a:solidFill>
              <a:ea typeface="ＭＳ Ｐゴシック" pitchFamily="-106" charset="-128"/>
            </a:endParaRPr>
          </a:p>
        </p:txBody>
      </p:sp>
      <p:sp>
        <p:nvSpPr>
          <p:cNvPr id="76" name="Rectangle 75"/>
          <p:cNvSpPr/>
          <p:nvPr/>
        </p:nvSpPr>
        <p:spPr>
          <a:xfrm>
            <a:off x="3304858" y="5549829"/>
            <a:ext cx="2286000" cy="54864"/>
          </a:xfrm>
          <a:prstGeom prst="rect">
            <a:avLst/>
          </a:prstGeom>
          <a:gradFill>
            <a:gsLst>
              <a:gs pos="0">
                <a:srgbClr val="DA7716"/>
              </a:gs>
              <a:gs pos="100000">
                <a:srgbClr val="F3A233"/>
              </a:gs>
            </a:gsLst>
            <a:lin ang="0" scaled="1"/>
          </a:gradFill>
          <a:ln w="19050">
            <a:noFill/>
            <a:miter lim="800000"/>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400" b="1" dirty="0">
              <a:solidFill>
                <a:srgbClr val="FFFFFF"/>
              </a:solidFill>
              <a:ea typeface="ＭＳ Ｐゴシック" pitchFamily="-106" charset="-128"/>
            </a:endParaRPr>
          </a:p>
        </p:txBody>
      </p:sp>
      <p:sp>
        <p:nvSpPr>
          <p:cNvPr id="83" name="Freeform 5"/>
          <p:cNvSpPr>
            <a:spLocks noChangeAspect="1"/>
          </p:cNvSpPr>
          <p:nvPr/>
        </p:nvSpPr>
        <p:spPr bwMode="auto">
          <a:xfrm>
            <a:off x="4173539" y="1695450"/>
            <a:ext cx="547901" cy="548640"/>
          </a:xfrm>
          <a:custGeom>
            <a:avLst/>
            <a:gdLst>
              <a:gd name="T0" fmla="*/ 975 w 1068"/>
              <a:gd name="T1" fmla="*/ 232 h 1068"/>
              <a:gd name="T2" fmla="*/ 959 w 1068"/>
              <a:gd name="T3" fmla="*/ 316 h 1068"/>
              <a:gd name="T4" fmla="*/ 679 w 1068"/>
              <a:gd name="T5" fmla="*/ 295 h 1068"/>
              <a:gd name="T6" fmla="*/ 653 w 1068"/>
              <a:gd name="T7" fmla="*/ 376 h 1068"/>
              <a:gd name="T8" fmla="*/ 967 w 1068"/>
              <a:gd name="T9" fmla="*/ 489 h 1068"/>
              <a:gd name="T10" fmla="*/ 1024 w 1068"/>
              <a:gd name="T11" fmla="*/ 662 h 1068"/>
              <a:gd name="T12" fmla="*/ 921 w 1068"/>
              <a:gd name="T13" fmla="*/ 857 h 1068"/>
              <a:gd name="T14" fmla="*/ 741 w 1068"/>
              <a:gd name="T15" fmla="*/ 925 h 1068"/>
              <a:gd name="T16" fmla="*/ 528 w 1068"/>
              <a:gd name="T17" fmla="*/ 898 h 1068"/>
              <a:gd name="T18" fmla="*/ 486 w 1068"/>
              <a:gd name="T19" fmla="*/ 800 h 1068"/>
              <a:gd name="T20" fmla="*/ 491 w 1068"/>
              <a:gd name="T21" fmla="*/ 776 h 1068"/>
              <a:gd name="T22" fmla="*/ 537 w 1068"/>
              <a:gd name="T23" fmla="*/ 731 h 1068"/>
              <a:gd name="T24" fmla="*/ 558 w 1068"/>
              <a:gd name="T25" fmla="*/ 728 h 1068"/>
              <a:gd name="T26" fmla="*/ 621 w 1068"/>
              <a:gd name="T27" fmla="*/ 823 h 1068"/>
              <a:gd name="T28" fmla="*/ 757 w 1068"/>
              <a:gd name="T29" fmla="*/ 883 h 1068"/>
              <a:gd name="T30" fmla="*/ 876 w 1068"/>
              <a:gd name="T31" fmla="*/ 774 h 1068"/>
              <a:gd name="T32" fmla="*/ 518 w 1068"/>
              <a:gd name="T33" fmla="*/ 581 h 1068"/>
              <a:gd name="T34" fmla="*/ 657 w 1068"/>
              <a:gd name="T35" fmla="*/ 164 h 1068"/>
              <a:gd name="T36" fmla="*/ 832 w 1068"/>
              <a:gd name="T37" fmla="*/ 179 h 1068"/>
              <a:gd name="T38" fmla="*/ 949 w 1068"/>
              <a:gd name="T39" fmla="*/ 198 h 1068"/>
              <a:gd name="T40" fmla="*/ 534 w 1068"/>
              <a:gd name="T41" fmla="*/ 0 h 1068"/>
              <a:gd name="T42" fmla="*/ 0 w 1068"/>
              <a:gd name="T43" fmla="*/ 534 h 1068"/>
              <a:gd name="T44" fmla="*/ 104 w 1068"/>
              <a:gd name="T45" fmla="*/ 850 h 1068"/>
              <a:gd name="T46" fmla="*/ 144 w 1068"/>
              <a:gd name="T47" fmla="*/ 836 h 1068"/>
              <a:gd name="T48" fmla="*/ 143 w 1068"/>
              <a:gd name="T49" fmla="*/ 794 h 1068"/>
              <a:gd name="T50" fmla="*/ 132 w 1068"/>
              <a:gd name="T51" fmla="*/ 463 h 1068"/>
              <a:gd name="T52" fmla="*/ 58 w 1068"/>
              <a:gd name="T53" fmla="*/ 466 h 1068"/>
              <a:gd name="T54" fmla="*/ 61 w 1068"/>
              <a:gd name="T55" fmla="*/ 405 h 1068"/>
              <a:gd name="T56" fmla="*/ 135 w 1068"/>
              <a:gd name="T57" fmla="*/ 398 h 1068"/>
              <a:gd name="T58" fmla="*/ 139 w 1068"/>
              <a:gd name="T59" fmla="*/ 345 h 1068"/>
              <a:gd name="T60" fmla="*/ 360 w 1068"/>
              <a:gd name="T61" fmla="*/ 145 h 1068"/>
              <a:gd name="T62" fmla="*/ 448 w 1068"/>
              <a:gd name="T63" fmla="*/ 131 h 1068"/>
              <a:gd name="T64" fmla="*/ 524 w 1068"/>
              <a:gd name="T65" fmla="*/ 141 h 1068"/>
              <a:gd name="T66" fmla="*/ 586 w 1068"/>
              <a:gd name="T67" fmla="*/ 188 h 1068"/>
              <a:gd name="T68" fmla="*/ 585 w 1068"/>
              <a:gd name="T69" fmla="*/ 204 h 1068"/>
              <a:gd name="T70" fmla="*/ 555 w 1068"/>
              <a:gd name="T71" fmla="*/ 238 h 1068"/>
              <a:gd name="T72" fmla="*/ 532 w 1068"/>
              <a:gd name="T73" fmla="*/ 241 h 1068"/>
              <a:gd name="T74" fmla="*/ 482 w 1068"/>
              <a:gd name="T75" fmla="*/ 217 h 1068"/>
              <a:gd name="T76" fmla="*/ 387 w 1068"/>
              <a:gd name="T77" fmla="*/ 191 h 1068"/>
              <a:gd name="T78" fmla="*/ 342 w 1068"/>
              <a:gd name="T79" fmla="*/ 245 h 1068"/>
              <a:gd name="T80" fmla="*/ 336 w 1068"/>
              <a:gd name="T81" fmla="*/ 388 h 1068"/>
              <a:gd name="T82" fmla="*/ 518 w 1068"/>
              <a:gd name="T83" fmla="*/ 385 h 1068"/>
              <a:gd name="T84" fmla="*/ 518 w 1068"/>
              <a:gd name="T85" fmla="*/ 427 h 1068"/>
              <a:gd name="T86" fmla="*/ 458 w 1068"/>
              <a:gd name="T87" fmla="*/ 455 h 1068"/>
              <a:gd name="T88" fmla="*/ 334 w 1068"/>
              <a:gd name="T89" fmla="*/ 457 h 1068"/>
              <a:gd name="T90" fmla="*/ 340 w 1068"/>
              <a:gd name="T91" fmla="*/ 810 h 1068"/>
              <a:gd name="T92" fmla="*/ 346 w 1068"/>
              <a:gd name="T93" fmla="*/ 855 h 1068"/>
              <a:gd name="T94" fmla="*/ 458 w 1068"/>
              <a:gd name="T95" fmla="*/ 884 h 1068"/>
              <a:gd name="T96" fmla="*/ 459 w 1068"/>
              <a:gd name="T97" fmla="*/ 921 h 1068"/>
              <a:gd name="T98" fmla="*/ 137 w 1068"/>
              <a:gd name="T99" fmla="*/ 890 h 1068"/>
              <a:gd name="T100" fmla="*/ 534 w 1068"/>
              <a:gd name="T101" fmla="*/ 1068 h 1068"/>
              <a:gd name="T102" fmla="*/ 1068 w 1068"/>
              <a:gd name="T103" fmla="*/ 534 h 1068"/>
              <a:gd name="T104" fmla="*/ 975 w 1068"/>
              <a:gd name="T105" fmla="*/ 232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8">
                <a:moveTo>
                  <a:pt x="975" y="232"/>
                </a:moveTo>
                <a:cubicBezTo>
                  <a:pt x="968" y="261"/>
                  <a:pt x="965" y="286"/>
                  <a:pt x="959" y="316"/>
                </a:cubicBezTo>
                <a:cubicBezTo>
                  <a:pt x="878" y="306"/>
                  <a:pt x="784" y="298"/>
                  <a:pt x="679" y="295"/>
                </a:cubicBezTo>
                <a:cubicBezTo>
                  <a:pt x="670" y="321"/>
                  <a:pt x="662" y="348"/>
                  <a:pt x="653" y="376"/>
                </a:cubicBezTo>
                <a:cubicBezTo>
                  <a:pt x="830" y="387"/>
                  <a:pt x="916" y="434"/>
                  <a:pt x="967" y="489"/>
                </a:cubicBezTo>
                <a:cubicBezTo>
                  <a:pt x="1016" y="544"/>
                  <a:pt x="1027" y="605"/>
                  <a:pt x="1024" y="662"/>
                </a:cubicBezTo>
                <a:cubicBezTo>
                  <a:pt x="1018" y="755"/>
                  <a:pt x="977" y="814"/>
                  <a:pt x="921" y="857"/>
                </a:cubicBezTo>
                <a:cubicBezTo>
                  <a:pt x="864" y="900"/>
                  <a:pt x="795" y="921"/>
                  <a:pt x="741" y="925"/>
                </a:cubicBezTo>
                <a:cubicBezTo>
                  <a:pt x="660" y="931"/>
                  <a:pt x="552" y="912"/>
                  <a:pt x="528" y="898"/>
                </a:cubicBezTo>
                <a:cubicBezTo>
                  <a:pt x="515" y="867"/>
                  <a:pt x="501" y="835"/>
                  <a:pt x="486" y="800"/>
                </a:cubicBezTo>
                <a:cubicBezTo>
                  <a:pt x="483" y="793"/>
                  <a:pt x="480" y="785"/>
                  <a:pt x="491" y="776"/>
                </a:cubicBezTo>
                <a:cubicBezTo>
                  <a:pt x="506" y="761"/>
                  <a:pt x="521" y="747"/>
                  <a:pt x="537" y="731"/>
                </a:cubicBezTo>
                <a:cubicBezTo>
                  <a:pt x="544" y="724"/>
                  <a:pt x="552" y="718"/>
                  <a:pt x="558" y="728"/>
                </a:cubicBezTo>
                <a:cubicBezTo>
                  <a:pt x="580" y="761"/>
                  <a:pt x="600" y="792"/>
                  <a:pt x="621" y="823"/>
                </a:cubicBezTo>
                <a:cubicBezTo>
                  <a:pt x="644" y="857"/>
                  <a:pt x="679" y="888"/>
                  <a:pt x="757" y="883"/>
                </a:cubicBezTo>
                <a:cubicBezTo>
                  <a:pt x="821" y="877"/>
                  <a:pt x="871" y="828"/>
                  <a:pt x="876" y="774"/>
                </a:cubicBezTo>
                <a:cubicBezTo>
                  <a:pt x="882" y="674"/>
                  <a:pt x="781" y="603"/>
                  <a:pt x="518" y="581"/>
                </a:cubicBezTo>
                <a:cubicBezTo>
                  <a:pt x="568" y="428"/>
                  <a:pt x="617" y="281"/>
                  <a:pt x="657" y="164"/>
                </a:cubicBezTo>
                <a:cubicBezTo>
                  <a:pt x="719" y="166"/>
                  <a:pt x="777" y="172"/>
                  <a:pt x="832" y="179"/>
                </a:cubicBezTo>
                <a:cubicBezTo>
                  <a:pt x="875" y="184"/>
                  <a:pt x="909" y="194"/>
                  <a:pt x="949" y="198"/>
                </a:cubicBezTo>
                <a:cubicBezTo>
                  <a:pt x="852" y="77"/>
                  <a:pt x="702" y="0"/>
                  <a:pt x="534" y="0"/>
                </a:cubicBezTo>
                <a:cubicBezTo>
                  <a:pt x="240" y="0"/>
                  <a:pt x="0" y="239"/>
                  <a:pt x="0" y="534"/>
                </a:cubicBezTo>
                <a:cubicBezTo>
                  <a:pt x="0" y="652"/>
                  <a:pt x="39" y="762"/>
                  <a:pt x="104" y="850"/>
                </a:cubicBezTo>
                <a:cubicBezTo>
                  <a:pt x="125" y="851"/>
                  <a:pt x="142" y="846"/>
                  <a:pt x="144" y="836"/>
                </a:cubicBezTo>
                <a:cubicBezTo>
                  <a:pt x="146" y="826"/>
                  <a:pt x="144" y="810"/>
                  <a:pt x="143" y="794"/>
                </a:cubicBezTo>
                <a:cubicBezTo>
                  <a:pt x="132" y="689"/>
                  <a:pt x="128" y="576"/>
                  <a:pt x="132" y="463"/>
                </a:cubicBezTo>
                <a:cubicBezTo>
                  <a:pt x="105" y="464"/>
                  <a:pt x="81" y="465"/>
                  <a:pt x="58" y="466"/>
                </a:cubicBezTo>
                <a:cubicBezTo>
                  <a:pt x="59" y="445"/>
                  <a:pt x="60" y="425"/>
                  <a:pt x="61" y="405"/>
                </a:cubicBezTo>
                <a:cubicBezTo>
                  <a:pt x="84" y="403"/>
                  <a:pt x="109" y="401"/>
                  <a:pt x="135" y="398"/>
                </a:cubicBezTo>
                <a:cubicBezTo>
                  <a:pt x="137" y="380"/>
                  <a:pt x="138" y="363"/>
                  <a:pt x="139" y="345"/>
                </a:cubicBezTo>
                <a:cubicBezTo>
                  <a:pt x="151" y="237"/>
                  <a:pt x="265" y="171"/>
                  <a:pt x="360" y="145"/>
                </a:cubicBezTo>
                <a:cubicBezTo>
                  <a:pt x="402" y="135"/>
                  <a:pt x="428" y="132"/>
                  <a:pt x="448" y="131"/>
                </a:cubicBezTo>
                <a:cubicBezTo>
                  <a:pt x="474" y="130"/>
                  <a:pt x="506" y="129"/>
                  <a:pt x="524" y="141"/>
                </a:cubicBezTo>
                <a:cubicBezTo>
                  <a:pt x="544" y="156"/>
                  <a:pt x="564" y="171"/>
                  <a:pt x="586" y="188"/>
                </a:cubicBezTo>
                <a:cubicBezTo>
                  <a:pt x="588" y="191"/>
                  <a:pt x="590" y="196"/>
                  <a:pt x="585" y="204"/>
                </a:cubicBezTo>
                <a:cubicBezTo>
                  <a:pt x="575" y="215"/>
                  <a:pt x="565" y="226"/>
                  <a:pt x="555" y="238"/>
                </a:cubicBezTo>
                <a:cubicBezTo>
                  <a:pt x="550" y="245"/>
                  <a:pt x="540" y="243"/>
                  <a:pt x="532" y="241"/>
                </a:cubicBezTo>
                <a:cubicBezTo>
                  <a:pt x="515" y="232"/>
                  <a:pt x="499" y="225"/>
                  <a:pt x="482" y="217"/>
                </a:cubicBezTo>
                <a:cubicBezTo>
                  <a:pt x="452" y="203"/>
                  <a:pt x="421" y="190"/>
                  <a:pt x="387" y="191"/>
                </a:cubicBezTo>
                <a:cubicBezTo>
                  <a:pt x="365" y="193"/>
                  <a:pt x="345" y="215"/>
                  <a:pt x="342" y="245"/>
                </a:cubicBezTo>
                <a:cubicBezTo>
                  <a:pt x="339" y="290"/>
                  <a:pt x="337" y="337"/>
                  <a:pt x="336" y="388"/>
                </a:cubicBezTo>
                <a:cubicBezTo>
                  <a:pt x="396" y="387"/>
                  <a:pt x="455" y="386"/>
                  <a:pt x="518" y="385"/>
                </a:cubicBezTo>
                <a:cubicBezTo>
                  <a:pt x="518" y="400"/>
                  <a:pt x="518" y="413"/>
                  <a:pt x="518" y="427"/>
                </a:cubicBezTo>
                <a:cubicBezTo>
                  <a:pt x="497" y="436"/>
                  <a:pt x="478" y="446"/>
                  <a:pt x="458" y="455"/>
                </a:cubicBezTo>
                <a:cubicBezTo>
                  <a:pt x="415" y="456"/>
                  <a:pt x="375" y="456"/>
                  <a:pt x="334" y="457"/>
                </a:cubicBezTo>
                <a:cubicBezTo>
                  <a:pt x="332" y="578"/>
                  <a:pt x="334" y="698"/>
                  <a:pt x="340" y="810"/>
                </a:cubicBezTo>
                <a:cubicBezTo>
                  <a:pt x="341" y="826"/>
                  <a:pt x="341" y="843"/>
                  <a:pt x="346" y="855"/>
                </a:cubicBezTo>
                <a:cubicBezTo>
                  <a:pt x="352" y="869"/>
                  <a:pt x="385" y="880"/>
                  <a:pt x="458" y="884"/>
                </a:cubicBezTo>
                <a:cubicBezTo>
                  <a:pt x="458" y="897"/>
                  <a:pt x="459" y="909"/>
                  <a:pt x="459" y="921"/>
                </a:cubicBezTo>
                <a:cubicBezTo>
                  <a:pt x="338" y="918"/>
                  <a:pt x="228" y="907"/>
                  <a:pt x="137" y="890"/>
                </a:cubicBezTo>
                <a:cubicBezTo>
                  <a:pt x="235" y="999"/>
                  <a:pt x="376" y="1068"/>
                  <a:pt x="534" y="1068"/>
                </a:cubicBezTo>
                <a:cubicBezTo>
                  <a:pt x="829" y="1068"/>
                  <a:pt x="1068" y="829"/>
                  <a:pt x="1068" y="534"/>
                </a:cubicBezTo>
                <a:cubicBezTo>
                  <a:pt x="1068" y="422"/>
                  <a:pt x="1034" y="318"/>
                  <a:pt x="975" y="2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3" name="Content Placeholder 3"/>
          <p:cNvSpPr txBox="1">
            <a:spLocks/>
          </p:cNvSpPr>
          <p:nvPr/>
        </p:nvSpPr>
        <p:spPr>
          <a:xfrm>
            <a:off x="3304858" y="4136898"/>
            <a:ext cx="2286000" cy="557784"/>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F53"/>
                </a:solidFill>
              </a:rPr>
              <a:t>Our products sit at strategic points of control in any infrastructure</a:t>
            </a:r>
          </a:p>
        </p:txBody>
      </p:sp>
      <p:sp>
        <p:nvSpPr>
          <p:cNvPr id="74" name="Rectangle 73"/>
          <p:cNvSpPr/>
          <p:nvPr/>
        </p:nvSpPr>
        <p:spPr>
          <a:xfrm>
            <a:off x="3304858" y="3990594"/>
            <a:ext cx="2286000" cy="54864"/>
          </a:xfrm>
          <a:prstGeom prst="rect">
            <a:avLst/>
          </a:prstGeom>
          <a:gradFill>
            <a:gsLst>
              <a:gs pos="0">
                <a:srgbClr val="DA7716"/>
              </a:gs>
              <a:gs pos="100000">
                <a:srgbClr val="F3A233"/>
              </a:gs>
            </a:gsLst>
            <a:lin ang="0" scaled="1"/>
          </a:gradFill>
          <a:ln w="19050">
            <a:noFill/>
            <a:miter lim="800000"/>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200" b="1" dirty="0">
              <a:solidFill>
                <a:srgbClr val="FFFFFF"/>
              </a:solidFill>
              <a:ea typeface="ＭＳ Ｐゴシック" pitchFamily="-106" charset="-128"/>
            </a:endParaRPr>
          </a:p>
        </p:txBody>
      </p:sp>
      <p:grpSp>
        <p:nvGrpSpPr>
          <p:cNvPr id="36" name="Group 35"/>
          <p:cNvGrpSpPr>
            <a:grpSpLocks noChangeAspect="1"/>
          </p:cNvGrpSpPr>
          <p:nvPr/>
        </p:nvGrpSpPr>
        <p:grpSpPr>
          <a:xfrm>
            <a:off x="3533458" y="3432810"/>
            <a:ext cx="1828800" cy="339566"/>
            <a:chOff x="3840480" y="3566160"/>
            <a:chExt cx="1822133" cy="338328"/>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480" y="3714167"/>
              <a:ext cx="640080" cy="19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566160"/>
              <a:ext cx="640080" cy="33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3520" y="3566160"/>
              <a:ext cx="359093" cy="33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 name="Picture 2"/>
          <p:cNvPicPr>
            <a:picLocks noChangeAspect="1"/>
          </p:cNvPicPr>
          <p:nvPr/>
        </p:nvPicPr>
        <p:blipFill rotWithShape="1">
          <a:blip r:embed="rId6"/>
          <a:srcRect l="3130" t="142" r="88066" b="82628"/>
          <a:stretch/>
        </p:blipFill>
        <p:spPr>
          <a:xfrm>
            <a:off x="4173539" y="4805505"/>
            <a:ext cx="515338" cy="616541"/>
          </a:xfrm>
          <a:prstGeom prst="rect">
            <a:avLst/>
          </a:prstGeom>
        </p:spPr>
      </p:pic>
      <p:sp>
        <p:nvSpPr>
          <p:cNvPr id="54" name="Content Placeholder 3"/>
          <p:cNvSpPr txBox="1">
            <a:spLocks/>
          </p:cNvSpPr>
          <p:nvPr/>
        </p:nvSpPr>
        <p:spPr>
          <a:xfrm>
            <a:off x="3304858" y="5681746"/>
            <a:ext cx="2286000" cy="557784"/>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4D4F53"/>
                </a:solidFill>
              </a:rPr>
              <a:t>Industry leading security platform for application delivery and web application firewall</a:t>
            </a:r>
            <a:endParaRPr lang="en-US" sz="1200" dirty="0">
              <a:solidFill>
                <a:srgbClr val="4D4F53"/>
              </a:solidFill>
            </a:endParaRPr>
          </a:p>
        </p:txBody>
      </p:sp>
      <p:sp>
        <p:nvSpPr>
          <p:cNvPr id="55" name="Content Placeholder 3"/>
          <p:cNvSpPr txBox="1">
            <a:spLocks/>
          </p:cNvSpPr>
          <p:nvPr/>
        </p:nvSpPr>
        <p:spPr>
          <a:xfrm>
            <a:off x="1742166" y="6329906"/>
            <a:ext cx="2286000" cy="239985"/>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4D4F53"/>
                </a:solidFill>
              </a:rPr>
              <a:t>References available upon request</a:t>
            </a:r>
            <a:endParaRPr lang="en-US" sz="1200" dirty="0">
              <a:solidFill>
                <a:srgbClr val="4D4F53"/>
              </a:solidFill>
            </a:endParaRPr>
          </a:p>
        </p:txBody>
      </p:sp>
      <p:sp>
        <p:nvSpPr>
          <p:cNvPr id="56" name="Freeform 5"/>
          <p:cNvSpPr>
            <a:spLocks noChangeAspect="1"/>
          </p:cNvSpPr>
          <p:nvPr/>
        </p:nvSpPr>
        <p:spPr bwMode="auto">
          <a:xfrm>
            <a:off x="544610" y="5100722"/>
            <a:ext cx="285771" cy="286156"/>
          </a:xfrm>
          <a:custGeom>
            <a:avLst/>
            <a:gdLst>
              <a:gd name="T0" fmla="*/ 975 w 1068"/>
              <a:gd name="T1" fmla="*/ 232 h 1068"/>
              <a:gd name="T2" fmla="*/ 959 w 1068"/>
              <a:gd name="T3" fmla="*/ 316 h 1068"/>
              <a:gd name="T4" fmla="*/ 679 w 1068"/>
              <a:gd name="T5" fmla="*/ 295 h 1068"/>
              <a:gd name="T6" fmla="*/ 653 w 1068"/>
              <a:gd name="T7" fmla="*/ 376 h 1068"/>
              <a:gd name="T8" fmla="*/ 967 w 1068"/>
              <a:gd name="T9" fmla="*/ 489 h 1068"/>
              <a:gd name="T10" fmla="*/ 1024 w 1068"/>
              <a:gd name="T11" fmla="*/ 662 h 1068"/>
              <a:gd name="T12" fmla="*/ 921 w 1068"/>
              <a:gd name="T13" fmla="*/ 857 h 1068"/>
              <a:gd name="T14" fmla="*/ 741 w 1068"/>
              <a:gd name="T15" fmla="*/ 925 h 1068"/>
              <a:gd name="T16" fmla="*/ 528 w 1068"/>
              <a:gd name="T17" fmla="*/ 898 h 1068"/>
              <a:gd name="T18" fmla="*/ 486 w 1068"/>
              <a:gd name="T19" fmla="*/ 800 h 1068"/>
              <a:gd name="T20" fmla="*/ 491 w 1068"/>
              <a:gd name="T21" fmla="*/ 776 h 1068"/>
              <a:gd name="T22" fmla="*/ 537 w 1068"/>
              <a:gd name="T23" fmla="*/ 731 h 1068"/>
              <a:gd name="T24" fmla="*/ 558 w 1068"/>
              <a:gd name="T25" fmla="*/ 728 h 1068"/>
              <a:gd name="T26" fmla="*/ 621 w 1068"/>
              <a:gd name="T27" fmla="*/ 823 h 1068"/>
              <a:gd name="T28" fmla="*/ 757 w 1068"/>
              <a:gd name="T29" fmla="*/ 883 h 1068"/>
              <a:gd name="T30" fmla="*/ 876 w 1068"/>
              <a:gd name="T31" fmla="*/ 774 h 1068"/>
              <a:gd name="T32" fmla="*/ 518 w 1068"/>
              <a:gd name="T33" fmla="*/ 581 h 1068"/>
              <a:gd name="T34" fmla="*/ 657 w 1068"/>
              <a:gd name="T35" fmla="*/ 164 h 1068"/>
              <a:gd name="T36" fmla="*/ 832 w 1068"/>
              <a:gd name="T37" fmla="*/ 179 h 1068"/>
              <a:gd name="T38" fmla="*/ 949 w 1068"/>
              <a:gd name="T39" fmla="*/ 198 h 1068"/>
              <a:gd name="T40" fmla="*/ 534 w 1068"/>
              <a:gd name="T41" fmla="*/ 0 h 1068"/>
              <a:gd name="T42" fmla="*/ 0 w 1068"/>
              <a:gd name="T43" fmla="*/ 534 h 1068"/>
              <a:gd name="T44" fmla="*/ 104 w 1068"/>
              <a:gd name="T45" fmla="*/ 850 h 1068"/>
              <a:gd name="T46" fmla="*/ 144 w 1068"/>
              <a:gd name="T47" fmla="*/ 836 h 1068"/>
              <a:gd name="T48" fmla="*/ 143 w 1068"/>
              <a:gd name="T49" fmla="*/ 794 h 1068"/>
              <a:gd name="T50" fmla="*/ 132 w 1068"/>
              <a:gd name="T51" fmla="*/ 463 h 1068"/>
              <a:gd name="T52" fmla="*/ 58 w 1068"/>
              <a:gd name="T53" fmla="*/ 466 h 1068"/>
              <a:gd name="T54" fmla="*/ 61 w 1068"/>
              <a:gd name="T55" fmla="*/ 405 h 1068"/>
              <a:gd name="T56" fmla="*/ 135 w 1068"/>
              <a:gd name="T57" fmla="*/ 398 h 1068"/>
              <a:gd name="T58" fmla="*/ 139 w 1068"/>
              <a:gd name="T59" fmla="*/ 345 h 1068"/>
              <a:gd name="T60" fmla="*/ 360 w 1068"/>
              <a:gd name="T61" fmla="*/ 145 h 1068"/>
              <a:gd name="T62" fmla="*/ 448 w 1068"/>
              <a:gd name="T63" fmla="*/ 131 h 1068"/>
              <a:gd name="T64" fmla="*/ 524 w 1068"/>
              <a:gd name="T65" fmla="*/ 141 h 1068"/>
              <a:gd name="T66" fmla="*/ 586 w 1068"/>
              <a:gd name="T67" fmla="*/ 188 h 1068"/>
              <a:gd name="T68" fmla="*/ 585 w 1068"/>
              <a:gd name="T69" fmla="*/ 204 h 1068"/>
              <a:gd name="T70" fmla="*/ 555 w 1068"/>
              <a:gd name="T71" fmla="*/ 238 h 1068"/>
              <a:gd name="T72" fmla="*/ 532 w 1068"/>
              <a:gd name="T73" fmla="*/ 241 h 1068"/>
              <a:gd name="T74" fmla="*/ 482 w 1068"/>
              <a:gd name="T75" fmla="*/ 217 h 1068"/>
              <a:gd name="T76" fmla="*/ 387 w 1068"/>
              <a:gd name="T77" fmla="*/ 191 h 1068"/>
              <a:gd name="T78" fmla="*/ 342 w 1068"/>
              <a:gd name="T79" fmla="*/ 245 h 1068"/>
              <a:gd name="T80" fmla="*/ 336 w 1068"/>
              <a:gd name="T81" fmla="*/ 388 h 1068"/>
              <a:gd name="T82" fmla="*/ 518 w 1068"/>
              <a:gd name="T83" fmla="*/ 385 h 1068"/>
              <a:gd name="T84" fmla="*/ 518 w 1068"/>
              <a:gd name="T85" fmla="*/ 427 h 1068"/>
              <a:gd name="T86" fmla="*/ 458 w 1068"/>
              <a:gd name="T87" fmla="*/ 455 h 1068"/>
              <a:gd name="T88" fmla="*/ 334 w 1068"/>
              <a:gd name="T89" fmla="*/ 457 h 1068"/>
              <a:gd name="T90" fmla="*/ 340 w 1068"/>
              <a:gd name="T91" fmla="*/ 810 h 1068"/>
              <a:gd name="T92" fmla="*/ 346 w 1068"/>
              <a:gd name="T93" fmla="*/ 855 h 1068"/>
              <a:gd name="T94" fmla="*/ 458 w 1068"/>
              <a:gd name="T95" fmla="*/ 884 h 1068"/>
              <a:gd name="T96" fmla="*/ 459 w 1068"/>
              <a:gd name="T97" fmla="*/ 921 h 1068"/>
              <a:gd name="T98" fmla="*/ 137 w 1068"/>
              <a:gd name="T99" fmla="*/ 890 h 1068"/>
              <a:gd name="T100" fmla="*/ 534 w 1068"/>
              <a:gd name="T101" fmla="*/ 1068 h 1068"/>
              <a:gd name="T102" fmla="*/ 1068 w 1068"/>
              <a:gd name="T103" fmla="*/ 534 h 1068"/>
              <a:gd name="T104" fmla="*/ 975 w 1068"/>
              <a:gd name="T105" fmla="*/ 232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8">
                <a:moveTo>
                  <a:pt x="975" y="232"/>
                </a:moveTo>
                <a:cubicBezTo>
                  <a:pt x="968" y="261"/>
                  <a:pt x="965" y="286"/>
                  <a:pt x="959" y="316"/>
                </a:cubicBezTo>
                <a:cubicBezTo>
                  <a:pt x="878" y="306"/>
                  <a:pt x="784" y="298"/>
                  <a:pt x="679" y="295"/>
                </a:cubicBezTo>
                <a:cubicBezTo>
                  <a:pt x="670" y="321"/>
                  <a:pt x="662" y="348"/>
                  <a:pt x="653" y="376"/>
                </a:cubicBezTo>
                <a:cubicBezTo>
                  <a:pt x="830" y="387"/>
                  <a:pt x="916" y="434"/>
                  <a:pt x="967" y="489"/>
                </a:cubicBezTo>
                <a:cubicBezTo>
                  <a:pt x="1016" y="544"/>
                  <a:pt x="1027" y="605"/>
                  <a:pt x="1024" y="662"/>
                </a:cubicBezTo>
                <a:cubicBezTo>
                  <a:pt x="1018" y="755"/>
                  <a:pt x="977" y="814"/>
                  <a:pt x="921" y="857"/>
                </a:cubicBezTo>
                <a:cubicBezTo>
                  <a:pt x="864" y="900"/>
                  <a:pt x="795" y="921"/>
                  <a:pt x="741" y="925"/>
                </a:cubicBezTo>
                <a:cubicBezTo>
                  <a:pt x="660" y="931"/>
                  <a:pt x="552" y="912"/>
                  <a:pt x="528" y="898"/>
                </a:cubicBezTo>
                <a:cubicBezTo>
                  <a:pt x="515" y="867"/>
                  <a:pt x="501" y="835"/>
                  <a:pt x="486" y="800"/>
                </a:cubicBezTo>
                <a:cubicBezTo>
                  <a:pt x="483" y="793"/>
                  <a:pt x="480" y="785"/>
                  <a:pt x="491" y="776"/>
                </a:cubicBezTo>
                <a:cubicBezTo>
                  <a:pt x="506" y="761"/>
                  <a:pt x="521" y="747"/>
                  <a:pt x="537" y="731"/>
                </a:cubicBezTo>
                <a:cubicBezTo>
                  <a:pt x="544" y="724"/>
                  <a:pt x="552" y="718"/>
                  <a:pt x="558" y="728"/>
                </a:cubicBezTo>
                <a:cubicBezTo>
                  <a:pt x="580" y="761"/>
                  <a:pt x="600" y="792"/>
                  <a:pt x="621" y="823"/>
                </a:cubicBezTo>
                <a:cubicBezTo>
                  <a:pt x="644" y="857"/>
                  <a:pt x="679" y="888"/>
                  <a:pt x="757" y="883"/>
                </a:cubicBezTo>
                <a:cubicBezTo>
                  <a:pt x="821" y="877"/>
                  <a:pt x="871" y="828"/>
                  <a:pt x="876" y="774"/>
                </a:cubicBezTo>
                <a:cubicBezTo>
                  <a:pt x="882" y="674"/>
                  <a:pt x="781" y="603"/>
                  <a:pt x="518" y="581"/>
                </a:cubicBezTo>
                <a:cubicBezTo>
                  <a:pt x="568" y="428"/>
                  <a:pt x="617" y="281"/>
                  <a:pt x="657" y="164"/>
                </a:cubicBezTo>
                <a:cubicBezTo>
                  <a:pt x="719" y="166"/>
                  <a:pt x="777" y="172"/>
                  <a:pt x="832" y="179"/>
                </a:cubicBezTo>
                <a:cubicBezTo>
                  <a:pt x="875" y="184"/>
                  <a:pt x="909" y="194"/>
                  <a:pt x="949" y="198"/>
                </a:cubicBezTo>
                <a:cubicBezTo>
                  <a:pt x="852" y="77"/>
                  <a:pt x="702" y="0"/>
                  <a:pt x="534" y="0"/>
                </a:cubicBezTo>
                <a:cubicBezTo>
                  <a:pt x="240" y="0"/>
                  <a:pt x="0" y="239"/>
                  <a:pt x="0" y="534"/>
                </a:cubicBezTo>
                <a:cubicBezTo>
                  <a:pt x="0" y="652"/>
                  <a:pt x="39" y="762"/>
                  <a:pt x="104" y="850"/>
                </a:cubicBezTo>
                <a:cubicBezTo>
                  <a:pt x="125" y="851"/>
                  <a:pt x="142" y="846"/>
                  <a:pt x="144" y="836"/>
                </a:cubicBezTo>
                <a:cubicBezTo>
                  <a:pt x="146" y="826"/>
                  <a:pt x="144" y="810"/>
                  <a:pt x="143" y="794"/>
                </a:cubicBezTo>
                <a:cubicBezTo>
                  <a:pt x="132" y="689"/>
                  <a:pt x="128" y="576"/>
                  <a:pt x="132" y="463"/>
                </a:cubicBezTo>
                <a:cubicBezTo>
                  <a:pt x="105" y="464"/>
                  <a:pt x="81" y="465"/>
                  <a:pt x="58" y="466"/>
                </a:cubicBezTo>
                <a:cubicBezTo>
                  <a:pt x="59" y="445"/>
                  <a:pt x="60" y="425"/>
                  <a:pt x="61" y="405"/>
                </a:cubicBezTo>
                <a:cubicBezTo>
                  <a:pt x="84" y="403"/>
                  <a:pt x="109" y="401"/>
                  <a:pt x="135" y="398"/>
                </a:cubicBezTo>
                <a:cubicBezTo>
                  <a:pt x="137" y="380"/>
                  <a:pt x="138" y="363"/>
                  <a:pt x="139" y="345"/>
                </a:cubicBezTo>
                <a:cubicBezTo>
                  <a:pt x="151" y="237"/>
                  <a:pt x="265" y="171"/>
                  <a:pt x="360" y="145"/>
                </a:cubicBezTo>
                <a:cubicBezTo>
                  <a:pt x="402" y="135"/>
                  <a:pt x="428" y="132"/>
                  <a:pt x="448" y="131"/>
                </a:cubicBezTo>
                <a:cubicBezTo>
                  <a:pt x="474" y="130"/>
                  <a:pt x="506" y="129"/>
                  <a:pt x="524" y="141"/>
                </a:cubicBezTo>
                <a:cubicBezTo>
                  <a:pt x="544" y="156"/>
                  <a:pt x="564" y="171"/>
                  <a:pt x="586" y="188"/>
                </a:cubicBezTo>
                <a:cubicBezTo>
                  <a:pt x="588" y="191"/>
                  <a:pt x="590" y="196"/>
                  <a:pt x="585" y="204"/>
                </a:cubicBezTo>
                <a:cubicBezTo>
                  <a:pt x="575" y="215"/>
                  <a:pt x="565" y="226"/>
                  <a:pt x="555" y="238"/>
                </a:cubicBezTo>
                <a:cubicBezTo>
                  <a:pt x="550" y="245"/>
                  <a:pt x="540" y="243"/>
                  <a:pt x="532" y="241"/>
                </a:cubicBezTo>
                <a:cubicBezTo>
                  <a:pt x="515" y="232"/>
                  <a:pt x="499" y="225"/>
                  <a:pt x="482" y="217"/>
                </a:cubicBezTo>
                <a:cubicBezTo>
                  <a:pt x="452" y="203"/>
                  <a:pt x="421" y="190"/>
                  <a:pt x="387" y="191"/>
                </a:cubicBezTo>
                <a:cubicBezTo>
                  <a:pt x="365" y="193"/>
                  <a:pt x="345" y="215"/>
                  <a:pt x="342" y="245"/>
                </a:cubicBezTo>
                <a:cubicBezTo>
                  <a:pt x="339" y="290"/>
                  <a:pt x="337" y="337"/>
                  <a:pt x="336" y="388"/>
                </a:cubicBezTo>
                <a:cubicBezTo>
                  <a:pt x="396" y="387"/>
                  <a:pt x="455" y="386"/>
                  <a:pt x="518" y="385"/>
                </a:cubicBezTo>
                <a:cubicBezTo>
                  <a:pt x="518" y="400"/>
                  <a:pt x="518" y="413"/>
                  <a:pt x="518" y="427"/>
                </a:cubicBezTo>
                <a:cubicBezTo>
                  <a:pt x="497" y="436"/>
                  <a:pt x="478" y="446"/>
                  <a:pt x="458" y="455"/>
                </a:cubicBezTo>
                <a:cubicBezTo>
                  <a:pt x="415" y="456"/>
                  <a:pt x="375" y="456"/>
                  <a:pt x="334" y="457"/>
                </a:cubicBezTo>
                <a:cubicBezTo>
                  <a:pt x="332" y="578"/>
                  <a:pt x="334" y="698"/>
                  <a:pt x="340" y="810"/>
                </a:cubicBezTo>
                <a:cubicBezTo>
                  <a:pt x="341" y="826"/>
                  <a:pt x="341" y="843"/>
                  <a:pt x="346" y="855"/>
                </a:cubicBezTo>
                <a:cubicBezTo>
                  <a:pt x="352" y="869"/>
                  <a:pt x="385" y="880"/>
                  <a:pt x="458" y="884"/>
                </a:cubicBezTo>
                <a:cubicBezTo>
                  <a:pt x="458" y="897"/>
                  <a:pt x="459" y="909"/>
                  <a:pt x="459" y="921"/>
                </a:cubicBezTo>
                <a:cubicBezTo>
                  <a:pt x="338" y="918"/>
                  <a:pt x="228" y="907"/>
                  <a:pt x="137" y="890"/>
                </a:cubicBezTo>
                <a:cubicBezTo>
                  <a:pt x="235" y="999"/>
                  <a:pt x="376" y="1068"/>
                  <a:pt x="534" y="1068"/>
                </a:cubicBezTo>
                <a:cubicBezTo>
                  <a:pt x="829" y="1068"/>
                  <a:pt x="1068" y="829"/>
                  <a:pt x="1068" y="534"/>
                </a:cubicBezTo>
                <a:cubicBezTo>
                  <a:pt x="1068" y="422"/>
                  <a:pt x="1034" y="318"/>
                  <a:pt x="975" y="2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7" name="Content Placeholder 3"/>
          <p:cNvSpPr txBox="1">
            <a:spLocks/>
          </p:cNvSpPr>
          <p:nvPr/>
        </p:nvSpPr>
        <p:spPr>
          <a:xfrm>
            <a:off x="517920" y="5010657"/>
            <a:ext cx="2286000" cy="376222"/>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4D4F53"/>
                </a:solidFill>
              </a:rPr>
              <a:t>DevCentral</a:t>
            </a:r>
            <a:endParaRPr lang="en-US" sz="2800" b="1" dirty="0">
              <a:solidFill>
                <a:srgbClr val="4D4F53"/>
              </a:solidFill>
            </a:endParaRPr>
          </a:p>
        </p:txBody>
      </p:sp>
      <p:pic>
        <p:nvPicPr>
          <p:cNvPr id="58" name="Picture 10" descr="http://upload.wikimedia.org/wikipedia/fr/thumb/d/dd/F5_Networks_Logo.svg/480px-F5_Networks_Logo.svg.png"/>
          <p:cNvPicPr>
            <a:picLocks noChangeAspect="1" noChangeArrowheads="1"/>
          </p:cNvPicPr>
          <p:nvPr/>
        </p:nvPicPr>
        <p:blipFill>
          <a:blip r:embed="rId7" cstate="print"/>
          <a:srcRect/>
          <a:stretch>
            <a:fillRect/>
          </a:stretch>
        </p:blipFill>
        <p:spPr bwMode="auto">
          <a:xfrm>
            <a:off x="8806132" y="4193481"/>
            <a:ext cx="607972" cy="607972"/>
          </a:xfrm>
          <a:prstGeom prst="rect">
            <a:avLst/>
          </a:prstGeom>
          <a:noFill/>
        </p:spPr>
      </p:pic>
      <p:pic>
        <p:nvPicPr>
          <p:cNvPr id="59" name="Picture 13"/>
          <p:cNvPicPr>
            <a:picLocks noChangeAspect="1" noChangeArrowheads="1"/>
          </p:cNvPicPr>
          <p:nvPr/>
        </p:nvPicPr>
        <p:blipFill>
          <a:blip r:embed="rId8" cstate="print"/>
          <a:srcRect/>
          <a:stretch>
            <a:fillRect/>
          </a:stretch>
        </p:blipFill>
        <p:spPr bwMode="auto">
          <a:xfrm>
            <a:off x="9283767" y="2524745"/>
            <a:ext cx="1603165" cy="346229"/>
          </a:xfrm>
          <a:prstGeom prst="rect">
            <a:avLst/>
          </a:prstGeom>
          <a:noFill/>
          <a:ln w="9525">
            <a:noFill/>
            <a:miter lim="800000"/>
            <a:headEnd/>
            <a:tailEnd/>
          </a:ln>
        </p:spPr>
      </p:pic>
      <p:pic>
        <p:nvPicPr>
          <p:cNvPr id="60" name="Picture 2" descr="Microsoft">
            <a:hlinkClick r:id="rId9"/>
          </p:cNvPr>
          <p:cNvPicPr>
            <a:picLocks noChangeAspect="1" noChangeArrowheads="1"/>
          </p:cNvPicPr>
          <p:nvPr/>
        </p:nvPicPr>
        <p:blipFill>
          <a:blip r:embed="rId10" cstate="print"/>
          <a:srcRect/>
          <a:stretch>
            <a:fillRect/>
          </a:stretch>
        </p:blipFill>
        <p:spPr bwMode="auto">
          <a:xfrm>
            <a:off x="6301861" y="2526030"/>
            <a:ext cx="1675963" cy="23812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1" name="Picture 4" descr="http://www.oracleimg.com/admin/images/ocom/hp/oralogo_small.gif">
            <a:hlinkClick r:id="rId11"/>
          </p:cNvPr>
          <p:cNvPicPr>
            <a:picLocks noChangeAspect="1" noChangeArrowheads="1"/>
          </p:cNvPicPr>
          <p:nvPr/>
        </p:nvPicPr>
        <p:blipFill>
          <a:blip r:embed="rId12" cstate="print"/>
          <a:srcRect/>
          <a:stretch>
            <a:fillRect/>
          </a:stretch>
        </p:blipFill>
        <p:spPr bwMode="auto">
          <a:xfrm>
            <a:off x="6759800" y="2011471"/>
            <a:ext cx="1218024" cy="123667"/>
          </a:xfrm>
          <a:prstGeom prst="rect">
            <a:avLst/>
          </a:prstGeom>
          <a:noFill/>
        </p:spPr>
      </p:pic>
      <p:pic>
        <p:nvPicPr>
          <p:cNvPr id="62" name="Picture 6" descr="IBM®">
            <a:hlinkClick r:id="rId13"/>
          </p:cNvPr>
          <p:cNvPicPr>
            <a:picLocks noChangeAspect="1" noChangeArrowheads="1"/>
          </p:cNvPicPr>
          <p:nvPr/>
        </p:nvPicPr>
        <p:blipFill>
          <a:blip r:embed="rId14" cstate="print"/>
          <a:srcRect/>
          <a:stretch>
            <a:fillRect/>
          </a:stretch>
        </p:blipFill>
        <p:spPr bwMode="auto">
          <a:xfrm>
            <a:off x="9162912" y="1931701"/>
            <a:ext cx="1058523" cy="360955"/>
          </a:xfrm>
          <a:prstGeom prst="rect">
            <a:avLst/>
          </a:prstGeom>
          <a:solidFill>
            <a:schemeClr val="tx1"/>
          </a:solidFill>
        </p:spPr>
      </p:pic>
      <p:pic>
        <p:nvPicPr>
          <p:cNvPr id="63" name="Picture 8" descr="SAP - The Best-Run Businesses Run SAP">
            <a:hlinkClick r:id="rId15"/>
          </p:cNvPr>
          <p:cNvPicPr>
            <a:picLocks noChangeAspect="1" noChangeArrowheads="1"/>
          </p:cNvPicPr>
          <p:nvPr/>
        </p:nvPicPr>
        <p:blipFill>
          <a:blip r:embed="rId16" cstate="print"/>
          <a:srcRect/>
          <a:stretch>
            <a:fillRect/>
          </a:stretch>
        </p:blipFill>
        <p:spPr bwMode="auto">
          <a:xfrm>
            <a:off x="10531525" y="2116080"/>
            <a:ext cx="926859" cy="342901"/>
          </a:xfrm>
          <a:prstGeom prst="rect">
            <a:avLst/>
          </a:prstGeom>
          <a:noFill/>
        </p:spPr>
      </p:pic>
      <p:pic>
        <p:nvPicPr>
          <p:cNvPr id="64" name="Picture 12" descr="HP.com home:  Let's Do Amazing">
            <a:hlinkClick r:id="rId17" tooltip="HP.com home:  Let's Do Amazing"/>
          </p:cNvPr>
          <p:cNvPicPr>
            <a:picLocks noChangeAspect="1" noChangeArrowheads="1"/>
          </p:cNvPicPr>
          <p:nvPr/>
        </p:nvPicPr>
        <p:blipFill>
          <a:blip r:embed="rId18" cstate="print"/>
          <a:srcRect r="91219"/>
          <a:stretch>
            <a:fillRect/>
          </a:stretch>
        </p:blipFill>
        <p:spPr bwMode="auto">
          <a:xfrm>
            <a:off x="8276931" y="1940621"/>
            <a:ext cx="587544" cy="552451"/>
          </a:xfrm>
          <a:prstGeom prst="rect">
            <a:avLst/>
          </a:prstGeom>
          <a:noFill/>
        </p:spPr>
      </p:pic>
      <p:pic>
        <p:nvPicPr>
          <p:cNvPr id="65" name="Picture 15" descr="Hitachi"/>
          <p:cNvPicPr>
            <a:picLocks noChangeAspect="1" noChangeArrowheads="1"/>
          </p:cNvPicPr>
          <p:nvPr/>
        </p:nvPicPr>
        <p:blipFill>
          <a:blip r:embed="rId19" cstate="print"/>
          <a:srcRect b="47144"/>
          <a:stretch>
            <a:fillRect/>
          </a:stretch>
        </p:blipFill>
        <p:spPr bwMode="auto">
          <a:xfrm>
            <a:off x="10725296" y="3236742"/>
            <a:ext cx="1331953" cy="244351"/>
          </a:xfrm>
          <a:prstGeom prst="rect">
            <a:avLst/>
          </a:prstGeom>
          <a:noFill/>
        </p:spPr>
      </p:pic>
      <p:pic>
        <p:nvPicPr>
          <p:cNvPr id="66" name="Picture 17" descr="http://media.netapp.com/designimages/logo-home-66x76.gif">
            <a:hlinkClick r:id="rId20"/>
          </p:cNvPr>
          <p:cNvPicPr>
            <a:picLocks noChangeAspect="1" noChangeArrowheads="1"/>
          </p:cNvPicPr>
          <p:nvPr/>
        </p:nvPicPr>
        <p:blipFill>
          <a:blip r:embed="rId21" cstate="print"/>
          <a:srcRect/>
          <a:stretch>
            <a:fillRect/>
          </a:stretch>
        </p:blipFill>
        <p:spPr bwMode="auto">
          <a:xfrm>
            <a:off x="11188479" y="2613504"/>
            <a:ext cx="405585" cy="350370"/>
          </a:xfrm>
          <a:prstGeom prst="rect">
            <a:avLst/>
          </a:prstGeom>
          <a:solidFill>
            <a:srgbClr val="0070C0"/>
          </a:solidFill>
          <a:ln>
            <a:solidFill>
              <a:srgbClr val="0070C0"/>
            </a:solidFill>
          </a:ln>
        </p:spPr>
      </p:pic>
      <p:pic>
        <p:nvPicPr>
          <p:cNvPr id="68" name="Picture 21" descr="http://www.infoblox.com/../images/global/header_infoblox_b.jpg">
            <a:hlinkClick r:id="rId22"/>
          </p:cNvPr>
          <p:cNvPicPr>
            <a:picLocks noChangeAspect="1" noChangeArrowheads="1"/>
          </p:cNvPicPr>
          <p:nvPr/>
        </p:nvPicPr>
        <p:blipFill>
          <a:blip r:embed="rId23" cstate="print"/>
          <a:srcRect r="64194"/>
          <a:stretch>
            <a:fillRect/>
          </a:stretch>
        </p:blipFill>
        <p:spPr bwMode="auto">
          <a:xfrm>
            <a:off x="6734614" y="4613197"/>
            <a:ext cx="1394596" cy="525201"/>
          </a:xfrm>
          <a:prstGeom prst="rect">
            <a:avLst/>
          </a:prstGeom>
          <a:noFill/>
        </p:spPr>
      </p:pic>
      <p:pic>
        <p:nvPicPr>
          <p:cNvPr id="71" name="Picture 22"/>
          <p:cNvPicPr>
            <a:picLocks noChangeAspect="1" noChangeArrowheads="1"/>
          </p:cNvPicPr>
          <p:nvPr/>
        </p:nvPicPr>
        <p:blipFill>
          <a:blip r:embed="rId24" cstate="print"/>
          <a:srcRect/>
          <a:stretch>
            <a:fillRect/>
          </a:stretch>
        </p:blipFill>
        <p:spPr bwMode="auto">
          <a:xfrm>
            <a:off x="7434334" y="6426011"/>
            <a:ext cx="1464345" cy="175604"/>
          </a:xfrm>
          <a:prstGeom prst="rect">
            <a:avLst/>
          </a:prstGeom>
          <a:noFill/>
          <a:ln w="9525">
            <a:noFill/>
            <a:miter lim="800000"/>
            <a:headEnd/>
            <a:tailEnd/>
          </a:ln>
        </p:spPr>
      </p:pic>
      <p:pic>
        <p:nvPicPr>
          <p:cNvPr id="72" name="Picture 24" descr="EMC | Data Domain">
            <a:hlinkClick r:id="rId25"/>
          </p:cNvPr>
          <p:cNvPicPr>
            <a:picLocks noChangeAspect="1" noChangeArrowheads="1"/>
          </p:cNvPicPr>
          <p:nvPr/>
        </p:nvPicPr>
        <p:blipFill>
          <a:blip r:embed="rId26" cstate="print"/>
          <a:srcRect/>
          <a:stretch>
            <a:fillRect/>
          </a:stretch>
        </p:blipFill>
        <p:spPr bwMode="auto">
          <a:xfrm>
            <a:off x="6040891" y="3552211"/>
            <a:ext cx="1717566" cy="271675"/>
          </a:xfrm>
          <a:prstGeom prst="rect">
            <a:avLst/>
          </a:prstGeom>
          <a:noFill/>
        </p:spPr>
      </p:pic>
      <p:pic>
        <p:nvPicPr>
          <p:cNvPr id="77" name="Picture 25"/>
          <p:cNvPicPr>
            <a:picLocks noChangeAspect="1" noChangeArrowheads="1"/>
          </p:cNvPicPr>
          <p:nvPr/>
        </p:nvPicPr>
        <p:blipFill>
          <a:blip r:embed="rId27" cstate="print"/>
          <a:srcRect/>
          <a:stretch>
            <a:fillRect/>
          </a:stretch>
        </p:blipFill>
        <p:spPr bwMode="auto">
          <a:xfrm>
            <a:off x="6624231" y="5234130"/>
            <a:ext cx="826395" cy="551074"/>
          </a:xfrm>
          <a:prstGeom prst="rect">
            <a:avLst/>
          </a:prstGeom>
          <a:noFill/>
          <a:ln w="9525">
            <a:noFill/>
            <a:miter lim="800000"/>
            <a:headEnd/>
            <a:tailEnd/>
          </a:ln>
        </p:spPr>
      </p:pic>
      <p:pic>
        <p:nvPicPr>
          <p:cNvPr id="78" name="Picture 27" descr="http://www.f5.com/solutions/technology-alliances/management/ca/_jcr_content/pageContent/image.img.png/ca50.png"/>
          <p:cNvPicPr>
            <a:picLocks noChangeAspect="1" noChangeArrowheads="1"/>
          </p:cNvPicPr>
          <p:nvPr/>
        </p:nvPicPr>
        <p:blipFill>
          <a:blip r:embed="rId28" cstate="print"/>
          <a:srcRect r="66012"/>
          <a:stretch>
            <a:fillRect/>
          </a:stretch>
        </p:blipFill>
        <p:spPr bwMode="auto">
          <a:xfrm>
            <a:off x="11150892" y="5655419"/>
            <a:ext cx="768791" cy="339378"/>
          </a:xfrm>
          <a:prstGeom prst="rect">
            <a:avLst/>
          </a:prstGeom>
          <a:noFill/>
        </p:spPr>
      </p:pic>
      <p:pic>
        <p:nvPicPr>
          <p:cNvPr id="79" name="Picture 29" descr="http://www.f5.com/solutions/technology-alliances/security/rsa/_jcr_content/pageContent/image.img.png/rsa50.png"/>
          <p:cNvPicPr>
            <a:picLocks noChangeAspect="1" noChangeArrowheads="1"/>
          </p:cNvPicPr>
          <p:nvPr/>
        </p:nvPicPr>
        <p:blipFill>
          <a:blip r:embed="rId29" cstate="print"/>
          <a:srcRect l="5606" r="59667" b="20278"/>
          <a:stretch>
            <a:fillRect/>
          </a:stretch>
        </p:blipFill>
        <p:spPr bwMode="auto">
          <a:xfrm>
            <a:off x="7372627" y="5642593"/>
            <a:ext cx="1102294" cy="379675"/>
          </a:xfrm>
          <a:prstGeom prst="rect">
            <a:avLst/>
          </a:prstGeom>
          <a:noFill/>
        </p:spPr>
      </p:pic>
      <p:pic>
        <p:nvPicPr>
          <p:cNvPr id="80" name="Picture 31" descr="http://www.f5.com/solutions/technology-alliances/security/splunk/_jcr_content/pageContent/image.img.png/splunk50.png"/>
          <p:cNvPicPr>
            <a:picLocks noChangeAspect="1" noChangeArrowheads="1"/>
          </p:cNvPicPr>
          <p:nvPr/>
        </p:nvPicPr>
        <p:blipFill>
          <a:blip r:embed="rId30" cstate="print"/>
          <a:srcRect r="28613"/>
          <a:stretch>
            <a:fillRect/>
          </a:stretch>
        </p:blipFill>
        <p:spPr bwMode="auto">
          <a:xfrm>
            <a:off x="10934700" y="4056914"/>
            <a:ext cx="990508" cy="208183"/>
          </a:xfrm>
          <a:prstGeom prst="rect">
            <a:avLst/>
          </a:prstGeom>
          <a:noFill/>
        </p:spPr>
      </p:pic>
      <p:pic>
        <p:nvPicPr>
          <p:cNvPr id="81" name="Picture 33" descr="http://www.f5.com/solutions/technology-alliances/security/whitehat/_jcr_content/pageContent/image.img.png/whitehat50.png"/>
          <p:cNvPicPr>
            <a:picLocks noChangeAspect="1" noChangeArrowheads="1"/>
          </p:cNvPicPr>
          <p:nvPr/>
        </p:nvPicPr>
        <p:blipFill>
          <a:blip r:embed="rId31" cstate="print"/>
          <a:srcRect/>
          <a:stretch>
            <a:fillRect/>
          </a:stretch>
        </p:blipFill>
        <p:spPr bwMode="auto">
          <a:xfrm>
            <a:off x="7976965" y="6035062"/>
            <a:ext cx="2486437" cy="373063"/>
          </a:xfrm>
          <a:prstGeom prst="rect">
            <a:avLst/>
          </a:prstGeom>
          <a:noFill/>
        </p:spPr>
      </p:pic>
      <p:pic>
        <p:nvPicPr>
          <p:cNvPr id="82" name="Picture 37" descr="http://www.f5.com/solutions/technology-alliances/telecom/flashnetworks/_jcr_content/pageContent/image.img.png/flashnetworks50.png"/>
          <p:cNvPicPr>
            <a:picLocks noChangeAspect="1" noChangeArrowheads="1"/>
          </p:cNvPicPr>
          <p:nvPr/>
        </p:nvPicPr>
        <p:blipFill>
          <a:blip r:embed="rId32" cstate="print"/>
          <a:srcRect r="38400"/>
          <a:stretch>
            <a:fillRect/>
          </a:stretch>
        </p:blipFill>
        <p:spPr bwMode="auto">
          <a:xfrm>
            <a:off x="10820400" y="6233002"/>
            <a:ext cx="1179452" cy="287279"/>
          </a:xfrm>
          <a:prstGeom prst="rect">
            <a:avLst/>
          </a:prstGeom>
          <a:noFill/>
        </p:spPr>
      </p:pic>
      <p:pic>
        <p:nvPicPr>
          <p:cNvPr id="84" name="Picture 41" descr="Red Hat Home">
            <a:hlinkClick r:id="rId33" tooltip="Red Hat home page"/>
          </p:cNvPr>
          <p:cNvPicPr>
            <a:picLocks noChangeAspect="1" noChangeArrowheads="1"/>
          </p:cNvPicPr>
          <p:nvPr/>
        </p:nvPicPr>
        <p:blipFill>
          <a:blip r:embed="rId34" cstate="print"/>
          <a:srcRect/>
          <a:stretch>
            <a:fillRect/>
          </a:stretch>
        </p:blipFill>
        <p:spPr bwMode="auto">
          <a:xfrm>
            <a:off x="6755981" y="3126620"/>
            <a:ext cx="1218883" cy="295275"/>
          </a:xfrm>
          <a:prstGeom prst="rect">
            <a:avLst/>
          </a:prstGeom>
          <a:noFill/>
        </p:spPr>
      </p:pic>
      <p:pic>
        <p:nvPicPr>
          <p:cNvPr id="86" name="Picture 44"/>
          <p:cNvPicPr>
            <a:picLocks noChangeAspect="1" noChangeArrowheads="1"/>
          </p:cNvPicPr>
          <p:nvPr/>
        </p:nvPicPr>
        <p:blipFill>
          <a:blip r:embed="rId35" cstate="print"/>
          <a:srcRect/>
          <a:stretch>
            <a:fillRect/>
          </a:stretch>
        </p:blipFill>
        <p:spPr bwMode="auto">
          <a:xfrm>
            <a:off x="10717608" y="4979157"/>
            <a:ext cx="1065474" cy="269432"/>
          </a:xfrm>
          <a:prstGeom prst="rect">
            <a:avLst/>
          </a:prstGeom>
          <a:noFill/>
          <a:ln w="9525">
            <a:noFill/>
            <a:miter lim="800000"/>
            <a:headEnd/>
            <a:tailEnd/>
          </a:ln>
        </p:spPr>
      </p:pic>
      <p:grpSp>
        <p:nvGrpSpPr>
          <p:cNvPr id="87" name="Group 29"/>
          <p:cNvGrpSpPr/>
          <p:nvPr/>
        </p:nvGrpSpPr>
        <p:grpSpPr>
          <a:xfrm>
            <a:off x="10660217" y="4425177"/>
            <a:ext cx="995357" cy="326654"/>
            <a:chOff x="4809753" y="4645881"/>
            <a:chExt cx="1286952" cy="381000"/>
          </a:xfrm>
        </p:grpSpPr>
        <p:pic>
          <p:nvPicPr>
            <p:cNvPr id="88" name="Picture 45"/>
            <p:cNvPicPr>
              <a:picLocks noChangeAspect="1" noChangeArrowheads="1"/>
            </p:cNvPicPr>
            <p:nvPr/>
          </p:nvPicPr>
          <p:blipFill>
            <a:blip r:embed="rId36" cstate="print"/>
            <a:srcRect/>
            <a:stretch>
              <a:fillRect/>
            </a:stretch>
          </p:blipFill>
          <p:spPr bwMode="auto">
            <a:xfrm>
              <a:off x="4809753" y="4645881"/>
              <a:ext cx="923925" cy="381000"/>
            </a:xfrm>
            <a:prstGeom prst="rect">
              <a:avLst/>
            </a:prstGeom>
            <a:noFill/>
            <a:ln w="9525">
              <a:noFill/>
              <a:miter lim="800000"/>
              <a:headEnd/>
              <a:tailEnd/>
            </a:ln>
          </p:spPr>
        </p:pic>
        <p:pic>
          <p:nvPicPr>
            <p:cNvPr id="89" name="Picture 46"/>
            <p:cNvPicPr>
              <a:picLocks noChangeAspect="1" noChangeArrowheads="1"/>
            </p:cNvPicPr>
            <p:nvPr/>
          </p:nvPicPr>
          <p:blipFill>
            <a:blip r:embed="rId37" cstate="print"/>
            <a:srcRect/>
            <a:stretch>
              <a:fillRect/>
            </a:stretch>
          </p:blipFill>
          <p:spPr bwMode="auto">
            <a:xfrm>
              <a:off x="5687130" y="4680792"/>
              <a:ext cx="409575" cy="295275"/>
            </a:xfrm>
            <a:prstGeom prst="rect">
              <a:avLst/>
            </a:prstGeom>
            <a:noFill/>
            <a:ln w="9525">
              <a:noFill/>
              <a:miter lim="800000"/>
              <a:headEnd/>
              <a:tailEnd/>
            </a:ln>
          </p:spPr>
        </p:pic>
      </p:grpSp>
      <p:cxnSp>
        <p:nvCxnSpPr>
          <p:cNvPr id="90" name="Straight Connector 89"/>
          <p:cNvCxnSpPr/>
          <p:nvPr/>
        </p:nvCxnSpPr>
        <p:spPr>
          <a:xfrm>
            <a:off x="7936044" y="2197815"/>
            <a:ext cx="1029887" cy="19666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9506356" y="4133810"/>
            <a:ext cx="1404712" cy="321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flipV="1">
            <a:off x="7862954" y="2855595"/>
            <a:ext cx="985318" cy="1332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8474921" y="2613504"/>
            <a:ext cx="564593" cy="1466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9401426" y="2562362"/>
            <a:ext cx="1593528" cy="1673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9456082" y="2982357"/>
            <a:ext cx="1639719" cy="1313973"/>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862953" y="3879544"/>
            <a:ext cx="916207" cy="400216"/>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9472442" y="4580633"/>
            <a:ext cx="1068538" cy="111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9456081" y="4676621"/>
            <a:ext cx="1204135" cy="3754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9293168" y="4888744"/>
            <a:ext cx="1187727" cy="1556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9142953" y="4956428"/>
            <a:ext cx="113581" cy="955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9311905" y="4742653"/>
            <a:ext cx="1520529" cy="14232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9482724" y="3541396"/>
            <a:ext cx="1680027" cy="825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7129993" y="4303614"/>
            <a:ext cx="1605380" cy="10070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8082867" y="4644393"/>
            <a:ext cx="736536" cy="502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9375323" y="4714702"/>
            <a:ext cx="1675472" cy="10561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7381266" y="4759486"/>
            <a:ext cx="1465111" cy="5336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a:off x="8082867" y="4874205"/>
            <a:ext cx="956647" cy="14548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a:off x="9276824" y="2953278"/>
            <a:ext cx="854705" cy="12477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H="1">
            <a:off x="8113821" y="4822247"/>
            <a:ext cx="821802" cy="707100"/>
          </a:xfrm>
          <a:prstGeom prst="line">
            <a:avLst/>
          </a:prstGeom>
        </p:spPr>
        <p:style>
          <a:lnRef idx="2">
            <a:schemeClr val="accent1"/>
          </a:lnRef>
          <a:fillRef idx="0">
            <a:schemeClr val="accent1"/>
          </a:fillRef>
          <a:effectRef idx="1">
            <a:schemeClr val="accent1"/>
          </a:effectRef>
          <a:fontRef idx="minor">
            <a:schemeClr val="tx1"/>
          </a:fontRef>
        </p:style>
      </p:cxnSp>
      <p:pic>
        <p:nvPicPr>
          <p:cNvPr id="114" name="Picture 113"/>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a:off x="6313657" y="4080076"/>
            <a:ext cx="807006" cy="598162"/>
          </a:xfrm>
          <a:prstGeom prst="rect">
            <a:avLst/>
          </a:prstGeom>
        </p:spPr>
      </p:pic>
      <p:pic>
        <p:nvPicPr>
          <p:cNvPr id="115" name="Picture 3"/>
          <p:cNvPicPr>
            <a:picLocks noChangeAspect="1" noChangeArrowheads="1"/>
          </p:cNvPicPr>
          <p:nvPr/>
        </p:nvPicPr>
        <p:blipFill>
          <a:blip r:embed="rId39" cstate="email">
            <a:extLst>
              <a:ext uri="{28A0092B-C50C-407E-A947-70E740481C1C}">
                <a14:useLocalDpi xmlns:a14="http://schemas.microsoft.com/office/drawing/2010/main" val="0"/>
              </a:ext>
            </a:extLst>
          </a:blip>
          <a:srcRect/>
          <a:stretch>
            <a:fillRect/>
          </a:stretch>
        </p:blipFill>
        <p:spPr bwMode="auto">
          <a:xfrm>
            <a:off x="9685771" y="6512822"/>
            <a:ext cx="1637517" cy="29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Content Placeholder 3"/>
          <p:cNvSpPr txBox="1">
            <a:spLocks/>
          </p:cNvSpPr>
          <p:nvPr/>
        </p:nvSpPr>
        <p:spPr>
          <a:xfrm>
            <a:off x="6040891" y="1469856"/>
            <a:ext cx="5878792" cy="557784"/>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4D4F53"/>
                </a:solidFill>
              </a:rPr>
              <a:t>F5 Enterprise Partner Ecosystem</a:t>
            </a:r>
            <a:endParaRPr lang="en-US" sz="2400" b="1" dirty="0">
              <a:solidFill>
                <a:srgbClr val="4D4F53"/>
              </a:solidFill>
            </a:endParaRPr>
          </a:p>
        </p:txBody>
      </p:sp>
      <p:pic>
        <p:nvPicPr>
          <p:cNvPr id="1025" name="Picture 4" descr="http://www.brandsoftheworld.com/sites/default/files/styles/logo-thumbnail/public/0019/2765/brand.gif"/>
          <p:cNvPicPr>
            <a:picLocks noChangeAspect="1" noChangeArrowheads="1"/>
          </p:cNvPicPr>
          <p:nvPr/>
        </p:nvPicPr>
        <p:blipFill rotWithShape="1">
          <a:blip r:embed="rId40">
            <a:extLst>
              <a:ext uri="{28A0092B-C50C-407E-A947-70E740481C1C}">
                <a14:useLocalDpi xmlns:a14="http://schemas.microsoft.com/office/drawing/2010/main" val="0"/>
              </a:ext>
            </a:extLst>
          </a:blip>
          <a:srcRect t="21500" b="19001"/>
          <a:stretch/>
        </p:blipFill>
        <p:spPr bwMode="auto">
          <a:xfrm>
            <a:off x="8787910" y="2834566"/>
            <a:ext cx="929362" cy="552971"/>
          </a:xfrm>
          <a:prstGeom prst="rect">
            <a:avLst/>
          </a:prstGeom>
          <a:noFill/>
          <a:extLst>
            <a:ext uri="{909E8E84-426E-40DD-AFC4-6F175D3DCCD1}">
              <a14:hiddenFill xmlns:a14="http://schemas.microsoft.com/office/drawing/2010/main">
                <a:solidFill>
                  <a:srgbClr val="FFFFFF"/>
                </a:solidFill>
              </a14:hiddenFill>
            </a:ext>
          </a:extLst>
        </p:spPr>
      </p:pic>
      <p:cxnSp>
        <p:nvCxnSpPr>
          <p:cNvPr id="166" name="Straight Connector 165"/>
          <p:cNvCxnSpPr/>
          <p:nvPr/>
        </p:nvCxnSpPr>
        <p:spPr>
          <a:xfrm>
            <a:off x="9142953" y="3421895"/>
            <a:ext cx="28227" cy="6826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77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2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9" y="996696"/>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FFFFFF"/>
                </a:solidFill>
                <a:effectLst>
                  <a:outerShdw blurRad="25400" dist="25400" dir="2700000" algn="tl">
                    <a:srgbClr val="000000">
                      <a:alpha val="0"/>
                    </a:srgbClr>
                  </a:outerShdw>
                </a:effectLst>
              </a:rPr>
              <a:t>T</a:t>
            </a: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a:xfrm>
            <a:off x="3810096" y="5246322"/>
            <a:ext cx="4571809" cy="914400"/>
          </a:xfrm>
        </p:spPr>
        <p:txBody>
          <a:bodyPr/>
          <a:lstStyle/>
          <a:p>
            <a:r>
              <a:rPr lang="en-US" dirty="0" smtClean="0"/>
              <a:t>Thank you for you time…</a:t>
            </a:r>
            <a:endParaRPr lang="en-US" dirty="0"/>
          </a:p>
        </p:txBody>
      </p:sp>
      <p:pic>
        <p:nvPicPr>
          <p:cNvPr id="2050" name="Picture 2" descr="http://upload.wikimedia.org/wikipedia/en/thumb/f/f9/F5_Networks_logo.svg/768px-F5_Network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2687" y="1417320"/>
            <a:ext cx="3506628" cy="350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38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Warning</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grpSp>
        <p:nvGrpSpPr>
          <p:cNvPr id="13" name="Group 12"/>
          <p:cNvGrpSpPr/>
          <p:nvPr/>
        </p:nvGrpSpPr>
        <p:grpSpPr>
          <a:xfrm>
            <a:off x="796609" y="2142469"/>
            <a:ext cx="10454971" cy="1315236"/>
            <a:chOff x="796609" y="1302413"/>
            <a:chExt cx="10454971" cy="1315236"/>
          </a:xfrm>
        </p:grpSpPr>
        <p:sp>
          <p:nvSpPr>
            <p:cNvPr id="11" name="Rectangle 10"/>
            <p:cNvSpPr/>
            <p:nvPr/>
          </p:nvSpPr>
          <p:spPr>
            <a:xfrm>
              <a:off x="896968" y="1417320"/>
              <a:ext cx="10354612" cy="1200329"/>
            </a:xfrm>
            <a:prstGeom prst="rect">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b="1" dirty="0" smtClean="0"/>
                <a:t>       </a:t>
              </a:r>
              <a:r>
                <a:rPr lang="en-US" b="1" u="sng" dirty="0" smtClean="0"/>
                <a:t>IMPORTANT</a:t>
              </a:r>
              <a:r>
                <a:rPr lang="en-US" dirty="0" smtClean="0"/>
                <a:t>: </a:t>
              </a:r>
            </a:p>
            <a:p>
              <a:r>
                <a:rPr lang="en-US" dirty="0" smtClean="0"/>
                <a:t>The </a:t>
              </a:r>
              <a:r>
                <a:rPr lang="en-US" dirty="0"/>
                <a:t>BIG-IP system </a:t>
              </a:r>
              <a:r>
                <a:rPr lang="en-US" dirty="0" smtClean="0"/>
                <a:t>has many capabilities, functions and features.  Avoid </a:t>
              </a:r>
              <a:r>
                <a:rPr lang="en-US" dirty="0"/>
                <a:t>testing capabilities, functions and features </a:t>
              </a:r>
              <a:r>
                <a:rPr lang="en-US" dirty="0" smtClean="0"/>
                <a:t>or new concepts, </a:t>
              </a:r>
              <a:r>
                <a:rPr lang="en-US" dirty="0" err="1" smtClean="0"/>
                <a:t>confiugrations</a:t>
              </a:r>
              <a:r>
                <a:rPr lang="en-US" dirty="0" smtClean="0"/>
                <a:t> or designs on production systems unless the potential impact is understood and acceptable.</a:t>
              </a:r>
              <a:endParaRPr lang="en-US" dirty="0"/>
            </a:p>
          </p:txBody>
        </p:sp>
        <p:pic>
          <p:nvPicPr>
            <p:cNvPr id="7177" name="Picture 9" descr="http://www.nwk.lt/cs/images/red_exclamation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609" y="1302413"/>
              <a:ext cx="536374" cy="446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896968" y="5593079"/>
            <a:ext cx="10472072" cy="634395"/>
          </a:xfrm>
          <a:prstGeom prst="rect">
            <a:avLst/>
          </a:prstGeom>
          <a:noFill/>
        </p:spPr>
        <p:txBody>
          <a:bodyPr wrap="square" lIns="0" tIns="0" rIns="0" bIns="0" rtlCol="0">
            <a:noAutofit/>
          </a:bodyPr>
          <a:lstStyle/>
          <a:p>
            <a:pPr algn="ctr">
              <a:lnSpc>
                <a:spcPct val="90000"/>
              </a:lnSpc>
              <a:spcAft>
                <a:spcPts val="600"/>
              </a:spcAft>
            </a:pPr>
            <a:r>
              <a:rPr lang="en-US" sz="3600" dirty="0" smtClean="0">
                <a:effectLst>
                  <a:outerShdw blurRad="38100" dist="38100" dir="2700000" algn="tl">
                    <a:srgbClr val="000000">
                      <a:alpha val="43137"/>
                    </a:srgbClr>
                  </a:outerShdw>
                </a:effectLst>
              </a:rPr>
              <a:t>As with any tool, understand it before you use it</a:t>
            </a:r>
            <a:endParaRPr lang="en-US" sz="3600" kern="1200" dirty="0" smtClean="0">
              <a:effectLst>
                <a:outerShdw blurRad="38100" dist="38100" dir="2700000" algn="tl">
                  <a:srgbClr val="000000">
                    <a:alpha val="43137"/>
                  </a:srgbClr>
                </a:outerShdw>
              </a:effectLst>
            </a:endParaRPr>
          </a:p>
        </p:txBody>
      </p:sp>
      <p:grpSp>
        <p:nvGrpSpPr>
          <p:cNvPr id="18" name="Group 17"/>
          <p:cNvGrpSpPr/>
          <p:nvPr/>
        </p:nvGrpSpPr>
        <p:grpSpPr>
          <a:xfrm>
            <a:off x="1844040" y="4769685"/>
            <a:ext cx="8442960" cy="717149"/>
            <a:chOff x="1920240" y="4815405"/>
            <a:chExt cx="8442960" cy="717149"/>
          </a:xfrm>
        </p:grpSpPr>
        <p:sp>
          <p:nvSpPr>
            <p:cNvPr id="17" name="TextBox 16"/>
            <p:cNvSpPr txBox="1"/>
            <p:nvPr/>
          </p:nvSpPr>
          <p:spPr>
            <a:xfrm>
              <a:off x="1920240" y="4907280"/>
              <a:ext cx="8442960" cy="533400"/>
            </a:xfrm>
            <a:prstGeom prst="rect">
              <a:avLst/>
            </a:prstGeom>
            <a:noFill/>
          </p:spPr>
          <p:txBody>
            <a:bodyPr wrap="square" lIns="0" tIns="0" rIns="0" bIns="0" rtlCol="0">
              <a:noAutofit/>
            </a:bodyPr>
            <a:lstStyle/>
            <a:p>
              <a:pPr algn="ctr">
                <a:lnSpc>
                  <a:spcPct val="90000"/>
                </a:lnSpc>
                <a:spcAft>
                  <a:spcPts val="600"/>
                </a:spcAft>
              </a:pPr>
              <a:r>
                <a:rPr lang="en-US" sz="3600" b="1" dirty="0" smtClean="0">
                  <a:solidFill>
                    <a:srgbClr val="FF0000"/>
                  </a:solidFill>
                  <a:effectLst>
                    <a:outerShdw blurRad="38100" dist="38100" dir="2700000" algn="tl">
                      <a:srgbClr val="000000">
                        <a:alpha val="43137"/>
                      </a:srgbClr>
                    </a:outerShdw>
                  </a:effectLst>
                </a:rPr>
                <a:t>Liability Release Complete</a:t>
              </a:r>
              <a:endParaRPr lang="en-US" sz="3600" b="1" kern="1200" dirty="0" smtClean="0">
                <a:solidFill>
                  <a:srgbClr val="FF0000"/>
                </a:solidFill>
                <a:effectLst>
                  <a:outerShdw blurRad="38100" dist="38100" dir="2700000" algn="tl">
                    <a:srgbClr val="000000">
                      <a:alpha val="43137"/>
                    </a:srgbClr>
                  </a:outerShdw>
                </a:effectLst>
              </a:endParaRPr>
            </a:p>
          </p:txBody>
        </p:sp>
        <p:pic>
          <p:nvPicPr>
            <p:cNvPr id="7179" name="Picture 11" descr="https://allauthorsmagazine.files.wordpress.com/2014/07/pic-2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5692" y="4815405"/>
              <a:ext cx="1177408" cy="7171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688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en/thumb/f/f9/F5_Networks_logo.svg/768px-F5_Network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944" y="2286308"/>
            <a:ext cx="2654148" cy="2654148"/>
          </a:xfrm>
          <a:prstGeom prst="rect">
            <a:avLst/>
          </a:prstGeom>
          <a:noFill/>
          <a:effectLst>
            <a:glow rad="228600">
              <a:schemeClr val="accent5">
                <a:satMod val="175000"/>
                <a:alpha val="40000"/>
              </a:schemeClr>
            </a:glow>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256118" y="1621354"/>
            <a:ext cx="1906698" cy="1959297"/>
            <a:chOff x="3256118" y="1621354"/>
            <a:chExt cx="1906698" cy="1959297"/>
          </a:xfrm>
        </p:grpSpPr>
        <p:pic>
          <p:nvPicPr>
            <p:cNvPr id="5" name="Picture 4"/>
            <p:cNvPicPr>
              <a:picLocks noChangeAspect="1"/>
            </p:cNvPicPr>
            <p:nvPr/>
          </p:nvPicPr>
          <p:blipFill>
            <a:blip r:embed="rId4"/>
            <a:stretch>
              <a:fillRect/>
            </a:stretch>
          </p:blipFill>
          <p:spPr>
            <a:xfrm>
              <a:off x="3256118" y="1621354"/>
              <a:ext cx="1906698" cy="1959297"/>
            </a:xfrm>
            <a:prstGeom prst="rect">
              <a:avLst/>
            </a:prstGeom>
          </p:spPr>
        </p:pic>
        <p:sp>
          <p:nvSpPr>
            <p:cNvPr id="6" name="TextBox 5"/>
            <p:cNvSpPr txBox="1"/>
            <p:nvPr/>
          </p:nvSpPr>
          <p:spPr>
            <a:xfrm>
              <a:off x="3636759" y="2902939"/>
              <a:ext cx="1028324" cy="345757"/>
            </a:xfrm>
            <a:prstGeom prst="rect">
              <a:avLst/>
            </a:prstGeom>
            <a:noFill/>
          </p:spPr>
          <p:txBody>
            <a:bodyPr wrap="square" lIns="0" tIns="0" rIns="0" bIns="0" rtlCol="0">
              <a:noAutofit/>
            </a:bodyPr>
            <a:lstStyle/>
            <a:p>
              <a:pPr>
                <a:lnSpc>
                  <a:spcPct val="90000"/>
                </a:lnSpc>
                <a:spcAft>
                  <a:spcPts val="600"/>
                </a:spcAft>
              </a:pPr>
              <a:r>
                <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SNMP</a:t>
              </a:r>
            </a:p>
          </p:txBody>
        </p:sp>
      </p:grpSp>
      <p:grpSp>
        <p:nvGrpSpPr>
          <p:cNvPr id="7" name="Group 6"/>
          <p:cNvGrpSpPr/>
          <p:nvPr/>
        </p:nvGrpSpPr>
        <p:grpSpPr>
          <a:xfrm>
            <a:off x="4083449" y="804018"/>
            <a:ext cx="1952722" cy="1880399"/>
            <a:chOff x="4083449" y="804018"/>
            <a:chExt cx="1952722" cy="1880399"/>
          </a:xfrm>
        </p:grpSpPr>
        <p:pic>
          <p:nvPicPr>
            <p:cNvPr id="8" name="Picture 7"/>
            <p:cNvPicPr>
              <a:picLocks noChangeAspect="1"/>
            </p:cNvPicPr>
            <p:nvPr/>
          </p:nvPicPr>
          <p:blipFill>
            <a:blip r:embed="rId5"/>
            <a:stretch>
              <a:fillRect/>
            </a:stretch>
          </p:blipFill>
          <p:spPr>
            <a:xfrm>
              <a:off x="4083449" y="804018"/>
              <a:ext cx="1952722" cy="1880399"/>
            </a:xfrm>
            <a:prstGeom prst="rect">
              <a:avLst/>
            </a:prstGeom>
            <a:effectLst/>
          </p:spPr>
        </p:pic>
        <p:sp>
          <p:nvSpPr>
            <p:cNvPr id="9" name="TextBox 8"/>
            <p:cNvSpPr txBox="1"/>
            <p:nvPr/>
          </p:nvSpPr>
          <p:spPr>
            <a:xfrm>
              <a:off x="4708716" y="1723540"/>
              <a:ext cx="1199325" cy="345781"/>
            </a:xfrm>
            <a:prstGeom prst="rect">
              <a:avLst/>
            </a:prstGeom>
            <a:noFill/>
          </p:spPr>
          <p:txBody>
            <a:bodyPr wrap="square" lIns="0" tIns="0" rIns="0" bIns="0" rtlCol="0">
              <a:noAutofit/>
            </a:bodyPr>
            <a:lstStyle/>
            <a:p>
              <a:pPr>
                <a:lnSpc>
                  <a:spcPct val="90000"/>
                </a:lnSpc>
                <a:spcAft>
                  <a:spcPts val="600"/>
                </a:spcAft>
              </a:pPr>
              <a:r>
                <a:rPr lang="en-US" sz="2400" b="1"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Logging</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0" name="Group 9"/>
          <p:cNvGrpSpPr/>
          <p:nvPr/>
        </p:nvGrpSpPr>
        <p:grpSpPr>
          <a:xfrm>
            <a:off x="6036171" y="804018"/>
            <a:ext cx="1965872" cy="1886974"/>
            <a:chOff x="6036171" y="804018"/>
            <a:chExt cx="1965872" cy="1886974"/>
          </a:xfrm>
        </p:grpSpPr>
        <p:pic>
          <p:nvPicPr>
            <p:cNvPr id="11" name="Picture 10"/>
            <p:cNvPicPr>
              <a:picLocks noChangeAspect="1"/>
            </p:cNvPicPr>
            <p:nvPr/>
          </p:nvPicPr>
          <p:blipFill>
            <a:blip r:embed="rId6"/>
            <a:stretch>
              <a:fillRect/>
            </a:stretch>
          </p:blipFill>
          <p:spPr>
            <a:xfrm>
              <a:off x="6036171" y="804018"/>
              <a:ext cx="1965872" cy="1886974"/>
            </a:xfrm>
            <a:prstGeom prst="rect">
              <a:avLst/>
            </a:prstGeom>
          </p:spPr>
        </p:pic>
        <p:sp>
          <p:nvSpPr>
            <p:cNvPr id="12" name="TextBox 11"/>
            <p:cNvSpPr txBox="1"/>
            <p:nvPr/>
          </p:nvSpPr>
          <p:spPr>
            <a:xfrm>
              <a:off x="6368523" y="1722757"/>
              <a:ext cx="1008504" cy="345781"/>
            </a:xfrm>
            <a:prstGeom prst="rect">
              <a:avLst/>
            </a:prstGeom>
            <a:noFill/>
          </p:spPr>
          <p:txBody>
            <a:bodyPr wrap="square" lIns="0" tIns="0" rIns="0" bIns="0" rtlCol="0">
              <a:noAutofit/>
            </a:bodyPr>
            <a:lstStyle/>
            <a:p>
              <a:pPr>
                <a:lnSpc>
                  <a:spcPct val="90000"/>
                </a:lnSpc>
                <a:spcAft>
                  <a:spcPts val="600"/>
                </a:spcAft>
              </a:pPr>
              <a:r>
                <a:rPr lang="en-US" sz="2400" b="1" kern="1200"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sFlow</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3" name="Group 12"/>
          <p:cNvGrpSpPr/>
          <p:nvPr/>
        </p:nvGrpSpPr>
        <p:grpSpPr>
          <a:xfrm>
            <a:off x="6931443" y="1621354"/>
            <a:ext cx="1906698" cy="1979022"/>
            <a:chOff x="6931443" y="1621354"/>
            <a:chExt cx="1906698" cy="1979022"/>
          </a:xfrm>
        </p:grpSpPr>
        <p:pic>
          <p:nvPicPr>
            <p:cNvPr id="14" name="Picture 13"/>
            <p:cNvPicPr>
              <a:picLocks noChangeAspect="1"/>
            </p:cNvPicPr>
            <p:nvPr/>
          </p:nvPicPr>
          <p:blipFill>
            <a:blip r:embed="rId7"/>
            <a:stretch>
              <a:fillRect/>
            </a:stretch>
          </p:blipFill>
          <p:spPr>
            <a:xfrm>
              <a:off x="6931443" y="1621354"/>
              <a:ext cx="1906698" cy="1979022"/>
            </a:xfrm>
            <a:prstGeom prst="rect">
              <a:avLst/>
            </a:prstGeom>
          </p:spPr>
        </p:pic>
        <p:sp>
          <p:nvSpPr>
            <p:cNvPr id="15" name="TextBox 14"/>
            <p:cNvSpPr txBox="1"/>
            <p:nvPr/>
          </p:nvSpPr>
          <p:spPr>
            <a:xfrm>
              <a:off x="7429950" y="2938125"/>
              <a:ext cx="1144185" cy="414938"/>
            </a:xfrm>
            <a:prstGeom prst="rect">
              <a:avLst/>
            </a:prstGeom>
            <a:noFill/>
          </p:spPr>
          <p:txBody>
            <a:bodyPr wrap="square" lIns="0" tIns="0" rIns="0" bIns="0" rtlCol="0">
              <a:noAutofit/>
            </a:bodyPr>
            <a:lstStyle/>
            <a:p>
              <a:pPr>
                <a:lnSpc>
                  <a:spcPct val="90000"/>
                </a:lnSpc>
                <a:spcAft>
                  <a:spcPts val="600"/>
                </a:spcAft>
              </a:pPr>
              <a:r>
                <a:rPr lang="en-US" sz="2400" b="1"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AddOns</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6" name="Group 15"/>
          <p:cNvGrpSpPr/>
          <p:nvPr/>
        </p:nvGrpSpPr>
        <p:grpSpPr>
          <a:xfrm>
            <a:off x="3256118" y="3580651"/>
            <a:ext cx="5582023" cy="2807449"/>
            <a:chOff x="3256118" y="3580651"/>
            <a:chExt cx="5582023" cy="2807449"/>
          </a:xfrm>
        </p:grpSpPr>
        <p:pic>
          <p:nvPicPr>
            <p:cNvPr id="17" name="Picture 16"/>
            <p:cNvPicPr>
              <a:picLocks noChangeAspect="1"/>
            </p:cNvPicPr>
            <p:nvPr/>
          </p:nvPicPr>
          <p:blipFill>
            <a:blip r:embed="rId8"/>
            <a:stretch>
              <a:fillRect/>
            </a:stretch>
          </p:blipFill>
          <p:spPr>
            <a:xfrm>
              <a:off x="3256118" y="3580651"/>
              <a:ext cx="5582023" cy="2807449"/>
            </a:xfrm>
            <a:prstGeom prst="rect">
              <a:avLst/>
            </a:prstGeom>
          </p:spPr>
        </p:pic>
        <p:sp>
          <p:nvSpPr>
            <p:cNvPr id="18" name="TextBox 17"/>
            <p:cNvSpPr txBox="1"/>
            <p:nvPr/>
          </p:nvSpPr>
          <p:spPr>
            <a:xfrm>
              <a:off x="4384715" y="5087920"/>
              <a:ext cx="3419394" cy="904056"/>
            </a:xfrm>
            <a:prstGeom prst="rect">
              <a:avLst/>
            </a:prstGeom>
            <a:noFill/>
          </p:spPr>
          <p:txBody>
            <a:bodyPr wrap="square" lIns="0" tIns="0" rIns="0" bIns="0" rtlCol="0">
              <a:noAutofit/>
            </a:bodyPr>
            <a:lstStyle/>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Accounting, Visibility</a:t>
              </a:r>
            </a:p>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&amp; Reporting</a:t>
              </a:r>
            </a:p>
          </p:txBody>
        </p:sp>
      </p:grpSp>
      <p:sp>
        <p:nvSpPr>
          <p:cNvPr id="24"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sz="3600" dirty="0" smtClean="0">
                <a:solidFill>
                  <a:schemeClr val="bg1"/>
                </a:solidFill>
                <a:latin typeface="Gadugi" panose="020B0502040204020203" pitchFamily="34" charset="0"/>
              </a:rPr>
              <a:t>Agenda</a:t>
            </a:r>
            <a:endParaRPr lang="en-US" sz="3600" dirty="0">
              <a:solidFill>
                <a:schemeClr val="bg1"/>
              </a:solidFill>
              <a:latin typeface="Gadugi" panose="020B0502040204020203" pitchFamily="34" charset="0"/>
            </a:endParaRPr>
          </a:p>
        </p:txBody>
      </p:sp>
      <p:sp>
        <p:nvSpPr>
          <p:cNvPr id="25" name="Snip Single Corner Rectangle 24"/>
          <p:cNvSpPr/>
          <p:nvPr/>
        </p:nvSpPr>
        <p:spPr>
          <a:xfrm>
            <a:off x="404261" y="1174723"/>
            <a:ext cx="2435192" cy="1125714"/>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200" b="0" i="0" baseline="0" dirty="0" smtClean="0">
                <a:solidFill>
                  <a:schemeClr val="tx1">
                    <a:lumMod val="95000"/>
                    <a:lumOff val="5000"/>
                  </a:schemeClr>
                </a:solidFill>
                <a:latin typeface="Gadugi" panose="020B0502040204020203" pitchFamily="34" charset="0"/>
              </a:rPr>
              <a:t>Cover</a:t>
            </a:r>
            <a:r>
              <a:rPr lang="en-US" sz="2200" b="0" i="0" dirty="0" smtClean="0">
                <a:solidFill>
                  <a:schemeClr val="tx1">
                    <a:lumMod val="95000"/>
                    <a:lumOff val="5000"/>
                  </a:schemeClr>
                </a:solidFill>
                <a:latin typeface="Gadugi" panose="020B0502040204020203" pitchFamily="34" charset="0"/>
              </a:rPr>
              <a:t> general SNMP setup &amp; configuration</a:t>
            </a:r>
            <a:endParaRPr lang="en-US" sz="2200" b="0" i="0" baseline="0" dirty="0">
              <a:solidFill>
                <a:schemeClr val="tx1">
                  <a:lumMod val="95000"/>
                  <a:lumOff val="5000"/>
                </a:schemeClr>
              </a:solidFill>
              <a:latin typeface="Gadugi" panose="020B0502040204020203" pitchFamily="34" charset="0"/>
            </a:endParaRPr>
          </a:p>
        </p:txBody>
      </p:sp>
      <p:sp>
        <p:nvSpPr>
          <p:cNvPr id="26" name="Snip Single Corner Rectangle 25"/>
          <p:cNvSpPr/>
          <p:nvPr/>
        </p:nvSpPr>
        <p:spPr>
          <a:xfrm>
            <a:off x="404261" y="2659993"/>
            <a:ext cx="2435192" cy="1125714"/>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200" b="0" i="0" baseline="0" dirty="0" smtClean="0">
                <a:solidFill>
                  <a:schemeClr val="tx1">
                    <a:lumMod val="95000"/>
                    <a:lumOff val="5000"/>
                  </a:schemeClr>
                </a:solidFill>
                <a:latin typeface="Gadugi" panose="020B0502040204020203" pitchFamily="34" charset="0"/>
              </a:rPr>
              <a:t>Review some of </a:t>
            </a:r>
            <a:r>
              <a:rPr lang="en-US" sz="2200" dirty="0" smtClean="0">
                <a:solidFill>
                  <a:schemeClr val="tx1">
                    <a:lumMod val="95000"/>
                    <a:lumOff val="5000"/>
                  </a:schemeClr>
                </a:solidFill>
                <a:latin typeface="Gadugi" panose="020B0502040204020203" pitchFamily="34" charset="0"/>
              </a:rPr>
              <a:t>the available </a:t>
            </a:r>
            <a:r>
              <a:rPr lang="en-US" sz="2200" b="0" i="0" baseline="0" dirty="0" smtClean="0">
                <a:solidFill>
                  <a:schemeClr val="tx1">
                    <a:lumMod val="95000"/>
                    <a:lumOff val="5000"/>
                  </a:schemeClr>
                </a:solidFill>
                <a:latin typeface="Gadugi" panose="020B0502040204020203" pitchFamily="34" charset="0"/>
              </a:rPr>
              <a:t>logging options</a:t>
            </a:r>
            <a:endParaRPr lang="en-US" sz="2200" b="0" i="0" baseline="0" dirty="0">
              <a:solidFill>
                <a:schemeClr val="tx1">
                  <a:lumMod val="95000"/>
                  <a:lumOff val="5000"/>
                </a:schemeClr>
              </a:solidFill>
              <a:latin typeface="Gadugi" panose="020B0502040204020203" pitchFamily="34" charset="0"/>
            </a:endParaRPr>
          </a:p>
        </p:txBody>
      </p:sp>
      <p:sp>
        <p:nvSpPr>
          <p:cNvPr id="27" name="Snip Single Corner Rectangle 26"/>
          <p:cNvSpPr/>
          <p:nvPr/>
        </p:nvSpPr>
        <p:spPr>
          <a:xfrm flipH="1">
            <a:off x="9167612" y="1174723"/>
            <a:ext cx="2435192" cy="1125714"/>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200" b="0" i="0" baseline="0" dirty="0" smtClean="0">
                <a:solidFill>
                  <a:schemeClr val="tx1">
                    <a:lumMod val="95000"/>
                    <a:lumOff val="5000"/>
                  </a:schemeClr>
                </a:solidFill>
                <a:latin typeface="Gadugi" panose="020B0502040204020203" pitchFamily="34" charset="0"/>
              </a:rPr>
              <a:t>Quick overview of function &amp; configuration</a:t>
            </a:r>
            <a:endParaRPr lang="en-US" sz="2200" b="0" i="0" baseline="0" dirty="0">
              <a:solidFill>
                <a:schemeClr val="tx1">
                  <a:lumMod val="95000"/>
                  <a:lumOff val="5000"/>
                </a:schemeClr>
              </a:solidFill>
              <a:latin typeface="Gadugi" panose="020B0502040204020203" pitchFamily="34" charset="0"/>
            </a:endParaRPr>
          </a:p>
        </p:txBody>
      </p:sp>
      <p:sp>
        <p:nvSpPr>
          <p:cNvPr id="28" name="Snip Single Corner Rectangle 27"/>
          <p:cNvSpPr/>
          <p:nvPr/>
        </p:nvSpPr>
        <p:spPr>
          <a:xfrm flipH="1">
            <a:off x="9167612" y="2663856"/>
            <a:ext cx="2435192" cy="1125714"/>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200" b="0" i="0" baseline="0" dirty="0" smtClean="0">
                <a:solidFill>
                  <a:schemeClr val="tx1">
                    <a:lumMod val="95000"/>
                    <a:lumOff val="5000"/>
                  </a:schemeClr>
                </a:solidFill>
                <a:latin typeface="Gadugi" panose="020B0502040204020203" pitchFamily="34" charset="0"/>
              </a:rPr>
              <a:t>Quick look at integrations (</a:t>
            </a:r>
            <a:r>
              <a:rPr lang="en-US" sz="2200" b="0" i="0" baseline="0" dirty="0" err="1" smtClean="0">
                <a:solidFill>
                  <a:schemeClr val="tx1">
                    <a:lumMod val="95000"/>
                    <a:lumOff val="5000"/>
                  </a:schemeClr>
                </a:solidFill>
                <a:latin typeface="Gadugi" panose="020B0502040204020203" pitchFamily="34" charset="0"/>
              </a:rPr>
              <a:t>Splunk</a:t>
            </a:r>
            <a:r>
              <a:rPr lang="en-US" sz="2200" b="0" i="0" baseline="0" dirty="0" smtClean="0">
                <a:solidFill>
                  <a:schemeClr val="tx1">
                    <a:lumMod val="95000"/>
                    <a:lumOff val="5000"/>
                  </a:schemeClr>
                </a:solidFill>
                <a:latin typeface="Gadugi" panose="020B0502040204020203" pitchFamily="34" charset="0"/>
              </a:rPr>
              <a:t>)</a:t>
            </a:r>
            <a:endParaRPr lang="en-US" sz="2200" b="0" i="0" baseline="0" dirty="0">
              <a:solidFill>
                <a:schemeClr val="tx1">
                  <a:lumMod val="95000"/>
                  <a:lumOff val="5000"/>
                </a:schemeClr>
              </a:solidFill>
              <a:latin typeface="Gadugi" panose="020B0502040204020203" pitchFamily="34" charset="0"/>
            </a:endParaRPr>
          </a:p>
        </p:txBody>
      </p:sp>
      <p:sp>
        <p:nvSpPr>
          <p:cNvPr id="29" name="Snip Single Corner Rectangle 28"/>
          <p:cNvSpPr/>
          <p:nvPr/>
        </p:nvSpPr>
        <p:spPr>
          <a:xfrm>
            <a:off x="404261" y="4145263"/>
            <a:ext cx="2435192" cy="1125714"/>
          </a:xfrm>
          <a:prstGeom prst="snip1Rect">
            <a:avLst/>
          </a:prstGeom>
          <a:gradFill flip="none" rotWithShape="1">
            <a:gsLst>
              <a:gs pos="15000">
                <a:srgbClr val="FAFAFA"/>
              </a:gs>
              <a:gs pos="90000">
                <a:schemeClr val="accent5">
                  <a:lumMod val="20000"/>
                  <a:lumOff val="80000"/>
                </a:schemeClr>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200" b="0" i="0" baseline="0" dirty="0" smtClean="0">
                <a:solidFill>
                  <a:schemeClr val="tx1">
                    <a:lumMod val="95000"/>
                    <a:lumOff val="5000"/>
                  </a:schemeClr>
                </a:solidFill>
                <a:latin typeface="Gadugi" panose="020B0502040204020203" pitchFamily="34" charset="0"/>
              </a:rPr>
              <a:t>Deeper</a:t>
            </a:r>
            <a:r>
              <a:rPr lang="en-US" sz="2200" b="0" i="0" dirty="0" smtClean="0">
                <a:solidFill>
                  <a:schemeClr val="tx1">
                    <a:lumMod val="95000"/>
                    <a:lumOff val="5000"/>
                  </a:schemeClr>
                </a:solidFill>
                <a:latin typeface="Gadugi" panose="020B0502040204020203" pitchFamily="34" charset="0"/>
              </a:rPr>
              <a:t> dive into AVR &amp; capabilities</a:t>
            </a:r>
            <a:endParaRPr lang="en-US" sz="2200" b="0" i="0" baseline="0" dirty="0">
              <a:solidFill>
                <a:schemeClr val="tx1">
                  <a:lumMod val="95000"/>
                  <a:lumOff val="5000"/>
                </a:schemeClr>
              </a:solidFill>
              <a:latin typeface="Gadugi" panose="020B0502040204020203" pitchFamily="34" charset="0"/>
            </a:endParaRPr>
          </a:p>
        </p:txBody>
      </p:sp>
      <p:cxnSp>
        <p:nvCxnSpPr>
          <p:cNvPr id="30" name="Straight Arrow Connector 29"/>
          <p:cNvCxnSpPr/>
          <p:nvPr/>
        </p:nvCxnSpPr>
        <p:spPr>
          <a:xfrm flipV="1">
            <a:off x="2918131" y="1358520"/>
            <a:ext cx="1838932" cy="5376"/>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61400" y="3126048"/>
            <a:ext cx="725068" cy="0"/>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846447" y="4708120"/>
            <a:ext cx="896716" cy="0"/>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8581591" y="3126048"/>
            <a:ext cx="516305" cy="1"/>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192255" y="1358520"/>
            <a:ext cx="1975357" cy="818"/>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9671824" y="4533011"/>
            <a:ext cx="1662329" cy="1537750"/>
            <a:chOff x="9671824" y="4533011"/>
            <a:chExt cx="1662329" cy="1537750"/>
          </a:xfrm>
        </p:grpSpPr>
        <p:sp>
          <p:nvSpPr>
            <p:cNvPr id="20" name="Flowchart: Connector 19"/>
            <p:cNvSpPr/>
            <p:nvPr/>
          </p:nvSpPr>
          <p:spPr>
            <a:xfrm>
              <a:off x="9910233" y="4533011"/>
              <a:ext cx="1250950" cy="1201791"/>
            </a:xfrm>
            <a:prstGeom prst="flowChartConnector">
              <a:avLst/>
            </a:prstGeom>
            <a:solidFill>
              <a:schemeClr val="tx1">
                <a:lumMod val="50000"/>
                <a:lumOff val="50000"/>
              </a:schemeClr>
            </a:solidFill>
            <a:ln>
              <a:noFill/>
            </a:ln>
            <a:effectLst>
              <a:glow rad="63500">
                <a:schemeClr val="bg1">
                  <a:lumMod val="85000"/>
                  <a:alpha val="40000"/>
                </a:schemeClr>
              </a:glow>
              <a:outerShdw blurRad="50800" dist="38100" dir="5400000" algn="t" rotWithShape="0">
                <a:prstClr val="black">
                  <a:alpha val="40000"/>
                </a:prstClr>
              </a:outerShdw>
            </a:effectLst>
            <a:scene3d>
              <a:camera prst="orthographicFront"/>
              <a:lightRig rig="threePt" dir="t"/>
            </a:scene3d>
            <a:sp3d prstMaterial="metal">
              <a:bevelT/>
              <a:bevelB/>
            </a:sp3d>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1" name="Rectangle 20"/>
            <p:cNvSpPr/>
            <p:nvPr/>
          </p:nvSpPr>
          <p:spPr>
            <a:xfrm>
              <a:off x="9944658" y="4758169"/>
              <a:ext cx="1160895" cy="400110"/>
            </a:xfrm>
            <a:prstGeom prst="rect">
              <a:avLst/>
            </a:prstGeom>
          </p:spPr>
          <p:txBody>
            <a:bodyPr wrap="none">
              <a:spAutoFit/>
            </a:bodyPr>
            <a:lstStyle/>
            <a:p>
              <a:r>
                <a:rPr lang="en-US" sz="2000" b="1" dirty="0" err="1"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iControl</a:t>
              </a:r>
              <a:endParaRPr lang="en-US" sz="2000" dirty="0">
                <a:solidFill>
                  <a:schemeClr val="bg1"/>
                </a:solidFill>
              </a:endParaRPr>
            </a:p>
          </p:txBody>
        </p:sp>
        <p:pic>
          <p:nvPicPr>
            <p:cNvPr id="22" name="Picture 2" descr="http://i690.photobucket.com/albums/vv264/llamaplaid/spy-vs-spy.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077" t="30742" r="24970" b="13063"/>
            <a:stretch/>
          </p:blipFill>
          <p:spPr bwMode="auto">
            <a:xfrm>
              <a:off x="10232312" y="5094128"/>
              <a:ext cx="616145" cy="5530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 name="Rectangle 34">
              <a:hlinkClick r:id="rId10"/>
            </p:cNvPr>
            <p:cNvSpPr/>
            <p:nvPr/>
          </p:nvSpPr>
          <p:spPr>
            <a:xfrm>
              <a:off x="9671824" y="5734802"/>
              <a:ext cx="1662329" cy="335959"/>
            </a:xfrm>
            <a:prstGeom prst="rect">
              <a:avLst/>
            </a:prstGeom>
            <a:no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i="0" dirty="0" smtClean="0">
                  <a:solidFill>
                    <a:schemeClr val="bg1"/>
                  </a:solidFill>
                  <a:effectLst>
                    <a:outerShdw blurRad="50800" dist="38100" dir="2700000" algn="tl" rotWithShape="0">
                      <a:prstClr val="black">
                        <a:alpha val="40000"/>
                      </a:prstClr>
                    </a:outerShdw>
                  </a:effectLst>
                  <a:latin typeface="Gadugi" panose="020B0502040204020203" pitchFamily="34" charset="0"/>
                </a:rPr>
                <a:t>Skunk Works</a:t>
              </a:r>
              <a:endParaRPr lang="en-US" i="0" dirty="0">
                <a:solidFill>
                  <a:schemeClr val="bg1"/>
                </a:solidFill>
                <a:effectLst>
                  <a:outerShdw blurRad="50800" dist="38100" dir="2700000" algn="tl" rotWithShape="0">
                    <a:prstClr val="black">
                      <a:alpha val="40000"/>
                    </a:prstClr>
                  </a:outerShdw>
                </a:effectLst>
                <a:latin typeface="Gadugi" panose="020B0502040204020203" pitchFamily="34" charset="0"/>
              </a:endParaRPr>
            </a:p>
          </p:txBody>
        </p:sp>
      </p:grpSp>
    </p:spTree>
    <p:extLst>
      <p:ext uri="{BB962C8B-B14F-4D97-AF65-F5344CB8AC3E}">
        <p14:creationId xmlns:p14="http://schemas.microsoft.com/office/powerpoint/2010/main" val="222799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en/thumb/f/f9/F5_Networks_logo.svg/768px-F5_Network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944" y="1959212"/>
            <a:ext cx="2654148" cy="2654148"/>
          </a:xfrm>
          <a:prstGeom prst="rect">
            <a:avLst/>
          </a:prstGeom>
          <a:noFill/>
          <a:effectLst>
            <a:glow rad="228600">
              <a:schemeClr val="accent5">
                <a:satMod val="175000"/>
                <a:alpha val="40000"/>
              </a:schemeClr>
            </a:glow>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256118" y="1294258"/>
            <a:ext cx="1906698" cy="1959297"/>
            <a:chOff x="3256118" y="1621354"/>
            <a:chExt cx="1906698" cy="1959297"/>
          </a:xfrm>
        </p:grpSpPr>
        <p:pic>
          <p:nvPicPr>
            <p:cNvPr id="7" name="Picture 6"/>
            <p:cNvPicPr>
              <a:picLocks noChangeAspect="1"/>
            </p:cNvPicPr>
            <p:nvPr/>
          </p:nvPicPr>
          <p:blipFill>
            <a:blip r:embed="rId4"/>
            <a:stretch>
              <a:fillRect/>
            </a:stretch>
          </p:blipFill>
          <p:spPr>
            <a:xfrm>
              <a:off x="3256118" y="1621354"/>
              <a:ext cx="1906698" cy="1959297"/>
            </a:xfrm>
            <a:prstGeom prst="rect">
              <a:avLst/>
            </a:prstGeom>
          </p:spPr>
        </p:pic>
        <p:sp>
          <p:nvSpPr>
            <p:cNvPr id="8" name="TextBox 7"/>
            <p:cNvSpPr txBox="1"/>
            <p:nvPr/>
          </p:nvSpPr>
          <p:spPr>
            <a:xfrm>
              <a:off x="3636759" y="2902939"/>
              <a:ext cx="1028324" cy="345757"/>
            </a:xfrm>
            <a:prstGeom prst="rect">
              <a:avLst/>
            </a:prstGeom>
            <a:noFill/>
          </p:spPr>
          <p:txBody>
            <a:bodyPr wrap="square" lIns="0" tIns="0" rIns="0" bIns="0" rtlCol="0">
              <a:noAutofit/>
            </a:bodyPr>
            <a:lstStyle/>
            <a:p>
              <a:pPr>
                <a:lnSpc>
                  <a:spcPct val="90000"/>
                </a:lnSpc>
                <a:spcAft>
                  <a:spcPts val="600"/>
                </a:spcAft>
              </a:pPr>
              <a:r>
                <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SNMP</a:t>
              </a:r>
            </a:p>
          </p:txBody>
        </p:sp>
      </p:grpSp>
      <p:grpSp>
        <p:nvGrpSpPr>
          <p:cNvPr id="9" name="Group 8"/>
          <p:cNvGrpSpPr/>
          <p:nvPr/>
        </p:nvGrpSpPr>
        <p:grpSpPr>
          <a:xfrm>
            <a:off x="4083449" y="476922"/>
            <a:ext cx="1952722" cy="1880399"/>
            <a:chOff x="4083449" y="804018"/>
            <a:chExt cx="1952722" cy="1880399"/>
          </a:xfrm>
        </p:grpSpPr>
        <p:pic>
          <p:nvPicPr>
            <p:cNvPr id="10" name="Picture 9"/>
            <p:cNvPicPr>
              <a:picLocks noChangeAspect="1"/>
            </p:cNvPicPr>
            <p:nvPr/>
          </p:nvPicPr>
          <p:blipFill>
            <a:blip r:embed="rId5"/>
            <a:stretch>
              <a:fillRect/>
            </a:stretch>
          </p:blipFill>
          <p:spPr>
            <a:xfrm>
              <a:off x="4083449" y="804018"/>
              <a:ext cx="1952722" cy="1880399"/>
            </a:xfrm>
            <a:prstGeom prst="rect">
              <a:avLst/>
            </a:prstGeom>
            <a:effectLst/>
          </p:spPr>
        </p:pic>
        <p:sp>
          <p:nvSpPr>
            <p:cNvPr id="11" name="TextBox 10"/>
            <p:cNvSpPr txBox="1"/>
            <p:nvPr/>
          </p:nvSpPr>
          <p:spPr>
            <a:xfrm>
              <a:off x="4708716" y="1723540"/>
              <a:ext cx="1199325" cy="345781"/>
            </a:xfrm>
            <a:prstGeom prst="rect">
              <a:avLst/>
            </a:prstGeom>
            <a:noFill/>
          </p:spPr>
          <p:txBody>
            <a:bodyPr wrap="square" lIns="0" tIns="0" rIns="0" bIns="0" rtlCol="0">
              <a:noAutofit/>
            </a:bodyPr>
            <a:lstStyle/>
            <a:p>
              <a:pPr>
                <a:lnSpc>
                  <a:spcPct val="90000"/>
                </a:lnSpc>
                <a:spcAft>
                  <a:spcPts val="600"/>
                </a:spcAft>
              </a:pPr>
              <a:r>
                <a:rPr lang="en-US" sz="2400" b="1"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Logging</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2" name="Group 11"/>
          <p:cNvGrpSpPr/>
          <p:nvPr/>
        </p:nvGrpSpPr>
        <p:grpSpPr>
          <a:xfrm>
            <a:off x="6036171" y="476922"/>
            <a:ext cx="1965872" cy="1886974"/>
            <a:chOff x="6036171" y="804018"/>
            <a:chExt cx="1965872" cy="1886974"/>
          </a:xfrm>
        </p:grpSpPr>
        <p:pic>
          <p:nvPicPr>
            <p:cNvPr id="13" name="Picture 12"/>
            <p:cNvPicPr>
              <a:picLocks noChangeAspect="1"/>
            </p:cNvPicPr>
            <p:nvPr/>
          </p:nvPicPr>
          <p:blipFill>
            <a:blip r:embed="rId6"/>
            <a:stretch>
              <a:fillRect/>
            </a:stretch>
          </p:blipFill>
          <p:spPr>
            <a:xfrm>
              <a:off x="6036171" y="804018"/>
              <a:ext cx="1965872" cy="1886974"/>
            </a:xfrm>
            <a:prstGeom prst="rect">
              <a:avLst/>
            </a:prstGeom>
          </p:spPr>
        </p:pic>
        <p:sp>
          <p:nvSpPr>
            <p:cNvPr id="14" name="TextBox 13"/>
            <p:cNvSpPr txBox="1"/>
            <p:nvPr/>
          </p:nvSpPr>
          <p:spPr>
            <a:xfrm>
              <a:off x="6368523" y="1722757"/>
              <a:ext cx="1008504" cy="345781"/>
            </a:xfrm>
            <a:prstGeom prst="rect">
              <a:avLst/>
            </a:prstGeom>
            <a:noFill/>
          </p:spPr>
          <p:txBody>
            <a:bodyPr wrap="square" lIns="0" tIns="0" rIns="0" bIns="0" rtlCol="0">
              <a:noAutofit/>
            </a:bodyPr>
            <a:lstStyle/>
            <a:p>
              <a:pPr>
                <a:lnSpc>
                  <a:spcPct val="90000"/>
                </a:lnSpc>
                <a:spcAft>
                  <a:spcPts val="600"/>
                </a:spcAft>
              </a:pPr>
              <a:r>
                <a:rPr lang="en-US" sz="2400" b="1" kern="1200"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sFlow</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5" name="Group 14"/>
          <p:cNvGrpSpPr/>
          <p:nvPr/>
        </p:nvGrpSpPr>
        <p:grpSpPr>
          <a:xfrm>
            <a:off x="6931443" y="1294258"/>
            <a:ext cx="1906698" cy="1979022"/>
            <a:chOff x="6931443" y="1621354"/>
            <a:chExt cx="1906698" cy="1979022"/>
          </a:xfrm>
        </p:grpSpPr>
        <p:pic>
          <p:nvPicPr>
            <p:cNvPr id="16" name="Picture 15"/>
            <p:cNvPicPr>
              <a:picLocks noChangeAspect="1"/>
            </p:cNvPicPr>
            <p:nvPr/>
          </p:nvPicPr>
          <p:blipFill>
            <a:blip r:embed="rId7"/>
            <a:stretch>
              <a:fillRect/>
            </a:stretch>
          </p:blipFill>
          <p:spPr>
            <a:xfrm>
              <a:off x="6931443" y="1621354"/>
              <a:ext cx="1906698" cy="1979022"/>
            </a:xfrm>
            <a:prstGeom prst="rect">
              <a:avLst/>
            </a:prstGeom>
          </p:spPr>
        </p:pic>
        <p:sp>
          <p:nvSpPr>
            <p:cNvPr id="17" name="TextBox 16"/>
            <p:cNvSpPr txBox="1"/>
            <p:nvPr/>
          </p:nvSpPr>
          <p:spPr>
            <a:xfrm>
              <a:off x="7429950" y="2938125"/>
              <a:ext cx="1144185" cy="414938"/>
            </a:xfrm>
            <a:prstGeom prst="rect">
              <a:avLst/>
            </a:prstGeom>
            <a:noFill/>
          </p:spPr>
          <p:txBody>
            <a:bodyPr wrap="square" lIns="0" tIns="0" rIns="0" bIns="0" rtlCol="0">
              <a:noAutofit/>
            </a:bodyPr>
            <a:lstStyle/>
            <a:p>
              <a:pPr>
                <a:lnSpc>
                  <a:spcPct val="90000"/>
                </a:lnSpc>
                <a:spcAft>
                  <a:spcPts val="600"/>
                </a:spcAft>
              </a:pPr>
              <a:r>
                <a:rPr lang="en-US" sz="2400" b="1" dirty="0" err="1"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AddOns</a:t>
              </a:r>
              <a:endParaRPr lang="en-US" sz="2400" b="1" kern="1200" dirty="0" smtClean="0">
                <a:solidFill>
                  <a:schemeClr val="tx2"/>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endParaRPr>
            </a:p>
          </p:txBody>
        </p:sp>
      </p:grpSp>
      <p:grpSp>
        <p:nvGrpSpPr>
          <p:cNvPr id="18" name="Group 17"/>
          <p:cNvGrpSpPr/>
          <p:nvPr/>
        </p:nvGrpSpPr>
        <p:grpSpPr>
          <a:xfrm>
            <a:off x="3256118" y="3253555"/>
            <a:ext cx="5582023" cy="2807449"/>
            <a:chOff x="3256118" y="3580651"/>
            <a:chExt cx="5582023" cy="2807449"/>
          </a:xfrm>
        </p:grpSpPr>
        <p:pic>
          <p:nvPicPr>
            <p:cNvPr id="19" name="Picture 18"/>
            <p:cNvPicPr>
              <a:picLocks noChangeAspect="1"/>
            </p:cNvPicPr>
            <p:nvPr/>
          </p:nvPicPr>
          <p:blipFill>
            <a:blip r:embed="rId8"/>
            <a:stretch>
              <a:fillRect/>
            </a:stretch>
          </p:blipFill>
          <p:spPr>
            <a:xfrm>
              <a:off x="3256118" y="3580651"/>
              <a:ext cx="5582023" cy="2807449"/>
            </a:xfrm>
            <a:prstGeom prst="rect">
              <a:avLst/>
            </a:prstGeom>
          </p:spPr>
        </p:pic>
        <p:sp>
          <p:nvSpPr>
            <p:cNvPr id="20" name="TextBox 19"/>
            <p:cNvSpPr txBox="1"/>
            <p:nvPr/>
          </p:nvSpPr>
          <p:spPr>
            <a:xfrm>
              <a:off x="4384715" y="5087920"/>
              <a:ext cx="3419394" cy="904056"/>
            </a:xfrm>
            <a:prstGeom prst="rect">
              <a:avLst/>
            </a:prstGeom>
            <a:noFill/>
          </p:spPr>
          <p:txBody>
            <a:bodyPr wrap="square" lIns="0" tIns="0" rIns="0" bIns="0" rtlCol="0">
              <a:noAutofit/>
            </a:bodyPr>
            <a:lstStyle/>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Accounting, Visibility</a:t>
              </a:r>
            </a:p>
            <a:p>
              <a:pPr algn="ctr">
                <a:lnSpc>
                  <a:spcPct val="90000"/>
                </a:lnSpc>
                <a:spcAft>
                  <a:spcPts val="600"/>
                </a:spcAft>
              </a:pPr>
              <a:r>
                <a:rPr lang="en-US" sz="2400" b="1" kern="1200" dirty="0"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&amp; Reporting</a:t>
              </a:r>
            </a:p>
          </p:txBody>
        </p:sp>
      </p:grpSp>
      <p:grpSp>
        <p:nvGrpSpPr>
          <p:cNvPr id="26" name="Group 25"/>
          <p:cNvGrpSpPr/>
          <p:nvPr/>
        </p:nvGrpSpPr>
        <p:grpSpPr>
          <a:xfrm>
            <a:off x="9671824" y="4205915"/>
            <a:ext cx="1662329" cy="1537750"/>
            <a:chOff x="9671824" y="4533011"/>
            <a:chExt cx="1662329" cy="1537750"/>
          </a:xfrm>
        </p:grpSpPr>
        <p:sp>
          <p:nvSpPr>
            <p:cNvPr id="27" name="Flowchart: Connector 26"/>
            <p:cNvSpPr/>
            <p:nvPr/>
          </p:nvSpPr>
          <p:spPr>
            <a:xfrm>
              <a:off x="9910233" y="4533011"/>
              <a:ext cx="1250950" cy="1201791"/>
            </a:xfrm>
            <a:prstGeom prst="flowChartConnector">
              <a:avLst/>
            </a:prstGeom>
            <a:solidFill>
              <a:schemeClr val="tx1">
                <a:lumMod val="50000"/>
                <a:lumOff val="50000"/>
              </a:schemeClr>
            </a:solidFill>
            <a:ln>
              <a:noFill/>
            </a:ln>
            <a:effectLst>
              <a:glow rad="63500">
                <a:schemeClr val="bg1">
                  <a:lumMod val="85000"/>
                  <a:alpha val="40000"/>
                </a:schemeClr>
              </a:glow>
              <a:outerShdw blurRad="50800" dist="38100" dir="5400000" algn="t" rotWithShape="0">
                <a:prstClr val="black">
                  <a:alpha val="40000"/>
                </a:prstClr>
              </a:outerShdw>
            </a:effectLst>
            <a:scene3d>
              <a:camera prst="orthographicFront"/>
              <a:lightRig rig="threePt" dir="t"/>
            </a:scene3d>
            <a:sp3d prstMaterial="metal">
              <a:bevelT/>
              <a:bevelB/>
            </a:sp3d>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8" name="Rectangle 27"/>
            <p:cNvSpPr/>
            <p:nvPr/>
          </p:nvSpPr>
          <p:spPr>
            <a:xfrm>
              <a:off x="9944658" y="4758169"/>
              <a:ext cx="1160895" cy="400110"/>
            </a:xfrm>
            <a:prstGeom prst="rect">
              <a:avLst/>
            </a:prstGeom>
          </p:spPr>
          <p:txBody>
            <a:bodyPr wrap="none">
              <a:spAutoFit/>
            </a:bodyPr>
            <a:lstStyle/>
            <a:p>
              <a:r>
                <a:rPr lang="en-US" sz="2000" b="1" dirty="0" err="1" smtClean="0">
                  <a:solidFill>
                    <a:schemeClr val="bg1"/>
                  </a:solidFill>
                  <a:effectLst>
                    <a:glow rad="12700">
                      <a:schemeClr val="accent5">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Gadugi" panose="020B0502040204020203" pitchFamily="34" charset="0"/>
                </a:rPr>
                <a:t>iControl</a:t>
              </a:r>
              <a:endParaRPr lang="en-US" sz="2000" dirty="0">
                <a:solidFill>
                  <a:schemeClr val="bg1"/>
                </a:solidFill>
              </a:endParaRPr>
            </a:p>
          </p:txBody>
        </p:sp>
        <p:pic>
          <p:nvPicPr>
            <p:cNvPr id="29" name="Picture 2" descr="http://i690.photobucket.com/albums/vv264/llamaplaid/spy-vs-spy.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077" t="30742" r="24970" b="13063"/>
            <a:stretch/>
          </p:blipFill>
          <p:spPr bwMode="auto">
            <a:xfrm>
              <a:off x="10232312" y="5094128"/>
              <a:ext cx="616145" cy="5530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Rectangle 29">
              <a:hlinkClick r:id="rId10"/>
            </p:cNvPr>
            <p:cNvSpPr/>
            <p:nvPr/>
          </p:nvSpPr>
          <p:spPr>
            <a:xfrm>
              <a:off x="9671824" y="5734802"/>
              <a:ext cx="1662329" cy="335959"/>
            </a:xfrm>
            <a:prstGeom prst="rect">
              <a:avLst/>
            </a:prstGeom>
            <a:no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i="0" dirty="0" smtClean="0">
                  <a:solidFill>
                    <a:schemeClr val="bg1"/>
                  </a:solidFill>
                  <a:effectLst>
                    <a:outerShdw blurRad="50800" dist="38100" dir="2700000" algn="tl" rotWithShape="0">
                      <a:prstClr val="black">
                        <a:alpha val="40000"/>
                      </a:prstClr>
                    </a:outerShdw>
                  </a:effectLst>
                  <a:latin typeface="Gadugi" panose="020B0502040204020203" pitchFamily="34" charset="0"/>
                </a:rPr>
                <a:t>Skunk Works</a:t>
              </a:r>
              <a:endParaRPr lang="en-US" i="0" dirty="0">
                <a:solidFill>
                  <a:schemeClr val="bg1"/>
                </a:solidFill>
                <a:effectLst>
                  <a:outerShdw blurRad="50800" dist="38100" dir="2700000" algn="tl" rotWithShape="0">
                    <a:prstClr val="black">
                      <a:alpha val="40000"/>
                    </a:prstClr>
                  </a:outerShdw>
                </a:effectLst>
                <a:latin typeface="Gadugi" panose="020B0502040204020203" pitchFamily="34" charset="0"/>
              </a:endParaRPr>
            </a:p>
          </p:txBody>
        </p:sp>
      </p:grpSp>
    </p:spTree>
    <p:extLst>
      <p:ext uri="{BB962C8B-B14F-4D97-AF65-F5344CB8AC3E}">
        <p14:creationId xmlns:p14="http://schemas.microsoft.com/office/powerpoint/2010/main" val="240180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95 -0.00139 L -0.0375 -0.02893 " pathEditMode="relative" rAng="0" ptsTypes="AA">
                                      <p:cBhvr>
                                        <p:cTn id="6" dur="2000" fill="hold"/>
                                        <p:tgtEl>
                                          <p:spTgt spid="6"/>
                                        </p:tgtEl>
                                        <p:attrNameLst>
                                          <p:attrName>ppt_x</p:attrName>
                                          <p:attrName>ppt_y</p:attrName>
                                        </p:attrNameLst>
                                      </p:cBhvr>
                                      <p:rCtr x="-1784"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4"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SNMP</a:t>
            </a:r>
            <a:endParaRPr lang="en-US" dirty="0"/>
          </a:p>
        </p:txBody>
      </p:sp>
      <p:grpSp>
        <p:nvGrpSpPr>
          <p:cNvPr id="8" name="Group 7"/>
          <p:cNvGrpSpPr/>
          <p:nvPr/>
        </p:nvGrpSpPr>
        <p:grpSpPr>
          <a:xfrm>
            <a:off x="446746" y="1092823"/>
            <a:ext cx="5242932" cy="4953765"/>
            <a:chOff x="446746" y="1204333"/>
            <a:chExt cx="5242932" cy="4953765"/>
          </a:xfrm>
        </p:grpSpPr>
        <p:pic>
          <p:nvPicPr>
            <p:cNvPr id="2" name="Picture 1"/>
            <p:cNvPicPr>
              <a:picLocks noChangeAspect="1"/>
            </p:cNvPicPr>
            <p:nvPr/>
          </p:nvPicPr>
          <p:blipFill>
            <a:blip r:embed="rId3"/>
            <a:stretch>
              <a:fillRect/>
            </a:stretch>
          </p:blipFill>
          <p:spPr>
            <a:xfrm>
              <a:off x="446746" y="1737465"/>
              <a:ext cx="5242932" cy="4420633"/>
            </a:xfrm>
            <a:prstGeom prst="rect">
              <a:avLst/>
            </a:prstGeom>
            <a:ln>
              <a:noFill/>
            </a:ln>
            <a:effectLst>
              <a:outerShdw blurRad="292100" dist="139700" dir="2700000" algn="tl" rotWithShape="0">
                <a:srgbClr val="333333">
                  <a:alpha val="65000"/>
                </a:srgbClr>
              </a:outerShdw>
            </a:effectLst>
          </p:spPr>
        </p:pic>
        <p:sp>
          <p:nvSpPr>
            <p:cNvPr id="6" name="Snip Single Corner Rectangle 5"/>
            <p:cNvSpPr/>
            <p:nvPr/>
          </p:nvSpPr>
          <p:spPr>
            <a:xfrm>
              <a:off x="446746" y="1204333"/>
              <a:ext cx="5242931" cy="533132"/>
            </a:xfrm>
            <a:prstGeom prst="snip1Rect">
              <a:avLst/>
            </a:prstGeom>
            <a:gradFill flip="none" rotWithShape="1">
              <a:gsLst>
                <a:gs pos="4000">
                  <a:srgbClr val="FAFAFA"/>
                </a:gs>
                <a:gs pos="90000">
                  <a:srgbClr val="008000"/>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3200" i="0" baseline="0" dirty="0" smtClean="0">
                  <a:solidFill>
                    <a:schemeClr val="bg1"/>
                  </a:solidFill>
                  <a:latin typeface="Gadugi" panose="020B0502040204020203" pitchFamily="34" charset="0"/>
                </a:rPr>
                <a:t>Agents</a:t>
              </a:r>
              <a:endParaRPr lang="en-US" sz="3200" i="0" baseline="0" dirty="0">
                <a:solidFill>
                  <a:schemeClr val="bg1"/>
                </a:solidFill>
                <a:latin typeface="Gadugi" panose="020B0502040204020203" pitchFamily="34" charset="0"/>
              </a:endParaRPr>
            </a:p>
          </p:txBody>
        </p:sp>
      </p:grpSp>
      <p:grpSp>
        <p:nvGrpSpPr>
          <p:cNvPr id="9" name="Group 8"/>
          <p:cNvGrpSpPr/>
          <p:nvPr/>
        </p:nvGrpSpPr>
        <p:grpSpPr>
          <a:xfrm>
            <a:off x="6317785" y="1092823"/>
            <a:ext cx="5242931" cy="4953764"/>
            <a:chOff x="6317785" y="1204333"/>
            <a:chExt cx="5242931" cy="4953764"/>
          </a:xfrm>
        </p:grpSpPr>
        <p:pic>
          <p:nvPicPr>
            <p:cNvPr id="5" name="Picture 4"/>
            <p:cNvPicPr>
              <a:picLocks noChangeAspect="1"/>
            </p:cNvPicPr>
            <p:nvPr/>
          </p:nvPicPr>
          <p:blipFill>
            <a:blip r:embed="rId4"/>
            <a:stretch>
              <a:fillRect/>
            </a:stretch>
          </p:blipFill>
          <p:spPr>
            <a:xfrm>
              <a:off x="6323401" y="1737464"/>
              <a:ext cx="5231701" cy="4420633"/>
            </a:xfrm>
            <a:prstGeom prst="rect">
              <a:avLst/>
            </a:prstGeom>
            <a:ln>
              <a:noFill/>
            </a:ln>
            <a:effectLst>
              <a:outerShdw blurRad="292100" dist="139700" dir="2700000" algn="tl" rotWithShape="0">
                <a:srgbClr val="333333">
                  <a:alpha val="65000"/>
                </a:srgbClr>
              </a:outerShdw>
            </a:effectLst>
          </p:spPr>
        </p:pic>
        <p:sp>
          <p:nvSpPr>
            <p:cNvPr id="7" name="Snip Single Corner Rectangle 6"/>
            <p:cNvSpPr/>
            <p:nvPr/>
          </p:nvSpPr>
          <p:spPr>
            <a:xfrm>
              <a:off x="6317785" y="1204333"/>
              <a:ext cx="5242931" cy="533132"/>
            </a:xfrm>
            <a:prstGeom prst="snip1Rect">
              <a:avLst/>
            </a:prstGeom>
            <a:gradFill flip="none" rotWithShape="1">
              <a:gsLst>
                <a:gs pos="4000">
                  <a:srgbClr val="FAFAFA"/>
                </a:gs>
                <a:gs pos="90000">
                  <a:srgbClr val="008000"/>
                </a:gs>
              </a:gsLst>
              <a:lin ang="8100000" scaled="1"/>
              <a:tileRect/>
            </a:gradFill>
            <a:ln>
              <a:solidFill>
                <a:schemeClr val="bg1">
                  <a:lumMod val="8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3200" dirty="0" smtClean="0">
                  <a:solidFill>
                    <a:schemeClr val="bg1"/>
                  </a:solidFill>
                  <a:latin typeface="Gadugi" panose="020B0502040204020203" pitchFamily="34" charset="0"/>
                </a:rPr>
                <a:t>Traps</a:t>
              </a:r>
              <a:endParaRPr lang="en-US" sz="3200" i="0" baseline="0" dirty="0">
                <a:solidFill>
                  <a:schemeClr val="bg1"/>
                </a:solidFill>
                <a:latin typeface="Gadugi" panose="020B0502040204020203" pitchFamily="34" charset="0"/>
              </a:endParaRPr>
            </a:p>
          </p:txBody>
        </p:sp>
      </p:grpSp>
      <p:grpSp>
        <p:nvGrpSpPr>
          <p:cNvPr id="15" name="Group 14"/>
          <p:cNvGrpSpPr/>
          <p:nvPr/>
        </p:nvGrpSpPr>
        <p:grpSpPr>
          <a:xfrm>
            <a:off x="441132" y="1518299"/>
            <a:ext cx="6740407" cy="470522"/>
            <a:chOff x="441132" y="1629809"/>
            <a:chExt cx="6740407" cy="470522"/>
          </a:xfrm>
        </p:grpSpPr>
        <p:sp>
          <p:nvSpPr>
            <p:cNvPr id="10" name="Oval 9"/>
            <p:cNvSpPr/>
            <p:nvPr/>
          </p:nvSpPr>
          <p:spPr>
            <a:xfrm>
              <a:off x="441132" y="1629809"/>
              <a:ext cx="961999" cy="451239"/>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1" name="Oval 10"/>
            <p:cNvSpPr/>
            <p:nvPr/>
          </p:nvSpPr>
          <p:spPr>
            <a:xfrm>
              <a:off x="6219540" y="1649092"/>
              <a:ext cx="961999" cy="451239"/>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cxnSp>
          <p:nvCxnSpPr>
            <p:cNvPr id="13" name="Straight Connector 12"/>
            <p:cNvCxnSpPr>
              <a:stCxn id="10" idx="6"/>
              <a:endCxn id="11" idx="2"/>
            </p:cNvCxnSpPr>
            <p:nvPr/>
          </p:nvCxnSpPr>
          <p:spPr>
            <a:xfrm>
              <a:off x="1403131" y="1855429"/>
              <a:ext cx="4816409" cy="192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76117" y="1857149"/>
              <a:ext cx="1610912" cy="238750"/>
            </a:xfrm>
            <a:prstGeom prst="rect">
              <a:avLst/>
            </a:prstGeom>
            <a:noFill/>
          </p:spPr>
          <p:txBody>
            <a:bodyPr wrap="square" lIns="0" tIns="0" rIns="0" bIns="0" rtlCol="0">
              <a:noAutofit/>
            </a:bodyPr>
            <a:lstStyle/>
            <a:p>
              <a:pPr>
                <a:lnSpc>
                  <a:spcPct val="90000"/>
                </a:lnSpc>
                <a:spcAft>
                  <a:spcPts val="600"/>
                </a:spcAft>
              </a:pPr>
              <a:r>
                <a:rPr lang="en-US" sz="2000" b="1" kern="1200" dirty="0" smtClean="0">
                  <a:solidFill>
                    <a:srgbClr val="FF0000"/>
                  </a:solidFill>
                  <a:effectLst>
                    <a:outerShdw blurRad="38100" dist="25400" dir="2700000" algn="tl">
                      <a:srgbClr val="000000">
                        <a:alpha val="0"/>
                      </a:srgbClr>
                    </a:outerShdw>
                  </a:effectLst>
                  <a:latin typeface="Gadugi" panose="020B0502040204020203" pitchFamily="34" charset="0"/>
                </a:rPr>
                <a:t>System</a:t>
              </a:r>
            </a:p>
          </p:txBody>
        </p:sp>
      </p:grpSp>
      <p:sp>
        <p:nvSpPr>
          <p:cNvPr id="12" name="Rectangle 11"/>
          <p:cNvSpPr/>
          <p:nvPr/>
        </p:nvSpPr>
        <p:spPr>
          <a:xfrm>
            <a:off x="441132" y="6136457"/>
            <a:ext cx="10965366" cy="523220"/>
          </a:xfrm>
          <a:prstGeom prst="rect">
            <a:avLst/>
          </a:prstGeom>
        </p:spPr>
        <p:txBody>
          <a:bodyPr wrap="square">
            <a:spAutoFit/>
          </a:bodyPr>
          <a:lstStyle/>
          <a:p>
            <a:pPr algn="ctr">
              <a:defRPr/>
            </a:pPr>
            <a:r>
              <a:rPr lang="en-US" sz="1400" dirty="0">
                <a:hlinkClick r:id="rId5"/>
              </a:rPr>
              <a:t>https://</a:t>
            </a:r>
            <a:r>
              <a:rPr lang="en-US" sz="1400" dirty="0" smtClean="0">
                <a:hlinkClick r:id="rId5"/>
              </a:rPr>
              <a:t>support.f5.com/kb/en-us/products/big-ip_ltm/manuals/product/bigip-external-monitoring-implementations-11-6-0/11.html#conceptid</a:t>
            </a:r>
            <a:endParaRPr lang="en-US" sz="1400" dirty="0" smtClean="0"/>
          </a:p>
          <a:p>
            <a:pPr algn="ctr">
              <a:defRPr/>
            </a:pPr>
            <a:endParaRPr lang="en-US" sz="1400" dirty="0"/>
          </a:p>
        </p:txBody>
      </p:sp>
    </p:spTree>
    <p:extLst>
      <p:ext uri="{BB962C8B-B14F-4D97-AF65-F5344CB8AC3E}">
        <p14:creationId xmlns:p14="http://schemas.microsoft.com/office/powerpoint/2010/main" val="357377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a22aeeb4-7644-4fb7-986a-45cbffec73bc"/>
</p:tagLst>
</file>

<file path=ppt/theme/theme1.xml><?xml version="1.0" encoding="utf-8"?>
<a:theme xmlns:a="http://schemas.openxmlformats.org/drawingml/2006/main" name="F5 2014 (16x9)">
  <a:themeElements>
    <a:clrScheme name="F5 2014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004892"/>
      </a:hlink>
      <a:folHlink>
        <a:srgbClr val="00489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2.xml><?xml version="1.0" encoding="utf-8"?>
<a:theme xmlns:a="http://schemas.openxmlformats.org/drawingml/2006/main" name="F5 2013 BETA (16x9)">
  <a:themeElements>
    <a:clrScheme name="F5 2013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B2541A"/>
      </a:hlink>
      <a:folHlink>
        <a:srgbClr val="B2541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3.xml><?xml version="1.0" encoding="utf-8"?>
<a:theme xmlns:a="http://schemas.openxmlformats.org/drawingml/2006/main" name="1_Default Theme">
  <a:themeElements>
    <a:clrScheme name="F5 2014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004892"/>
      </a:hlink>
      <a:folHlink>
        <a:srgbClr val="00489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31914</TotalTime>
  <Words>1736</Words>
  <Application>Microsoft Office PowerPoint</Application>
  <PresentationFormat>Widescreen</PresentationFormat>
  <Paragraphs>399</Paragraphs>
  <Slides>54</Slides>
  <Notes>45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54</vt:i4>
      </vt:variant>
    </vt:vector>
  </HeadingPairs>
  <TitlesOfParts>
    <vt:vector size="64" baseType="lpstr">
      <vt:lpstr>ＭＳ Ｐゴシック</vt:lpstr>
      <vt:lpstr>Arial</vt:lpstr>
      <vt:lpstr>Calibri</vt:lpstr>
      <vt:lpstr>Franklin Gothic Book</vt:lpstr>
      <vt:lpstr>Franklin Gothic Medium</vt:lpstr>
      <vt:lpstr>Gadugi</vt:lpstr>
      <vt:lpstr>Lucida Console</vt:lpstr>
      <vt:lpstr>F5 2014 (16x9)</vt:lpstr>
      <vt:lpstr>F5 2013 BETA (16x9)</vt:lpstr>
      <vt:lpstr>1_Default Theme</vt:lpstr>
      <vt:lpstr>F5 Monitoring &amp; Reporting</vt:lpstr>
      <vt:lpstr>PowerPoint Presentation</vt:lpstr>
      <vt:lpstr>PowerPoint Presentation</vt:lpstr>
      <vt:lpstr>PowerPoint Presentation</vt:lpstr>
      <vt:lpstr>PowerPoint Presentation</vt:lpstr>
      <vt:lpstr>General Warning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Looking Forward …</vt:lpstr>
      <vt:lpstr>Questions</vt:lpstr>
      <vt:lpstr>F5 Overview (Your very brief one slide marketing syllabus)</vt:lpstr>
      <vt:lpstr>Thank you for you time…</vt:lpstr>
    </vt:vector>
  </TitlesOfParts>
  <Company>F5 Networks,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 Lesley III</dc:creator>
  <cp:lastModifiedBy>Chas Lesley III</cp:lastModifiedBy>
  <cp:revision>292</cp:revision>
  <cp:lastPrinted>2015-03-26T03:46:32Z</cp:lastPrinted>
  <dcterms:created xsi:type="dcterms:W3CDTF">2014-12-15T22:47:52Z</dcterms:created>
  <dcterms:modified xsi:type="dcterms:W3CDTF">2015-06-29T23:25:37Z</dcterms:modified>
</cp:coreProperties>
</file>