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61" r:id="rId5"/>
    <p:sldId id="528" r:id="rId6"/>
    <p:sldId id="530" r:id="rId7"/>
    <p:sldId id="531" r:id="rId8"/>
    <p:sldId id="532" r:id="rId9"/>
    <p:sldId id="533" r:id="rId10"/>
    <p:sldId id="535" r:id="rId11"/>
    <p:sldId id="537" r:id="rId12"/>
    <p:sldId id="539" r:id="rId13"/>
    <p:sldId id="545" r:id="rId14"/>
    <p:sldId id="544" r:id="rId15"/>
    <p:sldId id="541" r:id="rId16"/>
    <p:sldId id="543" r:id="rId17"/>
    <p:sldId id="518" r:id="rId18"/>
    <p:sldId id="519" r:id="rId19"/>
    <p:sldId id="546" r:id="rId20"/>
    <p:sldId id="547" r:id="rId21"/>
    <p:sldId id="548" r:id="rId22"/>
    <p:sldId id="549" r:id="rId23"/>
    <p:sldId id="526" r:id="rId24"/>
    <p:sldId id="550" r:id="rId25"/>
    <p:sldId id="521" r:id="rId26"/>
    <p:sldId id="522" r:id="rId27"/>
    <p:sldId id="355" r:id="rId28"/>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untinez Jakab" initials="SJ" lastIdx="13" clrIdx="0"/>
  <p:cmAuthor id="1" name="Jay Kelley" initials="" lastIdx="2" clrIdx="1"/>
  <p:cmAuthor id="2" name="Ido Breger" initials="IB" lastIdx="2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884"/>
    <a:srgbClr val="93CEE9"/>
    <a:srgbClr val="F0E6C8"/>
    <a:srgbClr val="E9E7CF"/>
    <a:srgbClr val="F9F3BF"/>
    <a:srgbClr val="F0DF98"/>
    <a:srgbClr val="9CD8B4"/>
    <a:srgbClr val="E9741C"/>
    <a:srgbClr val="F0992F"/>
    <a:srgbClr val="E97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7" autoAdjust="0"/>
    <p:restoredTop sz="82157" autoAdjust="0"/>
  </p:normalViewPr>
  <p:slideViewPr>
    <p:cSldViewPr>
      <p:cViewPr varScale="1">
        <p:scale>
          <a:sx n="91" d="100"/>
          <a:sy n="91" d="100"/>
        </p:scale>
        <p:origin x="68" y="84"/>
      </p:cViewPr>
      <p:guideLst>
        <p:guide orient="horz" pos="2160"/>
        <p:guide pos="3839"/>
      </p:guideLst>
    </p:cSldViewPr>
  </p:slideViewPr>
  <p:notesTextViewPr>
    <p:cViewPr>
      <p:scale>
        <a:sx n="200" d="100"/>
        <a:sy n="200" d="100"/>
      </p:scale>
      <p:origin x="0" y="0"/>
    </p:cViewPr>
  </p:notesTextViewPr>
  <p:notesViewPr>
    <p:cSldViewPr>
      <p:cViewPr varScale="1">
        <p:scale>
          <a:sx n="109" d="100"/>
          <a:sy n="109" d="100"/>
        </p:scale>
        <p:origin x="-264" y="-7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FAFA060-6636-4578-AF3E-FEB8B05E41F2}" type="datetimeFigureOut">
              <a:rPr lang="en-US" smtClean="0"/>
              <a:t>8/1/2016</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r>
              <a:rPr lang="en-US" dirty="0" smtClean="0"/>
              <a:t>F5 Networks, Inc.</a:t>
            </a:r>
            <a:endParaRPr lang="en-US" dirty="0"/>
          </a:p>
        </p:txBody>
      </p:sp>
      <p:sp>
        <p:nvSpPr>
          <p:cNvPr id="7" name="Slide Number Placeholder 6"/>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A9788FA-AB08-43D3-9DA3-71551844DCB1}" type="slidenum">
              <a:rPr lang="en-US" smtClean="0"/>
              <a:t>‹#›</a:t>
            </a:fld>
            <a:endParaRPr lang="en-US" dirty="0"/>
          </a:p>
        </p:txBody>
      </p:sp>
    </p:spTree>
    <p:extLst>
      <p:ext uri="{BB962C8B-B14F-4D97-AF65-F5344CB8AC3E}">
        <p14:creationId xmlns:p14="http://schemas.microsoft.com/office/powerpoint/2010/main" val="376274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82C5657-D05C-4E60-AE4D-CCFC743DEABC}" type="datetimeFigureOut">
              <a:rPr lang="en-US" smtClean="0"/>
              <a:t>8/1/2016</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1FA4136-8B0D-4D64-8F5B-630EBC8D67B3}" type="slidenum">
              <a:rPr lang="en-US" smtClean="0"/>
              <a:t>‹#›</a:t>
            </a:fld>
            <a:endParaRPr lang="en-US" dirty="0"/>
          </a:p>
        </p:txBody>
      </p:sp>
    </p:spTree>
    <p:extLst>
      <p:ext uri="{BB962C8B-B14F-4D97-AF65-F5344CB8AC3E}">
        <p14:creationId xmlns:p14="http://schemas.microsoft.com/office/powerpoint/2010/main" val="137086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FA4136-8B0D-4D64-8F5B-630EBC8D67B3}" type="slidenum">
              <a:rPr lang="en-US" smtClean="0"/>
              <a:t>1</a:t>
            </a:fld>
            <a:endParaRPr lang="en-US" dirty="0"/>
          </a:p>
        </p:txBody>
      </p:sp>
    </p:spTree>
    <p:extLst>
      <p:ext uri="{BB962C8B-B14F-4D97-AF65-F5344CB8AC3E}">
        <p14:creationId xmlns:p14="http://schemas.microsoft.com/office/powerpoint/2010/main" val="2349518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14</a:t>
            </a:fld>
            <a:endParaRPr lang="en-US" dirty="0"/>
          </a:p>
        </p:txBody>
      </p:sp>
    </p:spTree>
    <p:extLst>
      <p:ext uri="{BB962C8B-B14F-4D97-AF65-F5344CB8AC3E}">
        <p14:creationId xmlns:p14="http://schemas.microsoft.com/office/powerpoint/2010/main" val="1022360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15</a:t>
            </a:fld>
            <a:endParaRPr lang="en-US" dirty="0"/>
          </a:p>
        </p:txBody>
      </p:sp>
    </p:spTree>
    <p:extLst>
      <p:ext uri="{BB962C8B-B14F-4D97-AF65-F5344CB8AC3E}">
        <p14:creationId xmlns:p14="http://schemas.microsoft.com/office/powerpoint/2010/main" val="334718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17</a:t>
            </a:fld>
            <a:endParaRPr lang="en-US" dirty="0"/>
          </a:p>
        </p:txBody>
      </p:sp>
    </p:spTree>
    <p:extLst>
      <p:ext uri="{BB962C8B-B14F-4D97-AF65-F5344CB8AC3E}">
        <p14:creationId xmlns:p14="http://schemas.microsoft.com/office/powerpoint/2010/main" val="3608313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18</a:t>
            </a:fld>
            <a:endParaRPr lang="en-US" dirty="0"/>
          </a:p>
        </p:txBody>
      </p:sp>
    </p:spTree>
    <p:extLst>
      <p:ext uri="{BB962C8B-B14F-4D97-AF65-F5344CB8AC3E}">
        <p14:creationId xmlns:p14="http://schemas.microsoft.com/office/powerpoint/2010/main" val="291971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22</a:t>
            </a:fld>
            <a:endParaRPr lang="en-US" dirty="0"/>
          </a:p>
        </p:txBody>
      </p:sp>
    </p:spTree>
    <p:extLst>
      <p:ext uri="{BB962C8B-B14F-4D97-AF65-F5344CB8AC3E}">
        <p14:creationId xmlns:p14="http://schemas.microsoft.com/office/powerpoint/2010/main" val="111640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http://www.gartner.com/newsroom/id/2322215</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4</a:t>
            </a:fld>
            <a:endParaRPr lang="en-US" dirty="0"/>
          </a:p>
        </p:txBody>
      </p:sp>
    </p:spTree>
    <p:extLst>
      <p:ext uri="{BB962C8B-B14F-4D97-AF65-F5344CB8AC3E}">
        <p14:creationId xmlns:p14="http://schemas.microsoft.com/office/powerpoint/2010/main" val="275329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http://blog.empowerid.com/blog-1/bid/164625/What-is-federation-And-how-is-it-different-from-SSO</a:t>
            </a:r>
          </a:p>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5</a:t>
            </a:fld>
            <a:endParaRPr lang="en-US" dirty="0"/>
          </a:p>
        </p:txBody>
      </p:sp>
    </p:spTree>
    <p:extLst>
      <p:ext uri="{BB962C8B-B14F-4D97-AF65-F5344CB8AC3E}">
        <p14:creationId xmlns:p14="http://schemas.microsoft.com/office/powerpoint/2010/main" val="378032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7</a:t>
            </a:fld>
            <a:endParaRPr lang="en-US" dirty="0"/>
          </a:p>
        </p:txBody>
      </p:sp>
    </p:spTree>
    <p:extLst>
      <p:ext uri="{BB962C8B-B14F-4D97-AF65-F5344CB8AC3E}">
        <p14:creationId xmlns:p14="http://schemas.microsoft.com/office/powerpoint/2010/main" val="4196705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8</a:t>
            </a:fld>
            <a:endParaRPr lang="en-US" dirty="0"/>
          </a:p>
        </p:txBody>
      </p:sp>
    </p:spTree>
    <p:extLst>
      <p:ext uri="{BB962C8B-B14F-4D97-AF65-F5344CB8AC3E}">
        <p14:creationId xmlns:p14="http://schemas.microsoft.com/office/powerpoint/2010/main" val="379349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9</a:t>
            </a:fld>
            <a:endParaRPr lang="en-US" dirty="0"/>
          </a:p>
        </p:txBody>
      </p:sp>
    </p:spTree>
    <p:extLst>
      <p:ext uri="{BB962C8B-B14F-4D97-AF65-F5344CB8AC3E}">
        <p14:creationId xmlns:p14="http://schemas.microsoft.com/office/powerpoint/2010/main" val="276857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11</a:t>
            </a:fld>
            <a:endParaRPr lang="en-US" dirty="0"/>
          </a:p>
        </p:txBody>
      </p:sp>
    </p:spTree>
    <p:extLst>
      <p:ext uri="{BB962C8B-B14F-4D97-AF65-F5344CB8AC3E}">
        <p14:creationId xmlns:p14="http://schemas.microsoft.com/office/powerpoint/2010/main" val="217184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12</a:t>
            </a:fld>
            <a:endParaRPr lang="en-US" dirty="0"/>
          </a:p>
        </p:txBody>
      </p:sp>
    </p:spTree>
    <p:extLst>
      <p:ext uri="{BB962C8B-B14F-4D97-AF65-F5344CB8AC3E}">
        <p14:creationId xmlns:p14="http://schemas.microsoft.com/office/powerpoint/2010/main" val="15979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13</a:t>
            </a:fld>
            <a:endParaRPr lang="en-US" dirty="0"/>
          </a:p>
        </p:txBody>
      </p:sp>
    </p:spTree>
    <p:extLst>
      <p:ext uri="{BB962C8B-B14F-4D97-AF65-F5344CB8AC3E}">
        <p14:creationId xmlns:p14="http://schemas.microsoft.com/office/powerpoint/2010/main" val="398139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9"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29213160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7"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8" name="Rectangle 7"/>
          <p:cNvSpPr/>
          <p:nvPr userDrawn="1"/>
        </p:nvSpPr>
        <p:spPr>
          <a:xfrm>
            <a:off x="822960" y="640080"/>
            <a:ext cx="2194560"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smtClean="0">
                <a:solidFill>
                  <a:srgbClr val="FFFFFF">
                    <a:alpha val="20000"/>
                  </a:srgbClr>
                </a:solidFill>
                <a:effectLst/>
                <a:latin typeface="Arial" pitchFamily="34" charset="0"/>
                <a:cs typeface="Arial" pitchFamily="34" charset="0"/>
              </a:rPr>
              <a:t>“</a:t>
            </a:r>
            <a:endParaRPr lang="en-US" sz="36000" dirty="0">
              <a:solidFill>
                <a:srgbClr val="FFFFFF">
                  <a:alpha val="20000"/>
                </a:srgbClr>
              </a:solidFill>
              <a:effectLst/>
              <a:latin typeface="Arial" pitchFamily="34" charset="0"/>
              <a:cs typeface="Arial" pitchFamily="34" charset="0"/>
            </a:endParaRPr>
          </a:p>
        </p:txBody>
      </p:sp>
      <p:sp>
        <p:nvSpPr>
          <p:cNvPr id="9" name="Text Placeholder 9"/>
          <p:cNvSpPr>
            <a:spLocks noGrp="1"/>
          </p:cNvSpPr>
          <p:nvPr>
            <p:ph type="body" sz="quarter" idx="10" hasCustomPrompt="1"/>
          </p:nvPr>
        </p:nvSpPr>
        <p:spPr>
          <a:xfrm>
            <a:off x="1522412" y="914400"/>
            <a:ext cx="9144000"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Tree>
    <p:extLst>
      <p:ext uri="{BB962C8B-B14F-4D97-AF65-F5344CB8AC3E}">
        <p14:creationId xmlns:p14="http://schemas.microsoft.com/office/powerpoint/2010/main" val="17712334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2960" y="640080"/>
            <a:ext cx="2194560"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smtClean="0">
                <a:solidFill>
                  <a:srgbClr val="FFFFFF">
                    <a:alpha val="20000"/>
                  </a:srgbClr>
                </a:solidFill>
                <a:effectLst/>
                <a:latin typeface="Arial" pitchFamily="34" charset="0"/>
                <a:cs typeface="Arial" pitchFamily="34" charset="0"/>
              </a:rPr>
              <a:t>“</a:t>
            </a:r>
            <a:endParaRPr lang="en-US" sz="36000" dirty="0">
              <a:solidFill>
                <a:srgbClr val="FFFFFF">
                  <a:alpha val="20000"/>
                </a:srgbClr>
              </a:solidFill>
              <a:effectLst/>
              <a:latin typeface="Arial" pitchFamily="34" charset="0"/>
              <a:cs typeface="Arial" pitchFamily="34" charset="0"/>
            </a:endParaRPr>
          </a:p>
        </p:txBody>
      </p:sp>
      <p:sp>
        <p:nvSpPr>
          <p:cNvPr id="7" name="Text Placeholder 9"/>
          <p:cNvSpPr>
            <a:spLocks noGrp="1"/>
          </p:cNvSpPr>
          <p:nvPr>
            <p:ph type="body" sz="quarter" idx="10" hasCustomPrompt="1"/>
          </p:nvPr>
        </p:nvSpPr>
        <p:spPr>
          <a:xfrm>
            <a:off x="1522412" y="914400"/>
            <a:ext cx="9144000"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9"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41401694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2960" y="640080"/>
            <a:ext cx="2194560"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smtClean="0">
                <a:solidFill>
                  <a:srgbClr val="FFFFFF">
                    <a:alpha val="20000"/>
                  </a:srgbClr>
                </a:solidFill>
                <a:effectLst/>
                <a:latin typeface="Arial" pitchFamily="34" charset="0"/>
                <a:cs typeface="Arial" pitchFamily="34" charset="0"/>
              </a:rPr>
              <a:t>“</a:t>
            </a:r>
            <a:endParaRPr lang="en-US" sz="36000" dirty="0">
              <a:solidFill>
                <a:srgbClr val="FFFFFF">
                  <a:alpha val="20000"/>
                </a:srgbClr>
              </a:solidFill>
              <a:effectLst/>
              <a:latin typeface="Arial" pitchFamily="34" charset="0"/>
              <a:cs typeface="Arial" pitchFamily="34" charset="0"/>
            </a:endParaRPr>
          </a:p>
        </p:txBody>
      </p:sp>
      <p:sp>
        <p:nvSpPr>
          <p:cNvPr id="7" name="Text Placeholder 9"/>
          <p:cNvSpPr>
            <a:spLocks noGrp="1"/>
          </p:cNvSpPr>
          <p:nvPr>
            <p:ph type="body" sz="quarter" idx="10" hasCustomPrompt="1"/>
          </p:nvPr>
        </p:nvSpPr>
        <p:spPr>
          <a:xfrm>
            <a:off x="1522412" y="914400"/>
            <a:ext cx="9144000"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9"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9039470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412" y="914400"/>
            <a:ext cx="9144000"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11"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6295319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412" y="914400"/>
            <a:ext cx="9144000"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8"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7081119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412" y="914400"/>
            <a:ext cx="9144000"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8"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8796039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412" y="914400"/>
            <a:ext cx="9144000"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8"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10653683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502920"/>
            <a:ext cx="10969943"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31520" y="2194560"/>
            <a:ext cx="5120640"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520" y="2880360"/>
            <a:ext cx="5120640"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09360" y="2194560"/>
            <a:ext cx="5120640"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dirty="0" smtClean="0"/>
              <a:t>Click to edit Master text styles</a:t>
            </a:r>
          </a:p>
        </p:txBody>
      </p:sp>
      <p:sp>
        <p:nvSpPr>
          <p:cNvPr id="6" name="Content Placeholder 5"/>
          <p:cNvSpPr>
            <a:spLocks noGrp="1"/>
          </p:cNvSpPr>
          <p:nvPr>
            <p:ph sz="quarter" idx="4"/>
          </p:nvPr>
        </p:nvSpPr>
        <p:spPr>
          <a:xfrm>
            <a:off x="6309360" y="2880360"/>
            <a:ext cx="5120640"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14"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9" name="Text Placeholder 8"/>
          <p:cNvSpPr>
            <a:spLocks noGrp="1"/>
          </p:cNvSpPr>
          <p:nvPr>
            <p:ph type="body" sz="quarter" idx="10" hasCustomPrompt="1"/>
          </p:nvPr>
        </p:nvSpPr>
        <p:spPr>
          <a:xfrm>
            <a:off x="731520" y="1371600"/>
            <a:ext cx="10696892"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24443674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31520" y="2286000"/>
            <a:ext cx="5120640"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09360" y="2286000"/>
            <a:ext cx="5120640"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12"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8" name="Text Placeholder 8"/>
          <p:cNvSpPr>
            <a:spLocks noGrp="1"/>
          </p:cNvSpPr>
          <p:nvPr>
            <p:ph type="body" sz="quarter" idx="10" hasCustomPrompt="1"/>
          </p:nvPr>
        </p:nvSpPr>
        <p:spPr>
          <a:xfrm>
            <a:off x="731520" y="1371600"/>
            <a:ext cx="10696892"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41239069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520" y="1463039"/>
            <a:ext cx="10424160" cy="2743200"/>
          </a:xfrm>
        </p:spPr>
        <p:txBody>
          <a:bodyPr/>
          <a:lstStyle>
            <a:lvl1pPr>
              <a:defRPr>
                <a:solidFill>
                  <a:schemeClr val="tx1">
                    <a:lumMod val="85000"/>
                    <a:lumOff val="15000"/>
                  </a:schemeClr>
                </a:solidFill>
              </a:defRPr>
            </a:lvl1p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5257800"/>
            <a:ext cx="1066800" cy="1066800"/>
          </a:xfrm>
          <a:prstGeom prst="rect">
            <a:avLst/>
          </a:prstGeom>
        </p:spPr>
      </p:pic>
      <p:cxnSp>
        <p:nvCxnSpPr>
          <p:cNvPr id="9" name="Straight Connector 8"/>
          <p:cNvCxnSpPr/>
          <p:nvPr userDrawn="1"/>
        </p:nvCxnSpPr>
        <p:spPr>
          <a:xfrm>
            <a:off x="455612" y="4876800"/>
            <a:ext cx="11277600"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520" y="5334000"/>
            <a:ext cx="7315200" cy="1188720"/>
          </a:xfrm>
        </p:spPr>
        <p:txBody>
          <a:bodyPr/>
          <a:lstStyle>
            <a:lvl1pPr marL="0" indent="0">
              <a:buNone/>
              <a:defRPr b="0">
                <a:solidFill>
                  <a:schemeClr val="tx1">
                    <a:lumMod val="85000"/>
                    <a:lumOff val="15000"/>
                  </a:schemeClr>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spTree>
    <p:extLst>
      <p:ext uri="{BB962C8B-B14F-4D97-AF65-F5344CB8AC3E}">
        <p14:creationId xmlns:p14="http://schemas.microsoft.com/office/powerpoint/2010/main" val="23340895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8"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5855932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1812" y="1143000"/>
            <a:ext cx="3352800" cy="3352800"/>
          </a:xfrm>
          <a:prstGeom prst="rect">
            <a:avLst/>
          </a:prstGeom>
        </p:spPr>
      </p:pic>
      <p:pic>
        <p:nvPicPr>
          <p:cNvPr id="4" name="Picture 3" descr="tagline.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5812" y="4876800"/>
            <a:ext cx="8099064" cy="516117"/>
          </a:xfrm>
          <a:prstGeom prst="rect">
            <a:avLst/>
          </a:prstGeom>
        </p:spPr>
      </p:pic>
    </p:spTree>
    <p:extLst>
      <p:ext uri="{BB962C8B-B14F-4D97-AF65-F5344CB8AC3E}">
        <p14:creationId xmlns:p14="http://schemas.microsoft.com/office/powerpoint/2010/main" val="23477259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7"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539916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2960" y="1645920"/>
            <a:ext cx="9144000" cy="1463040"/>
          </a:xfr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5400" b="0" cap="none" baseline="0">
                <a:solidFill>
                  <a:schemeClr val="tx1">
                    <a:lumMod val="85000"/>
                    <a:lumOff val="15000"/>
                  </a:schemeClr>
                </a:solidFill>
                <a:effectLst>
                  <a:outerShdw blurRad="38100" dist="25400" dir="2700000" algn="tl">
                    <a:srgbClr val="000000">
                      <a:alpha val="0"/>
                    </a:srgbClr>
                  </a:outerShdw>
                </a:effectLst>
              </a:defRPr>
            </a:lvl1pPr>
          </a:lstStyle>
          <a:p>
            <a:r>
              <a:rPr lang="en-US" dirty="0" smtClean="0"/>
              <a:t>F5 Corporate Template Title Goes Here (Title Case)</a:t>
            </a:r>
          </a:p>
        </p:txBody>
      </p:sp>
      <p:sp>
        <p:nvSpPr>
          <p:cNvPr id="3" name="Text Placeholder 2"/>
          <p:cNvSpPr>
            <a:spLocks noGrp="1"/>
          </p:cNvSpPr>
          <p:nvPr>
            <p:ph type="body" idx="1" hasCustomPrompt="1"/>
          </p:nvPr>
        </p:nvSpPr>
        <p:spPr>
          <a:xfrm>
            <a:off x="822960" y="3200400"/>
            <a:ext cx="7315200" cy="128016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lnSpc>
                <a:spcPct val="85000"/>
              </a:lnSpc>
              <a:spcBef>
                <a:spcPts val="600"/>
              </a:spcBef>
              <a:buFont typeface="Arial" charset="0"/>
              <a:buNone/>
              <a:defRPr lang="en-US" sz="2000" dirty="0" smtClean="0">
                <a:solidFill>
                  <a:schemeClr val="tx1">
                    <a:lumMod val="85000"/>
                    <a:lumOff val="15000"/>
                  </a:schemeClr>
                </a:solidFill>
                <a:effectLst>
                  <a:outerShdw blurRad="38100" dist="25400" dir="2700000" algn="tl">
                    <a:srgbClr val="000000">
                      <a:alpha val="0"/>
                    </a:srgbClr>
                  </a:outerShdw>
                </a:effectLst>
                <a:latin typeface="+mn-lt"/>
                <a:sym typeface="Franklin Gothic Medium" charset="0"/>
              </a:defRPr>
            </a:lvl1pPr>
          </a:lstStyle>
          <a:p>
            <a:pPr lvl="0" fontAlgn="base">
              <a:lnSpc>
                <a:spcPts val="1800"/>
              </a:lnSpc>
              <a:spcBef>
                <a:spcPts val="400"/>
              </a:spcBef>
              <a:spcAft>
                <a:spcPct val="0"/>
              </a:spcAft>
            </a:pPr>
            <a:r>
              <a:rPr lang="en-US" dirty="0" smtClean="0"/>
              <a:t>Author Name, Author Title if appropriate</a:t>
            </a:r>
            <a:br>
              <a:rPr lang="en-US" dirty="0" smtClean="0"/>
            </a:br>
            <a:r>
              <a:rPr lang="en-US" dirty="0" smtClean="0"/>
              <a:t>[Date]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0105" y="0"/>
            <a:ext cx="1188720" cy="1188720"/>
          </a:xfrm>
          <a:prstGeom prst="rect">
            <a:avLst/>
          </a:prstGeom>
        </p:spPr>
      </p:pic>
    </p:spTree>
    <p:extLst>
      <p:ext uri="{BB962C8B-B14F-4D97-AF65-F5344CB8AC3E}">
        <p14:creationId xmlns:p14="http://schemas.microsoft.com/office/powerpoint/2010/main" val="3780988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5840" y="2103120"/>
            <a:ext cx="10360501"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5840" y="3657600"/>
            <a:ext cx="8532178"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4546972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5840" y="2103120"/>
            <a:ext cx="10360501"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5840" y="3657600"/>
            <a:ext cx="8532178"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1802534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5840" y="2103120"/>
            <a:ext cx="10360501"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5840" y="3657600"/>
            <a:ext cx="8532178"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6747232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5840" y="2103120"/>
            <a:ext cx="10360501"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5840" y="3657600"/>
            <a:ext cx="8532178" cy="1752600"/>
          </a:xfr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8067099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22960" y="640080"/>
            <a:ext cx="2194560"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smtClean="0">
                <a:solidFill>
                  <a:srgbClr val="FFFFFF">
                    <a:alpha val="20000"/>
                  </a:srgbClr>
                </a:solidFill>
                <a:effectLst/>
                <a:latin typeface="Arial" pitchFamily="34" charset="0"/>
                <a:cs typeface="Arial" pitchFamily="34" charset="0"/>
              </a:rPr>
              <a:t>“</a:t>
            </a:r>
            <a:endParaRPr lang="en-US" sz="36000" dirty="0">
              <a:solidFill>
                <a:srgbClr val="FFFFFF">
                  <a:alpha val="20000"/>
                </a:srgbClr>
              </a:solidFill>
              <a:effectLst/>
              <a:latin typeface="Arial" pitchFamily="34" charset="0"/>
              <a:cs typeface="Arial" pitchFamily="34" charset="0"/>
            </a:endParaRPr>
          </a:p>
        </p:txBody>
      </p:sp>
      <p:sp>
        <p:nvSpPr>
          <p:cNvPr id="10" name="Text Placeholder 9"/>
          <p:cNvSpPr>
            <a:spLocks noGrp="1"/>
          </p:cNvSpPr>
          <p:nvPr>
            <p:ph type="body" sz="quarter" idx="10" hasCustomPrompt="1"/>
          </p:nvPr>
        </p:nvSpPr>
        <p:spPr>
          <a:xfrm>
            <a:off x="1522412" y="914400"/>
            <a:ext cx="9144000"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userDrawn="1"/>
        </p:nvSpPr>
        <p:spPr>
          <a:xfrm>
            <a:off x="-4636" y="6528816"/>
            <a:ext cx="12198096"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11" name="Slide Number Placeholder 23"/>
          <p:cNvSpPr txBox="1">
            <a:spLocks/>
          </p:cNvSpPr>
          <p:nvPr userDrawn="1"/>
        </p:nvSpPr>
        <p:spPr>
          <a:xfrm>
            <a:off x="9875520" y="6528816"/>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6444235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5000">
              <a:srgbClr val="FAFAFA"/>
            </a:gs>
            <a:gs pos="85000">
              <a:srgbClr val="E6E6E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02920"/>
            <a:ext cx="10972800" cy="914400"/>
          </a:xfrm>
          <a:prstGeom prst="rect">
            <a:avLst/>
          </a:prstGeom>
        </p:spPr>
        <p:txBody>
          <a:bodyPr vert="horz" lIns="0" tIns="0" rIns="0" bIns="0" rtlCol="0" anchor="t" anchorCtr="0">
            <a:no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731520" y="1463039"/>
            <a:ext cx="10424160" cy="4572000"/>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Footer Placeholder 22"/>
          <p:cNvSpPr>
            <a:spLocks noGrp="1"/>
          </p:cNvSpPr>
          <p:nvPr>
            <p:ph type="ftr" sz="quarter" idx="3"/>
          </p:nvPr>
        </p:nvSpPr>
        <p:spPr>
          <a:xfrm>
            <a:off x="-4636" y="6537960"/>
            <a:ext cx="12198096" cy="329184"/>
          </a:xfrm>
          <a:prstGeom prst="rect">
            <a:avLst/>
          </a:prstGeom>
          <a:solidFill>
            <a:schemeClr val="bg1"/>
          </a:solidFill>
        </p:spPr>
        <p:txBody>
          <a:bodyPr vert="horz" wrap="square" lIns="502920" tIns="0" rIns="0" bIns="0" rtlCol="0" anchor="ctr">
            <a:noAutofit/>
          </a:bodyPr>
          <a:lstStyle>
            <a:lvl1pPr>
              <a:defRPr lang="en-US" sz="1100" b="0" dirty="0">
                <a:solidFill>
                  <a:schemeClr val="tx2"/>
                </a:solidFill>
                <a:effectLst/>
                <a:latin typeface="+mj-lt"/>
              </a:defRPr>
            </a:lvl1pPr>
          </a:lstStyle>
          <a:p>
            <a:pPr>
              <a:lnSpc>
                <a:spcPct val="90000"/>
              </a:lnSpc>
              <a:buClr>
                <a:schemeClr val="bg1">
                  <a:lumMod val="65000"/>
                </a:schemeClr>
              </a:buClr>
              <a:buFont typeface="Arial" pitchFamily="34" charset="0"/>
              <a:buNone/>
            </a:pPr>
            <a:r>
              <a:rPr lang="en-US" dirty="0" smtClean="0"/>
              <a:t>© F5 Networks, Inc</a:t>
            </a:r>
            <a:endParaRPr lang="en-US" dirty="0"/>
          </a:p>
        </p:txBody>
      </p:sp>
      <p:sp>
        <p:nvSpPr>
          <p:cNvPr id="24" name="Slide Number Placeholder 23"/>
          <p:cNvSpPr>
            <a:spLocks noGrp="1"/>
          </p:cNvSpPr>
          <p:nvPr>
            <p:ph type="sldNum" sz="quarter" idx="4"/>
          </p:nvPr>
        </p:nvSpPr>
        <p:spPr>
          <a:xfrm>
            <a:off x="9875520" y="6537960"/>
            <a:ext cx="1828800" cy="320040"/>
          </a:xfrm>
          <a:prstGeom prst="rect">
            <a:avLst/>
          </a:prstGeom>
        </p:spPr>
        <p:txBody>
          <a:bodyPr vert="horz" wrap="square" lIns="0" tIns="0" rIns="0" bIns="0" rtlCol="0" anchor="ctr">
            <a:noAutofit/>
          </a:bodyPr>
          <a:lstStyle>
            <a:lvl1pPr>
              <a:defRPr lang="en-US" sz="1100" smtClean="0">
                <a:solidFill>
                  <a:schemeClr val="tx2"/>
                </a:solidFill>
                <a:latin typeface="+mj-lt"/>
              </a:defRPr>
            </a:lvl1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2413794200"/>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1" r:id="rId4"/>
    <p:sldLayoutId id="2147483649" r:id="rId5"/>
    <p:sldLayoutId id="2147483660" r:id="rId6"/>
    <p:sldLayoutId id="2147483661" r:id="rId7"/>
    <p:sldLayoutId id="2147483662" r:id="rId8"/>
    <p:sldLayoutId id="2147483658" r:id="rId9"/>
    <p:sldLayoutId id="2147483664" r:id="rId10"/>
    <p:sldLayoutId id="2147483665" r:id="rId11"/>
    <p:sldLayoutId id="2147483666" r:id="rId12"/>
    <p:sldLayoutId id="2147483659" r:id="rId13"/>
    <p:sldLayoutId id="2147483667" r:id="rId14"/>
    <p:sldLayoutId id="2147483668" r:id="rId15"/>
    <p:sldLayoutId id="2147483669" r:id="rId16"/>
    <p:sldLayoutId id="2147483653" r:id="rId17"/>
    <p:sldLayoutId id="2147483652" r:id="rId18"/>
    <p:sldLayoutId id="2147483663" r:id="rId19"/>
    <p:sldLayoutId id="2147483657" r:id="rId20"/>
  </p:sldLayoutIdLst>
  <p:timing>
    <p:tnLst>
      <p:par>
        <p:cTn id="1" dur="indefinite" restart="never" nodeType="tmRoot"/>
      </p:par>
    </p:tnLst>
  </p:timing>
  <p:txStyles>
    <p:title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gartner.com/newsroom/id/2322215"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oauth.net/" TargetMode="External"/><Relationship Id="rId3" Type="http://schemas.openxmlformats.org/officeDocument/2006/relationships/hyperlink" Target="https://www.oasis-open.org/standards#samlv2.0" TargetMode="External"/><Relationship Id="rId7" Type="http://schemas.openxmlformats.org/officeDocument/2006/relationships/hyperlink" Target="http://openid.ne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oasis-open.org/committees/wss/charter.php" TargetMode="External"/><Relationship Id="rId5" Type="http://schemas.openxmlformats.org/officeDocument/2006/relationships/image" Target="../media/image10.png"/><Relationship Id="rId4" Type="http://schemas.openxmlformats.org/officeDocument/2006/relationships/hyperlink" Target="http://shibboleth.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oasis-open.org/committees/security/"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Policy - Federation</a:t>
            </a:r>
            <a:br>
              <a:rPr lang="en-US" dirty="0" smtClean="0"/>
            </a:br>
            <a:r>
              <a:rPr lang="en-US" sz="2400" dirty="0" smtClean="0"/>
              <a:t>March 23, 2016</a:t>
            </a:r>
            <a:endParaRPr lang="en-US" dirty="0"/>
          </a:p>
        </p:txBody>
      </p:sp>
      <p:sp>
        <p:nvSpPr>
          <p:cNvPr id="9" name="Subtitle 8"/>
          <p:cNvSpPr>
            <a:spLocks noGrp="1"/>
          </p:cNvSpPr>
          <p:nvPr>
            <p:ph type="subTitle" idx="1"/>
          </p:nvPr>
        </p:nvSpPr>
        <p:spPr/>
        <p:txBody>
          <a:bodyPr/>
          <a:lstStyle/>
          <a:p>
            <a:pPr lvl="0"/>
            <a:r>
              <a:rPr lang="en-US" dirty="0" smtClean="0"/>
              <a:t>Chas Lesley, SE </a:t>
            </a:r>
            <a:r>
              <a:rPr lang="en-US" dirty="0" err="1" smtClean="0"/>
              <a:t>Norcal</a:t>
            </a:r>
            <a:endParaRPr lang="en-US" dirty="0"/>
          </a:p>
        </p:txBody>
      </p:sp>
    </p:spTree>
    <p:extLst>
      <p:ext uri="{BB962C8B-B14F-4D97-AF65-F5344CB8AC3E}">
        <p14:creationId xmlns:p14="http://schemas.microsoft.com/office/powerpoint/2010/main" val="716930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SAML </a:t>
            </a:r>
            <a:r>
              <a:rPr lang="en-US" dirty="0" err="1" smtClean="0"/>
              <a:t>iDP</a:t>
            </a:r>
            <a:r>
              <a:rPr lang="en-US" dirty="0" smtClean="0"/>
              <a:t> &amp; SP Initiated</a:t>
            </a:r>
            <a:endParaRPr lang="en-US" dirty="0"/>
          </a:p>
        </p:txBody>
      </p:sp>
    </p:spTree>
    <p:extLst>
      <p:ext uri="{BB962C8B-B14F-4D97-AF65-F5344CB8AC3E}">
        <p14:creationId xmlns:p14="http://schemas.microsoft.com/office/powerpoint/2010/main" val="4173222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5"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SAML Architecture</a:t>
            </a:r>
            <a:endParaRPr lang="en-US" dirty="0">
              <a:solidFill>
                <a:schemeClr val="bg1"/>
              </a:solidFill>
            </a:endParaRPr>
          </a:p>
        </p:txBody>
      </p:sp>
      <p:pic>
        <p:nvPicPr>
          <p:cNvPr id="2050" name="Picture 2" descr="http://findicons.com/files/icons/989/ivista_2/256/us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212" y="327660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157113" y="3124200"/>
            <a:ext cx="1524000" cy="1156301"/>
          </a:xfrm>
          <a:prstGeom prst="rect">
            <a:avLst/>
          </a:prstGeom>
        </p:spPr>
      </p:pic>
      <p:pic>
        <p:nvPicPr>
          <p:cNvPr id="9" name="Picture 8"/>
          <p:cNvPicPr>
            <a:picLocks noChangeAspect="1"/>
          </p:cNvPicPr>
          <p:nvPr/>
        </p:nvPicPr>
        <p:blipFill>
          <a:blip r:embed="rId6"/>
          <a:stretch>
            <a:fillRect/>
          </a:stretch>
        </p:blipFill>
        <p:spPr>
          <a:xfrm>
            <a:off x="6214962" y="1295400"/>
            <a:ext cx="2146300" cy="1538045"/>
          </a:xfrm>
          <a:prstGeom prst="rect">
            <a:avLst/>
          </a:prstGeom>
        </p:spPr>
      </p:pic>
      <p:pic>
        <p:nvPicPr>
          <p:cNvPr id="10" name="Picture 9"/>
          <p:cNvPicPr>
            <a:picLocks noChangeAspect="1"/>
          </p:cNvPicPr>
          <p:nvPr/>
        </p:nvPicPr>
        <p:blipFill>
          <a:blip r:embed="rId7"/>
          <a:stretch>
            <a:fillRect/>
          </a:stretch>
        </p:blipFill>
        <p:spPr>
          <a:xfrm>
            <a:off x="6228076" y="4280501"/>
            <a:ext cx="2146300" cy="1538045"/>
          </a:xfrm>
          <a:prstGeom prst="rect">
            <a:avLst/>
          </a:prstGeom>
        </p:spPr>
      </p:pic>
      <p:sp>
        <p:nvSpPr>
          <p:cNvPr id="11" name="TextBox 10"/>
          <p:cNvSpPr txBox="1"/>
          <p:nvPr/>
        </p:nvSpPr>
        <p:spPr>
          <a:xfrm>
            <a:off x="547513" y="4419600"/>
            <a:ext cx="1828800" cy="304800"/>
          </a:xfrm>
          <a:prstGeom prst="rect">
            <a:avLst/>
          </a:prstGeom>
          <a:noFill/>
        </p:spPr>
        <p:txBody>
          <a:bodyPr wrap="square" lIns="0" tIns="0" rIns="0" bIns="0" rtlCol="0">
            <a:noAutofit/>
          </a:bodyPr>
          <a:lstStyle/>
          <a:p>
            <a:pPr algn="ct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User/Client</a:t>
            </a:r>
          </a:p>
          <a:p>
            <a:pPr algn="ctr">
              <a:lnSpc>
                <a:spcPct val="90000"/>
              </a:lnSpc>
              <a:spcAft>
                <a:spcPts val="600"/>
              </a:spcAft>
            </a:pPr>
            <a:r>
              <a:rPr lang="en-US" sz="2000" dirty="0" smtClean="0">
                <a:solidFill>
                  <a:schemeClr val="tx2"/>
                </a:solidFill>
                <a:effectLst>
                  <a:outerShdw blurRad="38100" dist="25400" dir="2700000" algn="tl">
                    <a:srgbClr val="000000">
                      <a:alpha val="0"/>
                    </a:srgbClr>
                  </a:outerShdw>
                </a:effectLst>
              </a:rPr>
              <a:t>(Principal)</a:t>
            </a:r>
            <a:endParaRPr lang="en-US" sz="2000" kern="1200" dirty="0" smtClean="0">
              <a:solidFill>
                <a:schemeClr val="tx2"/>
              </a:solidFill>
              <a:effectLst>
                <a:outerShdw blurRad="38100" dist="25400" dir="2700000" algn="tl">
                  <a:srgbClr val="000000">
                    <a:alpha val="0"/>
                  </a:srgbClr>
                </a:outerShdw>
              </a:effectLst>
              <a:latin typeface="+mn-lt"/>
              <a:ea typeface="+mn-ea"/>
              <a:cs typeface="+mn-cs"/>
            </a:endParaRPr>
          </a:p>
        </p:txBody>
      </p:sp>
      <p:sp>
        <p:nvSpPr>
          <p:cNvPr id="13" name="TextBox 12"/>
          <p:cNvSpPr txBox="1"/>
          <p:nvPr/>
        </p:nvSpPr>
        <p:spPr>
          <a:xfrm>
            <a:off x="6365196" y="2832950"/>
            <a:ext cx="1828800" cy="621852"/>
          </a:xfrm>
          <a:prstGeom prst="rect">
            <a:avLst/>
          </a:prstGeom>
          <a:noFill/>
        </p:spPr>
        <p:txBody>
          <a:bodyPr wrap="square" lIns="0" tIns="0" rIns="0" bIns="0" rtlCol="0">
            <a:noAutofit/>
          </a:bodyPr>
          <a:lstStyle/>
          <a:p>
            <a:pPr algn="ct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SAML Identity Provider</a:t>
            </a:r>
          </a:p>
        </p:txBody>
      </p:sp>
      <p:sp>
        <p:nvSpPr>
          <p:cNvPr id="14" name="TextBox 13"/>
          <p:cNvSpPr txBox="1"/>
          <p:nvPr/>
        </p:nvSpPr>
        <p:spPr>
          <a:xfrm>
            <a:off x="6365196" y="5867400"/>
            <a:ext cx="1828800" cy="304800"/>
          </a:xfrm>
          <a:prstGeom prst="rect">
            <a:avLst/>
          </a:prstGeom>
          <a:noFill/>
        </p:spPr>
        <p:txBody>
          <a:bodyPr wrap="square" lIns="0" tIns="0" rIns="0" bIns="0" rtlCol="0">
            <a:noAutofit/>
          </a:bodyPr>
          <a:lstStyle/>
          <a:p>
            <a:pPr algn="ct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SAML Service Provider</a:t>
            </a:r>
          </a:p>
        </p:txBody>
      </p:sp>
      <p:sp>
        <p:nvSpPr>
          <p:cNvPr id="12" name="Oval 11"/>
          <p:cNvSpPr/>
          <p:nvPr/>
        </p:nvSpPr>
        <p:spPr>
          <a:xfrm>
            <a:off x="1111075" y="2854621"/>
            <a:ext cx="457200" cy="416553"/>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2000" b="0" i="0" cap="all" baseline="0" dirty="0" smtClean="0">
                <a:solidFill>
                  <a:schemeClr val="bg1"/>
                </a:solidFill>
                <a:effectLst>
                  <a:outerShdw blurRad="38100" dist="25400" dir="2700000" algn="tl">
                    <a:srgbClr val="000000">
                      <a:alpha val="0"/>
                    </a:srgbClr>
                  </a:outerShdw>
                </a:effectLst>
                <a:latin typeface="+mj-lt"/>
              </a:rPr>
              <a:t>1</a:t>
            </a:r>
            <a:endParaRPr lang="en-US" sz="2000" b="0" i="0" cap="all" baseline="0" dirty="0">
              <a:solidFill>
                <a:schemeClr val="bg1"/>
              </a:solidFill>
              <a:effectLst>
                <a:outerShdw blurRad="38100" dist="25400" dir="2700000" algn="tl">
                  <a:srgbClr val="000000">
                    <a:alpha val="0"/>
                  </a:srgbClr>
                </a:outerShdw>
              </a:effectLst>
              <a:latin typeface="+mj-lt"/>
            </a:endParaRPr>
          </a:p>
        </p:txBody>
      </p:sp>
      <p:sp>
        <p:nvSpPr>
          <p:cNvPr id="23" name="Oval 22"/>
          <p:cNvSpPr/>
          <p:nvPr/>
        </p:nvSpPr>
        <p:spPr>
          <a:xfrm>
            <a:off x="6365196" y="1210956"/>
            <a:ext cx="457200" cy="416553"/>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2000" cap="all" dirty="0">
                <a:solidFill>
                  <a:schemeClr val="bg1"/>
                </a:solidFill>
                <a:effectLst>
                  <a:outerShdw blurRad="38100" dist="25400" dir="2700000" algn="tl">
                    <a:srgbClr val="000000">
                      <a:alpha val="0"/>
                    </a:srgbClr>
                  </a:outerShdw>
                </a:effectLst>
                <a:latin typeface="+mj-lt"/>
              </a:rPr>
              <a:t>2</a:t>
            </a:r>
            <a:endParaRPr lang="en-US" sz="2000" b="0" i="0" cap="all" baseline="0" dirty="0">
              <a:solidFill>
                <a:schemeClr val="bg1"/>
              </a:solidFill>
              <a:effectLst>
                <a:outerShdw blurRad="38100" dist="25400" dir="2700000" algn="tl">
                  <a:srgbClr val="000000">
                    <a:alpha val="0"/>
                  </a:srgbClr>
                </a:outerShdw>
              </a:effectLst>
              <a:latin typeface="+mj-lt"/>
            </a:endParaRPr>
          </a:p>
        </p:txBody>
      </p:sp>
      <p:sp>
        <p:nvSpPr>
          <p:cNvPr id="27" name="Oval 26"/>
          <p:cNvSpPr/>
          <p:nvPr/>
        </p:nvSpPr>
        <p:spPr>
          <a:xfrm>
            <a:off x="4445522" y="2674232"/>
            <a:ext cx="457200" cy="416553"/>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2000" cap="all" dirty="0">
                <a:solidFill>
                  <a:schemeClr val="bg1"/>
                </a:solidFill>
                <a:effectLst>
                  <a:outerShdw blurRad="38100" dist="25400" dir="2700000" algn="tl">
                    <a:srgbClr val="000000">
                      <a:alpha val="0"/>
                    </a:srgbClr>
                  </a:outerShdw>
                </a:effectLst>
                <a:latin typeface="+mj-lt"/>
              </a:rPr>
              <a:t>3</a:t>
            </a:r>
            <a:endParaRPr lang="en-US" sz="2000" b="0" i="0" cap="all" baseline="0" dirty="0">
              <a:solidFill>
                <a:schemeClr val="bg1"/>
              </a:solidFill>
              <a:effectLst>
                <a:outerShdw blurRad="38100" dist="25400" dir="2700000" algn="tl">
                  <a:srgbClr val="000000">
                    <a:alpha val="0"/>
                  </a:srgbClr>
                </a:outerShdw>
              </a:effectLst>
              <a:latin typeface="+mj-lt"/>
            </a:endParaRPr>
          </a:p>
        </p:txBody>
      </p:sp>
      <p:sp>
        <p:nvSpPr>
          <p:cNvPr id="32" name="Oval 31"/>
          <p:cNvSpPr/>
          <p:nvPr/>
        </p:nvSpPr>
        <p:spPr>
          <a:xfrm>
            <a:off x="6304276" y="4231647"/>
            <a:ext cx="457200" cy="416553"/>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2000" cap="all" dirty="0">
                <a:solidFill>
                  <a:schemeClr val="bg1"/>
                </a:solidFill>
                <a:effectLst>
                  <a:outerShdw blurRad="38100" dist="25400" dir="2700000" algn="tl">
                    <a:srgbClr val="000000">
                      <a:alpha val="0"/>
                    </a:srgbClr>
                  </a:outerShdw>
                </a:effectLst>
                <a:latin typeface="+mj-lt"/>
              </a:rPr>
              <a:t>4</a:t>
            </a:r>
            <a:endParaRPr lang="en-US" sz="2000" b="0" i="0" cap="all" baseline="0" dirty="0">
              <a:solidFill>
                <a:schemeClr val="bg1"/>
              </a:solidFill>
              <a:effectLst>
                <a:outerShdw blurRad="38100" dist="25400" dir="2700000" algn="tl">
                  <a:srgbClr val="000000">
                    <a:alpha val="0"/>
                  </a:srgbClr>
                </a:outerShdw>
              </a:effectLst>
              <a:latin typeface="+mj-lt"/>
            </a:endParaRPr>
          </a:p>
        </p:txBody>
      </p:sp>
      <p:sp>
        <p:nvSpPr>
          <p:cNvPr id="45" name="Rounded Rectangle 44"/>
          <p:cNvSpPr/>
          <p:nvPr/>
        </p:nvSpPr>
        <p:spPr>
          <a:xfrm>
            <a:off x="8487957" y="1295400"/>
            <a:ext cx="3501645" cy="5105400"/>
          </a:xfrm>
          <a:prstGeom prst="roundRect">
            <a:avLst>
              <a:gd name="adj" fmla="val 4866"/>
            </a:avLst>
          </a:prstGeom>
          <a:solidFill>
            <a:schemeClr val="bg1"/>
          </a:solidFill>
          <a:effectLst>
            <a:innerShdw blurRad="114300">
              <a:prstClr val="black"/>
            </a:innerShdw>
          </a:effectLst>
        </p:spPr>
        <p:txBody>
          <a:bodyPr vert="horz" wrap="square" lIns="182880" tIns="91440" rIns="91440" bIns="0" rtlCol="0" anchor="t" anchorCtr="0">
            <a:noAutofit/>
          </a:bodyPr>
          <a:lstStyle/>
          <a:p>
            <a:pPr indent="0">
              <a:lnSpc>
                <a:spcPct val="90000"/>
              </a:lnSpc>
              <a:spcBef>
                <a:spcPts val="0"/>
              </a:spcBef>
              <a:spcAft>
                <a:spcPts val="0"/>
              </a:spcAft>
              <a:buClrTx/>
              <a:buFont typeface="Arial" pitchFamily="34" charset="0"/>
              <a:buNone/>
            </a:pPr>
            <a:endParaRPr lang="en-US" altLang="en-US" sz="2200" dirty="0"/>
          </a:p>
        </p:txBody>
      </p:sp>
      <p:sp>
        <p:nvSpPr>
          <p:cNvPr id="46" name="Oval 45"/>
          <p:cNvSpPr/>
          <p:nvPr/>
        </p:nvSpPr>
        <p:spPr>
          <a:xfrm>
            <a:off x="8532812" y="1421145"/>
            <a:ext cx="324073" cy="331456"/>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1500" b="0" i="0" cap="all" baseline="0" dirty="0" smtClean="0">
                <a:solidFill>
                  <a:schemeClr val="bg1"/>
                </a:solidFill>
                <a:effectLst>
                  <a:outerShdw blurRad="38100" dist="25400" dir="2700000" algn="tl">
                    <a:srgbClr val="000000">
                      <a:alpha val="0"/>
                    </a:srgbClr>
                  </a:outerShdw>
                </a:effectLst>
                <a:latin typeface="+mj-lt"/>
              </a:rPr>
              <a:t>1</a:t>
            </a:r>
            <a:endParaRPr lang="en-US" sz="1500" b="0" i="0" cap="all" baseline="0" dirty="0">
              <a:solidFill>
                <a:schemeClr val="bg1"/>
              </a:solidFill>
              <a:effectLst>
                <a:outerShdw blurRad="38100" dist="25400" dir="2700000" algn="tl">
                  <a:srgbClr val="000000">
                    <a:alpha val="0"/>
                  </a:srgbClr>
                </a:outerShdw>
              </a:effectLst>
              <a:latin typeface="+mj-lt"/>
            </a:endParaRPr>
          </a:p>
        </p:txBody>
      </p:sp>
      <p:sp>
        <p:nvSpPr>
          <p:cNvPr id="47" name="TextBox 46"/>
          <p:cNvSpPr txBox="1"/>
          <p:nvPr/>
        </p:nvSpPr>
        <p:spPr>
          <a:xfrm>
            <a:off x="8922572" y="1447800"/>
            <a:ext cx="2963039" cy="837917"/>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The User/Client </a:t>
            </a:r>
            <a:r>
              <a:rPr lang="en-US" sz="2000" kern="1200" dirty="0" smtClean="0">
                <a:solidFill>
                  <a:schemeClr val="tx2"/>
                </a:solidFill>
                <a:effectLst>
                  <a:outerShdw blurRad="38100" dist="25400" dir="2700000" algn="tl">
                    <a:srgbClr val="000000">
                      <a:alpha val="0"/>
                    </a:srgbClr>
                  </a:outerShdw>
                </a:effectLst>
                <a:latin typeface="+mn-lt"/>
                <a:ea typeface="+mn-ea"/>
                <a:cs typeface="+mn-cs"/>
              </a:rPr>
              <a:t>(Principal) who </a:t>
            </a:r>
            <a:r>
              <a:rPr lang="en-US" sz="2000" kern="1200" dirty="0" smtClean="0">
                <a:solidFill>
                  <a:schemeClr val="tx2"/>
                </a:solidFill>
                <a:effectLst>
                  <a:outerShdw blurRad="38100" dist="25400" dir="2700000" algn="tl">
                    <a:srgbClr val="000000">
                      <a:alpha val="0"/>
                    </a:srgbClr>
                  </a:outerShdw>
                </a:effectLst>
                <a:latin typeface="+mn-lt"/>
                <a:ea typeface="+mn-ea"/>
                <a:cs typeface="+mn-cs"/>
              </a:rPr>
              <a:t>will be accessing an application via a URL.</a:t>
            </a:r>
          </a:p>
        </p:txBody>
      </p:sp>
      <p:sp>
        <p:nvSpPr>
          <p:cNvPr id="48" name="Oval 47"/>
          <p:cNvSpPr/>
          <p:nvPr/>
        </p:nvSpPr>
        <p:spPr>
          <a:xfrm>
            <a:off x="8532812" y="2355896"/>
            <a:ext cx="324073" cy="331456"/>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1500" b="0" i="0" cap="all" baseline="0" dirty="0" smtClean="0">
                <a:solidFill>
                  <a:schemeClr val="bg1"/>
                </a:solidFill>
                <a:effectLst>
                  <a:outerShdw blurRad="38100" dist="25400" dir="2700000" algn="tl">
                    <a:srgbClr val="000000">
                      <a:alpha val="0"/>
                    </a:srgbClr>
                  </a:outerShdw>
                </a:effectLst>
                <a:latin typeface="+mj-lt"/>
              </a:rPr>
              <a:t>2</a:t>
            </a:r>
            <a:endParaRPr lang="en-US" sz="1500" b="0" i="0" cap="all" baseline="0" dirty="0">
              <a:solidFill>
                <a:schemeClr val="bg1"/>
              </a:solidFill>
              <a:effectLst>
                <a:outerShdw blurRad="38100" dist="25400" dir="2700000" algn="tl">
                  <a:srgbClr val="000000">
                    <a:alpha val="0"/>
                  </a:srgbClr>
                </a:outerShdw>
              </a:effectLst>
              <a:latin typeface="+mj-lt"/>
            </a:endParaRPr>
          </a:p>
        </p:txBody>
      </p:sp>
      <p:sp>
        <p:nvSpPr>
          <p:cNvPr id="49" name="TextBox 48"/>
          <p:cNvSpPr txBox="1"/>
          <p:nvPr/>
        </p:nvSpPr>
        <p:spPr>
          <a:xfrm>
            <a:off x="8922572" y="2382551"/>
            <a:ext cx="2963039" cy="1198849"/>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The </a:t>
            </a:r>
            <a:r>
              <a:rPr lang="en-US" sz="2000" dirty="0" smtClean="0">
                <a:solidFill>
                  <a:schemeClr val="tx2"/>
                </a:solidFill>
                <a:effectLst>
                  <a:outerShdw blurRad="38100" dist="25400" dir="2700000" algn="tl">
                    <a:srgbClr val="000000">
                      <a:alpha val="0"/>
                    </a:srgbClr>
                  </a:outerShdw>
                </a:effectLst>
              </a:rPr>
              <a:t>Identity Provider [</a:t>
            </a:r>
            <a:r>
              <a:rPr lang="en-US" sz="2000" dirty="0" err="1" smtClean="0">
                <a:solidFill>
                  <a:schemeClr val="tx2"/>
                </a:solidFill>
                <a:effectLst>
                  <a:outerShdw blurRad="38100" dist="25400" dir="2700000" algn="tl">
                    <a:srgbClr val="000000">
                      <a:alpha val="0"/>
                    </a:srgbClr>
                  </a:outerShdw>
                </a:effectLst>
              </a:rPr>
              <a:t>iDP</a:t>
            </a:r>
            <a:r>
              <a:rPr lang="en-US" sz="2000" dirty="0" smtClean="0">
                <a:solidFill>
                  <a:schemeClr val="tx2"/>
                </a:solidFill>
                <a:effectLst>
                  <a:outerShdw blurRad="38100" dist="25400" dir="2700000" algn="tl">
                    <a:srgbClr val="000000">
                      <a:alpha val="0"/>
                    </a:srgbClr>
                  </a:outerShdw>
                </a:effectLst>
              </a:rPr>
              <a:t>] which asserts identity and provides an Assertion for an application.</a:t>
            </a:r>
            <a:endParaRPr lang="en-US" sz="2000" kern="1200" dirty="0" smtClean="0">
              <a:solidFill>
                <a:schemeClr val="tx2"/>
              </a:solidFill>
              <a:effectLst>
                <a:outerShdw blurRad="38100" dist="25400" dir="2700000" algn="tl">
                  <a:srgbClr val="000000">
                    <a:alpha val="0"/>
                  </a:srgbClr>
                </a:outerShdw>
              </a:effectLst>
              <a:latin typeface="+mn-lt"/>
              <a:ea typeface="+mn-ea"/>
              <a:cs typeface="+mn-cs"/>
            </a:endParaRPr>
          </a:p>
        </p:txBody>
      </p:sp>
      <p:sp>
        <p:nvSpPr>
          <p:cNvPr id="50" name="TextBox 49"/>
          <p:cNvSpPr txBox="1"/>
          <p:nvPr/>
        </p:nvSpPr>
        <p:spPr>
          <a:xfrm>
            <a:off x="6316737" y="1416162"/>
            <a:ext cx="1828800" cy="304800"/>
          </a:xfrm>
          <a:prstGeom prst="rect">
            <a:avLst/>
          </a:prstGeom>
          <a:noFill/>
        </p:spPr>
        <p:txBody>
          <a:bodyPr wrap="square" lIns="0" tIns="0" rIns="0" bIns="0" rtlCol="0">
            <a:noAutofit/>
          </a:bodyPr>
          <a:lstStyle/>
          <a:p>
            <a:pPr algn="ctr">
              <a:lnSpc>
                <a:spcPct val="90000"/>
              </a:lnSpc>
              <a:spcAft>
                <a:spcPts val="600"/>
              </a:spcAft>
            </a:pPr>
            <a:r>
              <a:rPr lang="en-US" sz="2000" b="1" kern="1200" dirty="0" err="1" smtClean="0">
                <a:solidFill>
                  <a:schemeClr val="tx2"/>
                </a:solidFill>
                <a:effectLst>
                  <a:outerShdw blurRad="38100" dist="25400" dir="2700000" algn="tl">
                    <a:srgbClr val="000000">
                      <a:alpha val="0"/>
                    </a:srgbClr>
                  </a:outerShdw>
                </a:effectLst>
                <a:latin typeface="+mn-lt"/>
                <a:ea typeface="+mn-ea"/>
                <a:cs typeface="+mn-cs"/>
              </a:rPr>
              <a:t>iDP</a:t>
            </a:r>
            <a:endParaRPr lang="en-US" sz="2000" b="1" kern="1200" dirty="0" smtClean="0">
              <a:solidFill>
                <a:schemeClr val="tx2"/>
              </a:solidFill>
              <a:effectLst>
                <a:outerShdw blurRad="38100" dist="25400" dir="2700000" algn="tl">
                  <a:srgbClr val="000000">
                    <a:alpha val="0"/>
                  </a:srgbClr>
                </a:outerShdw>
              </a:effectLst>
              <a:latin typeface="+mn-lt"/>
              <a:ea typeface="+mn-ea"/>
              <a:cs typeface="+mn-cs"/>
            </a:endParaRPr>
          </a:p>
        </p:txBody>
      </p:sp>
      <p:sp>
        <p:nvSpPr>
          <p:cNvPr id="51" name="TextBox 50"/>
          <p:cNvSpPr txBox="1"/>
          <p:nvPr/>
        </p:nvSpPr>
        <p:spPr>
          <a:xfrm>
            <a:off x="6354357" y="4444027"/>
            <a:ext cx="1828800" cy="304800"/>
          </a:xfrm>
          <a:prstGeom prst="rect">
            <a:avLst/>
          </a:prstGeom>
          <a:noFill/>
        </p:spPr>
        <p:txBody>
          <a:bodyPr wrap="square" lIns="0" tIns="0" rIns="0" bIns="0" rtlCol="0">
            <a:noAutofit/>
          </a:bodyPr>
          <a:lstStyle/>
          <a:p>
            <a:pPr algn="ctr">
              <a:lnSpc>
                <a:spcPct val="90000"/>
              </a:lnSpc>
              <a:spcAft>
                <a:spcPts val="600"/>
              </a:spcAft>
            </a:pPr>
            <a:r>
              <a:rPr lang="en-US" sz="2000" b="1" dirty="0" smtClean="0">
                <a:solidFill>
                  <a:schemeClr val="tx2"/>
                </a:solidFill>
                <a:effectLst>
                  <a:outerShdw blurRad="38100" dist="25400" dir="2700000" algn="tl">
                    <a:srgbClr val="000000">
                      <a:alpha val="0"/>
                    </a:srgbClr>
                  </a:outerShdw>
                </a:effectLst>
              </a:rPr>
              <a:t>SP</a:t>
            </a:r>
            <a:endParaRPr lang="en-US" sz="2000" b="1" kern="1200" dirty="0" smtClean="0">
              <a:solidFill>
                <a:schemeClr val="tx2"/>
              </a:solidFill>
              <a:effectLst>
                <a:outerShdw blurRad="38100" dist="25400" dir="2700000" algn="tl">
                  <a:srgbClr val="000000">
                    <a:alpha val="0"/>
                  </a:srgbClr>
                </a:outerShdw>
              </a:effectLst>
              <a:latin typeface="+mn-lt"/>
              <a:ea typeface="+mn-ea"/>
              <a:cs typeface="+mn-cs"/>
            </a:endParaRPr>
          </a:p>
        </p:txBody>
      </p:sp>
      <p:sp>
        <p:nvSpPr>
          <p:cNvPr id="54" name="Oval 53"/>
          <p:cNvSpPr/>
          <p:nvPr/>
        </p:nvSpPr>
        <p:spPr>
          <a:xfrm>
            <a:off x="8532812" y="3470958"/>
            <a:ext cx="324073" cy="331456"/>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1500" b="0" i="0" cap="all" baseline="0" dirty="0" smtClean="0">
                <a:solidFill>
                  <a:schemeClr val="bg1"/>
                </a:solidFill>
                <a:effectLst>
                  <a:outerShdw blurRad="38100" dist="25400" dir="2700000" algn="tl">
                    <a:srgbClr val="000000">
                      <a:alpha val="0"/>
                    </a:srgbClr>
                  </a:outerShdw>
                </a:effectLst>
                <a:latin typeface="+mj-lt"/>
              </a:rPr>
              <a:t>3</a:t>
            </a:r>
            <a:endParaRPr lang="en-US" sz="1500" b="0" i="0" cap="all" baseline="0" dirty="0">
              <a:solidFill>
                <a:schemeClr val="bg1"/>
              </a:solidFill>
              <a:effectLst>
                <a:outerShdw blurRad="38100" dist="25400" dir="2700000" algn="tl">
                  <a:srgbClr val="000000">
                    <a:alpha val="0"/>
                  </a:srgbClr>
                </a:outerShdw>
              </a:effectLst>
              <a:latin typeface="+mj-lt"/>
            </a:endParaRPr>
          </a:p>
        </p:txBody>
      </p:sp>
      <p:sp>
        <p:nvSpPr>
          <p:cNvPr id="55" name="TextBox 54"/>
          <p:cNvSpPr txBox="1"/>
          <p:nvPr/>
        </p:nvSpPr>
        <p:spPr>
          <a:xfrm>
            <a:off x="8922572" y="3497613"/>
            <a:ext cx="2963039" cy="617187"/>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The Assertion generated by the </a:t>
            </a:r>
            <a:r>
              <a:rPr lang="en-US" sz="2000" kern="1200" dirty="0" err="1" smtClean="0">
                <a:solidFill>
                  <a:schemeClr val="tx2"/>
                </a:solidFill>
                <a:effectLst>
                  <a:outerShdw blurRad="38100" dist="25400" dir="2700000" algn="tl">
                    <a:srgbClr val="000000">
                      <a:alpha val="0"/>
                    </a:srgbClr>
                  </a:outerShdw>
                </a:effectLst>
                <a:latin typeface="+mn-lt"/>
                <a:ea typeface="+mn-ea"/>
                <a:cs typeface="+mn-cs"/>
              </a:rPr>
              <a:t>iDP</a:t>
            </a:r>
            <a:r>
              <a:rPr lang="en-US" sz="2000" kern="1200" dirty="0" smtClean="0">
                <a:solidFill>
                  <a:schemeClr val="tx2"/>
                </a:solidFill>
                <a:effectLst>
                  <a:outerShdw blurRad="38100" dist="25400" dir="2700000" algn="tl">
                    <a:srgbClr val="000000">
                      <a:alpha val="0"/>
                    </a:srgbClr>
                  </a:outerShdw>
                </a:effectLst>
                <a:latin typeface="+mn-lt"/>
                <a:ea typeface="+mn-ea"/>
                <a:cs typeface="+mn-cs"/>
              </a:rPr>
              <a:t> </a:t>
            </a:r>
            <a:r>
              <a:rPr lang="en-US" sz="2000" dirty="0" smtClean="0">
                <a:solidFill>
                  <a:schemeClr val="tx2"/>
                </a:solidFill>
                <a:effectLst>
                  <a:outerShdw blurRad="38100" dist="25400" dir="2700000" algn="tl">
                    <a:srgbClr val="000000">
                      <a:alpha val="0"/>
                    </a:srgbClr>
                  </a:outerShdw>
                </a:effectLst>
              </a:rPr>
              <a:t>and to be used by the User/Client to gain access to an application.</a:t>
            </a:r>
            <a:endParaRPr lang="en-US" sz="2000" kern="1200" dirty="0" smtClean="0">
              <a:solidFill>
                <a:schemeClr val="tx2"/>
              </a:solidFill>
              <a:effectLst>
                <a:outerShdw blurRad="38100" dist="25400" dir="2700000" algn="tl">
                  <a:srgbClr val="000000">
                    <a:alpha val="0"/>
                  </a:srgbClr>
                </a:outerShdw>
              </a:effectLst>
              <a:latin typeface="+mn-lt"/>
              <a:ea typeface="+mn-ea"/>
              <a:cs typeface="+mn-cs"/>
            </a:endParaRPr>
          </a:p>
        </p:txBody>
      </p:sp>
      <p:sp>
        <p:nvSpPr>
          <p:cNvPr id="56" name="Oval 55"/>
          <p:cNvSpPr/>
          <p:nvPr/>
        </p:nvSpPr>
        <p:spPr>
          <a:xfrm>
            <a:off x="8532812" y="4648200"/>
            <a:ext cx="324073" cy="331456"/>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1500" cap="all" dirty="0">
                <a:solidFill>
                  <a:schemeClr val="bg1"/>
                </a:solidFill>
                <a:effectLst>
                  <a:outerShdw blurRad="38100" dist="25400" dir="2700000" algn="tl">
                    <a:srgbClr val="000000">
                      <a:alpha val="0"/>
                    </a:srgbClr>
                  </a:outerShdw>
                </a:effectLst>
                <a:latin typeface="+mj-lt"/>
              </a:rPr>
              <a:t>4</a:t>
            </a:r>
            <a:endParaRPr lang="en-US" sz="1500" b="0" i="0" cap="all" baseline="0" dirty="0">
              <a:solidFill>
                <a:schemeClr val="bg1"/>
              </a:solidFill>
              <a:effectLst>
                <a:outerShdw blurRad="38100" dist="25400" dir="2700000" algn="tl">
                  <a:srgbClr val="000000">
                    <a:alpha val="0"/>
                  </a:srgbClr>
                </a:outerShdw>
              </a:effectLst>
              <a:latin typeface="+mj-lt"/>
            </a:endParaRPr>
          </a:p>
        </p:txBody>
      </p:sp>
      <p:sp>
        <p:nvSpPr>
          <p:cNvPr id="57" name="TextBox 56"/>
          <p:cNvSpPr txBox="1"/>
          <p:nvPr/>
        </p:nvSpPr>
        <p:spPr>
          <a:xfrm>
            <a:off x="8922572" y="4674855"/>
            <a:ext cx="2963039" cy="1192545"/>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The Service Provider [SP] which accepts Assertions and provides access to an application</a:t>
            </a:r>
          </a:p>
        </p:txBody>
      </p:sp>
      <p:grpSp>
        <p:nvGrpSpPr>
          <p:cNvPr id="2057" name="Group 2056"/>
          <p:cNvGrpSpPr/>
          <p:nvPr/>
        </p:nvGrpSpPr>
        <p:grpSpPr>
          <a:xfrm>
            <a:off x="3986042" y="3153906"/>
            <a:ext cx="1296681" cy="639637"/>
            <a:chOff x="5680202" y="2227319"/>
            <a:chExt cx="1296681" cy="639637"/>
          </a:xfrm>
        </p:grpSpPr>
        <p:pic>
          <p:nvPicPr>
            <p:cNvPr id="2052" name="Picture 4" descr="http://icons.iconarchive.com/icons/untergunter/leaf-mimes/512/text-xml-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9682" y="2227319"/>
              <a:ext cx="424781" cy="424781"/>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5680202" y="2662952"/>
              <a:ext cx="1296681" cy="204004"/>
            </a:xfrm>
            <a:prstGeom prst="rect">
              <a:avLst/>
            </a:prstGeom>
            <a:noFill/>
          </p:spPr>
          <p:txBody>
            <a:bodyPr wrap="square" lIns="0" tIns="0" rIns="0" bIns="0" rtlCol="0">
              <a:noAutofit/>
            </a:bodyPr>
            <a:lstStyle/>
            <a:p>
              <a:pPr algn="ctr">
                <a:lnSpc>
                  <a:spcPct val="90000"/>
                </a:lnSpc>
                <a:spcAft>
                  <a:spcPts val="600"/>
                </a:spcAft>
              </a:pPr>
              <a:r>
                <a:rPr lang="en-US" sz="1200" kern="1200" dirty="0" smtClean="0">
                  <a:solidFill>
                    <a:schemeClr val="tx2"/>
                  </a:solidFill>
                  <a:effectLst>
                    <a:outerShdw blurRad="38100" dist="25400" dir="2700000" algn="tl">
                      <a:srgbClr val="000000">
                        <a:alpha val="0"/>
                      </a:srgbClr>
                    </a:outerShdw>
                  </a:effectLst>
                  <a:latin typeface="+mn-lt"/>
                  <a:ea typeface="+mn-ea"/>
                  <a:cs typeface="+mn-cs"/>
                </a:rPr>
                <a:t>SAML Assertion</a:t>
              </a:r>
            </a:p>
          </p:txBody>
        </p:sp>
      </p:grpSp>
      <p:sp>
        <p:nvSpPr>
          <p:cNvPr id="41" name="Rounded Rectangle 40"/>
          <p:cNvSpPr/>
          <p:nvPr/>
        </p:nvSpPr>
        <p:spPr>
          <a:xfrm>
            <a:off x="185480" y="5257800"/>
            <a:ext cx="5718432" cy="990600"/>
          </a:xfrm>
          <a:prstGeom prst="roundRect">
            <a:avLst>
              <a:gd name="adj" fmla="val 4866"/>
            </a:avLst>
          </a:prstGeom>
          <a:solidFill>
            <a:schemeClr val="accent5">
              <a:lumMod val="20000"/>
              <a:lumOff val="80000"/>
            </a:schemeClr>
          </a:solidFill>
        </p:spPr>
        <p:txBody>
          <a:bodyPr vert="horz" wrap="square" lIns="182880" tIns="91440" rIns="91440" bIns="0" rtlCol="0" anchor="t" anchorCtr="0">
            <a:noAutofit/>
          </a:bodyPr>
          <a:lstStyle/>
          <a:p>
            <a:r>
              <a:rPr lang="en-US" altLang="en-US" sz="2000" dirty="0" smtClean="0"/>
              <a:t>Also </a:t>
            </a:r>
            <a:r>
              <a:rPr lang="en-US" altLang="en-US" sz="2000" b="1" u="sng" dirty="0" smtClean="0"/>
              <a:t>PRESUMES</a:t>
            </a:r>
            <a:r>
              <a:rPr lang="en-US" altLang="en-US" sz="2000" dirty="0" smtClean="0"/>
              <a:t> that proper trust relationship has been established between </a:t>
            </a:r>
            <a:r>
              <a:rPr lang="en-US" altLang="en-US" sz="2000" dirty="0" err="1" smtClean="0"/>
              <a:t>iDP</a:t>
            </a:r>
            <a:r>
              <a:rPr lang="en-US" altLang="en-US" sz="2000" dirty="0" smtClean="0"/>
              <a:t> &amp; SP (certificates) </a:t>
            </a:r>
            <a:endParaRPr lang="en-US" altLang="en-US" sz="2000" dirty="0"/>
          </a:p>
        </p:txBody>
      </p:sp>
    </p:spTree>
    <p:extLst>
      <p:ext uri="{BB962C8B-B14F-4D97-AF65-F5344CB8AC3E}">
        <p14:creationId xmlns:p14="http://schemas.microsoft.com/office/powerpoint/2010/main" val="380446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nodeType="withEffect">
                                  <p:stCondLst>
                                    <p:cond delay="0"/>
                                  </p:stCondLst>
                                  <p:childTnLst>
                                    <p:set>
                                      <p:cBhvr>
                                        <p:cTn id="37" dur="1" fill="hold">
                                          <p:stCondLst>
                                            <p:cond delay="0"/>
                                          </p:stCondLst>
                                        </p:cTn>
                                        <p:tgtEl>
                                          <p:spTgt spid="2057"/>
                                        </p:tgtEl>
                                        <p:attrNameLst>
                                          <p:attrName>style.visibility</p:attrName>
                                        </p:attrNameLst>
                                      </p:cBhvr>
                                      <p:to>
                                        <p:strVal val="visible"/>
                                      </p:to>
                                    </p:set>
                                    <p:animEffect transition="in" filter="fade">
                                      <p:cBhvr>
                                        <p:cTn id="38" dur="500"/>
                                        <p:tgtEl>
                                          <p:spTgt spid="205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7" grpId="0" animBg="1"/>
      <p:bldP spid="32" grpId="0" animBg="1"/>
      <p:bldP spid="46" grpId="0" animBg="1"/>
      <p:bldP spid="47" grpId="0"/>
      <p:bldP spid="48" grpId="0" animBg="1"/>
      <p:bldP spid="49" grpId="0"/>
      <p:bldP spid="54" grpId="0" animBg="1"/>
      <p:bldP spid="55" grpId="0"/>
      <p:bldP spid="56" grpId="0" animBg="1"/>
      <p:bldP spid="57" grpId="0"/>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5"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Service Provider [SP] Initiated SAML</a:t>
            </a:r>
            <a:endParaRPr lang="en-US" dirty="0">
              <a:solidFill>
                <a:schemeClr val="bg1"/>
              </a:solidFill>
            </a:endParaRPr>
          </a:p>
        </p:txBody>
      </p:sp>
      <p:pic>
        <p:nvPicPr>
          <p:cNvPr id="2050" name="Picture 2" descr="http://findicons.com/files/icons/989/ivista_2/256/us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212" y="327660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157113" y="3124200"/>
            <a:ext cx="1524000" cy="1156301"/>
          </a:xfrm>
          <a:prstGeom prst="rect">
            <a:avLst/>
          </a:prstGeom>
        </p:spPr>
      </p:pic>
      <p:pic>
        <p:nvPicPr>
          <p:cNvPr id="9" name="Picture 8"/>
          <p:cNvPicPr>
            <a:picLocks noChangeAspect="1"/>
          </p:cNvPicPr>
          <p:nvPr/>
        </p:nvPicPr>
        <p:blipFill>
          <a:blip r:embed="rId6"/>
          <a:stretch>
            <a:fillRect/>
          </a:stretch>
        </p:blipFill>
        <p:spPr>
          <a:xfrm>
            <a:off x="6214962" y="1295400"/>
            <a:ext cx="2146300" cy="1538045"/>
          </a:xfrm>
          <a:prstGeom prst="rect">
            <a:avLst/>
          </a:prstGeom>
        </p:spPr>
      </p:pic>
      <p:pic>
        <p:nvPicPr>
          <p:cNvPr id="10" name="Picture 9"/>
          <p:cNvPicPr>
            <a:picLocks noChangeAspect="1"/>
          </p:cNvPicPr>
          <p:nvPr/>
        </p:nvPicPr>
        <p:blipFill>
          <a:blip r:embed="rId7"/>
          <a:stretch>
            <a:fillRect/>
          </a:stretch>
        </p:blipFill>
        <p:spPr>
          <a:xfrm>
            <a:off x="6228076" y="4280501"/>
            <a:ext cx="2146300" cy="1538045"/>
          </a:xfrm>
          <a:prstGeom prst="rect">
            <a:avLst/>
          </a:prstGeom>
        </p:spPr>
      </p:pic>
      <p:sp>
        <p:nvSpPr>
          <p:cNvPr id="11" name="TextBox 10"/>
          <p:cNvSpPr txBox="1"/>
          <p:nvPr/>
        </p:nvSpPr>
        <p:spPr>
          <a:xfrm>
            <a:off x="547513" y="4419600"/>
            <a:ext cx="1828800" cy="304800"/>
          </a:xfrm>
          <a:prstGeom prst="rect">
            <a:avLst/>
          </a:prstGeom>
          <a:noFill/>
        </p:spPr>
        <p:txBody>
          <a:bodyPr wrap="square" lIns="0" tIns="0" rIns="0" bIns="0" rtlCol="0">
            <a:noAutofit/>
          </a:bodyPr>
          <a:lstStyle/>
          <a:p>
            <a:pPr algn="ct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User/Clien</a:t>
            </a:r>
            <a:r>
              <a:rPr lang="en-US" sz="2000" dirty="0" smtClean="0">
                <a:solidFill>
                  <a:schemeClr val="tx2"/>
                </a:solidFill>
                <a:effectLst>
                  <a:outerShdw blurRad="38100" dist="25400" dir="2700000" algn="tl">
                    <a:srgbClr val="000000">
                      <a:alpha val="0"/>
                    </a:srgbClr>
                  </a:outerShdw>
                </a:effectLst>
              </a:rPr>
              <a:t>t</a:t>
            </a:r>
          </a:p>
          <a:p>
            <a:pPr algn="ct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(Principal)</a:t>
            </a:r>
            <a:endParaRPr lang="en-US" sz="2000" kern="1200" dirty="0" smtClean="0">
              <a:solidFill>
                <a:schemeClr val="tx2"/>
              </a:solidFill>
              <a:effectLst>
                <a:outerShdw blurRad="38100" dist="25400" dir="2700000" algn="tl">
                  <a:srgbClr val="000000">
                    <a:alpha val="0"/>
                  </a:srgbClr>
                </a:outerShdw>
              </a:effectLst>
              <a:latin typeface="+mn-lt"/>
              <a:ea typeface="+mn-ea"/>
              <a:cs typeface="+mn-cs"/>
            </a:endParaRPr>
          </a:p>
        </p:txBody>
      </p:sp>
      <p:sp>
        <p:nvSpPr>
          <p:cNvPr id="13" name="TextBox 12"/>
          <p:cNvSpPr txBox="1"/>
          <p:nvPr/>
        </p:nvSpPr>
        <p:spPr>
          <a:xfrm>
            <a:off x="6365196" y="2832950"/>
            <a:ext cx="1828800" cy="621852"/>
          </a:xfrm>
          <a:prstGeom prst="rect">
            <a:avLst/>
          </a:prstGeom>
          <a:noFill/>
        </p:spPr>
        <p:txBody>
          <a:bodyPr wrap="square" lIns="0" tIns="0" rIns="0" bIns="0" rtlCol="0">
            <a:noAutofit/>
          </a:bodyPr>
          <a:lstStyle/>
          <a:p>
            <a:pPr algn="ct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SAML Identity Provider</a:t>
            </a:r>
          </a:p>
        </p:txBody>
      </p:sp>
      <p:sp>
        <p:nvSpPr>
          <p:cNvPr id="14" name="TextBox 13"/>
          <p:cNvSpPr txBox="1"/>
          <p:nvPr/>
        </p:nvSpPr>
        <p:spPr>
          <a:xfrm>
            <a:off x="6365196" y="5867400"/>
            <a:ext cx="1828800" cy="304800"/>
          </a:xfrm>
          <a:prstGeom prst="rect">
            <a:avLst/>
          </a:prstGeom>
          <a:noFill/>
        </p:spPr>
        <p:txBody>
          <a:bodyPr wrap="square" lIns="0" tIns="0" rIns="0" bIns="0" rtlCol="0">
            <a:noAutofit/>
          </a:bodyPr>
          <a:lstStyle/>
          <a:p>
            <a:pPr algn="ct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SAML Service Provider</a:t>
            </a:r>
          </a:p>
        </p:txBody>
      </p:sp>
      <p:cxnSp>
        <p:nvCxnSpPr>
          <p:cNvPr id="7" name="Straight Arrow Connector 6"/>
          <p:cNvCxnSpPr/>
          <p:nvPr/>
        </p:nvCxnSpPr>
        <p:spPr>
          <a:xfrm>
            <a:off x="2376313" y="3891775"/>
            <a:ext cx="3940424" cy="952856"/>
          </a:xfrm>
          <a:prstGeom prst="straightConnector1">
            <a:avLst/>
          </a:prstGeom>
          <a:ln w="25400">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838437" y="4049861"/>
            <a:ext cx="457200" cy="416553"/>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2000" b="0" i="0" cap="all" baseline="0" dirty="0" smtClean="0">
                <a:solidFill>
                  <a:schemeClr val="bg1"/>
                </a:solidFill>
                <a:effectLst>
                  <a:outerShdw blurRad="38100" dist="25400" dir="2700000" algn="tl">
                    <a:srgbClr val="000000">
                      <a:alpha val="0"/>
                    </a:srgbClr>
                  </a:outerShdw>
                </a:effectLst>
                <a:latin typeface="+mj-lt"/>
              </a:rPr>
              <a:t>1</a:t>
            </a:r>
            <a:endParaRPr lang="en-US" sz="2000" b="0" i="0" cap="all" baseline="0" dirty="0">
              <a:solidFill>
                <a:schemeClr val="bg1"/>
              </a:solidFill>
              <a:effectLst>
                <a:outerShdw blurRad="38100" dist="25400" dir="2700000" algn="tl">
                  <a:srgbClr val="000000">
                    <a:alpha val="0"/>
                  </a:srgbClr>
                </a:outerShdw>
              </a:effectLst>
              <a:latin typeface="+mj-lt"/>
            </a:endParaRPr>
          </a:p>
        </p:txBody>
      </p:sp>
      <p:cxnSp>
        <p:nvCxnSpPr>
          <p:cNvPr id="18" name="Straight Arrow Connector 17"/>
          <p:cNvCxnSpPr/>
          <p:nvPr/>
        </p:nvCxnSpPr>
        <p:spPr>
          <a:xfrm flipH="1" flipV="1">
            <a:off x="2661597" y="3619780"/>
            <a:ext cx="4042415" cy="952220"/>
          </a:xfrm>
          <a:prstGeom prst="straightConnector1">
            <a:avLst/>
          </a:prstGeom>
          <a:ln w="25400">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748787" y="3914138"/>
            <a:ext cx="457200" cy="416553"/>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2000" cap="all" dirty="0">
                <a:solidFill>
                  <a:schemeClr val="bg1"/>
                </a:solidFill>
                <a:effectLst>
                  <a:outerShdw blurRad="38100" dist="25400" dir="2700000" algn="tl">
                    <a:srgbClr val="000000">
                      <a:alpha val="0"/>
                    </a:srgbClr>
                  </a:outerShdw>
                </a:effectLst>
                <a:latin typeface="+mj-lt"/>
              </a:rPr>
              <a:t>2</a:t>
            </a:r>
            <a:endParaRPr lang="en-US" sz="2000" b="0" i="0" cap="all" baseline="0" dirty="0">
              <a:solidFill>
                <a:schemeClr val="bg1"/>
              </a:solidFill>
              <a:effectLst>
                <a:outerShdw blurRad="38100" dist="25400" dir="2700000" algn="tl">
                  <a:srgbClr val="000000">
                    <a:alpha val="0"/>
                  </a:srgbClr>
                </a:outerShdw>
              </a:effectLst>
              <a:latin typeface="+mj-lt"/>
            </a:endParaRPr>
          </a:p>
        </p:txBody>
      </p:sp>
      <p:cxnSp>
        <p:nvCxnSpPr>
          <p:cNvPr id="24" name="Straight Arrow Connector 23"/>
          <p:cNvCxnSpPr>
            <a:endCxn id="9" idx="1"/>
          </p:cNvCxnSpPr>
          <p:nvPr/>
        </p:nvCxnSpPr>
        <p:spPr>
          <a:xfrm flipV="1">
            <a:off x="2376313" y="2064423"/>
            <a:ext cx="3838649" cy="1110487"/>
          </a:xfrm>
          <a:prstGeom prst="straightConnector1">
            <a:avLst/>
          </a:prstGeom>
          <a:ln w="25400">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838438" y="2416398"/>
            <a:ext cx="457200" cy="416553"/>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2000" cap="all" dirty="0">
                <a:solidFill>
                  <a:schemeClr val="bg1"/>
                </a:solidFill>
                <a:effectLst>
                  <a:outerShdw blurRad="38100" dist="25400" dir="2700000" algn="tl">
                    <a:srgbClr val="000000">
                      <a:alpha val="0"/>
                    </a:srgbClr>
                  </a:outerShdw>
                </a:effectLst>
                <a:latin typeface="+mj-lt"/>
              </a:rPr>
              <a:t>3</a:t>
            </a:r>
            <a:endParaRPr lang="en-US" sz="2000" b="0" i="0" cap="all" baseline="0" dirty="0">
              <a:solidFill>
                <a:schemeClr val="bg1"/>
              </a:solidFill>
              <a:effectLst>
                <a:outerShdw blurRad="38100" dist="25400" dir="2700000" algn="tl">
                  <a:srgbClr val="000000">
                    <a:alpha val="0"/>
                  </a:srgbClr>
                </a:outerShdw>
              </a:effectLst>
              <a:latin typeface="+mj-lt"/>
            </a:endParaRPr>
          </a:p>
        </p:txBody>
      </p:sp>
      <p:cxnSp>
        <p:nvCxnSpPr>
          <p:cNvPr id="28" name="Straight Arrow Connector 27"/>
          <p:cNvCxnSpPr/>
          <p:nvPr/>
        </p:nvCxnSpPr>
        <p:spPr>
          <a:xfrm flipH="1">
            <a:off x="2661596" y="2465274"/>
            <a:ext cx="3661416" cy="1075999"/>
          </a:xfrm>
          <a:prstGeom prst="straightConnector1">
            <a:avLst/>
          </a:prstGeom>
          <a:ln w="25400">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748787" y="2664187"/>
            <a:ext cx="457200" cy="416553"/>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2000" cap="all" dirty="0">
                <a:solidFill>
                  <a:schemeClr val="bg1"/>
                </a:solidFill>
                <a:effectLst>
                  <a:outerShdw blurRad="38100" dist="25400" dir="2700000" algn="tl">
                    <a:srgbClr val="000000">
                      <a:alpha val="0"/>
                    </a:srgbClr>
                  </a:outerShdw>
                </a:effectLst>
                <a:latin typeface="+mj-lt"/>
              </a:rPr>
              <a:t>4</a:t>
            </a:r>
            <a:endParaRPr lang="en-US" sz="2000" b="0" i="0" cap="all" baseline="0" dirty="0">
              <a:solidFill>
                <a:schemeClr val="bg1"/>
              </a:solidFill>
              <a:effectLst>
                <a:outerShdw blurRad="38100" dist="25400" dir="2700000" algn="tl">
                  <a:srgbClr val="000000">
                    <a:alpha val="0"/>
                  </a:srgbClr>
                </a:outerShdw>
              </a:effectLst>
              <a:latin typeface="+mj-lt"/>
            </a:endParaRPr>
          </a:p>
        </p:txBody>
      </p:sp>
      <p:cxnSp>
        <p:nvCxnSpPr>
          <p:cNvPr id="38" name="Straight Arrow Connector 37"/>
          <p:cNvCxnSpPr>
            <a:stCxn id="6" idx="2"/>
          </p:cNvCxnSpPr>
          <p:nvPr/>
        </p:nvCxnSpPr>
        <p:spPr>
          <a:xfrm>
            <a:off x="1919113" y="4280501"/>
            <a:ext cx="4575185" cy="1051087"/>
          </a:xfrm>
          <a:prstGeom prst="straightConnector1">
            <a:avLst/>
          </a:prstGeom>
          <a:ln w="25400">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748787" y="4841246"/>
            <a:ext cx="457200" cy="416553"/>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2000" cap="all" dirty="0">
                <a:solidFill>
                  <a:schemeClr val="bg1"/>
                </a:solidFill>
                <a:effectLst>
                  <a:outerShdw blurRad="38100" dist="25400" dir="2700000" algn="tl">
                    <a:srgbClr val="000000">
                      <a:alpha val="0"/>
                    </a:srgbClr>
                  </a:outerShdw>
                </a:effectLst>
                <a:latin typeface="+mj-lt"/>
              </a:rPr>
              <a:t>5</a:t>
            </a:r>
            <a:endParaRPr lang="en-US" sz="2000" b="0" i="0" cap="all" baseline="0" dirty="0">
              <a:solidFill>
                <a:schemeClr val="bg1"/>
              </a:solidFill>
              <a:effectLst>
                <a:outerShdw blurRad="38100" dist="25400" dir="2700000" algn="tl">
                  <a:srgbClr val="000000">
                    <a:alpha val="0"/>
                  </a:srgbClr>
                </a:outerShdw>
              </a:effectLst>
              <a:latin typeface="+mj-lt"/>
            </a:endParaRPr>
          </a:p>
        </p:txBody>
      </p:sp>
      <p:sp>
        <p:nvSpPr>
          <p:cNvPr id="45" name="Rounded Rectangle 44"/>
          <p:cNvSpPr/>
          <p:nvPr/>
        </p:nvSpPr>
        <p:spPr>
          <a:xfrm>
            <a:off x="8487957" y="1295400"/>
            <a:ext cx="3501645" cy="5105400"/>
          </a:xfrm>
          <a:prstGeom prst="roundRect">
            <a:avLst>
              <a:gd name="adj" fmla="val 4866"/>
            </a:avLst>
          </a:prstGeom>
          <a:solidFill>
            <a:schemeClr val="bg1"/>
          </a:solidFill>
          <a:effectLst>
            <a:innerShdw blurRad="114300">
              <a:prstClr val="black"/>
            </a:innerShdw>
          </a:effectLst>
        </p:spPr>
        <p:txBody>
          <a:bodyPr vert="horz" wrap="square" lIns="182880" tIns="91440" rIns="91440" bIns="0" rtlCol="0" anchor="t" anchorCtr="0">
            <a:noAutofit/>
          </a:bodyPr>
          <a:lstStyle/>
          <a:p>
            <a:pPr indent="0">
              <a:lnSpc>
                <a:spcPct val="90000"/>
              </a:lnSpc>
              <a:spcBef>
                <a:spcPts val="0"/>
              </a:spcBef>
              <a:spcAft>
                <a:spcPts val="0"/>
              </a:spcAft>
              <a:buClrTx/>
              <a:buFont typeface="Arial" pitchFamily="34" charset="0"/>
              <a:buNone/>
            </a:pPr>
            <a:endParaRPr lang="en-US" altLang="en-US" sz="2200" dirty="0"/>
          </a:p>
        </p:txBody>
      </p:sp>
      <p:sp>
        <p:nvSpPr>
          <p:cNvPr id="46" name="Oval 45"/>
          <p:cNvSpPr/>
          <p:nvPr/>
        </p:nvSpPr>
        <p:spPr>
          <a:xfrm>
            <a:off x="8532812" y="1421145"/>
            <a:ext cx="324073" cy="331456"/>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1500" b="0" i="0" cap="all" baseline="0" dirty="0" smtClean="0">
                <a:solidFill>
                  <a:schemeClr val="bg1"/>
                </a:solidFill>
                <a:effectLst>
                  <a:outerShdw blurRad="38100" dist="25400" dir="2700000" algn="tl">
                    <a:srgbClr val="000000">
                      <a:alpha val="0"/>
                    </a:srgbClr>
                  </a:outerShdw>
                </a:effectLst>
                <a:latin typeface="+mj-lt"/>
              </a:rPr>
              <a:t>1</a:t>
            </a:r>
            <a:endParaRPr lang="en-US" sz="1500" b="0" i="0" cap="all" baseline="0" dirty="0">
              <a:solidFill>
                <a:schemeClr val="bg1"/>
              </a:solidFill>
              <a:effectLst>
                <a:outerShdw blurRad="38100" dist="25400" dir="2700000" algn="tl">
                  <a:srgbClr val="000000">
                    <a:alpha val="0"/>
                  </a:srgbClr>
                </a:outerShdw>
              </a:effectLst>
              <a:latin typeface="+mj-lt"/>
            </a:endParaRPr>
          </a:p>
        </p:txBody>
      </p:sp>
      <p:sp>
        <p:nvSpPr>
          <p:cNvPr id="47" name="TextBox 46"/>
          <p:cNvSpPr txBox="1"/>
          <p:nvPr/>
        </p:nvSpPr>
        <p:spPr>
          <a:xfrm>
            <a:off x="8922572" y="1447800"/>
            <a:ext cx="2963039" cy="837917"/>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User/Client </a:t>
            </a:r>
            <a:r>
              <a:rPr lang="en-US" sz="2000" kern="1200" dirty="0" smtClean="0">
                <a:solidFill>
                  <a:schemeClr val="tx2"/>
                </a:solidFill>
                <a:effectLst>
                  <a:outerShdw blurRad="38100" dist="25400" dir="2700000" algn="tl">
                    <a:srgbClr val="000000">
                      <a:alpha val="0"/>
                    </a:srgbClr>
                  </a:outerShdw>
                </a:effectLst>
                <a:latin typeface="+mn-lt"/>
                <a:ea typeface="+mn-ea"/>
                <a:cs typeface="+mn-cs"/>
              </a:rPr>
              <a:t>(Principal) accesses </a:t>
            </a:r>
            <a:r>
              <a:rPr lang="en-US" sz="2000" kern="1200" dirty="0" smtClean="0">
                <a:solidFill>
                  <a:schemeClr val="tx2"/>
                </a:solidFill>
                <a:effectLst>
                  <a:outerShdw blurRad="38100" dist="25400" dir="2700000" algn="tl">
                    <a:srgbClr val="000000">
                      <a:alpha val="0"/>
                    </a:srgbClr>
                  </a:outerShdw>
                </a:effectLst>
                <a:latin typeface="+mn-lt"/>
                <a:ea typeface="+mn-ea"/>
                <a:cs typeface="+mn-cs"/>
              </a:rPr>
              <a:t>Service Provider [SP] without any authentication.</a:t>
            </a:r>
          </a:p>
        </p:txBody>
      </p:sp>
      <p:sp>
        <p:nvSpPr>
          <p:cNvPr id="48" name="Oval 47"/>
          <p:cNvSpPr/>
          <p:nvPr/>
        </p:nvSpPr>
        <p:spPr>
          <a:xfrm>
            <a:off x="8532812" y="2584496"/>
            <a:ext cx="324073" cy="331456"/>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1500" b="0" i="0" cap="all" baseline="0" dirty="0" smtClean="0">
                <a:solidFill>
                  <a:schemeClr val="bg1"/>
                </a:solidFill>
                <a:effectLst>
                  <a:outerShdw blurRad="38100" dist="25400" dir="2700000" algn="tl">
                    <a:srgbClr val="000000">
                      <a:alpha val="0"/>
                    </a:srgbClr>
                  </a:outerShdw>
                </a:effectLst>
                <a:latin typeface="+mj-lt"/>
              </a:rPr>
              <a:t>2</a:t>
            </a:r>
            <a:endParaRPr lang="en-US" sz="1500" b="0" i="0" cap="all" baseline="0" dirty="0">
              <a:solidFill>
                <a:schemeClr val="bg1"/>
              </a:solidFill>
              <a:effectLst>
                <a:outerShdw blurRad="38100" dist="25400" dir="2700000" algn="tl">
                  <a:srgbClr val="000000">
                    <a:alpha val="0"/>
                  </a:srgbClr>
                </a:outerShdw>
              </a:effectLst>
              <a:latin typeface="+mj-lt"/>
            </a:endParaRPr>
          </a:p>
        </p:txBody>
      </p:sp>
      <p:sp>
        <p:nvSpPr>
          <p:cNvPr id="49" name="TextBox 48"/>
          <p:cNvSpPr txBox="1"/>
          <p:nvPr/>
        </p:nvSpPr>
        <p:spPr>
          <a:xfrm>
            <a:off x="8922572" y="2611151"/>
            <a:ext cx="2963039" cy="1198849"/>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SP creates access request for User/Client &amp; redirects it to </a:t>
            </a:r>
            <a:r>
              <a:rPr lang="en-US" sz="2000" dirty="0" smtClean="0">
                <a:solidFill>
                  <a:schemeClr val="tx2"/>
                </a:solidFill>
                <a:effectLst>
                  <a:outerShdw blurRad="38100" dist="25400" dir="2700000" algn="tl">
                    <a:srgbClr val="000000">
                      <a:alpha val="0"/>
                    </a:srgbClr>
                  </a:outerShdw>
                </a:effectLst>
              </a:rPr>
              <a:t>Identity Provider [</a:t>
            </a:r>
            <a:r>
              <a:rPr lang="en-US" sz="2000" dirty="0" err="1" smtClean="0">
                <a:solidFill>
                  <a:schemeClr val="tx2"/>
                </a:solidFill>
                <a:effectLst>
                  <a:outerShdw blurRad="38100" dist="25400" dir="2700000" algn="tl">
                    <a:srgbClr val="000000">
                      <a:alpha val="0"/>
                    </a:srgbClr>
                  </a:outerShdw>
                </a:effectLst>
              </a:rPr>
              <a:t>iDP</a:t>
            </a:r>
            <a:r>
              <a:rPr lang="en-US" sz="2000" dirty="0" smtClean="0">
                <a:solidFill>
                  <a:schemeClr val="tx2"/>
                </a:solidFill>
                <a:effectLst>
                  <a:outerShdw blurRad="38100" dist="25400" dir="2700000" algn="tl">
                    <a:srgbClr val="000000">
                      <a:alpha val="0"/>
                    </a:srgbClr>
                  </a:outerShdw>
                </a:effectLst>
              </a:rPr>
              <a:t>]</a:t>
            </a:r>
            <a:endParaRPr lang="en-US" sz="2000" kern="1200" dirty="0" smtClean="0">
              <a:solidFill>
                <a:schemeClr val="tx2"/>
              </a:solidFill>
              <a:effectLst>
                <a:outerShdw blurRad="38100" dist="25400" dir="2700000" algn="tl">
                  <a:srgbClr val="000000">
                    <a:alpha val="0"/>
                  </a:srgbClr>
                </a:outerShdw>
              </a:effectLst>
              <a:latin typeface="+mn-lt"/>
              <a:ea typeface="+mn-ea"/>
              <a:cs typeface="+mn-cs"/>
            </a:endParaRPr>
          </a:p>
        </p:txBody>
      </p:sp>
      <p:sp>
        <p:nvSpPr>
          <p:cNvPr id="50" name="TextBox 49"/>
          <p:cNvSpPr txBox="1"/>
          <p:nvPr/>
        </p:nvSpPr>
        <p:spPr>
          <a:xfrm>
            <a:off x="6316737" y="1416162"/>
            <a:ext cx="1828800" cy="304800"/>
          </a:xfrm>
          <a:prstGeom prst="rect">
            <a:avLst/>
          </a:prstGeom>
          <a:noFill/>
        </p:spPr>
        <p:txBody>
          <a:bodyPr wrap="square" lIns="0" tIns="0" rIns="0" bIns="0" rtlCol="0">
            <a:noAutofit/>
          </a:bodyPr>
          <a:lstStyle/>
          <a:p>
            <a:pPr algn="ctr">
              <a:lnSpc>
                <a:spcPct val="90000"/>
              </a:lnSpc>
              <a:spcAft>
                <a:spcPts val="600"/>
              </a:spcAft>
            </a:pPr>
            <a:r>
              <a:rPr lang="en-US" sz="2000" b="1" kern="1200" dirty="0" err="1" smtClean="0">
                <a:solidFill>
                  <a:schemeClr val="tx2"/>
                </a:solidFill>
                <a:effectLst>
                  <a:outerShdw blurRad="38100" dist="25400" dir="2700000" algn="tl">
                    <a:srgbClr val="000000">
                      <a:alpha val="0"/>
                    </a:srgbClr>
                  </a:outerShdw>
                </a:effectLst>
                <a:latin typeface="+mn-lt"/>
                <a:ea typeface="+mn-ea"/>
                <a:cs typeface="+mn-cs"/>
              </a:rPr>
              <a:t>iDP</a:t>
            </a:r>
            <a:endParaRPr lang="en-US" sz="2000" b="1" kern="1200" dirty="0" smtClean="0">
              <a:solidFill>
                <a:schemeClr val="tx2"/>
              </a:solidFill>
              <a:effectLst>
                <a:outerShdw blurRad="38100" dist="25400" dir="2700000" algn="tl">
                  <a:srgbClr val="000000">
                    <a:alpha val="0"/>
                  </a:srgbClr>
                </a:outerShdw>
              </a:effectLst>
              <a:latin typeface="+mn-lt"/>
              <a:ea typeface="+mn-ea"/>
              <a:cs typeface="+mn-cs"/>
            </a:endParaRPr>
          </a:p>
        </p:txBody>
      </p:sp>
      <p:sp>
        <p:nvSpPr>
          <p:cNvPr id="51" name="TextBox 50"/>
          <p:cNvSpPr txBox="1"/>
          <p:nvPr/>
        </p:nvSpPr>
        <p:spPr>
          <a:xfrm>
            <a:off x="6354357" y="4444027"/>
            <a:ext cx="1828800" cy="304800"/>
          </a:xfrm>
          <a:prstGeom prst="rect">
            <a:avLst/>
          </a:prstGeom>
          <a:noFill/>
        </p:spPr>
        <p:txBody>
          <a:bodyPr wrap="square" lIns="0" tIns="0" rIns="0" bIns="0" rtlCol="0">
            <a:noAutofit/>
          </a:bodyPr>
          <a:lstStyle/>
          <a:p>
            <a:pPr algn="ctr">
              <a:lnSpc>
                <a:spcPct val="90000"/>
              </a:lnSpc>
              <a:spcAft>
                <a:spcPts val="600"/>
              </a:spcAft>
            </a:pPr>
            <a:r>
              <a:rPr lang="en-US" sz="2000" b="1" dirty="0" smtClean="0">
                <a:solidFill>
                  <a:schemeClr val="tx2"/>
                </a:solidFill>
                <a:effectLst>
                  <a:outerShdw blurRad="38100" dist="25400" dir="2700000" algn="tl">
                    <a:srgbClr val="000000">
                      <a:alpha val="0"/>
                    </a:srgbClr>
                  </a:outerShdw>
                </a:effectLst>
              </a:rPr>
              <a:t>SP</a:t>
            </a:r>
            <a:endParaRPr lang="en-US" sz="2000" b="1" kern="1200" dirty="0" smtClean="0">
              <a:solidFill>
                <a:schemeClr val="tx2"/>
              </a:solidFill>
              <a:effectLst>
                <a:outerShdw blurRad="38100" dist="25400" dir="2700000" algn="tl">
                  <a:srgbClr val="000000">
                    <a:alpha val="0"/>
                  </a:srgbClr>
                </a:outerShdw>
              </a:effectLst>
              <a:latin typeface="+mn-lt"/>
              <a:ea typeface="+mn-ea"/>
              <a:cs typeface="+mn-cs"/>
            </a:endParaRPr>
          </a:p>
        </p:txBody>
      </p:sp>
      <p:sp>
        <p:nvSpPr>
          <p:cNvPr id="54" name="Oval 53"/>
          <p:cNvSpPr/>
          <p:nvPr/>
        </p:nvSpPr>
        <p:spPr>
          <a:xfrm>
            <a:off x="8532812" y="3478544"/>
            <a:ext cx="324073" cy="331456"/>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1500" b="0" i="0" cap="all" baseline="0" dirty="0" smtClean="0">
                <a:solidFill>
                  <a:schemeClr val="bg1"/>
                </a:solidFill>
                <a:effectLst>
                  <a:outerShdw blurRad="38100" dist="25400" dir="2700000" algn="tl">
                    <a:srgbClr val="000000">
                      <a:alpha val="0"/>
                    </a:srgbClr>
                  </a:outerShdw>
                </a:effectLst>
                <a:latin typeface="+mj-lt"/>
              </a:rPr>
              <a:t>3</a:t>
            </a:r>
            <a:endParaRPr lang="en-US" sz="1500" b="0" i="0" cap="all" baseline="0" dirty="0">
              <a:solidFill>
                <a:schemeClr val="bg1"/>
              </a:solidFill>
              <a:effectLst>
                <a:outerShdw blurRad="38100" dist="25400" dir="2700000" algn="tl">
                  <a:srgbClr val="000000">
                    <a:alpha val="0"/>
                  </a:srgbClr>
                </a:outerShdw>
              </a:effectLst>
              <a:latin typeface="+mj-lt"/>
            </a:endParaRPr>
          </a:p>
        </p:txBody>
      </p:sp>
      <p:sp>
        <p:nvSpPr>
          <p:cNvPr id="55" name="TextBox 54"/>
          <p:cNvSpPr txBox="1"/>
          <p:nvPr/>
        </p:nvSpPr>
        <p:spPr>
          <a:xfrm>
            <a:off x="8922572" y="3497613"/>
            <a:ext cx="2963039" cy="617187"/>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User/Client contacts </a:t>
            </a:r>
            <a:r>
              <a:rPr lang="en-US" sz="2000" kern="1200" dirty="0" err="1" smtClean="0">
                <a:solidFill>
                  <a:schemeClr val="tx2"/>
                </a:solidFill>
                <a:effectLst>
                  <a:outerShdw blurRad="38100" dist="25400" dir="2700000" algn="tl">
                    <a:srgbClr val="000000">
                      <a:alpha val="0"/>
                    </a:srgbClr>
                  </a:outerShdw>
                </a:effectLst>
                <a:latin typeface="+mn-lt"/>
                <a:ea typeface="+mn-ea"/>
                <a:cs typeface="+mn-cs"/>
              </a:rPr>
              <a:t>iDP</a:t>
            </a:r>
            <a:r>
              <a:rPr lang="en-US" sz="2000" kern="1200" dirty="0" smtClean="0">
                <a:solidFill>
                  <a:schemeClr val="tx2"/>
                </a:solidFill>
                <a:effectLst>
                  <a:outerShdw blurRad="38100" dist="25400" dir="2700000" algn="tl">
                    <a:srgbClr val="000000">
                      <a:alpha val="0"/>
                    </a:srgbClr>
                  </a:outerShdw>
                </a:effectLst>
                <a:latin typeface="+mn-lt"/>
                <a:ea typeface="+mn-ea"/>
                <a:cs typeface="+mn-cs"/>
              </a:rPr>
              <a:t> and provides identity</a:t>
            </a:r>
          </a:p>
        </p:txBody>
      </p:sp>
      <p:sp>
        <p:nvSpPr>
          <p:cNvPr id="56" name="Oval 55"/>
          <p:cNvSpPr/>
          <p:nvPr/>
        </p:nvSpPr>
        <p:spPr>
          <a:xfrm>
            <a:off x="8532812" y="4108778"/>
            <a:ext cx="324073" cy="331456"/>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1500" cap="all" dirty="0">
                <a:solidFill>
                  <a:schemeClr val="bg1"/>
                </a:solidFill>
                <a:effectLst>
                  <a:outerShdw blurRad="38100" dist="25400" dir="2700000" algn="tl">
                    <a:srgbClr val="000000">
                      <a:alpha val="0"/>
                    </a:srgbClr>
                  </a:outerShdw>
                </a:effectLst>
                <a:latin typeface="+mj-lt"/>
              </a:rPr>
              <a:t>4</a:t>
            </a:r>
            <a:endParaRPr lang="en-US" sz="1500" b="0" i="0" cap="all" baseline="0" dirty="0">
              <a:solidFill>
                <a:schemeClr val="bg1"/>
              </a:solidFill>
              <a:effectLst>
                <a:outerShdw blurRad="38100" dist="25400" dir="2700000" algn="tl">
                  <a:srgbClr val="000000">
                    <a:alpha val="0"/>
                  </a:srgbClr>
                </a:outerShdw>
              </a:effectLst>
              <a:latin typeface="+mj-lt"/>
            </a:endParaRPr>
          </a:p>
        </p:txBody>
      </p:sp>
      <p:sp>
        <p:nvSpPr>
          <p:cNvPr id="57" name="TextBox 56"/>
          <p:cNvSpPr txBox="1"/>
          <p:nvPr/>
        </p:nvSpPr>
        <p:spPr>
          <a:xfrm>
            <a:off x="8922572" y="4135433"/>
            <a:ext cx="2963039" cy="893767"/>
          </a:xfrm>
          <a:prstGeom prst="rect">
            <a:avLst/>
          </a:prstGeom>
          <a:noFill/>
        </p:spPr>
        <p:txBody>
          <a:bodyPr wrap="square" lIns="0" tIns="0" rIns="0" bIns="0" rtlCol="0">
            <a:noAutofit/>
          </a:bodyPr>
          <a:lstStyle/>
          <a:p>
            <a:pPr>
              <a:lnSpc>
                <a:spcPct val="90000"/>
              </a:lnSpc>
              <a:spcAft>
                <a:spcPts val="600"/>
              </a:spcAft>
            </a:pPr>
            <a:r>
              <a:rPr lang="en-US" sz="2000" kern="1200" dirty="0" err="1" smtClean="0">
                <a:solidFill>
                  <a:schemeClr val="tx2"/>
                </a:solidFill>
                <a:effectLst>
                  <a:outerShdw blurRad="38100" dist="25400" dir="2700000" algn="tl">
                    <a:srgbClr val="000000">
                      <a:alpha val="0"/>
                    </a:srgbClr>
                  </a:outerShdw>
                </a:effectLst>
                <a:latin typeface="+mn-lt"/>
                <a:ea typeface="+mn-ea"/>
                <a:cs typeface="+mn-cs"/>
              </a:rPr>
              <a:t>iDP</a:t>
            </a:r>
            <a:r>
              <a:rPr lang="en-US" sz="2000" kern="1200" dirty="0" smtClean="0">
                <a:solidFill>
                  <a:schemeClr val="tx2"/>
                </a:solidFill>
                <a:effectLst>
                  <a:outerShdw blurRad="38100" dist="25400" dir="2700000" algn="tl">
                    <a:srgbClr val="000000">
                      <a:alpha val="0"/>
                    </a:srgbClr>
                  </a:outerShdw>
                </a:effectLst>
                <a:latin typeface="+mn-lt"/>
                <a:ea typeface="+mn-ea"/>
                <a:cs typeface="+mn-cs"/>
              </a:rPr>
              <a:t> asserts identity and provides User/Client SAML Assertion</a:t>
            </a:r>
          </a:p>
        </p:txBody>
      </p:sp>
      <p:sp>
        <p:nvSpPr>
          <p:cNvPr id="58" name="Oval 57"/>
          <p:cNvSpPr/>
          <p:nvPr/>
        </p:nvSpPr>
        <p:spPr>
          <a:xfrm>
            <a:off x="8532812" y="5042401"/>
            <a:ext cx="324073" cy="331456"/>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1500" cap="all" dirty="0">
                <a:solidFill>
                  <a:schemeClr val="bg1"/>
                </a:solidFill>
                <a:effectLst>
                  <a:outerShdw blurRad="38100" dist="25400" dir="2700000" algn="tl">
                    <a:srgbClr val="000000">
                      <a:alpha val="0"/>
                    </a:srgbClr>
                  </a:outerShdw>
                </a:effectLst>
                <a:latin typeface="+mj-lt"/>
              </a:rPr>
              <a:t>5</a:t>
            </a:r>
            <a:endParaRPr lang="en-US" sz="1500" b="0" i="0" cap="all" baseline="0" dirty="0">
              <a:solidFill>
                <a:schemeClr val="bg1"/>
              </a:solidFill>
              <a:effectLst>
                <a:outerShdw blurRad="38100" dist="25400" dir="2700000" algn="tl">
                  <a:srgbClr val="000000">
                    <a:alpha val="0"/>
                  </a:srgbClr>
                </a:outerShdw>
              </a:effectLst>
              <a:latin typeface="+mj-lt"/>
            </a:endParaRPr>
          </a:p>
        </p:txBody>
      </p:sp>
      <p:sp>
        <p:nvSpPr>
          <p:cNvPr id="59" name="TextBox 58"/>
          <p:cNvSpPr txBox="1"/>
          <p:nvPr/>
        </p:nvSpPr>
        <p:spPr>
          <a:xfrm>
            <a:off x="8922572" y="5069056"/>
            <a:ext cx="2963039" cy="1179344"/>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Following receipt of SAML Assertion User/Client contacts SP and provides Assertion for access</a:t>
            </a:r>
          </a:p>
        </p:txBody>
      </p:sp>
      <p:grpSp>
        <p:nvGrpSpPr>
          <p:cNvPr id="2057" name="Group 2056"/>
          <p:cNvGrpSpPr/>
          <p:nvPr/>
        </p:nvGrpSpPr>
        <p:grpSpPr>
          <a:xfrm>
            <a:off x="5680202" y="2227319"/>
            <a:ext cx="1296681" cy="639637"/>
            <a:chOff x="5680202" y="2227319"/>
            <a:chExt cx="1296681" cy="639637"/>
          </a:xfrm>
        </p:grpSpPr>
        <p:pic>
          <p:nvPicPr>
            <p:cNvPr id="2052" name="Picture 4" descr="http://icons.iconarchive.com/icons/untergunter/leaf-mimes/512/text-xml-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9682" y="2227319"/>
              <a:ext cx="424781" cy="424781"/>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5680202" y="2662952"/>
              <a:ext cx="1296681" cy="204004"/>
            </a:xfrm>
            <a:prstGeom prst="rect">
              <a:avLst/>
            </a:prstGeom>
            <a:noFill/>
          </p:spPr>
          <p:txBody>
            <a:bodyPr wrap="square" lIns="0" tIns="0" rIns="0" bIns="0" rtlCol="0">
              <a:noAutofit/>
            </a:bodyPr>
            <a:lstStyle/>
            <a:p>
              <a:pPr algn="ctr">
                <a:lnSpc>
                  <a:spcPct val="90000"/>
                </a:lnSpc>
                <a:spcAft>
                  <a:spcPts val="600"/>
                </a:spcAft>
              </a:pPr>
              <a:r>
                <a:rPr lang="en-US" sz="1200" kern="1200" dirty="0" smtClean="0">
                  <a:solidFill>
                    <a:schemeClr val="tx2"/>
                  </a:solidFill>
                  <a:effectLst>
                    <a:outerShdw blurRad="38100" dist="25400" dir="2700000" algn="tl">
                      <a:srgbClr val="000000">
                        <a:alpha val="0"/>
                      </a:srgbClr>
                    </a:outerShdw>
                  </a:effectLst>
                  <a:latin typeface="+mn-lt"/>
                  <a:ea typeface="+mn-ea"/>
                  <a:cs typeface="+mn-cs"/>
                </a:rPr>
                <a:t>SAML Assertion</a:t>
              </a:r>
            </a:p>
          </p:txBody>
        </p:sp>
      </p:grpSp>
      <p:grpSp>
        <p:nvGrpSpPr>
          <p:cNvPr id="64" name="Group 63"/>
          <p:cNvGrpSpPr/>
          <p:nvPr/>
        </p:nvGrpSpPr>
        <p:grpSpPr>
          <a:xfrm>
            <a:off x="569595" y="3749261"/>
            <a:ext cx="1296681" cy="639637"/>
            <a:chOff x="5680202" y="2227319"/>
            <a:chExt cx="1296681" cy="639637"/>
          </a:xfrm>
        </p:grpSpPr>
        <p:pic>
          <p:nvPicPr>
            <p:cNvPr id="65" name="Picture 4" descr="http://icons.iconarchive.com/icons/untergunter/leaf-mimes/512/text-xml-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9682" y="2227319"/>
              <a:ext cx="424781" cy="424781"/>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680202" y="2662952"/>
              <a:ext cx="1296681" cy="204004"/>
            </a:xfrm>
            <a:prstGeom prst="rect">
              <a:avLst/>
            </a:prstGeom>
            <a:noFill/>
          </p:spPr>
          <p:txBody>
            <a:bodyPr wrap="square" lIns="0" tIns="0" rIns="0" bIns="0" rtlCol="0">
              <a:noAutofit/>
            </a:bodyPr>
            <a:lstStyle/>
            <a:p>
              <a:pPr algn="ctr">
                <a:lnSpc>
                  <a:spcPct val="90000"/>
                </a:lnSpc>
                <a:spcAft>
                  <a:spcPts val="600"/>
                </a:spcAft>
              </a:pPr>
              <a:r>
                <a:rPr lang="en-US" sz="1200" kern="1200" dirty="0" smtClean="0">
                  <a:solidFill>
                    <a:schemeClr val="tx2"/>
                  </a:solidFill>
                  <a:effectLst>
                    <a:outerShdw blurRad="38100" dist="25400" dir="2700000" algn="tl">
                      <a:srgbClr val="000000">
                        <a:alpha val="0"/>
                      </a:srgbClr>
                    </a:outerShdw>
                  </a:effectLst>
                  <a:latin typeface="+mn-lt"/>
                  <a:ea typeface="+mn-ea"/>
                  <a:cs typeface="+mn-cs"/>
                </a:rPr>
                <a:t>SAML Assertion</a:t>
              </a:r>
            </a:p>
          </p:txBody>
        </p:sp>
      </p:grpSp>
    </p:spTree>
    <p:extLst>
      <p:ext uri="{BB962C8B-B14F-4D97-AF65-F5344CB8AC3E}">
        <p14:creationId xmlns:p14="http://schemas.microsoft.com/office/powerpoint/2010/main" val="1485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par>
                                <p:cTn id="59" presetID="10" presetClass="entr" presetSubtype="0" fill="hold" nodeType="withEffect">
                                  <p:stCondLst>
                                    <p:cond delay="0"/>
                                  </p:stCondLst>
                                  <p:childTnLst>
                                    <p:set>
                                      <p:cBhvr>
                                        <p:cTn id="60" dur="1" fill="hold">
                                          <p:stCondLst>
                                            <p:cond delay="0"/>
                                          </p:stCondLst>
                                        </p:cTn>
                                        <p:tgtEl>
                                          <p:spTgt spid="2057"/>
                                        </p:tgtEl>
                                        <p:attrNameLst>
                                          <p:attrName>style.visibility</p:attrName>
                                        </p:attrNameLst>
                                      </p:cBhvr>
                                      <p:to>
                                        <p:strVal val="visible"/>
                                      </p:to>
                                    </p:set>
                                    <p:animEffect transition="in" filter="fade">
                                      <p:cBhvr>
                                        <p:cTn id="61" dur="500"/>
                                        <p:tgtEl>
                                          <p:spTgt spid="2057"/>
                                        </p:tgtEl>
                                      </p:cBhvr>
                                    </p:animEffect>
                                  </p:childTnLst>
                                </p:cTn>
                              </p:par>
                              <p:par>
                                <p:cTn id="62" presetID="42" presetClass="path" presetSubtype="0" accel="50000" decel="50000" fill="hold" nodeType="withEffect">
                                  <p:stCondLst>
                                    <p:cond delay="0"/>
                                  </p:stCondLst>
                                  <p:childTnLst>
                                    <p:animMotion origin="layout" path="M 4.38916E-6 3.7037E-6 L -0.41938 0.21412 " pathEditMode="relative" rAng="0" ptsTypes="AA">
                                      <p:cBhvr>
                                        <p:cTn id="63" dur="2000" fill="hold"/>
                                        <p:tgtEl>
                                          <p:spTgt spid="2057"/>
                                        </p:tgtEl>
                                        <p:attrNameLst>
                                          <p:attrName>ppt_x</p:attrName>
                                          <p:attrName>ppt_y</p:attrName>
                                        </p:attrNameLst>
                                      </p:cBhvr>
                                      <p:rCtr x="-20969" y="10694"/>
                                    </p:animMotion>
                                  </p:childTnLst>
                                </p:cTn>
                              </p:par>
                            </p:childTnLst>
                          </p:cTn>
                        </p:par>
                        <p:par>
                          <p:cTn id="64" fill="hold">
                            <p:stCondLst>
                              <p:cond delay="2000"/>
                            </p:stCondLst>
                            <p:childTnLst>
                              <p:par>
                                <p:cTn id="65" presetID="10" presetClass="exit" presetSubtype="0" fill="hold" nodeType="afterEffect">
                                  <p:stCondLst>
                                    <p:cond delay="0"/>
                                  </p:stCondLst>
                                  <p:childTnLst>
                                    <p:animEffect transition="out" filter="fade">
                                      <p:cBhvr>
                                        <p:cTn id="66" dur="500"/>
                                        <p:tgtEl>
                                          <p:spTgt spid="2057"/>
                                        </p:tgtEl>
                                      </p:cBhvr>
                                    </p:animEffect>
                                    <p:set>
                                      <p:cBhvr>
                                        <p:cTn id="67" dur="1" fill="hold">
                                          <p:stCondLst>
                                            <p:cond delay="499"/>
                                          </p:stCondLst>
                                        </p:cTn>
                                        <p:tgtEl>
                                          <p:spTgt spid="205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par>
                                <p:cTn id="82" presetID="10" presetClass="entr" presetSubtype="0" fill="hold" nodeType="with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500"/>
                                        <p:tgtEl>
                                          <p:spTgt spid="64"/>
                                        </p:tgtEl>
                                      </p:cBhvr>
                                    </p:animEffect>
                                  </p:childTnLst>
                                </p:cTn>
                              </p:par>
                              <p:par>
                                <p:cTn id="85" presetID="42" presetClass="path" presetSubtype="0" accel="50000" decel="50000" fill="hold" nodeType="withEffect">
                                  <p:stCondLst>
                                    <p:cond delay="0"/>
                                  </p:stCondLst>
                                  <p:childTnLst>
                                    <p:animMotion origin="layout" path="M 4.1938E-6 2.96296E-6 L 0.43865 0.17338 " pathEditMode="relative" rAng="0" ptsTypes="AA">
                                      <p:cBhvr>
                                        <p:cTn id="86" dur="2000" fill="hold"/>
                                        <p:tgtEl>
                                          <p:spTgt spid="64"/>
                                        </p:tgtEl>
                                        <p:attrNameLst>
                                          <p:attrName>ppt_x</p:attrName>
                                          <p:attrName>ppt_y</p:attrName>
                                        </p:attrNameLst>
                                      </p:cBhvr>
                                      <p:rCtr x="21933" y="8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7" grpId="0" animBg="1"/>
      <p:bldP spid="32" grpId="0" animBg="1"/>
      <p:bldP spid="43" grpId="0" animBg="1"/>
      <p:bldP spid="46" grpId="0" animBg="1"/>
      <p:bldP spid="47" grpId="0"/>
      <p:bldP spid="48" grpId="0" animBg="1"/>
      <p:bldP spid="49" grpId="0"/>
      <p:bldP spid="54" grpId="0" animBg="1"/>
      <p:bldP spid="55" grpId="0"/>
      <p:bldP spid="56" grpId="0" animBg="1"/>
      <p:bldP spid="57" grpId="0"/>
      <p:bldP spid="58" grpId="0" animBg="1"/>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5"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Identity Provider [</a:t>
            </a:r>
            <a:r>
              <a:rPr lang="en-US" dirty="0" err="1" smtClean="0">
                <a:solidFill>
                  <a:schemeClr val="bg1"/>
                </a:solidFill>
              </a:rPr>
              <a:t>iDP</a:t>
            </a:r>
            <a:r>
              <a:rPr lang="en-US" dirty="0" smtClean="0">
                <a:solidFill>
                  <a:schemeClr val="bg1"/>
                </a:solidFill>
              </a:rPr>
              <a:t>] Initiated SAML</a:t>
            </a:r>
            <a:endParaRPr lang="en-US" dirty="0">
              <a:solidFill>
                <a:schemeClr val="bg1"/>
              </a:solidFill>
            </a:endParaRPr>
          </a:p>
        </p:txBody>
      </p:sp>
      <p:pic>
        <p:nvPicPr>
          <p:cNvPr id="2050" name="Picture 2" descr="http://findicons.com/files/icons/989/ivista_2/256/us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212" y="327660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157113" y="3124200"/>
            <a:ext cx="1524000" cy="1156301"/>
          </a:xfrm>
          <a:prstGeom prst="rect">
            <a:avLst/>
          </a:prstGeom>
        </p:spPr>
      </p:pic>
      <p:pic>
        <p:nvPicPr>
          <p:cNvPr id="9" name="Picture 8"/>
          <p:cNvPicPr>
            <a:picLocks noChangeAspect="1"/>
          </p:cNvPicPr>
          <p:nvPr/>
        </p:nvPicPr>
        <p:blipFill>
          <a:blip r:embed="rId6"/>
          <a:stretch>
            <a:fillRect/>
          </a:stretch>
        </p:blipFill>
        <p:spPr>
          <a:xfrm>
            <a:off x="6214962" y="1295400"/>
            <a:ext cx="2146300" cy="1538045"/>
          </a:xfrm>
          <a:prstGeom prst="rect">
            <a:avLst/>
          </a:prstGeom>
        </p:spPr>
      </p:pic>
      <p:pic>
        <p:nvPicPr>
          <p:cNvPr id="10" name="Picture 9"/>
          <p:cNvPicPr>
            <a:picLocks noChangeAspect="1"/>
          </p:cNvPicPr>
          <p:nvPr/>
        </p:nvPicPr>
        <p:blipFill>
          <a:blip r:embed="rId7"/>
          <a:stretch>
            <a:fillRect/>
          </a:stretch>
        </p:blipFill>
        <p:spPr>
          <a:xfrm>
            <a:off x="6228076" y="4280501"/>
            <a:ext cx="2146300" cy="1538045"/>
          </a:xfrm>
          <a:prstGeom prst="rect">
            <a:avLst/>
          </a:prstGeom>
        </p:spPr>
      </p:pic>
      <p:sp>
        <p:nvSpPr>
          <p:cNvPr id="11" name="TextBox 10"/>
          <p:cNvSpPr txBox="1"/>
          <p:nvPr/>
        </p:nvSpPr>
        <p:spPr>
          <a:xfrm>
            <a:off x="547513" y="4419600"/>
            <a:ext cx="1828800" cy="304800"/>
          </a:xfrm>
          <a:prstGeom prst="rect">
            <a:avLst/>
          </a:prstGeom>
          <a:noFill/>
        </p:spPr>
        <p:txBody>
          <a:bodyPr wrap="square" lIns="0" tIns="0" rIns="0" bIns="0" rtlCol="0">
            <a:noAutofit/>
          </a:bodyPr>
          <a:lstStyle/>
          <a:p>
            <a:pPr algn="ct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User/Client</a:t>
            </a:r>
          </a:p>
          <a:p>
            <a:pPr algn="ctr">
              <a:lnSpc>
                <a:spcPct val="90000"/>
              </a:lnSpc>
              <a:spcAft>
                <a:spcPts val="600"/>
              </a:spcAft>
            </a:pPr>
            <a:r>
              <a:rPr lang="en-US" sz="2000" dirty="0" smtClean="0">
                <a:solidFill>
                  <a:schemeClr val="tx2"/>
                </a:solidFill>
                <a:effectLst>
                  <a:outerShdw blurRad="38100" dist="25400" dir="2700000" algn="tl">
                    <a:srgbClr val="000000">
                      <a:alpha val="0"/>
                    </a:srgbClr>
                  </a:outerShdw>
                </a:effectLst>
              </a:rPr>
              <a:t>(Principal)</a:t>
            </a:r>
            <a:endParaRPr lang="en-US" sz="2000" kern="1200" dirty="0" smtClean="0">
              <a:solidFill>
                <a:schemeClr val="tx2"/>
              </a:solidFill>
              <a:effectLst>
                <a:outerShdw blurRad="38100" dist="25400" dir="2700000" algn="tl">
                  <a:srgbClr val="000000">
                    <a:alpha val="0"/>
                  </a:srgbClr>
                </a:outerShdw>
              </a:effectLst>
              <a:latin typeface="+mn-lt"/>
              <a:ea typeface="+mn-ea"/>
              <a:cs typeface="+mn-cs"/>
            </a:endParaRPr>
          </a:p>
        </p:txBody>
      </p:sp>
      <p:sp>
        <p:nvSpPr>
          <p:cNvPr id="13" name="TextBox 12"/>
          <p:cNvSpPr txBox="1"/>
          <p:nvPr/>
        </p:nvSpPr>
        <p:spPr>
          <a:xfrm>
            <a:off x="6365196" y="2832950"/>
            <a:ext cx="1828800" cy="621852"/>
          </a:xfrm>
          <a:prstGeom prst="rect">
            <a:avLst/>
          </a:prstGeom>
          <a:noFill/>
        </p:spPr>
        <p:txBody>
          <a:bodyPr wrap="square" lIns="0" tIns="0" rIns="0" bIns="0" rtlCol="0">
            <a:noAutofit/>
          </a:bodyPr>
          <a:lstStyle/>
          <a:p>
            <a:pPr algn="ct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SAML Identity Provider</a:t>
            </a:r>
          </a:p>
        </p:txBody>
      </p:sp>
      <p:sp>
        <p:nvSpPr>
          <p:cNvPr id="14" name="TextBox 13"/>
          <p:cNvSpPr txBox="1"/>
          <p:nvPr/>
        </p:nvSpPr>
        <p:spPr>
          <a:xfrm>
            <a:off x="6365196" y="5867400"/>
            <a:ext cx="1828800" cy="304800"/>
          </a:xfrm>
          <a:prstGeom prst="rect">
            <a:avLst/>
          </a:prstGeom>
          <a:noFill/>
        </p:spPr>
        <p:txBody>
          <a:bodyPr wrap="square" lIns="0" tIns="0" rIns="0" bIns="0" rtlCol="0">
            <a:noAutofit/>
          </a:bodyPr>
          <a:lstStyle/>
          <a:p>
            <a:pPr algn="ct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SAML Service Provider</a:t>
            </a:r>
          </a:p>
        </p:txBody>
      </p:sp>
      <p:cxnSp>
        <p:nvCxnSpPr>
          <p:cNvPr id="24" name="Straight Arrow Connector 23"/>
          <p:cNvCxnSpPr>
            <a:endCxn id="9" idx="1"/>
          </p:cNvCxnSpPr>
          <p:nvPr/>
        </p:nvCxnSpPr>
        <p:spPr>
          <a:xfrm flipV="1">
            <a:off x="2376313" y="2064423"/>
            <a:ext cx="3838649" cy="1110487"/>
          </a:xfrm>
          <a:prstGeom prst="straightConnector1">
            <a:avLst/>
          </a:prstGeom>
          <a:ln w="25400">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838438" y="2416398"/>
            <a:ext cx="457200" cy="416553"/>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2000" cap="all" dirty="0" smtClean="0">
                <a:solidFill>
                  <a:schemeClr val="bg1"/>
                </a:solidFill>
                <a:effectLst>
                  <a:outerShdw blurRad="38100" dist="25400" dir="2700000" algn="tl">
                    <a:srgbClr val="000000">
                      <a:alpha val="0"/>
                    </a:srgbClr>
                  </a:outerShdw>
                </a:effectLst>
                <a:latin typeface="+mj-lt"/>
              </a:rPr>
              <a:t>1</a:t>
            </a:r>
            <a:endParaRPr lang="en-US" sz="2000" b="0" i="0" cap="all" baseline="0" dirty="0">
              <a:solidFill>
                <a:schemeClr val="bg1"/>
              </a:solidFill>
              <a:effectLst>
                <a:outerShdw blurRad="38100" dist="25400" dir="2700000" algn="tl">
                  <a:srgbClr val="000000">
                    <a:alpha val="0"/>
                  </a:srgbClr>
                </a:outerShdw>
              </a:effectLst>
              <a:latin typeface="+mj-lt"/>
            </a:endParaRPr>
          </a:p>
        </p:txBody>
      </p:sp>
      <p:cxnSp>
        <p:nvCxnSpPr>
          <p:cNvPr id="28" name="Straight Arrow Connector 27"/>
          <p:cNvCxnSpPr/>
          <p:nvPr/>
        </p:nvCxnSpPr>
        <p:spPr>
          <a:xfrm flipH="1">
            <a:off x="2661596" y="2465274"/>
            <a:ext cx="3661416" cy="1075999"/>
          </a:xfrm>
          <a:prstGeom prst="straightConnector1">
            <a:avLst/>
          </a:prstGeom>
          <a:ln w="25400">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748787" y="2664187"/>
            <a:ext cx="457200" cy="416553"/>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2000" cap="all" dirty="0" smtClean="0">
                <a:solidFill>
                  <a:schemeClr val="bg1"/>
                </a:solidFill>
                <a:effectLst>
                  <a:outerShdw blurRad="38100" dist="25400" dir="2700000" algn="tl">
                    <a:srgbClr val="000000">
                      <a:alpha val="0"/>
                    </a:srgbClr>
                  </a:outerShdw>
                </a:effectLst>
                <a:latin typeface="+mj-lt"/>
              </a:rPr>
              <a:t>2</a:t>
            </a:r>
            <a:endParaRPr lang="en-US" sz="2000" b="0" i="0" cap="all" baseline="0" dirty="0">
              <a:solidFill>
                <a:schemeClr val="bg1"/>
              </a:solidFill>
              <a:effectLst>
                <a:outerShdw blurRad="38100" dist="25400" dir="2700000" algn="tl">
                  <a:srgbClr val="000000">
                    <a:alpha val="0"/>
                  </a:srgbClr>
                </a:outerShdw>
              </a:effectLst>
              <a:latin typeface="+mj-lt"/>
            </a:endParaRPr>
          </a:p>
        </p:txBody>
      </p:sp>
      <p:cxnSp>
        <p:nvCxnSpPr>
          <p:cNvPr id="38" name="Straight Arrow Connector 37"/>
          <p:cNvCxnSpPr>
            <a:stCxn id="6" idx="2"/>
          </p:cNvCxnSpPr>
          <p:nvPr/>
        </p:nvCxnSpPr>
        <p:spPr>
          <a:xfrm>
            <a:off x="1919113" y="4280501"/>
            <a:ext cx="4575185" cy="1051087"/>
          </a:xfrm>
          <a:prstGeom prst="straightConnector1">
            <a:avLst/>
          </a:prstGeom>
          <a:ln w="25400">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748787" y="4841246"/>
            <a:ext cx="457200" cy="416553"/>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2000" cap="all" dirty="0" smtClean="0">
                <a:solidFill>
                  <a:schemeClr val="bg1"/>
                </a:solidFill>
                <a:effectLst>
                  <a:outerShdw blurRad="38100" dist="25400" dir="2700000" algn="tl">
                    <a:srgbClr val="000000">
                      <a:alpha val="0"/>
                    </a:srgbClr>
                  </a:outerShdw>
                </a:effectLst>
                <a:latin typeface="+mj-lt"/>
              </a:rPr>
              <a:t>3</a:t>
            </a:r>
            <a:endParaRPr lang="en-US" sz="2000" b="0" i="0" cap="all" baseline="0" dirty="0">
              <a:solidFill>
                <a:schemeClr val="bg1"/>
              </a:solidFill>
              <a:effectLst>
                <a:outerShdw blurRad="38100" dist="25400" dir="2700000" algn="tl">
                  <a:srgbClr val="000000">
                    <a:alpha val="0"/>
                  </a:srgbClr>
                </a:outerShdw>
              </a:effectLst>
              <a:latin typeface="+mj-lt"/>
            </a:endParaRPr>
          </a:p>
        </p:txBody>
      </p:sp>
      <p:sp>
        <p:nvSpPr>
          <p:cNvPr id="45" name="Rounded Rectangle 44"/>
          <p:cNvSpPr/>
          <p:nvPr/>
        </p:nvSpPr>
        <p:spPr>
          <a:xfrm>
            <a:off x="8487957" y="1295400"/>
            <a:ext cx="3501645" cy="5105400"/>
          </a:xfrm>
          <a:prstGeom prst="roundRect">
            <a:avLst>
              <a:gd name="adj" fmla="val 4866"/>
            </a:avLst>
          </a:prstGeom>
          <a:solidFill>
            <a:schemeClr val="bg1"/>
          </a:solidFill>
          <a:effectLst>
            <a:innerShdw blurRad="114300">
              <a:prstClr val="black"/>
            </a:innerShdw>
          </a:effectLst>
        </p:spPr>
        <p:txBody>
          <a:bodyPr vert="horz" wrap="square" lIns="182880" tIns="91440" rIns="91440" bIns="0" rtlCol="0" anchor="t" anchorCtr="0">
            <a:noAutofit/>
          </a:bodyPr>
          <a:lstStyle/>
          <a:p>
            <a:pPr indent="0">
              <a:lnSpc>
                <a:spcPct val="90000"/>
              </a:lnSpc>
              <a:spcBef>
                <a:spcPts val="0"/>
              </a:spcBef>
              <a:spcAft>
                <a:spcPts val="0"/>
              </a:spcAft>
              <a:buClrTx/>
              <a:buFont typeface="Arial" pitchFamily="34" charset="0"/>
              <a:buNone/>
            </a:pPr>
            <a:endParaRPr lang="en-US" altLang="en-US" sz="2200" dirty="0"/>
          </a:p>
        </p:txBody>
      </p:sp>
      <p:sp>
        <p:nvSpPr>
          <p:cNvPr id="50" name="TextBox 49"/>
          <p:cNvSpPr txBox="1"/>
          <p:nvPr/>
        </p:nvSpPr>
        <p:spPr>
          <a:xfrm>
            <a:off x="6316737" y="1416162"/>
            <a:ext cx="1828800" cy="304800"/>
          </a:xfrm>
          <a:prstGeom prst="rect">
            <a:avLst/>
          </a:prstGeom>
          <a:noFill/>
        </p:spPr>
        <p:txBody>
          <a:bodyPr wrap="square" lIns="0" tIns="0" rIns="0" bIns="0" rtlCol="0">
            <a:noAutofit/>
          </a:bodyPr>
          <a:lstStyle/>
          <a:p>
            <a:pPr algn="ctr">
              <a:lnSpc>
                <a:spcPct val="90000"/>
              </a:lnSpc>
              <a:spcAft>
                <a:spcPts val="600"/>
              </a:spcAft>
            </a:pPr>
            <a:r>
              <a:rPr lang="en-US" sz="2000" b="1" kern="1200" dirty="0" err="1" smtClean="0">
                <a:solidFill>
                  <a:schemeClr val="tx2"/>
                </a:solidFill>
                <a:effectLst>
                  <a:outerShdw blurRad="38100" dist="25400" dir="2700000" algn="tl">
                    <a:srgbClr val="000000">
                      <a:alpha val="0"/>
                    </a:srgbClr>
                  </a:outerShdw>
                </a:effectLst>
                <a:latin typeface="+mn-lt"/>
                <a:ea typeface="+mn-ea"/>
                <a:cs typeface="+mn-cs"/>
              </a:rPr>
              <a:t>iDP</a:t>
            </a:r>
            <a:endParaRPr lang="en-US" sz="2000" b="1" kern="1200" dirty="0" smtClean="0">
              <a:solidFill>
                <a:schemeClr val="tx2"/>
              </a:solidFill>
              <a:effectLst>
                <a:outerShdw blurRad="38100" dist="25400" dir="2700000" algn="tl">
                  <a:srgbClr val="000000">
                    <a:alpha val="0"/>
                  </a:srgbClr>
                </a:outerShdw>
              </a:effectLst>
              <a:latin typeface="+mn-lt"/>
              <a:ea typeface="+mn-ea"/>
              <a:cs typeface="+mn-cs"/>
            </a:endParaRPr>
          </a:p>
        </p:txBody>
      </p:sp>
      <p:sp>
        <p:nvSpPr>
          <p:cNvPr id="51" name="TextBox 50"/>
          <p:cNvSpPr txBox="1"/>
          <p:nvPr/>
        </p:nvSpPr>
        <p:spPr>
          <a:xfrm>
            <a:off x="6354357" y="4444027"/>
            <a:ext cx="1828800" cy="304800"/>
          </a:xfrm>
          <a:prstGeom prst="rect">
            <a:avLst/>
          </a:prstGeom>
          <a:noFill/>
        </p:spPr>
        <p:txBody>
          <a:bodyPr wrap="square" lIns="0" tIns="0" rIns="0" bIns="0" rtlCol="0">
            <a:noAutofit/>
          </a:bodyPr>
          <a:lstStyle/>
          <a:p>
            <a:pPr algn="ctr">
              <a:lnSpc>
                <a:spcPct val="90000"/>
              </a:lnSpc>
              <a:spcAft>
                <a:spcPts val="600"/>
              </a:spcAft>
            </a:pPr>
            <a:r>
              <a:rPr lang="en-US" sz="2000" b="1" dirty="0" smtClean="0">
                <a:solidFill>
                  <a:schemeClr val="tx2"/>
                </a:solidFill>
                <a:effectLst>
                  <a:outerShdw blurRad="38100" dist="25400" dir="2700000" algn="tl">
                    <a:srgbClr val="000000">
                      <a:alpha val="0"/>
                    </a:srgbClr>
                  </a:outerShdw>
                </a:effectLst>
              </a:rPr>
              <a:t>SP</a:t>
            </a:r>
            <a:endParaRPr lang="en-US" sz="2000" b="1" kern="1200" dirty="0" smtClean="0">
              <a:solidFill>
                <a:schemeClr val="tx2"/>
              </a:solidFill>
              <a:effectLst>
                <a:outerShdw blurRad="38100" dist="25400" dir="2700000" algn="tl">
                  <a:srgbClr val="000000">
                    <a:alpha val="0"/>
                  </a:srgbClr>
                </a:outerShdw>
              </a:effectLst>
              <a:latin typeface="+mn-lt"/>
              <a:ea typeface="+mn-ea"/>
              <a:cs typeface="+mn-cs"/>
            </a:endParaRPr>
          </a:p>
        </p:txBody>
      </p:sp>
      <p:sp>
        <p:nvSpPr>
          <p:cNvPr id="54" name="Oval 53"/>
          <p:cNvSpPr/>
          <p:nvPr/>
        </p:nvSpPr>
        <p:spPr>
          <a:xfrm>
            <a:off x="8532812" y="1447800"/>
            <a:ext cx="324073" cy="331456"/>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1500" b="0" i="0" cap="all" baseline="0" dirty="0" smtClean="0">
                <a:solidFill>
                  <a:schemeClr val="bg1"/>
                </a:solidFill>
                <a:effectLst>
                  <a:outerShdw blurRad="38100" dist="25400" dir="2700000" algn="tl">
                    <a:srgbClr val="000000">
                      <a:alpha val="0"/>
                    </a:srgbClr>
                  </a:outerShdw>
                </a:effectLst>
                <a:latin typeface="+mj-lt"/>
              </a:rPr>
              <a:t>1</a:t>
            </a:r>
            <a:endParaRPr lang="en-US" sz="1500" b="0" i="0" cap="all" baseline="0" dirty="0">
              <a:solidFill>
                <a:schemeClr val="bg1"/>
              </a:solidFill>
              <a:effectLst>
                <a:outerShdw blurRad="38100" dist="25400" dir="2700000" algn="tl">
                  <a:srgbClr val="000000">
                    <a:alpha val="0"/>
                  </a:srgbClr>
                </a:outerShdw>
              </a:effectLst>
              <a:latin typeface="+mj-lt"/>
            </a:endParaRPr>
          </a:p>
        </p:txBody>
      </p:sp>
      <p:sp>
        <p:nvSpPr>
          <p:cNvPr id="55" name="TextBox 54"/>
          <p:cNvSpPr txBox="1"/>
          <p:nvPr/>
        </p:nvSpPr>
        <p:spPr>
          <a:xfrm>
            <a:off x="8922572" y="1474455"/>
            <a:ext cx="2963039" cy="1177645"/>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User/Client </a:t>
            </a:r>
            <a:r>
              <a:rPr lang="en-US" sz="2000" kern="1200" dirty="0" smtClean="0">
                <a:solidFill>
                  <a:schemeClr val="tx2"/>
                </a:solidFill>
                <a:effectLst>
                  <a:outerShdw blurRad="38100" dist="25400" dir="2700000" algn="tl">
                    <a:srgbClr val="000000">
                      <a:alpha val="0"/>
                    </a:srgbClr>
                  </a:outerShdw>
                </a:effectLst>
                <a:latin typeface="+mn-lt"/>
                <a:ea typeface="+mn-ea"/>
                <a:cs typeface="+mn-cs"/>
              </a:rPr>
              <a:t>(Principal) accesses </a:t>
            </a:r>
            <a:r>
              <a:rPr lang="en-US" sz="2000" kern="1200" dirty="0" smtClean="0">
                <a:solidFill>
                  <a:schemeClr val="tx2"/>
                </a:solidFill>
                <a:effectLst>
                  <a:outerShdw blurRad="38100" dist="25400" dir="2700000" algn="tl">
                    <a:srgbClr val="000000">
                      <a:alpha val="0"/>
                    </a:srgbClr>
                  </a:outerShdw>
                </a:effectLst>
                <a:latin typeface="+mn-lt"/>
                <a:ea typeface="+mn-ea"/>
                <a:cs typeface="+mn-cs"/>
              </a:rPr>
              <a:t>“application” via URL which directs them to the Identity Provider [</a:t>
            </a:r>
            <a:r>
              <a:rPr lang="en-US" sz="2000" kern="1200" dirty="0" err="1" smtClean="0">
                <a:solidFill>
                  <a:schemeClr val="tx2"/>
                </a:solidFill>
                <a:effectLst>
                  <a:outerShdw blurRad="38100" dist="25400" dir="2700000" algn="tl">
                    <a:srgbClr val="000000">
                      <a:alpha val="0"/>
                    </a:srgbClr>
                  </a:outerShdw>
                </a:effectLst>
                <a:latin typeface="+mn-lt"/>
                <a:ea typeface="+mn-ea"/>
                <a:cs typeface="+mn-cs"/>
              </a:rPr>
              <a:t>iDP</a:t>
            </a:r>
            <a:r>
              <a:rPr lang="en-US" sz="2000" kern="1200" dirty="0" smtClean="0">
                <a:solidFill>
                  <a:schemeClr val="tx2"/>
                </a:solidFill>
                <a:effectLst>
                  <a:outerShdw blurRad="38100" dist="25400" dir="2700000" algn="tl">
                    <a:srgbClr val="000000">
                      <a:alpha val="0"/>
                    </a:srgbClr>
                  </a:outerShdw>
                </a:effectLst>
                <a:latin typeface="+mn-lt"/>
                <a:ea typeface="+mn-ea"/>
                <a:cs typeface="+mn-cs"/>
              </a:rPr>
              <a:t>] at which time the User/client provides identity.</a:t>
            </a:r>
          </a:p>
        </p:txBody>
      </p:sp>
      <p:sp>
        <p:nvSpPr>
          <p:cNvPr id="56" name="Oval 55"/>
          <p:cNvSpPr/>
          <p:nvPr/>
        </p:nvSpPr>
        <p:spPr>
          <a:xfrm>
            <a:off x="8532812" y="3402344"/>
            <a:ext cx="324073" cy="331456"/>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1500" cap="all" dirty="0" smtClean="0">
                <a:solidFill>
                  <a:schemeClr val="bg1"/>
                </a:solidFill>
                <a:effectLst>
                  <a:outerShdw blurRad="38100" dist="25400" dir="2700000" algn="tl">
                    <a:srgbClr val="000000">
                      <a:alpha val="0"/>
                    </a:srgbClr>
                  </a:outerShdw>
                </a:effectLst>
                <a:latin typeface="+mj-lt"/>
              </a:rPr>
              <a:t>2</a:t>
            </a:r>
            <a:endParaRPr lang="en-US" sz="1500" b="0" i="0" cap="all" baseline="0" dirty="0">
              <a:solidFill>
                <a:schemeClr val="bg1"/>
              </a:solidFill>
              <a:effectLst>
                <a:outerShdw blurRad="38100" dist="25400" dir="2700000" algn="tl">
                  <a:srgbClr val="000000">
                    <a:alpha val="0"/>
                  </a:srgbClr>
                </a:outerShdw>
              </a:effectLst>
              <a:latin typeface="+mj-lt"/>
            </a:endParaRPr>
          </a:p>
        </p:txBody>
      </p:sp>
      <p:sp>
        <p:nvSpPr>
          <p:cNvPr id="57" name="TextBox 56"/>
          <p:cNvSpPr txBox="1"/>
          <p:nvPr/>
        </p:nvSpPr>
        <p:spPr>
          <a:xfrm>
            <a:off x="8922572" y="3449633"/>
            <a:ext cx="2963039" cy="893767"/>
          </a:xfrm>
          <a:prstGeom prst="rect">
            <a:avLst/>
          </a:prstGeom>
          <a:noFill/>
        </p:spPr>
        <p:txBody>
          <a:bodyPr wrap="square" lIns="0" tIns="0" rIns="0" bIns="0" rtlCol="0">
            <a:noAutofit/>
          </a:bodyPr>
          <a:lstStyle/>
          <a:p>
            <a:pPr>
              <a:lnSpc>
                <a:spcPct val="90000"/>
              </a:lnSpc>
              <a:spcAft>
                <a:spcPts val="600"/>
              </a:spcAft>
            </a:pPr>
            <a:r>
              <a:rPr lang="en-US" sz="2000" kern="1200" dirty="0" err="1" smtClean="0">
                <a:solidFill>
                  <a:schemeClr val="tx2"/>
                </a:solidFill>
                <a:effectLst>
                  <a:outerShdw blurRad="38100" dist="25400" dir="2700000" algn="tl">
                    <a:srgbClr val="000000">
                      <a:alpha val="0"/>
                    </a:srgbClr>
                  </a:outerShdw>
                </a:effectLst>
                <a:latin typeface="+mn-lt"/>
                <a:ea typeface="+mn-ea"/>
                <a:cs typeface="+mn-cs"/>
              </a:rPr>
              <a:t>iDP</a:t>
            </a:r>
            <a:r>
              <a:rPr lang="en-US" sz="2000" kern="1200" dirty="0" smtClean="0">
                <a:solidFill>
                  <a:schemeClr val="tx2"/>
                </a:solidFill>
                <a:effectLst>
                  <a:outerShdw blurRad="38100" dist="25400" dir="2700000" algn="tl">
                    <a:srgbClr val="000000">
                      <a:alpha val="0"/>
                    </a:srgbClr>
                  </a:outerShdw>
                </a:effectLst>
                <a:latin typeface="+mn-lt"/>
                <a:ea typeface="+mn-ea"/>
                <a:cs typeface="+mn-cs"/>
              </a:rPr>
              <a:t> asserts identity and provides User/Client SAML Assertion based on the requested URL</a:t>
            </a:r>
          </a:p>
        </p:txBody>
      </p:sp>
      <p:sp>
        <p:nvSpPr>
          <p:cNvPr id="58" name="Oval 57"/>
          <p:cNvSpPr/>
          <p:nvPr/>
        </p:nvSpPr>
        <p:spPr>
          <a:xfrm>
            <a:off x="8532812" y="4545344"/>
            <a:ext cx="324073" cy="331456"/>
          </a:xfrm>
          <a:prstGeom prst="ellipse">
            <a:avLst/>
          </a:prstGeom>
          <a:solidFill>
            <a:schemeClr val="accent1">
              <a:lumMod val="75000"/>
            </a:schemeClr>
          </a:solidFill>
        </p:spPr>
        <p:txBody>
          <a:bodyPr vert="horz" wrap="square" lIns="0" tIns="0" rIns="0" bIns="0" rtlCol="0" anchor="ctr">
            <a:noAutofit/>
          </a:bodyPr>
          <a:lstStyle/>
          <a:p>
            <a:pPr indent="0" algn="ctr">
              <a:lnSpc>
                <a:spcPct val="90000"/>
              </a:lnSpc>
              <a:spcBef>
                <a:spcPts val="0"/>
              </a:spcBef>
              <a:spcAft>
                <a:spcPts val="0"/>
              </a:spcAft>
              <a:buClrTx/>
              <a:buFont typeface="Arial" pitchFamily="34" charset="0"/>
              <a:buNone/>
            </a:pPr>
            <a:r>
              <a:rPr lang="en-US" sz="1500" cap="all" dirty="0" smtClean="0">
                <a:solidFill>
                  <a:schemeClr val="bg1"/>
                </a:solidFill>
                <a:effectLst>
                  <a:outerShdw blurRad="38100" dist="25400" dir="2700000" algn="tl">
                    <a:srgbClr val="000000">
                      <a:alpha val="0"/>
                    </a:srgbClr>
                  </a:outerShdw>
                </a:effectLst>
                <a:latin typeface="+mj-lt"/>
              </a:rPr>
              <a:t>3</a:t>
            </a:r>
            <a:endParaRPr lang="en-US" sz="1500" b="0" i="0" cap="all" baseline="0" dirty="0">
              <a:solidFill>
                <a:schemeClr val="bg1"/>
              </a:solidFill>
              <a:effectLst>
                <a:outerShdw blurRad="38100" dist="25400" dir="2700000" algn="tl">
                  <a:srgbClr val="000000">
                    <a:alpha val="0"/>
                  </a:srgbClr>
                </a:outerShdw>
              </a:effectLst>
              <a:latin typeface="+mj-lt"/>
            </a:endParaRPr>
          </a:p>
        </p:txBody>
      </p:sp>
      <p:sp>
        <p:nvSpPr>
          <p:cNvPr id="59" name="TextBox 58"/>
          <p:cNvSpPr txBox="1"/>
          <p:nvPr/>
        </p:nvSpPr>
        <p:spPr>
          <a:xfrm>
            <a:off x="8922572" y="4611856"/>
            <a:ext cx="2963039" cy="1179344"/>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Following receipt of SAML Assertion User/Client contacts SP and provides Assertion for access</a:t>
            </a:r>
          </a:p>
        </p:txBody>
      </p:sp>
      <p:grpSp>
        <p:nvGrpSpPr>
          <p:cNvPr id="2057" name="Group 2056"/>
          <p:cNvGrpSpPr/>
          <p:nvPr/>
        </p:nvGrpSpPr>
        <p:grpSpPr>
          <a:xfrm>
            <a:off x="5680202" y="2227319"/>
            <a:ext cx="1296681" cy="639637"/>
            <a:chOff x="5680202" y="2227319"/>
            <a:chExt cx="1296681" cy="639637"/>
          </a:xfrm>
        </p:grpSpPr>
        <p:pic>
          <p:nvPicPr>
            <p:cNvPr id="2052" name="Picture 4" descr="http://icons.iconarchive.com/icons/untergunter/leaf-mimes/512/text-xml-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9682" y="2227319"/>
              <a:ext cx="424781" cy="424781"/>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5680202" y="2662952"/>
              <a:ext cx="1296681" cy="204004"/>
            </a:xfrm>
            <a:prstGeom prst="rect">
              <a:avLst/>
            </a:prstGeom>
            <a:noFill/>
          </p:spPr>
          <p:txBody>
            <a:bodyPr wrap="square" lIns="0" tIns="0" rIns="0" bIns="0" rtlCol="0">
              <a:noAutofit/>
            </a:bodyPr>
            <a:lstStyle/>
            <a:p>
              <a:pPr algn="ctr">
                <a:lnSpc>
                  <a:spcPct val="90000"/>
                </a:lnSpc>
                <a:spcAft>
                  <a:spcPts val="600"/>
                </a:spcAft>
              </a:pPr>
              <a:r>
                <a:rPr lang="en-US" sz="1200" kern="1200" dirty="0" smtClean="0">
                  <a:solidFill>
                    <a:schemeClr val="tx2"/>
                  </a:solidFill>
                  <a:effectLst>
                    <a:outerShdw blurRad="38100" dist="25400" dir="2700000" algn="tl">
                      <a:srgbClr val="000000">
                        <a:alpha val="0"/>
                      </a:srgbClr>
                    </a:outerShdw>
                  </a:effectLst>
                  <a:latin typeface="+mn-lt"/>
                  <a:ea typeface="+mn-ea"/>
                  <a:cs typeface="+mn-cs"/>
                </a:rPr>
                <a:t>SAML Assertion</a:t>
              </a:r>
            </a:p>
          </p:txBody>
        </p:sp>
      </p:grpSp>
      <p:grpSp>
        <p:nvGrpSpPr>
          <p:cNvPr id="64" name="Group 63"/>
          <p:cNvGrpSpPr/>
          <p:nvPr/>
        </p:nvGrpSpPr>
        <p:grpSpPr>
          <a:xfrm>
            <a:off x="569595" y="3749261"/>
            <a:ext cx="1296681" cy="639637"/>
            <a:chOff x="5680202" y="2227319"/>
            <a:chExt cx="1296681" cy="639637"/>
          </a:xfrm>
        </p:grpSpPr>
        <p:pic>
          <p:nvPicPr>
            <p:cNvPr id="65" name="Picture 4" descr="http://icons.iconarchive.com/icons/untergunter/leaf-mimes/512/text-xml-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9682" y="2227319"/>
              <a:ext cx="424781" cy="424781"/>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680202" y="2662952"/>
              <a:ext cx="1296681" cy="204004"/>
            </a:xfrm>
            <a:prstGeom prst="rect">
              <a:avLst/>
            </a:prstGeom>
            <a:noFill/>
          </p:spPr>
          <p:txBody>
            <a:bodyPr wrap="square" lIns="0" tIns="0" rIns="0" bIns="0" rtlCol="0">
              <a:noAutofit/>
            </a:bodyPr>
            <a:lstStyle/>
            <a:p>
              <a:pPr algn="ctr">
                <a:lnSpc>
                  <a:spcPct val="90000"/>
                </a:lnSpc>
                <a:spcAft>
                  <a:spcPts val="600"/>
                </a:spcAft>
              </a:pPr>
              <a:r>
                <a:rPr lang="en-US" sz="1200" kern="1200" dirty="0" smtClean="0">
                  <a:solidFill>
                    <a:schemeClr val="tx2"/>
                  </a:solidFill>
                  <a:effectLst>
                    <a:outerShdw blurRad="38100" dist="25400" dir="2700000" algn="tl">
                      <a:srgbClr val="000000">
                        <a:alpha val="0"/>
                      </a:srgbClr>
                    </a:outerShdw>
                  </a:effectLst>
                  <a:latin typeface="+mn-lt"/>
                  <a:ea typeface="+mn-ea"/>
                  <a:cs typeface="+mn-cs"/>
                </a:rPr>
                <a:t>SAML Assertion</a:t>
              </a:r>
            </a:p>
          </p:txBody>
        </p:sp>
      </p:grpSp>
    </p:spTree>
    <p:extLst>
      <p:ext uri="{BB962C8B-B14F-4D97-AF65-F5344CB8AC3E}">
        <p14:creationId xmlns:p14="http://schemas.microsoft.com/office/powerpoint/2010/main" val="342262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nodeType="withEffect">
                                  <p:stCondLst>
                                    <p:cond delay="0"/>
                                  </p:stCondLst>
                                  <p:childTnLst>
                                    <p:set>
                                      <p:cBhvr>
                                        <p:cTn id="32" dur="1" fill="hold">
                                          <p:stCondLst>
                                            <p:cond delay="0"/>
                                          </p:stCondLst>
                                        </p:cTn>
                                        <p:tgtEl>
                                          <p:spTgt spid="2057"/>
                                        </p:tgtEl>
                                        <p:attrNameLst>
                                          <p:attrName>style.visibility</p:attrName>
                                        </p:attrNameLst>
                                      </p:cBhvr>
                                      <p:to>
                                        <p:strVal val="visible"/>
                                      </p:to>
                                    </p:set>
                                    <p:animEffect transition="in" filter="fade">
                                      <p:cBhvr>
                                        <p:cTn id="33" dur="500"/>
                                        <p:tgtEl>
                                          <p:spTgt spid="2057"/>
                                        </p:tgtEl>
                                      </p:cBhvr>
                                    </p:animEffect>
                                  </p:childTnLst>
                                </p:cTn>
                              </p:par>
                              <p:par>
                                <p:cTn id="34" presetID="42" presetClass="path" presetSubtype="0" accel="50000" decel="50000" fill="hold" nodeType="withEffect">
                                  <p:stCondLst>
                                    <p:cond delay="0"/>
                                  </p:stCondLst>
                                  <p:childTnLst>
                                    <p:animMotion origin="layout" path="M 4.38916E-6 3.7037E-6 L -0.41938 0.21412 " pathEditMode="relative" rAng="0" ptsTypes="AA">
                                      <p:cBhvr>
                                        <p:cTn id="35" dur="2000" fill="hold"/>
                                        <p:tgtEl>
                                          <p:spTgt spid="2057"/>
                                        </p:tgtEl>
                                        <p:attrNameLst>
                                          <p:attrName>ppt_x</p:attrName>
                                          <p:attrName>ppt_y</p:attrName>
                                        </p:attrNameLst>
                                      </p:cBhvr>
                                      <p:rCtr x="-20969" y="10694"/>
                                    </p:animMotion>
                                  </p:childTnLst>
                                </p:cTn>
                              </p:par>
                            </p:childTnLst>
                          </p:cTn>
                        </p:par>
                        <p:par>
                          <p:cTn id="36" fill="hold">
                            <p:stCondLst>
                              <p:cond delay="2000"/>
                            </p:stCondLst>
                            <p:childTnLst>
                              <p:par>
                                <p:cTn id="37" presetID="10" presetClass="exit" presetSubtype="0" fill="hold" nodeType="afterEffect">
                                  <p:stCondLst>
                                    <p:cond delay="0"/>
                                  </p:stCondLst>
                                  <p:childTnLst>
                                    <p:animEffect transition="out" filter="fade">
                                      <p:cBhvr>
                                        <p:cTn id="38" dur="500"/>
                                        <p:tgtEl>
                                          <p:spTgt spid="2057"/>
                                        </p:tgtEl>
                                      </p:cBhvr>
                                    </p:animEffect>
                                    <p:set>
                                      <p:cBhvr>
                                        <p:cTn id="39" dur="1" fill="hold">
                                          <p:stCondLst>
                                            <p:cond delay="499"/>
                                          </p:stCondLst>
                                        </p:cTn>
                                        <p:tgtEl>
                                          <p:spTgt spid="205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10" presetClass="entr" presetSubtype="0" fill="hold"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par>
                                <p:cTn id="57" presetID="42" presetClass="path" presetSubtype="0" accel="50000" decel="50000" fill="hold" nodeType="withEffect">
                                  <p:stCondLst>
                                    <p:cond delay="0"/>
                                  </p:stCondLst>
                                  <p:childTnLst>
                                    <p:animMotion origin="layout" path="M 4.1938E-6 2.96296E-6 L 0.43865 0.17338 " pathEditMode="relative" rAng="0" ptsTypes="AA">
                                      <p:cBhvr>
                                        <p:cTn id="58" dur="2000" fill="hold"/>
                                        <p:tgtEl>
                                          <p:spTgt spid="64"/>
                                        </p:tgtEl>
                                        <p:attrNameLst>
                                          <p:attrName>ppt_x</p:attrName>
                                          <p:attrName>ppt_y</p:attrName>
                                        </p:attrNameLst>
                                      </p:cBhvr>
                                      <p:rCtr x="21933" y="8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43" grpId="0" animBg="1"/>
      <p:bldP spid="54" grpId="0" animBg="1"/>
      <p:bldP spid="55" grpId="0"/>
      <p:bldP spid="56" grpId="0" animBg="1"/>
      <p:bldP spid="57" grpId="0"/>
      <p:bldP spid="58" grpId="0" animBg="1"/>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98" y="1183640"/>
            <a:ext cx="4684075" cy="515094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343" y="1183640"/>
            <a:ext cx="4755113" cy="5150944"/>
          </a:xfrm>
          <a:prstGeom prst="rect">
            <a:avLst/>
          </a:prstGeom>
        </p:spPr>
      </p:pic>
      <p:sp>
        <p:nvSpPr>
          <p:cNvPr id="5" name="Rectangle 4"/>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10"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F5 &amp; SAML (Ingress &amp; Egress)</a:t>
            </a:r>
            <a:endParaRPr lang="en-US" dirty="0">
              <a:solidFill>
                <a:schemeClr val="bg1"/>
              </a:solidFill>
            </a:endParaRPr>
          </a:p>
        </p:txBody>
      </p:sp>
    </p:spTree>
    <p:extLst>
      <p:ext uri="{BB962C8B-B14F-4D97-AF65-F5344CB8AC3E}">
        <p14:creationId xmlns:p14="http://schemas.microsoft.com/office/powerpoint/2010/main" val="3898844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212" y="1097280"/>
            <a:ext cx="7620000" cy="5324161"/>
          </a:xfrm>
          <a:prstGeom prst="rect">
            <a:avLst/>
          </a:prstGeom>
        </p:spPr>
      </p:pic>
      <p:sp>
        <p:nvSpPr>
          <p:cNvPr id="4" name="Rectangle 3"/>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6"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F5 &amp; SAML (Lateral)</a:t>
            </a:r>
            <a:endParaRPr lang="en-US" dirty="0">
              <a:solidFill>
                <a:schemeClr val="bg1"/>
              </a:solidFill>
            </a:endParaRPr>
          </a:p>
        </p:txBody>
      </p:sp>
    </p:spTree>
    <p:extLst>
      <p:ext uri="{BB962C8B-B14F-4D97-AF65-F5344CB8AC3E}">
        <p14:creationId xmlns:p14="http://schemas.microsoft.com/office/powerpoint/2010/main" val="351874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 SAML Lab: SP &amp; </a:t>
            </a:r>
            <a:r>
              <a:rPr lang="en-US" dirty="0" err="1" smtClean="0"/>
              <a:t>iDP</a:t>
            </a:r>
            <a:endParaRPr lang="en-US" dirty="0"/>
          </a:p>
        </p:txBody>
      </p:sp>
    </p:spTree>
    <p:extLst>
      <p:ext uri="{BB962C8B-B14F-4D97-AF65-F5344CB8AC3E}">
        <p14:creationId xmlns:p14="http://schemas.microsoft.com/office/powerpoint/2010/main" val="111951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6"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SAML Lab Requirements</a:t>
            </a:r>
            <a:endParaRPr lang="en-US" dirty="0">
              <a:solidFill>
                <a:schemeClr val="bg1"/>
              </a:solidFill>
            </a:endParaRPr>
          </a:p>
        </p:txBody>
      </p:sp>
      <p:sp>
        <p:nvSpPr>
          <p:cNvPr id="7" name="Rectangle 3"/>
          <p:cNvSpPr txBox="1">
            <a:spLocks noChangeArrowheads="1"/>
          </p:cNvSpPr>
          <p:nvPr/>
        </p:nvSpPr>
        <p:spPr>
          <a:xfrm>
            <a:off x="731520" y="1417320"/>
            <a:ext cx="10620692" cy="4450080"/>
          </a:xfrm>
          <a:prstGeom prst="rect">
            <a:avLst/>
          </a:prstGeom>
        </p:spPr>
        <p:txBody>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altLang="en-US" dirty="0" smtClean="0"/>
              <a:t>Must have Access Policy Manager (APM) licensed and provisioned OR must have Access Policy Manager (APM) provisioned and using the “lite license” (10 User)</a:t>
            </a:r>
          </a:p>
          <a:p>
            <a:pPr>
              <a:lnSpc>
                <a:spcPct val="80000"/>
              </a:lnSpc>
            </a:pPr>
            <a:r>
              <a:rPr lang="en-US" altLang="en-US" dirty="0" smtClean="0"/>
              <a:t>Hardware must support running APM.  Generally applies to only smallest platforms and with already heavy usage. (Ask Us)</a:t>
            </a:r>
          </a:p>
          <a:p>
            <a:pPr>
              <a:lnSpc>
                <a:spcPct val="80000"/>
              </a:lnSpc>
            </a:pPr>
            <a:r>
              <a:rPr lang="en-US" altLang="en-US" dirty="0" smtClean="0"/>
              <a:t>Custom iRules to host Web Pages on the F5. (included in SAML </a:t>
            </a:r>
            <a:r>
              <a:rPr lang="en-US" altLang="en-US" dirty="0" err="1" smtClean="0"/>
              <a:t>iDP</a:t>
            </a:r>
            <a:r>
              <a:rPr lang="en-US" altLang="en-US" dirty="0" smtClean="0"/>
              <a:t>/SP Guide)</a:t>
            </a:r>
            <a:endParaRPr lang="en-US" altLang="en-US" dirty="0"/>
          </a:p>
        </p:txBody>
      </p:sp>
      <p:sp>
        <p:nvSpPr>
          <p:cNvPr id="8" name="Rounded Rectangle 7"/>
          <p:cNvSpPr/>
          <p:nvPr/>
        </p:nvSpPr>
        <p:spPr>
          <a:xfrm>
            <a:off x="3131820" y="4385336"/>
            <a:ext cx="5820092" cy="990600"/>
          </a:xfrm>
          <a:prstGeom prst="roundRect">
            <a:avLst>
              <a:gd name="adj" fmla="val 4866"/>
            </a:avLst>
          </a:prstGeom>
          <a:solidFill>
            <a:schemeClr val="accent5">
              <a:lumMod val="20000"/>
              <a:lumOff val="80000"/>
            </a:schemeClr>
          </a:solidFill>
          <a:ln>
            <a:solidFill>
              <a:srgbClr val="FF0000"/>
            </a:solidFill>
          </a:ln>
        </p:spPr>
        <p:txBody>
          <a:bodyPr vert="horz" wrap="square" lIns="182880" tIns="91440" rIns="91440" bIns="0" rtlCol="0" anchor="t" anchorCtr="0">
            <a:noAutofit/>
          </a:bodyPr>
          <a:lstStyle/>
          <a:p>
            <a:r>
              <a:rPr lang="en-US" altLang="en-US" sz="2000" dirty="0" smtClean="0"/>
              <a:t>Additional SAML Resource, tips &amp; tricks available on </a:t>
            </a:r>
            <a:r>
              <a:rPr lang="en-US" altLang="en-US" sz="2000" dirty="0" err="1" smtClean="0"/>
              <a:t>DevCentral</a:t>
            </a:r>
            <a:r>
              <a:rPr lang="en-US" altLang="en-US" sz="2000" dirty="0" smtClean="0"/>
              <a:t>.  Start there first! </a:t>
            </a:r>
            <a:endParaRPr lang="en-US" altLang="en-US" sz="2000" dirty="0"/>
          </a:p>
        </p:txBody>
      </p:sp>
      <p:pic>
        <p:nvPicPr>
          <p:cNvPr id="9218" name="Picture 2" descr="http://1.bp.blogspot.com/-0pTKSRVraOw/VV7wcNzM9nI/AAAAAAAAV1g/HAqasDIPz3I/s1600/smi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49968">
            <a:off x="6996424" y="4755538"/>
            <a:ext cx="607065" cy="55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29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6"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SAML Lab Steps</a:t>
            </a:r>
            <a:endParaRPr lang="en-US" dirty="0">
              <a:solidFill>
                <a:schemeClr val="bg1"/>
              </a:solidFill>
            </a:endParaRPr>
          </a:p>
        </p:txBody>
      </p:sp>
      <p:sp>
        <p:nvSpPr>
          <p:cNvPr id="7" name="Rectangle 3"/>
          <p:cNvSpPr txBox="1">
            <a:spLocks noChangeArrowheads="1"/>
          </p:cNvSpPr>
          <p:nvPr/>
        </p:nvSpPr>
        <p:spPr>
          <a:xfrm>
            <a:off x="225104" y="1417320"/>
            <a:ext cx="8536308" cy="4450080"/>
          </a:xfrm>
          <a:prstGeom prst="rect">
            <a:avLst/>
          </a:prstGeom>
        </p:spPr>
        <p:txBody>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altLang="en-US" dirty="0" smtClean="0"/>
              <a:t>Create a SAML IDP</a:t>
            </a:r>
          </a:p>
          <a:p>
            <a:pPr>
              <a:lnSpc>
                <a:spcPct val="80000"/>
              </a:lnSpc>
            </a:pPr>
            <a:r>
              <a:rPr lang="en-US" altLang="en-US" dirty="0" smtClean="0"/>
              <a:t>Create a SAML SP</a:t>
            </a:r>
          </a:p>
          <a:p>
            <a:pPr>
              <a:lnSpc>
                <a:spcPct val="80000"/>
              </a:lnSpc>
            </a:pPr>
            <a:r>
              <a:rPr lang="en-US" altLang="en-US" dirty="0" smtClean="0"/>
              <a:t>Create &amp; Bind a SAML SP Connecter (for IDP via </a:t>
            </a:r>
            <a:r>
              <a:rPr lang="en-US" altLang="en-US" dirty="0" err="1" smtClean="0"/>
              <a:t>MetaData</a:t>
            </a:r>
            <a:r>
              <a:rPr lang="en-US" altLang="en-US" dirty="0" smtClean="0"/>
              <a:t>)</a:t>
            </a:r>
          </a:p>
          <a:p>
            <a:pPr>
              <a:lnSpc>
                <a:spcPct val="80000"/>
              </a:lnSpc>
            </a:pPr>
            <a:r>
              <a:rPr lang="en-US" altLang="en-US" dirty="0"/>
              <a:t>Create </a:t>
            </a:r>
            <a:r>
              <a:rPr lang="en-US" altLang="en-US" dirty="0" smtClean="0"/>
              <a:t>&amp; Bind a </a:t>
            </a:r>
            <a:r>
              <a:rPr lang="en-US" altLang="en-US" dirty="0"/>
              <a:t>SAML </a:t>
            </a:r>
            <a:r>
              <a:rPr lang="en-US" altLang="en-US" dirty="0" smtClean="0"/>
              <a:t>IDP Connecter </a:t>
            </a:r>
            <a:r>
              <a:rPr lang="en-US" altLang="en-US" dirty="0"/>
              <a:t>(for </a:t>
            </a:r>
            <a:r>
              <a:rPr lang="en-US" altLang="en-US" dirty="0" smtClean="0"/>
              <a:t>SP via </a:t>
            </a:r>
            <a:r>
              <a:rPr lang="en-US" altLang="en-US" dirty="0" err="1"/>
              <a:t>MetaData</a:t>
            </a:r>
            <a:r>
              <a:rPr lang="en-US" altLang="en-US" dirty="0" smtClean="0"/>
              <a:t>)</a:t>
            </a:r>
          </a:p>
          <a:p>
            <a:pPr>
              <a:lnSpc>
                <a:spcPct val="80000"/>
              </a:lnSpc>
            </a:pPr>
            <a:r>
              <a:rPr lang="en-US" altLang="en-US" dirty="0" smtClean="0"/>
              <a:t>Create a SAML Resource</a:t>
            </a:r>
          </a:p>
          <a:p>
            <a:pPr>
              <a:lnSpc>
                <a:spcPct val="80000"/>
              </a:lnSpc>
            </a:pPr>
            <a:r>
              <a:rPr lang="en-US" altLang="en-US" dirty="0" smtClean="0"/>
              <a:t>Create IDP/SP Access Policies </a:t>
            </a:r>
          </a:p>
          <a:p>
            <a:pPr>
              <a:lnSpc>
                <a:spcPct val="80000"/>
              </a:lnSpc>
            </a:pPr>
            <a:r>
              <a:rPr lang="en-US" altLang="en-US" dirty="0" smtClean="0"/>
              <a:t>Attach to Virtual Servers &amp; Test (Cross your fingers)</a:t>
            </a:r>
          </a:p>
          <a:p>
            <a:pPr>
              <a:lnSpc>
                <a:spcPct val="80000"/>
              </a:lnSpc>
            </a:pPr>
            <a:endParaRPr lang="en-US" altLang="en-US" dirty="0"/>
          </a:p>
          <a:p>
            <a:pPr>
              <a:lnSpc>
                <a:spcPct val="80000"/>
              </a:lnSpc>
            </a:pPr>
            <a:endParaRPr lang="en-US" altLang="en-US" dirty="0"/>
          </a:p>
        </p:txBody>
      </p:sp>
      <p:pic>
        <p:nvPicPr>
          <p:cNvPr id="15364" name="Picture 4" descr="http://www.dreambigstudios.com/products2/index_htm_files/7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17814">
            <a:off x="8789904" y="1361380"/>
            <a:ext cx="2744726" cy="40308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898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 SaaS</a:t>
            </a:r>
            <a:endParaRPr lang="en-US" dirty="0"/>
          </a:p>
        </p:txBody>
      </p:sp>
    </p:spTree>
    <p:extLst>
      <p:ext uri="{BB962C8B-B14F-4D97-AF65-F5344CB8AC3E}">
        <p14:creationId xmlns:p14="http://schemas.microsoft.com/office/powerpoint/2010/main" val="3498214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4"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Agenda – </a:t>
            </a:r>
            <a:r>
              <a:rPr lang="en-US" dirty="0" err="1" smtClean="0">
                <a:solidFill>
                  <a:schemeClr val="bg1"/>
                </a:solidFill>
              </a:rPr>
              <a:t>Usergroup</a:t>
            </a:r>
            <a:endParaRPr lang="en-US" dirty="0">
              <a:solidFill>
                <a:schemeClr val="bg1"/>
              </a:solidFill>
            </a:endParaRPr>
          </a:p>
        </p:txBody>
      </p:sp>
      <p:sp>
        <p:nvSpPr>
          <p:cNvPr id="5" name="Rectangle 2"/>
          <p:cNvSpPr>
            <a:spLocks noChangeArrowheads="1"/>
          </p:cNvSpPr>
          <p:nvPr/>
        </p:nvSpPr>
        <p:spPr bwMode="auto">
          <a:xfrm>
            <a:off x="3236914" y="1569719"/>
            <a:ext cx="5715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News</a:t>
            </a:r>
            <a:r>
              <a:rPr kumimoji="0" lang="en-US" altLang="en-US" sz="2400" b="0" i="0" u="none" strike="noStrike" cap="none" normalizeH="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 &amp; Updates </a:t>
            </a:r>
            <a:endPar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Intro - Cover </a:t>
            </a:r>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Federation/SSO </a:t>
            </a:r>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Concepts</a:t>
            </a:r>
            <a:endParaRPr kumimoji="0" lang="en-US" altLang="en-US" sz="2400" b="0" i="0" u="none" strike="noStrike" cap="none" normalizeH="0" baseline="0" dirty="0" smtClean="0">
              <a:ln>
                <a:noFill/>
              </a:ln>
              <a:solidFill>
                <a:schemeClr val="tx1"/>
              </a:solidFill>
              <a:effectLst/>
              <a:latin typeface="Gadugi" panose="020B0502040204020203" pitchFamily="34" charset="0"/>
            </a:endParaRPr>
          </a:p>
          <a:p>
            <a:pPr lvl="0"/>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Intro - Cover SAML </a:t>
            </a:r>
            <a:r>
              <a:rPr lang="en-US" altLang="en-US" sz="2400" dirty="0">
                <a:solidFill>
                  <a:srgbClr val="1F497D"/>
                </a:solidFill>
                <a:latin typeface="Gadugi" panose="020B0502040204020203" pitchFamily="34" charset="0"/>
                <a:ea typeface="Calibri" panose="020F0502020204030204" pitchFamily="34" charset="0"/>
                <a:cs typeface="Times New Roman" panose="02020603050405020304" pitchFamily="18" charset="0"/>
              </a:rPr>
              <a:t>Federation </a:t>
            </a:r>
            <a:endParaRPr kumimoji="0" lang="en-US" altLang="en-US" sz="2400" b="0" i="0" u="none" strike="noStrike" cap="none" normalizeH="0" baseline="0" dirty="0" smtClean="0">
              <a:ln>
                <a:noFill/>
              </a:ln>
              <a:solidFill>
                <a:schemeClr val="tx1"/>
              </a:solidFill>
              <a:effectLst/>
              <a:latin typeface="Gadugi" panose="020B0502040204020203" pitchFamily="34" charset="0"/>
            </a:endParaRP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iDP</a:t>
            </a:r>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 Initiated </a:t>
            </a:r>
            <a:endParaRPr kumimoji="0" lang="en-US" altLang="en-US" sz="2400" b="0" i="0" u="none" strike="noStrike" cap="none" normalizeH="0" baseline="0" dirty="0" smtClean="0">
              <a:ln>
                <a:noFill/>
              </a:ln>
              <a:solidFill>
                <a:schemeClr val="tx1"/>
              </a:solidFill>
              <a:effectLst/>
              <a:latin typeface="Gadugi" panose="020B0502040204020203" pitchFamily="34" charset="0"/>
            </a:endParaRP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SP Initiated</a:t>
            </a:r>
            <a:endParaRPr kumimoji="0" lang="en-US" altLang="en-US" sz="2400" b="0" i="0" u="none" strike="noStrike" cap="none" normalizeH="0" baseline="0" dirty="0" smtClean="0">
              <a:ln>
                <a:noFill/>
              </a:ln>
              <a:solidFill>
                <a:schemeClr val="tx1"/>
              </a:solidFill>
              <a:effectLst/>
              <a:latin typeface="Gadug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Demo– </a:t>
            </a:r>
            <a:r>
              <a:rPr kumimoji="0" lang="en-US" altLang="en-US" sz="2400" b="0" i="0" u="none" strike="noStrike" cap="none" normalizeH="0" baseline="0" dirty="0" err="1"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iDP</a:t>
            </a:r>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/SP SAML </a:t>
            </a:r>
          </a:p>
          <a:p>
            <a:pPr marL="800100" lvl="1" indent="-342900">
              <a:buFont typeface="Arial" panose="020B0604020202020204" pitchFamily="34" charset="0"/>
              <a:buChar char="•"/>
            </a:pPr>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Cover general troubleshooting</a:t>
            </a:r>
            <a:endParaRPr kumimoji="0" lang="en-US" altLang="en-US" sz="2400" b="0" i="0" u="none" strike="noStrike" cap="none" normalizeH="0" baseline="0" dirty="0" smtClean="0">
              <a:ln>
                <a:noFill/>
              </a:ln>
              <a:solidFill>
                <a:schemeClr val="tx1"/>
              </a:solidFill>
              <a:effectLst/>
              <a:latin typeface="Gadug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Cover SaaS SAML LAB – SaaS use case</a:t>
            </a:r>
            <a:endParaRPr kumimoji="0" lang="en-US" altLang="en-US" sz="2400" b="0" i="0" u="none" strike="noStrike" cap="none" normalizeH="0" baseline="0" dirty="0" smtClean="0">
              <a:ln>
                <a:noFill/>
              </a:ln>
              <a:solidFill>
                <a:schemeClr val="tx1"/>
              </a:solidFill>
              <a:effectLst/>
              <a:latin typeface="Gadug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Cover More Advanced SAML use cases </a:t>
            </a:r>
            <a:endParaRPr kumimoji="0" lang="en-US" altLang="en-US" sz="2400" b="0" i="0" u="none" strike="noStrike" cap="none" normalizeH="0" baseline="0" dirty="0" smtClean="0">
              <a:ln>
                <a:noFill/>
              </a:ln>
              <a:solidFill>
                <a:schemeClr val="tx1"/>
              </a:solidFill>
              <a:effectLst/>
              <a:latin typeface="Gadug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LAB – </a:t>
            </a:r>
            <a:r>
              <a:rPr kumimoji="0" lang="en-US" altLang="en-US" sz="2400" b="0" i="0" u="none" strike="noStrike" cap="none" normalizeH="0" baseline="0" dirty="0" err="1"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KerbSSO</a:t>
            </a:r>
            <a:r>
              <a:rPr kumimoji="0" lang="en-US" altLang="en-US" sz="2400" b="0" i="0" u="none" strike="noStrike" cap="none" normalizeH="0" baseline="0" dirty="0" smtClean="0">
                <a:ln>
                  <a:noFill/>
                </a:ln>
                <a:solidFill>
                  <a:srgbClr val="1F497D"/>
                </a:solidFill>
                <a:effectLst/>
                <a:latin typeface="Gadugi" panose="020B0502040204020203" pitchFamily="34" charset="0"/>
                <a:ea typeface="Calibri" panose="020F0502020204030204" pitchFamily="34" charset="0"/>
                <a:cs typeface="Times New Roman" panose="02020603050405020304" pitchFamily="18" charset="0"/>
              </a:rPr>
              <a:t> to SAML</a:t>
            </a:r>
          </a:p>
          <a:p>
            <a:pPr marL="0" marR="0" lvl="0" indent="0" algn="l" defTabSz="914400" rtl="0" eaLnBrk="0" fontAlgn="base" latinLnBrk="0" hangingPunct="0">
              <a:lnSpc>
                <a:spcPct val="100000"/>
              </a:lnSpc>
              <a:spcBef>
                <a:spcPct val="0"/>
              </a:spcBef>
              <a:spcAft>
                <a:spcPct val="0"/>
              </a:spcAft>
              <a:buClrTx/>
              <a:buSzTx/>
              <a:tabLst/>
            </a:pPr>
            <a:r>
              <a:rPr lang="en-US" altLang="en-US" sz="2400" dirty="0" smtClean="0">
                <a:solidFill>
                  <a:srgbClr val="1F497D"/>
                </a:solidFill>
                <a:latin typeface="Gadugi" panose="020B0502040204020203" pitchFamily="34" charset="0"/>
                <a:cs typeface="Times New Roman" panose="02020603050405020304" pitchFamily="18" charset="0"/>
              </a:rPr>
              <a:t>Questions &amp; Answers</a:t>
            </a:r>
            <a:endParaRPr kumimoji="0" lang="en-US" altLang="en-US" sz="2400" b="0" i="0" u="none" strike="noStrike" cap="none" normalizeH="0" baseline="0" dirty="0" smtClean="0">
              <a:ln>
                <a:noFill/>
              </a:ln>
              <a:solidFill>
                <a:schemeClr val="tx1"/>
              </a:solidFill>
              <a:effectLst/>
              <a:latin typeface="Gadugi" panose="020B0502040204020203" pitchFamily="34" charset="0"/>
            </a:endParaRPr>
          </a:p>
        </p:txBody>
      </p:sp>
    </p:spTree>
    <p:extLst>
      <p:ext uri="{BB962C8B-B14F-4D97-AF65-F5344CB8AC3E}">
        <p14:creationId xmlns:p14="http://schemas.microsoft.com/office/powerpoint/2010/main" val="43614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4"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SaaS </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5497019" y="1312097"/>
            <a:ext cx="6447966" cy="365760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240807" y="1645920"/>
            <a:ext cx="5257800" cy="4095750"/>
          </a:xfrm>
          <a:prstGeom prst="rect">
            <a:avLst/>
          </a:prstGeom>
        </p:spPr>
      </p:pic>
      <p:pic>
        <p:nvPicPr>
          <p:cNvPr id="6" name="Picture 5"/>
          <p:cNvPicPr>
            <a:picLocks noChangeAspect="1"/>
          </p:cNvPicPr>
          <p:nvPr/>
        </p:nvPicPr>
        <p:blipFill>
          <a:blip r:embed="rId5"/>
          <a:stretch>
            <a:fillRect/>
          </a:stretch>
        </p:blipFill>
        <p:spPr>
          <a:xfrm>
            <a:off x="3960812" y="2172595"/>
            <a:ext cx="3860424" cy="4148195"/>
          </a:xfrm>
          <a:prstGeom prst="rect">
            <a:avLst/>
          </a:prstGeom>
        </p:spPr>
      </p:pic>
    </p:spTree>
    <p:extLst>
      <p:ext uri="{BB962C8B-B14F-4D97-AF65-F5344CB8AC3E}">
        <p14:creationId xmlns:p14="http://schemas.microsoft.com/office/powerpoint/2010/main" val="880553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  Federated SSO</a:t>
            </a:r>
            <a:endParaRPr lang="en-US" dirty="0"/>
          </a:p>
        </p:txBody>
      </p:sp>
    </p:spTree>
    <p:extLst>
      <p:ext uri="{BB962C8B-B14F-4D97-AF65-F5344CB8AC3E}">
        <p14:creationId xmlns:p14="http://schemas.microsoft.com/office/powerpoint/2010/main" val="1210108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2" y="773734"/>
            <a:ext cx="1130455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79412" y="341926"/>
            <a:ext cx="4876800" cy="533400"/>
          </a:xfrm>
          <a:prstGeom prst="rect">
            <a:avLst/>
          </a:prstGeom>
          <a:noFill/>
        </p:spPr>
        <p:txBody>
          <a:bodyPr wrap="square" lIns="0" tIns="0" rIns="0" bIns="0" rtlCol="0">
            <a:noAutofit/>
          </a:bodyPr>
          <a:lstStyle/>
          <a:p>
            <a:pPr>
              <a:lnSpc>
                <a:spcPct val="90000"/>
              </a:lnSpc>
              <a:spcAft>
                <a:spcPts val="600"/>
              </a:spcAft>
            </a:pPr>
            <a:r>
              <a:rPr lang="en-US" sz="3200" kern="1200" dirty="0" smtClean="0">
                <a:solidFill>
                  <a:schemeClr val="tx2"/>
                </a:solidFill>
                <a:effectLst>
                  <a:outerShdw blurRad="38100" dist="25400" dir="2700000" algn="tl">
                    <a:srgbClr val="000000">
                      <a:alpha val="0"/>
                    </a:srgbClr>
                  </a:outerShdw>
                </a:effectLst>
                <a:latin typeface="Calibri" panose="020F0502020204030204" pitchFamily="34" charset="0"/>
              </a:rPr>
              <a:t>Egress SAML (</a:t>
            </a:r>
            <a:r>
              <a:rPr lang="en-US" sz="3200" kern="1200" dirty="0" err="1" smtClean="0">
                <a:solidFill>
                  <a:schemeClr val="tx2"/>
                </a:solidFill>
                <a:effectLst>
                  <a:outerShdw blurRad="38100" dist="25400" dir="2700000" algn="tl">
                    <a:srgbClr val="000000">
                      <a:alpha val="0"/>
                    </a:srgbClr>
                  </a:outerShdw>
                </a:effectLst>
                <a:latin typeface="Calibri" panose="020F0502020204030204" pitchFamily="34" charset="0"/>
              </a:rPr>
              <a:t>iDP</a:t>
            </a:r>
            <a:r>
              <a:rPr lang="en-US" sz="3200" kern="1200" dirty="0" smtClean="0">
                <a:solidFill>
                  <a:schemeClr val="tx2"/>
                </a:solidFill>
                <a:effectLst>
                  <a:outerShdw blurRad="38100" dist="25400" dir="2700000" algn="tl">
                    <a:srgbClr val="000000">
                      <a:alpha val="0"/>
                    </a:srgbClr>
                  </a:outerShdw>
                </a:effectLst>
                <a:latin typeface="Calibri" panose="020F0502020204030204" pitchFamily="34" charset="0"/>
              </a:rPr>
              <a:t> Initiated)</a:t>
            </a:r>
          </a:p>
        </p:txBody>
      </p:sp>
      <p:sp>
        <p:nvSpPr>
          <p:cNvPr id="18" name="Rounded Rectangle 17"/>
          <p:cNvSpPr/>
          <p:nvPr/>
        </p:nvSpPr>
        <p:spPr>
          <a:xfrm>
            <a:off x="9904412" y="4114800"/>
            <a:ext cx="2000570" cy="843955"/>
          </a:xfrm>
          <a:prstGeom prst="roundRect">
            <a:avLst/>
          </a:prstGeom>
          <a:solidFill>
            <a:schemeClr val="bg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dirty="0" smtClean="0">
                <a:effectLst>
                  <a:outerShdw blurRad="38100" dist="25400" dir="2700000" algn="tl">
                    <a:srgbClr val="000000">
                      <a:alpha val="0"/>
                    </a:srgbClr>
                  </a:outerShdw>
                </a:effectLst>
                <a:latin typeface="Calibri Light" panose="020F0302020204030204" pitchFamily="34" charset="0"/>
              </a:rPr>
              <a:t>Streamlined Access without User Interaction </a:t>
            </a:r>
            <a:endParaRPr lang="en-US" b="0" i="0" dirty="0">
              <a:effectLst>
                <a:outerShdw blurRad="38100" dist="25400" dir="2700000" algn="tl">
                  <a:srgbClr val="000000">
                    <a:alpha val="0"/>
                  </a:srgbClr>
                </a:outerShdw>
              </a:effectLst>
              <a:latin typeface="Calibri Light" panose="020F0302020204030204" pitchFamily="34" charset="0"/>
            </a:endParaRPr>
          </a:p>
        </p:txBody>
      </p:sp>
      <p:sp>
        <p:nvSpPr>
          <p:cNvPr id="19" name="Rounded Rectangle 18"/>
          <p:cNvSpPr/>
          <p:nvPr/>
        </p:nvSpPr>
        <p:spPr>
          <a:xfrm>
            <a:off x="9915633" y="5192464"/>
            <a:ext cx="2027797" cy="1208336"/>
          </a:xfrm>
          <a:prstGeom prst="roundRect">
            <a:avLst/>
          </a:prstGeom>
          <a:solidFill>
            <a:schemeClr val="bg1">
              <a:lumMod val="75000"/>
            </a:schemeClr>
          </a:solidFill>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dirty="0" smtClean="0">
                <a:effectLst>
                  <a:outerShdw blurRad="38100" dist="25400" dir="2700000" algn="tl">
                    <a:srgbClr val="000000">
                      <a:alpha val="0"/>
                    </a:srgbClr>
                  </a:outerShdw>
                </a:effectLst>
                <a:latin typeface="Calibri Light" panose="020F0302020204030204" pitchFamily="34" charset="0"/>
              </a:rPr>
              <a:t>SAML eliminates the need for Authentication Synchronization</a:t>
            </a:r>
            <a:endParaRPr lang="en-US" b="0" i="0" dirty="0">
              <a:effectLst>
                <a:outerShdw blurRad="38100" dist="25400" dir="2700000" algn="tl">
                  <a:srgbClr val="000000">
                    <a:alpha val="0"/>
                  </a:srgbClr>
                </a:outerShdw>
              </a:effectLst>
              <a:latin typeface="Calibri Light" panose="020F0302020204030204" pitchFamily="34" charset="0"/>
            </a:endParaRPr>
          </a:p>
        </p:txBody>
      </p:sp>
      <p:pic>
        <p:nvPicPr>
          <p:cNvPr id="2056" name="Picture 8" descr="https://upload.wikimedia.org/wikipedia/commons/thumb/b/b1/Gnome-emblem-important.svg/2000px-Gnome-emblem-important.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13633" y="5541050"/>
            <a:ext cx="574439" cy="5744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2055812" y="4114800"/>
            <a:ext cx="7319963" cy="2201402"/>
          </a:xfrm>
          <a:prstGeom prst="rect">
            <a:avLst/>
          </a:prstGeom>
        </p:spPr>
      </p:pic>
    </p:spTree>
    <p:extLst>
      <p:ext uri="{BB962C8B-B14F-4D97-AF65-F5344CB8AC3E}">
        <p14:creationId xmlns:p14="http://schemas.microsoft.com/office/powerpoint/2010/main" val="24803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3" y="228600"/>
            <a:ext cx="5114068"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12" y="1991497"/>
            <a:ext cx="5867400" cy="4199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412" y="685800"/>
            <a:ext cx="7077024"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7324" y="2971800"/>
            <a:ext cx="4572000" cy="1996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475412" y="5055458"/>
            <a:ext cx="5486400" cy="533400"/>
          </a:xfrm>
          <a:prstGeom prst="rect">
            <a:avLst/>
          </a:prstGeom>
          <a:noFill/>
        </p:spPr>
        <p:txBody>
          <a:bodyPr wrap="square" lIns="0" tIns="0" rIns="0" bIns="0" rtlCol="0">
            <a:noAutofit/>
          </a:bodyPr>
          <a:lstStyle/>
          <a:p>
            <a:pPr algn="ctr">
              <a:lnSpc>
                <a:spcPct val="90000"/>
              </a:lnSpc>
              <a:spcAft>
                <a:spcPts val="600"/>
              </a:spcAft>
            </a:pPr>
            <a:r>
              <a:rPr lang="en-US" sz="3200" dirty="0" smtClean="0">
                <a:solidFill>
                  <a:schemeClr val="tx2"/>
                </a:solidFill>
                <a:effectLst>
                  <a:outerShdw blurRad="38100" dist="25400" dir="2700000" algn="tl">
                    <a:srgbClr val="000000">
                      <a:alpha val="0"/>
                    </a:srgbClr>
                  </a:outerShdw>
                </a:effectLst>
                <a:latin typeface="Calibri" panose="020F0502020204030204" pitchFamily="34" charset="0"/>
              </a:rPr>
              <a:t>The Power of Visual Policy Editor</a:t>
            </a:r>
            <a:endParaRPr lang="en-US" sz="3200" kern="1200" dirty="0" smtClean="0">
              <a:solidFill>
                <a:schemeClr val="tx2"/>
              </a:solidFill>
              <a:effectLst>
                <a:outerShdw blurRad="38100" dist="25400" dir="2700000" algn="tl">
                  <a:srgbClr val="000000">
                    <a:alpha val="0"/>
                  </a:srgbClr>
                </a:outerShdw>
              </a:effectLst>
              <a:latin typeface="Calibri" panose="020F0502020204030204" pitchFamily="34" charset="0"/>
            </a:endParaRPr>
          </a:p>
        </p:txBody>
      </p:sp>
      <p:sp>
        <p:nvSpPr>
          <p:cNvPr id="7" name="TextBox 6"/>
          <p:cNvSpPr txBox="1"/>
          <p:nvPr/>
        </p:nvSpPr>
        <p:spPr>
          <a:xfrm>
            <a:off x="6465586" y="5486400"/>
            <a:ext cx="5486400" cy="533400"/>
          </a:xfrm>
          <a:prstGeom prst="rect">
            <a:avLst/>
          </a:prstGeom>
          <a:noFill/>
        </p:spPr>
        <p:txBody>
          <a:bodyPr wrap="square" lIns="0" tIns="0" rIns="0" bIns="0" rtlCol="0">
            <a:noAutofit/>
          </a:bodyPr>
          <a:lstStyle/>
          <a:p>
            <a:pPr algn="ctr">
              <a:lnSpc>
                <a:spcPct val="90000"/>
              </a:lnSpc>
              <a:spcAft>
                <a:spcPts val="600"/>
              </a:spcAft>
            </a:pPr>
            <a:r>
              <a:rPr lang="en-US" sz="2400" dirty="0" smtClean="0">
                <a:solidFill>
                  <a:schemeClr val="tx2"/>
                </a:solidFill>
                <a:effectLst>
                  <a:outerShdw blurRad="38100" dist="25400" dir="2700000" algn="tl">
                    <a:srgbClr val="000000">
                      <a:alpha val="0"/>
                    </a:srgbClr>
                  </a:outerShdw>
                </a:effectLst>
                <a:latin typeface="Calibri" panose="020F0502020204030204" pitchFamily="34" charset="0"/>
              </a:rPr>
              <a:t>Additional Layers of Control</a:t>
            </a:r>
            <a:endParaRPr lang="en-US" sz="2400" kern="1200" dirty="0" smtClean="0">
              <a:solidFill>
                <a:schemeClr val="tx2"/>
              </a:solidFill>
              <a:effectLst>
                <a:outerShdw blurRad="38100" dist="25400" dir="2700000" algn="tl">
                  <a:srgbClr val="000000">
                    <a:alpha val="0"/>
                  </a:srgbClr>
                </a:outerShdw>
              </a:effectLst>
              <a:latin typeface="Calibri" panose="020F0502020204030204" pitchFamily="34" charset="0"/>
            </a:endParaRPr>
          </a:p>
        </p:txBody>
      </p:sp>
    </p:spTree>
    <p:extLst>
      <p:ext uri="{BB962C8B-B14F-4D97-AF65-F5344CB8AC3E}">
        <p14:creationId xmlns:p14="http://schemas.microsoft.com/office/powerpoint/2010/main" val="490099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85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Federation …</a:t>
            </a:r>
            <a:endParaRPr lang="en-US" dirty="0"/>
          </a:p>
        </p:txBody>
      </p:sp>
    </p:spTree>
    <p:extLst>
      <p:ext uri="{BB962C8B-B14F-4D97-AF65-F5344CB8AC3E}">
        <p14:creationId xmlns:p14="http://schemas.microsoft.com/office/powerpoint/2010/main" val="3815497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47674" y="1447800"/>
            <a:ext cx="3200400" cy="3276600"/>
          </a:xfrm>
          <a:prstGeom prst="roundRect">
            <a:avLst>
              <a:gd name="adj" fmla="val 4866"/>
            </a:avLst>
          </a:prstGeom>
          <a:solidFill>
            <a:schemeClr val="accent1">
              <a:lumMod val="20000"/>
              <a:lumOff val="80000"/>
            </a:schemeClr>
          </a:solidFill>
        </p:spPr>
        <p:txBody>
          <a:bodyPr vert="horz" wrap="square" lIns="182880" tIns="91440" rIns="91440" bIns="0" rtlCol="0" anchor="t" anchorCtr="0">
            <a:noAutofit/>
          </a:bodyPr>
          <a:lstStyle/>
          <a:p>
            <a:pPr indent="0" algn="ctr">
              <a:lnSpc>
                <a:spcPct val="90000"/>
              </a:lnSpc>
              <a:spcBef>
                <a:spcPts val="0"/>
              </a:spcBef>
              <a:spcAft>
                <a:spcPts val="0"/>
              </a:spcAft>
              <a:buClrTx/>
              <a:buFont typeface="Arial" pitchFamily="34" charset="0"/>
              <a:buNone/>
            </a:pPr>
            <a:r>
              <a:rPr lang="en-US" sz="2400" b="1" u="sng" dirty="0" smtClean="0"/>
              <a:t>Single Sign On [SSO]</a:t>
            </a:r>
          </a:p>
          <a:p>
            <a:pPr indent="0" algn="ctr">
              <a:lnSpc>
                <a:spcPct val="90000"/>
              </a:lnSpc>
              <a:spcBef>
                <a:spcPts val="0"/>
              </a:spcBef>
              <a:spcAft>
                <a:spcPts val="0"/>
              </a:spcAft>
              <a:buClrTx/>
              <a:buFont typeface="Arial" pitchFamily="34" charset="0"/>
              <a:buNone/>
            </a:pPr>
            <a:endParaRPr lang="en-US" sz="2000" dirty="0"/>
          </a:p>
          <a:p>
            <a:pPr indent="0" algn="ctr">
              <a:lnSpc>
                <a:spcPct val="90000"/>
              </a:lnSpc>
              <a:spcBef>
                <a:spcPts val="0"/>
              </a:spcBef>
              <a:spcAft>
                <a:spcPts val="0"/>
              </a:spcAft>
              <a:buClrTx/>
              <a:buFont typeface="Arial" pitchFamily="34" charset="0"/>
              <a:buNone/>
            </a:pPr>
            <a:r>
              <a:rPr lang="en-US" sz="2000" dirty="0" smtClean="0"/>
              <a:t> An </a:t>
            </a:r>
            <a:r>
              <a:rPr lang="en-US" sz="2000" dirty="0"/>
              <a:t>umbrella term for any time a user can login to multiple applications while only authenticating once.  It covers both federation and password vaulting which is more commonly known as “Enterprise SSO”</a:t>
            </a:r>
            <a:endParaRPr lang="en-US" sz="2000" b="0" i="0" cap="all" baseline="0" dirty="0">
              <a:solidFill>
                <a:schemeClr val="bg1"/>
              </a:solidFill>
              <a:effectLst>
                <a:outerShdw blurRad="38100" dist="25400" dir="2700000" algn="tl">
                  <a:srgbClr val="000000">
                    <a:alpha val="0"/>
                  </a:srgbClr>
                </a:outerShdw>
              </a:effectLst>
              <a:latin typeface="+mj-lt"/>
            </a:endParaRPr>
          </a:p>
        </p:txBody>
      </p:sp>
      <p:sp>
        <p:nvSpPr>
          <p:cNvPr id="4" name="Rounded Rectangle 3"/>
          <p:cNvSpPr/>
          <p:nvPr/>
        </p:nvSpPr>
        <p:spPr>
          <a:xfrm>
            <a:off x="4490243" y="1447800"/>
            <a:ext cx="3200400" cy="3270250"/>
          </a:xfrm>
          <a:prstGeom prst="roundRect">
            <a:avLst>
              <a:gd name="adj" fmla="val 4866"/>
            </a:avLst>
          </a:prstGeom>
          <a:solidFill>
            <a:schemeClr val="accent1">
              <a:lumMod val="20000"/>
              <a:lumOff val="80000"/>
            </a:schemeClr>
          </a:solidFill>
        </p:spPr>
        <p:txBody>
          <a:bodyPr vert="horz" wrap="square" lIns="182880" tIns="91440" rIns="91440" bIns="0" rtlCol="0" anchor="t" anchorCtr="0">
            <a:noAutofit/>
          </a:bodyPr>
          <a:lstStyle/>
          <a:p>
            <a:pPr indent="0" algn="ctr">
              <a:lnSpc>
                <a:spcPct val="90000"/>
              </a:lnSpc>
              <a:spcBef>
                <a:spcPts val="0"/>
              </a:spcBef>
              <a:spcAft>
                <a:spcPts val="0"/>
              </a:spcAft>
              <a:buClrTx/>
              <a:buFont typeface="Arial" pitchFamily="34" charset="0"/>
              <a:buNone/>
            </a:pPr>
            <a:r>
              <a:rPr lang="en-US" sz="2400" b="1" u="sng" dirty="0" smtClean="0"/>
              <a:t>Federation</a:t>
            </a:r>
            <a:endParaRPr lang="en-US" sz="2400" b="1" u="sng" dirty="0"/>
          </a:p>
          <a:p>
            <a:pPr indent="0" algn="ctr">
              <a:lnSpc>
                <a:spcPct val="90000"/>
              </a:lnSpc>
              <a:spcBef>
                <a:spcPts val="0"/>
              </a:spcBef>
              <a:spcAft>
                <a:spcPts val="0"/>
              </a:spcAft>
              <a:buClrTx/>
              <a:buFont typeface="Arial" pitchFamily="34" charset="0"/>
              <a:buNone/>
            </a:pPr>
            <a:endParaRPr lang="en-US" sz="2000" dirty="0"/>
          </a:p>
          <a:p>
            <a:pPr indent="0" algn="ctr">
              <a:lnSpc>
                <a:spcPct val="90000"/>
              </a:lnSpc>
              <a:spcBef>
                <a:spcPts val="0"/>
              </a:spcBef>
              <a:spcAft>
                <a:spcPts val="0"/>
              </a:spcAft>
              <a:buClrTx/>
              <a:buFont typeface="Arial" pitchFamily="34" charset="0"/>
              <a:buNone/>
            </a:pPr>
            <a:r>
              <a:rPr lang="en-US" sz="2000" dirty="0"/>
              <a:t> </a:t>
            </a:r>
            <a:r>
              <a:rPr lang="en-US" sz="2000" dirty="0" smtClean="0"/>
              <a:t>A trust established </a:t>
            </a:r>
            <a:r>
              <a:rPr lang="en-US" sz="2000" dirty="0"/>
              <a:t>between</a:t>
            </a:r>
            <a:r>
              <a:rPr lang="en-US" sz="2000" dirty="0" smtClean="0"/>
              <a:t> two systems with the purpose if enabling the targeted system to accept or trust the </a:t>
            </a:r>
            <a:r>
              <a:rPr lang="en-US" sz="2000" u="sng" dirty="0" smtClean="0"/>
              <a:t>asserted identity </a:t>
            </a:r>
            <a:r>
              <a:rPr lang="en-US" sz="2000" dirty="0" smtClean="0"/>
              <a:t>provided by the source system. </a:t>
            </a:r>
            <a:endParaRPr lang="en-US" sz="2000" cap="all" dirty="0">
              <a:solidFill>
                <a:schemeClr val="bg1"/>
              </a:solidFill>
              <a:effectLst>
                <a:outerShdw blurRad="38100" dist="25400" dir="2700000" algn="tl">
                  <a:srgbClr val="000000">
                    <a:alpha val="0"/>
                  </a:srgbClr>
                </a:outerShdw>
              </a:effectLst>
            </a:endParaRPr>
          </a:p>
        </p:txBody>
      </p:sp>
      <p:sp>
        <p:nvSpPr>
          <p:cNvPr id="5" name="Rounded Rectangle 4"/>
          <p:cNvSpPr/>
          <p:nvPr/>
        </p:nvSpPr>
        <p:spPr>
          <a:xfrm>
            <a:off x="8532812" y="1447800"/>
            <a:ext cx="3200400" cy="3270250"/>
          </a:xfrm>
          <a:prstGeom prst="roundRect">
            <a:avLst>
              <a:gd name="adj" fmla="val 4866"/>
            </a:avLst>
          </a:prstGeom>
          <a:solidFill>
            <a:schemeClr val="accent6">
              <a:lumMod val="40000"/>
              <a:lumOff val="60000"/>
            </a:schemeClr>
          </a:solidFill>
        </p:spPr>
        <p:txBody>
          <a:bodyPr vert="horz" wrap="square" lIns="182880" tIns="91440" rIns="91440" bIns="0" rtlCol="0" anchor="t" anchorCtr="0">
            <a:noAutofit/>
          </a:bodyPr>
          <a:lstStyle/>
          <a:p>
            <a:pPr indent="0" algn="ctr">
              <a:lnSpc>
                <a:spcPct val="90000"/>
              </a:lnSpc>
              <a:spcBef>
                <a:spcPts val="0"/>
              </a:spcBef>
              <a:spcAft>
                <a:spcPts val="0"/>
              </a:spcAft>
              <a:buClrTx/>
              <a:buFont typeface="Arial" pitchFamily="34" charset="0"/>
              <a:buNone/>
            </a:pPr>
            <a:r>
              <a:rPr lang="en-US" sz="2400" b="1" u="sng" dirty="0" smtClean="0"/>
              <a:t>Federated SSO</a:t>
            </a:r>
            <a:endParaRPr lang="en-US" sz="2400" b="1" u="sng" dirty="0"/>
          </a:p>
          <a:p>
            <a:pPr indent="0" algn="ctr">
              <a:lnSpc>
                <a:spcPct val="90000"/>
              </a:lnSpc>
              <a:spcBef>
                <a:spcPts val="0"/>
              </a:spcBef>
              <a:spcAft>
                <a:spcPts val="0"/>
              </a:spcAft>
              <a:buClrTx/>
              <a:buFont typeface="Arial" pitchFamily="34" charset="0"/>
              <a:buNone/>
            </a:pPr>
            <a:endParaRPr lang="en-US" sz="2000" dirty="0"/>
          </a:p>
          <a:p>
            <a:pPr indent="0" algn="ctr">
              <a:lnSpc>
                <a:spcPct val="90000"/>
              </a:lnSpc>
              <a:spcBef>
                <a:spcPts val="0"/>
              </a:spcBef>
              <a:spcAft>
                <a:spcPts val="0"/>
              </a:spcAft>
              <a:buClrTx/>
              <a:buFont typeface="Arial" pitchFamily="34" charset="0"/>
              <a:buNone/>
            </a:pPr>
            <a:r>
              <a:rPr lang="en-US" sz="2000" dirty="0"/>
              <a:t> </a:t>
            </a:r>
            <a:r>
              <a:rPr lang="en-US" sz="2000" dirty="0" smtClean="0"/>
              <a:t>A combining of Federation and SSO wherein a previously validated and verified identity is leveraged in order to provide seamless access to federated systems.</a:t>
            </a:r>
            <a:endParaRPr lang="en-US" sz="2000" cap="all" dirty="0">
              <a:solidFill>
                <a:schemeClr val="bg1"/>
              </a:solidFill>
              <a:effectLst>
                <a:outerShdw blurRad="38100" dist="25400" dir="2700000" algn="tl">
                  <a:srgbClr val="000000">
                    <a:alpha val="0"/>
                  </a:srgbClr>
                </a:outerShdw>
              </a:effectLst>
            </a:endParaRPr>
          </a:p>
        </p:txBody>
      </p:sp>
      <p:sp>
        <p:nvSpPr>
          <p:cNvPr id="6" name="Rectangle 5"/>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8"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What is </a:t>
            </a:r>
            <a:r>
              <a:rPr lang="en-US" dirty="0" smtClean="0">
                <a:solidFill>
                  <a:schemeClr val="bg1"/>
                </a:solidFill>
              </a:rPr>
              <a:t>Federated SSO?</a:t>
            </a:r>
            <a:endParaRPr lang="en-US" dirty="0">
              <a:solidFill>
                <a:schemeClr val="bg1"/>
              </a:solidFill>
            </a:endParaRPr>
          </a:p>
        </p:txBody>
      </p:sp>
      <p:sp>
        <p:nvSpPr>
          <p:cNvPr id="9" name="Rounded Rectangle 8"/>
          <p:cNvSpPr/>
          <p:nvPr/>
        </p:nvSpPr>
        <p:spPr>
          <a:xfrm>
            <a:off x="455612" y="5105400"/>
            <a:ext cx="11277600" cy="990600"/>
          </a:xfrm>
          <a:prstGeom prst="roundRect">
            <a:avLst>
              <a:gd name="adj" fmla="val 4866"/>
            </a:avLst>
          </a:prstGeom>
          <a:solidFill>
            <a:schemeClr val="bg2"/>
          </a:solidFill>
        </p:spPr>
        <p:txBody>
          <a:bodyPr vert="horz" wrap="square" lIns="182880" tIns="0" rIns="91440" bIns="0" rtlCol="0" anchor="ctr">
            <a:noAutofit/>
          </a:bodyPr>
          <a:lstStyle/>
          <a:p>
            <a:r>
              <a:rPr lang="en-US" sz="2000" i="1" dirty="0" smtClean="0"/>
              <a:t>In 2013 Gartner said “Through </a:t>
            </a:r>
            <a:r>
              <a:rPr lang="en-US" sz="2000" b="1" i="1" dirty="0">
                <a:solidFill>
                  <a:srgbClr val="FF0000"/>
                </a:solidFill>
              </a:rPr>
              <a:t>2016</a:t>
            </a:r>
            <a:r>
              <a:rPr lang="en-US" sz="2000" i="1" dirty="0"/>
              <a:t>, Federated Single Sign-On Will Be the </a:t>
            </a:r>
            <a:r>
              <a:rPr lang="en-US" sz="2000" b="1" i="1" u="sng" dirty="0"/>
              <a:t>Predominant</a:t>
            </a:r>
            <a:r>
              <a:rPr lang="en-US" sz="2000" i="1" dirty="0"/>
              <a:t> SSO Technology, </a:t>
            </a:r>
            <a:r>
              <a:rPr lang="en-US" sz="2000" b="1" i="1" u="sng" dirty="0"/>
              <a:t>Needed</a:t>
            </a:r>
            <a:r>
              <a:rPr lang="en-US" sz="2000" i="1" dirty="0"/>
              <a:t> by </a:t>
            </a:r>
            <a:r>
              <a:rPr lang="en-US" sz="2000" i="1" dirty="0" smtClean="0"/>
              <a:t>80% of Enterprises.” </a:t>
            </a:r>
            <a:r>
              <a:rPr lang="en-US" sz="1600" dirty="0">
                <a:hlinkClick r:id="rId4"/>
              </a:rPr>
              <a:t>http://</a:t>
            </a:r>
            <a:r>
              <a:rPr lang="en-US" sz="1600" dirty="0" smtClean="0">
                <a:hlinkClick r:id="rId4"/>
              </a:rPr>
              <a:t>www.gartner.com/newsroom/id/2322215</a:t>
            </a:r>
            <a:r>
              <a:rPr lang="en-US" sz="1600" dirty="0" smtClean="0"/>
              <a:t> </a:t>
            </a:r>
            <a:endParaRPr lang="en-US" sz="1600" dirty="0"/>
          </a:p>
        </p:txBody>
      </p:sp>
      <p:sp>
        <p:nvSpPr>
          <p:cNvPr id="10" name="TextBox 9"/>
          <p:cNvSpPr txBox="1"/>
          <p:nvPr/>
        </p:nvSpPr>
        <p:spPr>
          <a:xfrm>
            <a:off x="3802458" y="2686050"/>
            <a:ext cx="533400" cy="838200"/>
          </a:xfrm>
          <a:prstGeom prst="rect">
            <a:avLst/>
          </a:prstGeom>
          <a:noFill/>
        </p:spPr>
        <p:txBody>
          <a:bodyPr wrap="square" lIns="0" tIns="0" rIns="0" bIns="0" rtlCol="0" anchor="ctr" anchorCtr="0">
            <a:noAutofit/>
          </a:bodyPr>
          <a:lstStyle/>
          <a:p>
            <a:pPr algn="ctr">
              <a:lnSpc>
                <a:spcPct val="90000"/>
              </a:lnSpc>
              <a:spcAft>
                <a:spcPts val="600"/>
              </a:spcAft>
            </a:pPr>
            <a:r>
              <a:rPr lang="en-US" sz="8800" kern="1200" dirty="0" smtClean="0">
                <a:solidFill>
                  <a:schemeClr val="tx2"/>
                </a:solidFill>
                <a:effectLst>
                  <a:outerShdw blurRad="38100" dist="25400" dir="2700000" algn="tl">
                    <a:srgbClr val="000000">
                      <a:alpha val="0"/>
                    </a:srgbClr>
                  </a:outerShdw>
                </a:effectLst>
                <a:latin typeface="+mn-lt"/>
                <a:ea typeface="+mn-ea"/>
                <a:cs typeface="+mn-cs"/>
              </a:rPr>
              <a:t>+</a:t>
            </a:r>
          </a:p>
        </p:txBody>
      </p:sp>
      <p:sp>
        <p:nvSpPr>
          <p:cNvPr id="11" name="TextBox 10"/>
          <p:cNvSpPr txBox="1"/>
          <p:nvPr/>
        </p:nvSpPr>
        <p:spPr>
          <a:xfrm>
            <a:off x="7845027" y="2686050"/>
            <a:ext cx="533400" cy="838200"/>
          </a:xfrm>
          <a:prstGeom prst="rect">
            <a:avLst/>
          </a:prstGeom>
          <a:noFill/>
        </p:spPr>
        <p:txBody>
          <a:bodyPr wrap="square" lIns="0" tIns="0" rIns="0" bIns="0" rtlCol="0" anchor="ctr" anchorCtr="0">
            <a:noAutofit/>
          </a:bodyPr>
          <a:lstStyle/>
          <a:p>
            <a:pPr algn="ctr">
              <a:lnSpc>
                <a:spcPct val="90000"/>
              </a:lnSpc>
              <a:spcAft>
                <a:spcPts val="600"/>
              </a:spcAft>
            </a:pPr>
            <a:r>
              <a:rPr lang="en-US" sz="8800" dirty="0">
                <a:solidFill>
                  <a:schemeClr val="tx2"/>
                </a:solidFill>
                <a:effectLst>
                  <a:outerShdw blurRad="38100" dist="25400" dir="2700000" algn="tl">
                    <a:srgbClr val="000000">
                      <a:alpha val="0"/>
                    </a:srgbClr>
                  </a:outerShdw>
                </a:effectLst>
              </a:rPr>
              <a:t>=</a:t>
            </a:r>
            <a:endParaRPr lang="en-US" sz="8800" kern="1200" dirty="0" smtClean="0">
              <a:solidFill>
                <a:schemeClr val="tx2"/>
              </a:solidFill>
              <a:effectLst>
                <a:outerShdw blurRad="38100" dist="25400" dir="2700000" algn="tl">
                  <a:srgbClr val="000000">
                    <a:alpha val="0"/>
                  </a:srgbClr>
                </a:outerShdw>
              </a:effectLst>
              <a:latin typeface="+mn-lt"/>
              <a:ea typeface="+mn-ea"/>
              <a:cs typeface="+mn-cs"/>
            </a:endParaRPr>
          </a:p>
        </p:txBody>
      </p:sp>
    </p:spTree>
    <p:extLst>
      <p:ext uri="{BB962C8B-B14F-4D97-AF65-F5344CB8AC3E}">
        <p14:creationId xmlns:p14="http://schemas.microsoft.com/office/powerpoint/2010/main" val="28043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85160" y="3044322"/>
            <a:ext cx="920252" cy="319831"/>
          </a:xfrm>
          <a:prstGeom prst="rect">
            <a:avLst/>
          </a:prstGeom>
          <a:noFill/>
        </p:spPr>
        <p:txBody>
          <a:bodyPr wrap="none" lIns="0" tIns="0" rIns="0" bIns="0" rtlCol="0">
            <a:spAutoFit/>
          </a:bodyPr>
          <a:lstStyle/>
          <a:p>
            <a:pPr algn="r">
              <a:lnSpc>
                <a:spcPct val="70000"/>
              </a:lnSpc>
            </a:pPr>
            <a:r>
              <a:rPr lang="en-US" sz="2900" dirty="0" smtClean="0">
                <a:solidFill>
                  <a:schemeClr val="accent4"/>
                </a:solidFill>
                <a:latin typeface="+mj-lt"/>
              </a:rPr>
              <a:t>SAML</a:t>
            </a:r>
            <a:endParaRPr lang="en-US" sz="3600" kern="1200" dirty="0" smtClean="0">
              <a:solidFill>
                <a:schemeClr val="accent4"/>
              </a:solidFill>
              <a:latin typeface="+mj-lt"/>
            </a:endParaRPr>
          </a:p>
        </p:txBody>
      </p:sp>
      <p:sp>
        <p:nvSpPr>
          <p:cNvPr id="29" name="Rounded Rectangle 28"/>
          <p:cNvSpPr/>
          <p:nvPr/>
        </p:nvSpPr>
        <p:spPr>
          <a:xfrm>
            <a:off x="2841624" y="2667000"/>
            <a:ext cx="8853488" cy="1074476"/>
          </a:xfrm>
          <a:prstGeom prst="roundRect">
            <a:avLst/>
          </a:prstGeom>
          <a:gradFill>
            <a:gsLst>
              <a:gs pos="8000">
                <a:schemeClr val="bg1">
                  <a:lumMod val="95000"/>
                </a:schemeClr>
              </a:gs>
              <a:gs pos="88000">
                <a:schemeClr val="accent1">
                  <a:lumMod val="20000"/>
                  <a:lumOff val="80000"/>
                </a:schemeClr>
              </a:gs>
            </a:gsLst>
            <a:path path="circle">
              <a:fillToRect l="50000" t="50000" r="50000" b="50000"/>
            </a:path>
          </a:gradFill>
        </p:spPr>
        <p:txBody>
          <a:bodyPr vert="horz" wrap="square" lIns="182880" tIns="0" rIns="91440" bIns="0" rtlCol="0" anchor="ctr">
            <a:noAutofit/>
          </a:bodyPr>
          <a:lstStyle/>
          <a:p>
            <a:pPr indent="0">
              <a:lnSpc>
                <a:spcPct val="90000"/>
              </a:lnSpc>
              <a:spcBef>
                <a:spcPts val="0"/>
              </a:spcBef>
              <a:spcAft>
                <a:spcPts val="0"/>
              </a:spcAft>
              <a:buClrTx/>
              <a:buFont typeface="Arial" pitchFamily="34" charset="0"/>
              <a:buNone/>
            </a:pPr>
            <a:r>
              <a:rPr lang="en-US" sz="2000" dirty="0"/>
              <a:t>SAML stands for Security Assertion Markup Language. The </a:t>
            </a:r>
            <a:r>
              <a:rPr lang="en-US" sz="2000" dirty="0">
                <a:hlinkClick r:id="rId3"/>
              </a:rPr>
              <a:t>OASIS standard</a:t>
            </a:r>
            <a:r>
              <a:rPr lang="en-US" sz="2000" dirty="0"/>
              <a:t> is composed of a set of specifications for assertions, protocols, bindings, profiles, metadata, etc. </a:t>
            </a:r>
            <a:r>
              <a:rPr lang="en-US" sz="2000" dirty="0" smtClean="0"/>
              <a:t> (Community developed edition by the </a:t>
            </a:r>
            <a:r>
              <a:rPr lang="en-US" sz="2000" dirty="0" smtClean="0">
                <a:hlinkClick r:id="rId4" tooltip="Shibboleth Consortium"/>
              </a:rPr>
              <a:t>Shibboleth Consortium</a:t>
            </a:r>
            <a:r>
              <a:rPr lang="en-US" sz="2000" dirty="0" smtClean="0"/>
              <a:t>)</a:t>
            </a:r>
            <a:endParaRPr lang="en-US" sz="2000" b="0" i="0" cap="all" baseline="0" dirty="0">
              <a:solidFill>
                <a:schemeClr val="bg1"/>
              </a:solidFill>
              <a:effectLst>
                <a:outerShdw blurRad="38100" dist="25400" dir="2700000" algn="tl">
                  <a:srgbClr val="000000">
                    <a:alpha val="0"/>
                  </a:srgbClr>
                </a:outerShdw>
              </a:effectLst>
              <a:latin typeface="+mj-lt"/>
            </a:endParaRPr>
          </a:p>
        </p:txBody>
      </p:sp>
      <p:sp>
        <p:nvSpPr>
          <p:cNvPr id="6" name="Rectangle 5"/>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8"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Federation </a:t>
            </a:r>
            <a:r>
              <a:rPr lang="en-US" dirty="0" smtClean="0">
                <a:solidFill>
                  <a:schemeClr val="bg1"/>
                </a:solidFill>
              </a:rPr>
              <a:t>Standards &amp; Additional Standards</a:t>
            </a:r>
            <a:endParaRPr lang="en-US" dirty="0">
              <a:solidFill>
                <a:schemeClr val="bg1"/>
              </a:solidFill>
            </a:endParaRPr>
          </a:p>
        </p:txBody>
      </p:sp>
      <p:sp>
        <p:nvSpPr>
          <p:cNvPr id="10" name="TextBox 9"/>
          <p:cNvSpPr txBox="1"/>
          <p:nvPr/>
        </p:nvSpPr>
        <p:spPr>
          <a:xfrm>
            <a:off x="334128" y="1722326"/>
            <a:ext cx="2337178" cy="379335"/>
          </a:xfrm>
          <a:prstGeom prst="rect">
            <a:avLst/>
          </a:prstGeom>
          <a:noFill/>
        </p:spPr>
        <p:txBody>
          <a:bodyPr wrap="none" lIns="0" tIns="0" rIns="0" bIns="0" rtlCol="0">
            <a:spAutoFit/>
          </a:bodyPr>
          <a:lstStyle>
            <a:defPPr>
              <a:defRPr lang="en-US"/>
            </a:defPPr>
            <a:lvl1pPr>
              <a:lnSpc>
                <a:spcPct val="85000"/>
              </a:lnSpc>
              <a:defRPr sz="2900">
                <a:solidFill>
                  <a:schemeClr val="accent4"/>
                </a:solidFill>
                <a:latin typeface="+mj-lt"/>
              </a:defRPr>
            </a:lvl1pPr>
          </a:lstStyle>
          <a:p>
            <a:r>
              <a:rPr lang="en-US" dirty="0" smtClean="0"/>
              <a:t>WS-Federation</a:t>
            </a:r>
            <a:endParaRPr lang="en-US" dirty="0"/>
          </a:p>
        </p:txBody>
      </p:sp>
      <p:sp>
        <p:nvSpPr>
          <p:cNvPr id="11" name="TextBox 10"/>
          <p:cNvSpPr txBox="1"/>
          <p:nvPr/>
        </p:nvSpPr>
        <p:spPr>
          <a:xfrm>
            <a:off x="855382" y="4302294"/>
            <a:ext cx="1179810" cy="379335"/>
          </a:xfrm>
          <a:prstGeom prst="rect">
            <a:avLst/>
          </a:prstGeom>
          <a:noFill/>
        </p:spPr>
        <p:txBody>
          <a:bodyPr wrap="none" lIns="0" tIns="0" rIns="0" bIns="0" rtlCol="0">
            <a:spAutoFit/>
          </a:bodyPr>
          <a:lstStyle>
            <a:defPPr>
              <a:defRPr lang="en-US"/>
            </a:defPPr>
            <a:lvl1pPr>
              <a:lnSpc>
                <a:spcPct val="85000"/>
              </a:lnSpc>
              <a:defRPr sz="2900">
                <a:solidFill>
                  <a:schemeClr val="accent4"/>
                </a:solidFill>
                <a:latin typeface="+mj-lt"/>
              </a:defRPr>
            </a:lvl1pPr>
          </a:lstStyle>
          <a:p>
            <a:r>
              <a:rPr lang="en-US" dirty="0" err="1"/>
              <a:t>OpenID</a:t>
            </a:r>
            <a:endParaRPr lang="en-US" dirty="0"/>
          </a:p>
        </p:txBody>
      </p:sp>
      <p:sp>
        <p:nvSpPr>
          <p:cNvPr id="13" name="TextBox 12"/>
          <p:cNvSpPr txBox="1"/>
          <p:nvPr/>
        </p:nvSpPr>
        <p:spPr>
          <a:xfrm>
            <a:off x="957717" y="5599562"/>
            <a:ext cx="975139" cy="379335"/>
          </a:xfrm>
          <a:prstGeom prst="rect">
            <a:avLst/>
          </a:prstGeom>
          <a:noFill/>
        </p:spPr>
        <p:txBody>
          <a:bodyPr wrap="none" lIns="0" tIns="0" rIns="0" bIns="0" rtlCol="0">
            <a:spAutoFit/>
          </a:bodyPr>
          <a:lstStyle/>
          <a:p>
            <a:pPr>
              <a:lnSpc>
                <a:spcPct val="85000"/>
              </a:lnSpc>
            </a:pPr>
            <a:r>
              <a:rPr lang="en-US" sz="2900" dirty="0" err="1">
                <a:solidFill>
                  <a:schemeClr val="accent4"/>
                </a:solidFill>
                <a:latin typeface="+mj-lt"/>
              </a:rPr>
              <a:t>OAuth</a:t>
            </a:r>
            <a:endParaRPr lang="en-US" sz="2900" dirty="0">
              <a:solidFill>
                <a:schemeClr val="accent4"/>
              </a:solidFill>
              <a:latin typeface="+mj-lt"/>
            </a:endParaRPr>
          </a:p>
        </p:txBody>
      </p:sp>
      <p:sp>
        <p:nvSpPr>
          <p:cNvPr id="26" name="Rounded Rectangle 25"/>
          <p:cNvSpPr/>
          <p:nvPr/>
        </p:nvSpPr>
        <p:spPr>
          <a:xfrm>
            <a:off x="2817812" y="1287725"/>
            <a:ext cx="8839200" cy="1173446"/>
          </a:xfrm>
          <a:prstGeom prst="roundRect">
            <a:avLst/>
          </a:prstGeom>
          <a:gradFill>
            <a:gsLst>
              <a:gs pos="8000">
                <a:schemeClr val="bg1">
                  <a:lumMod val="95000"/>
                </a:schemeClr>
              </a:gs>
              <a:gs pos="88000">
                <a:schemeClr val="accent1">
                  <a:lumMod val="20000"/>
                  <a:lumOff val="80000"/>
                </a:schemeClr>
              </a:gs>
            </a:gsLst>
            <a:path path="circle">
              <a:fillToRect l="50000" t="50000" r="50000" b="50000"/>
            </a:path>
          </a:gradFill>
        </p:spPr>
        <p:txBody>
          <a:bodyPr vert="horz" wrap="square" lIns="182880" tIns="0" rIns="91440" bIns="0" rtlCol="0" anchor="ctr">
            <a:noAutofit/>
          </a:bodyPr>
          <a:lstStyle/>
          <a:p>
            <a:pPr indent="0">
              <a:lnSpc>
                <a:spcPct val="90000"/>
              </a:lnSpc>
              <a:spcBef>
                <a:spcPts val="0"/>
              </a:spcBef>
              <a:spcAft>
                <a:spcPts val="0"/>
              </a:spcAft>
              <a:buClrTx/>
              <a:buFont typeface="Arial" pitchFamily="34" charset="0"/>
              <a:buNone/>
            </a:pPr>
            <a:r>
              <a:rPr lang="en-US" sz="2000" dirty="0"/>
              <a:t>WS-Federation is part of the </a:t>
            </a:r>
            <a:r>
              <a:rPr lang="en-US" sz="2000" dirty="0">
                <a:hlinkClick r:id="rId6"/>
              </a:rPr>
              <a:t>Web Services Security (WSS)</a:t>
            </a:r>
            <a:r>
              <a:rPr lang="en-US" sz="2000" dirty="0"/>
              <a:t> set of proposed and accepted standards which includes WS-Trust and WS-Security. Microsoft and IBM both contributed to the design of the standards and employ them in their federation software. </a:t>
            </a:r>
            <a:endParaRPr lang="en-US" sz="2000" b="0" i="0" cap="all" baseline="0" dirty="0">
              <a:solidFill>
                <a:schemeClr val="bg1"/>
              </a:solidFill>
              <a:effectLst>
                <a:outerShdw blurRad="38100" dist="25400" dir="2700000" algn="tl">
                  <a:srgbClr val="000000">
                    <a:alpha val="0"/>
                  </a:srgbClr>
                </a:outerShdw>
              </a:effectLst>
              <a:latin typeface="+mj-lt"/>
            </a:endParaRPr>
          </a:p>
        </p:txBody>
      </p:sp>
      <p:sp>
        <p:nvSpPr>
          <p:cNvPr id="27" name="Rounded Rectangle 26"/>
          <p:cNvSpPr/>
          <p:nvPr/>
        </p:nvSpPr>
        <p:spPr>
          <a:xfrm>
            <a:off x="2817812" y="3954724"/>
            <a:ext cx="8853488" cy="1074476"/>
          </a:xfrm>
          <a:prstGeom prst="roundRect">
            <a:avLst/>
          </a:prstGeom>
          <a:gradFill>
            <a:gsLst>
              <a:gs pos="8000">
                <a:schemeClr val="bg1">
                  <a:lumMod val="95000"/>
                </a:schemeClr>
              </a:gs>
              <a:gs pos="88000">
                <a:schemeClr val="accent1">
                  <a:lumMod val="20000"/>
                  <a:lumOff val="80000"/>
                </a:schemeClr>
              </a:gs>
            </a:gsLst>
            <a:path path="circle">
              <a:fillToRect l="50000" t="50000" r="50000" b="50000"/>
            </a:path>
          </a:gradFill>
        </p:spPr>
        <p:txBody>
          <a:bodyPr vert="horz" wrap="square" lIns="182880" tIns="0" rIns="91440" bIns="0" rtlCol="0" anchor="ctr">
            <a:noAutofit/>
          </a:bodyPr>
          <a:lstStyle/>
          <a:p>
            <a:pPr indent="0">
              <a:lnSpc>
                <a:spcPct val="90000"/>
              </a:lnSpc>
              <a:spcBef>
                <a:spcPts val="0"/>
              </a:spcBef>
              <a:spcAft>
                <a:spcPts val="0"/>
              </a:spcAft>
              <a:buClrTx/>
              <a:buFont typeface="Arial" pitchFamily="34" charset="0"/>
              <a:buNone/>
            </a:pPr>
            <a:r>
              <a:rPr lang="en-US" sz="2000" dirty="0" err="1">
                <a:hlinkClick r:id="rId7"/>
              </a:rPr>
              <a:t>OpenID</a:t>
            </a:r>
            <a:r>
              <a:rPr lang="en-US" sz="2000" dirty="0"/>
              <a:t> is </a:t>
            </a:r>
            <a:r>
              <a:rPr lang="en-US" sz="2000" dirty="0" smtClean="0"/>
              <a:t>an identity </a:t>
            </a:r>
            <a:r>
              <a:rPr lang="en-US" sz="2000" dirty="0"/>
              <a:t>federation protocol specification. </a:t>
            </a:r>
            <a:r>
              <a:rPr lang="en-US" sz="2000" dirty="0" smtClean="0"/>
              <a:t>Several </a:t>
            </a:r>
            <a:r>
              <a:rPr lang="en-US" sz="2000" dirty="0"/>
              <a:t>major web vendors, including Google and Yahoo!, implement </a:t>
            </a:r>
            <a:r>
              <a:rPr lang="en-US" sz="2000" dirty="0" err="1"/>
              <a:t>OpenID</a:t>
            </a:r>
            <a:r>
              <a:rPr lang="en-US" sz="2000" dirty="0"/>
              <a:t> authentication systems</a:t>
            </a:r>
            <a:endParaRPr lang="en-US" sz="2000" b="0" i="0" cap="all" baseline="0" dirty="0">
              <a:solidFill>
                <a:schemeClr val="bg1"/>
              </a:solidFill>
              <a:effectLst>
                <a:outerShdw blurRad="38100" dist="25400" dir="2700000" algn="tl">
                  <a:srgbClr val="000000">
                    <a:alpha val="0"/>
                  </a:srgbClr>
                </a:outerShdw>
              </a:effectLst>
              <a:latin typeface="+mj-lt"/>
            </a:endParaRPr>
          </a:p>
        </p:txBody>
      </p:sp>
      <p:sp>
        <p:nvSpPr>
          <p:cNvPr id="28" name="Rounded Rectangle 27"/>
          <p:cNvSpPr/>
          <p:nvPr/>
        </p:nvSpPr>
        <p:spPr>
          <a:xfrm>
            <a:off x="2810668" y="5250124"/>
            <a:ext cx="8853488" cy="1074476"/>
          </a:xfrm>
          <a:prstGeom prst="roundRect">
            <a:avLst/>
          </a:prstGeom>
          <a:gradFill>
            <a:gsLst>
              <a:gs pos="8000">
                <a:schemeClr val="bg1">
                  <a:lumMod val="95000"/>
                </a:schemeClr>
              </a:gs>
              <a:gs pos="88000">
                <a:schemeClr val="accent1">
                  <a:lumMod val="20000"/>
                  <a:lumOff val="80000"/>
                </a:schemeClr>
              </a:gs>
            </a:gsLst>
            <a:path path="circle">
              <a:fillToRect l="50000" t="50000" r="50000" b="50000"/>
            </a:path>
          </a:gradFill>
        </p:spPr>
        <p:txBody>
          <a:bodyPr vert="horz" wrap="square" lIns="182880" tIns="0" rIns="91440" bIns="0" rtlCol="0" anchor="ctr">
            <a:noAutofit/>
          </a:bodyPr>
          <a:lstStyle/>
          <a:p>
            <a:pPr indent="0">
              <a:lnSpc>
                <a:spcPct val="90000"/>
              </a:lnSpc>
              <a:spcBef>
                <a:spcPts val="0"/>
              </a:spcBef>
              <a:spcAft>
                <a:spcPts val="0"/>
              </a:spcAft>
              <a:buClrTx/>
              <a:buFont typeface="Arial" pitchFamily="34" charset="0"/>
              <a:buNone/>
            </a:pPr>
            <a:r>
              <a:rPr lang="en-US" sz="2000" dirty="0" err="1">
                <a:hlinkClick r:id="rId8"/>
              </a:rPr>
              <a:t>OAuth</a:t>
            </a:r>
            <a:r>
              <a:rPr lang="en-US" sz="2000" dirty="0"/>
              <a:t> is technically not a federated authentication protocol. Rather, it is an authorization framework. It is typically employed in situations where one user is granting limited access to his or her protected resources to another user.</a:t>
            </a:r>
            <a:endParaRPr lang="en-US" sz="2000" b="0" i="0" cap="all" baseline="0" dirty="0">
              <a:solidFill>
                <a:schemeClr val="bg1"/>
              </a:solidFill>
              <a:effectLst>
                <a:outerShdw blurRad="38100" dist="25400" dir="2700000" algn="tl">
                  <a:srgbClr val="000000">
                    <a:alpha val="0"/>
                  </a:srgbClr>
                </a:outerShdw>
              </a:effectLst>
              <a:latin typeface="+mj-lt"/>
            </a:endParaRPr>
          </a:p>
        </p:txBody>
      </p:sp>
      <p:sp>
        <p:nvSpPr>
          <p:cNvPr id="2" name="Rounded Rectangle 1"/>
          <p:cNvSpPr/>
          <p:nvPr/>
        </p:nvSpPr>
        <p:spPr>
          <a:xfrm>
            <a:off x="455612" y="3810000"/>
            <a:ext cx="11430000" cy="2667000"/>
          </a:xfrm>
          <a:prstGeom prst="roundRect">
            <a:avLst/>
          </a:prstGeom>
          <a:noFill/>
          <a:ln w="12700">
            <a:solidFill>
              <a:srgbClr val="FF0000"/>
            </a:solidFill>
            <a:prstDash val="sysDot"/>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153269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P spid="10" grpId="0"/>
      <p:bldP spid="11" grpId="0"/>
      <p:bldP spid="13" grpId="0"/>
      <p:bldP spid="26" grpId="0" animBg="1"/>
      <p:bldP spid="27" grpId="0" animBg="1"/>
      <p:bldP spid="2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SAML 2.0</a:t>
            </a:r>
            <a:endParaRPr lang="en-US" dirty="0"/>
          </a:p>
        </p:txBody>
      </p:sp>
    </p:spTree>
    <p:extLst>
      <p:ext uri="{BB962C8B-B14F-4D97-AF65-F5344CB8AC3E}">
        <p14:creationId xmlns:p14="http://schemas.microsoft.com/office/powerpoint/2010/main" val="1619415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type="body" idx="1"/>
          </p:nvPr>
        </p:nvSpPr>
        <p:spPr>
          <a:xfrm>
            <a:off x="247013" y="1259522"/>
            <a:ext cx="7010400" cy="1143000"/>
          </a:xfrm>
        </p:spPr>
        <p:txBody>
          <a:bodyPr/>
          <a:lstStyle/>
          <a:p>
            <a:pPr marL="0" indent="0">
              <a:buNone/>
            </a:pPr>
            <a:r>
              <a:rPr lang="en-US" altLang="en-US" i="1" dirty="0"/>
              <a:t>Security Assertion Markup Language</a:t>
            </a:r>
            <a:r>
              <a:rPr lang="en-US" altLang="en-US" dirty="0"/>
              <a:t> (SAML) is an XML standard for exchanging authentication and authorization data between entities </a:t>
            </a:r>
          </a:p>
          <a:p>
            <a:pPr marL="0" indent="0">
              <a:buNone/>
            </a:pPr>
            <a:endParaRPr lang="en-US" altLang="en-US" dirty="0"/>
          </a:p>
        </p:txBody>
      </p:sp>
      <p:sp>
        <p:nvSpPr>
          <p:cNvPr id="2" name="Rectangle 1"/>
          <p:cNvSpPr/>
          <p:nvPr/>
        </p:nvSpPr>
        <p:spPr>
          <a:xfrm>
            <a:off x="379412" y="2595244"/>
            <a:ext cx="5440680" cy="2308324"/>
          </a:xfrm>
          <a:prstGeom prst="rect">
            <a:avLst/>
          </a:prstGeom>
        </p:spPr>
        <p:txBody>
          <a:bodyPr wrap="square">
            <a:spAutoFit/>
          </a:bodyPr>
          <a:lstStyle/>
          <a:p>
            <a:pPr marL="285750" indent="-285750">
              <a:buFont typeface="Arial" panose="020B0604020202020204" pitchFamily="34" charset="0"/>
              <a:buChar char="•"/>
            </a:pPr>
            <a:r>
              <a:rPr lang="en-US" altLang="en-US" sz="2400" b="1" i="1" dirty="0">
                <a:solidFill>
                  <a:srgbClr val="0B3884"/>
                </a:solidFill>
              </a:rPr>
              <a:t>SAML 1.0 </a:t>
            </a:r>
            <a:r>
              <a:rPr lang="en-US" altLang="en-US" sz="2400" dirty="0"/>
              <a:t>was adopted as an OASIS standard in Nov 2002</a:t>
            </a:r>
          </a:p>
          <a:p>
            <a:pPr marL="285750" indent="-285750">
              <a:buFont typeface="Arial" panose="020B0604020202020204" pitchFamily="34" charset="0"/>
              <a:buChar char="•"/>
            </a:pPr>
            <a:r>
              <a:rPr lang="en-US" altLang="en-US" sz="2400" b="1" i="1" dirty="0">
                <a:solidFill>
                  <a:srgbClr val="0B3884"/>
                </a:solidFill>
              </a:rPr>
              <a:t>SAML 1.1 </a:t>
            </a:r>
            <a:r>
              <a:rPr lang="en-US" altLang="en-US" sz="2400" dirty="0"/>
              <a:t>was ratified as an OASIS standard in Sep 2003</a:t>
            </a:r>
          </a:p>
          <a:p>
            <a:pPr marL="285750" indent="-285750">
              <a:buFont typeface="Arial" panose="020B0604020202020204" pitchFamily="34" charset="0"/>
              <a:buChar char="•"/>
            </a:pPr>
            <a:r>
              <a:rPr lang="en-US" altLang="en-US" sz="2400" b="1" i="1" dirty="0">
                <a:solidFill>
                  <a:srgbClr val="0B3884"/>
                </a:solidFill>
              </a:rPr>
              <a:t>SAML 2.0</a:t>
            </a:r>
            <a:r>
              <a:rPr lang="en-US" altLang="en-US" sz="2400" b="1" dirty="0">
                <a:solidFill>
                  <a:srgbClr val="0B3884"/>
                </a:solidFill>
              </a:rPr>
              <a:t> </a:t>
            </a:r>
            <a:r>
              <a:rPr lang="en-US" altLang="en-US" sz="2400" dirty="0"/>
              <a:t>became an OASIS standard in Mar 2005</a:t>
            </a:r>
          </a:p>
        </p:txBody>
      </p:sp>
      <p:sp>
        <p:nvSpPr>
          <p:cNvPr id="3" name="Rectangle 2"/>
          <p:cNvSpPr/>
          <p:nvPr/>
        </p:nvSpPr>
        <p:spPr>
          <a:xfrm>
            <a:off x="150812" y="5816025"/>
            <a:ext cx="6904038" cy="584775"/>
          </a:xfrm>
          <a:prstGeom prst="rect">
            <a:avLst/>
          </a:prstGeom>
        </p:spPr>
        <p:txBody>
          <a:bodyPr wrap="square">
            <a:spAutoFit/>
          </a:bodyPr>
          <a:lstStyle/>
          <a:p>
            <a:r>
              <a:rPr lang="en-US" altLang="en-US" sz="1600" dirty="0"/>
              <a:t>SAML is a product of the </a:t>
            </a:r>
            <a:r>
              <a:rPr lang="en-US" altLang="en-US" sz="1600" i="1" dirty="0"/>
              <a:t>OASIS Security Services Technical Committee</a:t>
            </a:r>
            <a:r>
              <a:rPr lang="en-US" altLang="en-US" sz="1600" dirty="0"/>
              <a:t>:</a:t>
            </a:r>
            <a:br>
              <a:rPr lang="en-US" altLang="en-US" sz="1600" dirty="0"/>
            </a:br>
            <a:r>
              <a:rPr lang="en-US" altLang="en-US" sz="1600" dirty="0">
                <a:hlinkClick r:id="rId3"/>
              </a:rPr>
              <a:t>http://www.oasis-open.org/committees/security/</a:t>
            </a:r>
            <a:endParaRPr lang="en-US" altLang="en-US" sz="1600" dirty="0"/>
          </a:p>
        </p:txBody>
      </p:sp>
      <p:sp>
        <p:nvSpPr>
          <p:cNvPr id="12" name="Rectangle 11"/>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14"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SAML Definition &amp; Versions</a:t>
            </a:r>
            <a:endParaRPr lang="en-US" dirty="0">
              <a:solidFill>
                <a:schemeClr val="bg1"/>
              </a:solidFill>
            </a:endParaRPr>
          </a:p>
        </p:txBody>
      </p:sp>
      <p:sp>
        <p:nvSpPr>
          <p:cNvPr id="16" name="Rounded Rectangle 15"/>
          <p:cNvSpPr/>
          <p:nvPr/>
        </p:nvSpPr>
        <p:spPr>
          <a:xfrm>
            <a:off x="7054850" y="1276170"/>
            <a:ext cx="4754562" cy="4972229"/>
          </a:xfrm>
          <a:prstGeom prst="roundRect">
            <a:avLst>
              <a:gd name="adj" fmla="val 4866"/>
            </a:avLst>
          </a:prstGeom>
          <a:solidFill>
            <a:schemeClr val="accent1">
              <a:lumMod val="20000"/>
              <a:lumOff val="80000"/>
            </a:schemeClr>
          </a:solidFill>
        </p:spPr>
        <p:txBody>
          <a:bodyPr vert="horz" wrap="square" lIns="182880" tIns="91440" rIns="91440" bIns="0" rtlCol="0" anchor="t" anchorCtr="0">
            <a:noAutofit/>
          </a:bodyPr>
          <a:lstStyle/>
          <a:p>
            <a:pPr indent="0" algn="ctr">
              <a:lnSpc>
                <a:spcPct val="90000"/>
              </a:lnSpc>
              <a:spcBef>
                <a:spcPts val="0"/>
              </a:spcBef>
              <a:spcAft>
                <a:spcPts val="0"/>
              </a:spcAft>
              <a:buClrTx/>
              <a:buFont typeface="Arial" pitchFamily="34" charset="0"/>
              <a:buNone/>
            </a:pPr>
            <a:r>
              <a:rPr lang="en-US" sz="2400" b="1" u="sng" dirty="0" smtClean="0"/>
              <a:t>Why SAML?</a:t>
            </a:r>
          </a:p>
          <a:p>
            <a:pPr indent="0" algn="ctr">
              <a:lnSpc>
                <a:spcPct val="90000"/>
              </a:lnSpc>
              <a:spcBef>
                <a:spcPts val="0"/>
              </a:spcBef>
              <a:spcAft>
                <a:spcPts val="0"/>
              </a:spcAft>
              <a:buClrTx/>
              <a:buFont typeface="Arial" pitchFamily="34" charset="0"/>
              <a:buNone/>
            </a:pPr>
            <a:endParaRPr lang="en-US" sz="2000" dirty="0"/>
          </a:p>
          <a:p>
            <a:pPr marL="342900" indent="-342900">
              <a:buFont typeface="Arial" panose="020B0604020202020204" pitchFamily="34" charset="0"/>
              <a:buChar char="•"/>
            </a:pPr>
            <a:r>
              <a:rPr lang="en-US" sz="2200" dirty="0" smtClean="0"/>
              <a:t> </a:t>
            </a:r>
            <a:r>
              <a:rPr lang="en-US" altLang="en-US" sz="2200" dirty="0"/>
              <a:t>Cookies don’t do it – </a:t>
            </a:r>
          </a:p>
          <a:p>
            <a:pPr lvl="1"/>
            <a:r>
              <a:rPr lang="en-US" altLang="en-US" sz="2200" dirty="0"/>
              <a:t>Cookie (signed with server’s private key) can be used for re-authentication at a particular server, but is of no use at a different server</a:t>
            </a:r>
          </a:p>
          <a:p>
            <a:pPr marL="285750" indent="-285750">
              <a:buFont typeface="Arial" panose="020B0604020202020204" pitchFamily="34" charset="0"/>
              <a:buChar char="•"/>
            </a:pPr>
            <a:r>
              <a:rPr lang="en-US" altLang="en-US" sz="2200" dirty="0"/>
              <a:t>Cross domain authentication currently requires proprietary SSO software</a:t>
            </a:r>
          </a:p>
          <a:p>
            <a:pPr marL="285750" indent="-285750">
              <a:buFont typeface="Arial" panose="020B0604020202020204" pitchFamily="34" charset="0"/>
              <a:buChar char="•"/>
            </a:pPr>
            <a:r>
              <a:rPr lang="en-US" altLang="en-US" sz="2200" dirty="0"/>
              <a:t>SAML intended as a Web standard that will </a:t>
            </a:r>
            <a:r>
              <a:rPr lang="en-US" altLang="en-US" sz="2200" dirty="0" smtClean="0"/>
              <a:t>bridge proprietary </a:t>
            </a:r>
            <a:r>
              <a:rPr lang="en-US" altLang="en-US" sz="2200" dirty="0"/>
              <a:t>software</a:t>
            </a:r>
          </a:p>
        </p:txBody>
      </p:sp>
    </p:spTree>
    <p:extLst>
      <p:ext uri="{BB962C8B-B14F-4D97-AF65-F5344CB8AC3E}">
        <p14:creationId xmlns:p14="http://schemas.microsoft.com/office/powerpoint/2010/main" val="5669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type="body" idx="1"/>
          </p:nvPr>
        </p:nvSpPr>
        <p:spPr>
          <a:xfrm>
            <a:off x="299780" y="1417320"/>
            <a:ext cx="5413632" cy="4595052"/>
          </a:xfrm>
        </p:spPr>
        <p:txBody>
          <a:bodyPr/>
          <a:lstStyle/>
          <a:p>
            <a:pPr marL="0" indent="0">
              <a:buNone/>
            </a:pPr>
            <a:r>
              <a:rPr lang="en-US" altLang="en-US" dirty="0"/>
              <a:t>SAML is built upon the following technology standards:</a:t>
            </a:r>
          </a:p>
          <a:p>
            <a:pPr lvl="1"/>
            <a:r>
              <a:rPr lang="en-US" altLang="en-US" sz="2400" dirty="0"/>
              <a:t>Extensible Markup Language (XML)</a:t>
            </a:r>
          </a:p>
          <a:p>
            <a:pPr lvl="1"/>
            <a:r>
              <a:rPr lang="en-US" altLang="en-US" sz="2400" dirty="0"/>
              <a:t>XML Schema</a:t>
            </a:r>
          </a:p>
          <a:p>
            <a:pPr lvl="1"/>
            <a:r>
              <a:rPr lang="en-US" altLang="en-US" sz="2400" dirty="0"/>
              <a:t>XML Signature</a:t>
            </a:r>
          </a:p>
          <a:p>
            <a:pPr lvl="1"/>
            <a:r>
              <a:rPr lang="en-US" altLang="en-US" sz="2400" dirty="0"/>
              <a:t>XML Encryption (SAML 2.0 only)</a:t>
            </a:r>
          </a:p>
          <a:p>
            <a:pPr lvl="1"/>
            <a:r>
              <a:rPr lang="en-US" altLang="en-US" sz="2400" dirty="0"/>
              <a:t>Hypertext Transfer Protocol (HTTP)</a:t>
            </a:r>
          </a:p>
          <a:p>
            <a:pPr lvl="1"/>
            <a:r>
              <a:rPr lang="en-US" altLang="en-US" sz="2400" dirty="0"/>
              <a:t>SOAP </a:t>
            </a:r>
          </a:p>
          <a:p>
            <a:endParaRPr lang="en-US" altLang="en-US" dirty="0"/>
          </a:p>
        </p:txBody>
      </p:sp>
      <p:sp>
        <p:nvSpPr>
          <p:cNvPr id="6" name="Rectangle 3"/>
          <p:cNvSpPr txBox="1">
            <a:spLocks noChangeArrowheads="1"/>
          </p:cNvSpPr>
          <p:nvPr/>
        </p:nvSpPr>
        <p:spPr>
          <a:xfrm>
            <a:off x="6475412" y="1387224"/>
            <a:ext cx="5352416" cy="4572000"/>
          </a:xfrm>
          <a:prstGeom prst="rect">
            <a:avLst/>
          </a:prstGeom>
        </p:spPr>
        <p:txBody>
          <a:bodyPr vert="horz" wrap="square" lIns="0" tIns="0" rIns="0" bIns="0" rtlCol="0">
            <a:noAutofit/>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dirty="0" smtClean="0"/>
              <a:t>A </a:t>
            </a:r>
            <a:r>
              <a:rPr lang="en-US" altLang="en-US" i="1" dirty="0" smtClean="0"/>
              <a:t>SAML specification</a:t>
            </a:r>
            <a:r>
              <a:rPr lang="en-US" altLang="en-US" dirty="0" smtClean="0"/>
              <a:t> defines:</a:t>
            </a:r>
          </a:p>
          <a:p>
            <a:pPr lvl="1"/>
            <a:r>
              <a:rPr lang="en-US" altLang="en-US" dirty="0" smtClean="0"/>
              <a:t>Assertions (XML)</a:t>
            </a:r>
          </a:p>
          <a:p>
            <a:pPr lvl="1"/>
            <a:r>
              <a:rPr lang="en-US" altLang="en-US" dirty="0" smtClean="0"/>
              <a:t>Protocols (XML + processing rules)</a:t>
            </a:r>
          </a:p>
          <a:p>
            <a:pPr lvl="1"/>
            <a:r>
              <a:rPr lang="en-US" altLang="en-US" dirty="0" smtClean="0"/>
              <a:t>Bindings (HTTP, SOAP)</a:t>
            </a:r>
          </a:p>
          <a:p>
            <a:pPr lvl="1"/>
            <a:r>
              <a:rPr lang="en-US" altLang="en-US" dirty="0" smtClean="0"/>
              <a:t>Profiles (= Protocols + Bindings)</a:t>
            </a:r>
          </a:p>
          <a:p>
            <a:pPr marL="0" indent="0">
              <a:buNone/>
            </a:pPr>
            <a:r>
              <a:rPr lang="en-US" altLang="en-US" dirty="0" smtClean="0"/>
              <a:t>Assertions and protocols together constitute </a:t>
            </a:r>
            <a:r>
              <a:rPr lang="en-US" altLang="en-US" i="1" dirty="0" smtClean="0"/>
              <a:t>SAML core </a:t>
            </a:r>
            <a:r>
              <a:rPr lang="en-US" altLang="en-US" dirty="0" smtClean="0"/>
              <a:t>(syntactically defined by XML schema (XSD))</a:t>
            </a:r>
            <a:endParaRPr lang="en-US" altLang="en-US" i="1" dirty="0" smtClean="0"/>
          </a:p>
          <a:p>
            <a:pPr marL="0" indent="0">
              <a:buNone/>
            </a:pPr>
            <a:r>
              <a:rPr lang="en-US" altLang="en-US" dirty="0" smtClean="0"/>
              <a:t>Profiles define semantics of use cases</a:t>
            </a:r>
            <a:endParaRPr lang="en-US" altLang="en-US" dirty="0"/>
          </a:p>
        </p:txBody>
      </p:sp>
      <p:sp>
        <p:nvSpPr>
          <p:cNvPr id="8" name="Rectangle 7"/>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10"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SAML Standards &amp; Specification</a:t>
            </a:r>
            <a:endParaRPr lang="en-US" dirty="0">
              <a:solidFill>
                <a:schemeClr val="bg1"/>
              </a:solidFill>
            </a:endParaRPr>
          </a:p>
        </p:txBody>
      </p:sp>
      <p:cxnSp>
        <p:nvCxnSpPr>
          <p:cNvPr id="7" name="Straight Connector 6"/>
          <p:cNvCxnSpPr/>
          <p:nvPr/>
        </p:nvCxnSpPr>
        <p:spPr>
          <a:xfrm>
            <a:off x="6094412" y="1417320"/>
            <a:ext cx="0" cy="4595052"/>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85480" y="5257800"/>
            <a:ext cx="5718432" cy="990600"/>
          </a:xfrm>
          <a:prstGeom prst="roundRect">
            <a:avLst>
              <a:gd name="adj" fmla="val 4866"/>
            </a:avLst>
          </a:prstGeom>
          <a:solidFill>
            <a:schemeClr val="accent5">
              <a:lumMod val="20000"/>
              <a:lumOff val="80000"/>
            </a:schemeClr>
          </a:solidFill>
        </p:spPr>
        <p:txBody>
          <a:bodyPr vert="horz" wrap="square" lIns="182880" tIns="91440" rIns="91440" bIns="0" rtlCol="0" anchor="t" anchorCtr="0">
            <a:noAutofit/>
          </a:bodyPr>
          <a:lstStyle/>
          <a:p>
            <a:r>
              <a:rPr lang="en-US" altLang="en-US" sz="2000" dirty="0" smtClean="0"/>
              <a:t>SAML </a:t>
            </a:r>
            <a:r>
              <a:rPr lang="en-US" altLang="en-US" sz="2000" dirty="0"/>
              <a:t>must be used in the context of a trust relationship between asserting and relying parties</a:t>
            </a:r>
          </a:p>
          <a:p>
            <a:endParaRPr lang="en-US" altLang="en-US" sz="2000" dirty="0"/>
          </a:p>
        </p:txBody>
      </p:sp>
    </p:spTree>
    <p:extLst>
      <p:ext uri="{BB962C8B-B14F-4D97-AF65-F5344CB8AC3E}">
        <p14:creationId xmlns:p14="http://schemas.microsoft.com/office/powerpoint/2010/main" val="115960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type="body" idx="1"/>
          </p:nvPr>
        </p:nvSpPr>
        <p:spPr>
          <a:xfrm>
            <a:off x="263048" y="1646432"/>
            <a:ext cx="4862512" cy="4084320"/>
          </a:xfrm>
        </p:spPr>
        <p:txBody>
          <a:bodyPr/>
          <a:lstStyle/>
          <a:p>
            <a:pPr>
              <a:lnSpc>
                <a:spcPct val="80000"/>
              </a:lnSpc>
            </a:pPr>
            <a:r>
              <a:rPr lang="en-US" altLang="en-US" b="1" dirty="0"/>
              <a:t>Assertions</a:t>
            </a:r>
            <a:r>
              <a:rPr lang="en-US" altLang="en-US" dirty="0"/>
              <a:t>: Authentication, Attribute and Authorization information</a:t>
            </a:r>
          </a:p>
          <a:p>
            <a:pPr>
              <a:lnSpc>
                <a:spcPct val="80000"/>
              </a:lnSpc>
            </a:pPr>
            <a:r>
              <a:rPr lang="en-US" altLang="en-US" b="1" dirty="0"/>
              <a:t>Protocol</a:t>
            </a:r>
            <a:r>
              <a:rPr lang="en-US" altLang="en-US" dirty="0"/>
              <a:t>: Request and Response elements for packaging assertions</a:t>
            </a:r>
          </a:p>
          <a:p>
            <a:pPr>
              <a:lnSpc>
                <a:spcPct val="80000"/>
              </a:lnSpc>
            </a:pPr>
            <a:r>
              <a:rPr lang="en-US" altLang="en-US" b="1" dirty="0"/>
              <a:t>Bindings</a:t>
            </a:r>
            <a:r>
              <a:rPr lang="en-US" altLang="en-US" dirty="0"/>
              <a:t>: How SAML Protocols map onto standard messaging or communication protocols</a:t>
            </a:r>
          </a:p>
          <a:p>
            <a:pPr>
              <a:lnSpc>
                <a:spcPct val="80000"/>
              </a:lnSpc>
            </a:pPr>
            <a:r>
              <a:rPr lang="en-US" altLang="en-US" b="1" dirty="0"/>
              <a:t>Profiles</a:t>
            </a:r>
            <a:r>
              <a:rPr lang="en-US" altLang="en-US" dirty="0"/>
              <a:t>: How SAML protocols, bindings and assertions combine to support a defined use case</a:t>
            </a:r>
          </a:p>
        </p:txBody>
      </p:sp>
      <p:sp>
        <p:nvSpPr>
          <p:cNvPr id="405508" name="AutoShape 4"/>
          <p:cNvSpPr>
            <a:spLocks noChangeArrowheads="1"/>
          </p:cNvSpPr>
          <p:nvPr/>
        </p:nvSpPr>
        <p:spPr bwMode="auto">
          <a:xfrm>
            <a:off x="5584399" y="1417320"/>
            <a:ext cx="2971800" cy="4572000"/>
          </a:xfrm>
          <a:prstGeom prst="roundRect">
            <a:avLst>
              <a:gd name="adj" fmla="val 16667"/>
            </a:avLst>
          </a:prstGeom>
          <a:solidFill>
            <a:schemeClr val="accent2">
              <a:lumMod val="20000"/>
              <a:lumOff val="80000"/>
            </a:schemeClr>
          </a:solidFill>
          <a:ln w="12700">
            <a:solidFill>
              <a:schemeClr val="tx1"/>
            </a:solidFill>
            <a:round/>
            <a:headEnd type="none" w="sm" len="sm"/>
            <a:tailEnd type="none" w="sm" len="sm"/>
          </a:ln>
          <a:effectLst>
            <a:outerShdw blurRad="50800" dist="38100" dir="2700000" algn="tl" rotWithShape="0">
              <a:prstClr val="black">
                <a:alpha val="40000"/>
              </a:prstClr>
            </a:outerShdw>
          </a:effectLst>
        </p:spPr>
        <p:txBody>
          <a:bodyPr wrap="none"/>
          <a:lstStyle/>
          <a:p>
            <a:pPr algn="ctr"/>
            <a:r>
              <a:rPr lang="en-US" altLang="en-US" b="1">
                <a:latin typeface="Arial" panose="020B0604020202020204" pitchFamily="34" charset="0"/>
              </a:rPr>
              <a:t>Profiles</a:t>
            </a:r>
          </a:p>
        </p:txBody>
      </p:sp>
      <p:sp>
        <p:nvSpPr>
          <p:cNvPr id="405509" name="AutoShape 5"/>
          <p:cNvSpPr>
            <a:spLocks noChangeArrowheads="1"/>
          </p:cNvSpPr>
          <p:nvPr/>
        </p:nvSpPr>
        <p:spPr bwMode="auto">
          <a:xfrm>
            <a:off x="5812999" y="2026920"/>
            <a:ext cx="2514600" cy="3657600"/>
          </a:xfrm>
          <a:prstGeom prst="roundRect">
            <a:avLst>
              <a:gd name="adj" fmla="val 16667"/>
            </a:avLst>
          </a:prstGeom>
          <a:solidFill>
            <a:schemeClr val="accent6">
              <a:lumMod val="20000"/>
              <a:lumOff val="80000"/>
            </a:schemeClr>
          </a:solidFill>
          <a:ln w="12700">
            <a:solidFill>
              <a:schemeClr val="tx1"/>
            </a:solidFill>
            <a:round/>
            <a:headEnd type="none" w="sm" len="sm"/>
            <a:tailEnd type="none" w="sm" len="sm"/>
          </a:ln>
          <a:effectLst>
            <a:outerShdw blurRad="50800" dist="38100" dir="2700000" algn="tl" rotWithShape="0">
              <a:prstClr val="black">
                <a:alpha val="40000"/>
              </a:prstClr>
            </a:outerShdw>
          </a:effectLst>
        </p:spPr>
        <p:txBody>
          <a:bodyPr wrap="none"/>
          <a:lstStyle/>
          <a:p>
            <a:pPr algn="ctr"/>
            <a:r>
              <a:rPr lang="en-US" altLang="en-US" b="1">
                <a:latin typeface="Arial" panose="020B0604020202020204" pitchFamily="34" charset="0"/>
              </a:rPr>
              <a:t>Bindings</a:t>
            </a:r>
          </a:p>
        </p:txBody>
      </p:sp>
      <p:sp>
        <p:nvSpPr>
          <p:cNvPr id="405510" name="AutoShape 6"/>
          <p:cNvSpPr>
            <a:spLocks noChangeArrowheads="1"/>
          </p:cNvSpPr>
          <p:nvPr/>
        </p:nvSpPr>
        <p:spPr bwMode="auto">
          <a:xfrm>
            <a:off x="6041599" y="2712720"/>
            <a:ext cx="2057400" cy="2743200"/>
          </a:xfrm>
          <a:prstGeom prst="roundRect">
            <a:avLst>
              <a:gd name="adj" fmla="val 16667"/>
            </a:avLst>
          </a:prstGeom>
          <a:solidFill>
            <a:schemeClr val="bg2">
              <a:lumMod val="90000"/>
            </a:schemeClr>
          </a:solidFill>
          <a:ln w="12700">
            <a:solidFill>
              <a:schemeClr val="tx1"/>
            </a:solidFill>
            <a:round/>
            <a:headEnd type="none" w="sm" len="sm"/>
            <a:tailEnd type="none" w="sm" len="sm"/>
          </a:ln>
          <a:effectLst>
            <a:outerShdw blurRad="50800" dist="38100" dir="2700000" algn="tl" rotWithShape="0">
              <a:prstClr val="black">
                <a:alpha val="40000"/>
              </a:prstClr>
            </a:outerShdw>
          </a:effectLst>
        </p:spPr>
        <p:txBody>
          <a:bodyPr wrap="none"/>
          <a:lstStyle/>
          <a:p>
            <a:pPr algn="ctr"/>
            <a:r>
              <a:rPr lang="en-US" altLang="en-US" b="1">
                <a:latin typeface="Arial" panose="020B0604020202020204" pitchFamily="34" charset="0"/>
              </a:rPr>
              <a:t>Protocol</a:t>
            </a:r>
          </a:p>
        </p:txBody>
      </p:sp>
      <p:sp>
        <p:nvSpPr>
          <p:cNvPr id="405511" name="AutoShape 7"/>
          <p:cNvSpPr>
            <a:spLocks noChangeArrowheads="1"/>
          </p:cNvSpPr>
          <p:nvPr/>
        </p:nvSpPr>
        <p:spPr bwMode="auto">
          <a:xfrm>
            <a:off x="6270199" y="3322320"/>
            <a:ext cx="1600200" cy="1905000"/>
          </a:xfrm>
          <a:prstGeom prst="roundRect">
            <a:avLst>
              <a:gd name="adj" fmla="val 16667"/>
            </a:avLst>
          </a:prstGeom>
          <a:solidFill>
            <a:schemeClr val="accent1">
              <a:lumMod val="20000"/>
              <a:lumOff val="80000"/>
            </a:schemeClr>
          </a:solidFill>
          <a:ln w="12700">
            <a:solidFill>
              <a:schemeClr val="tx1"/>
            </a:solidFill>
            <a:round/>
            <a:headEnd type="none" w="sm" len="sm"/>
            <a:tailEnd type="none" w="sm" len="sm"/>
          </a:ln>
          <a:effectLst>
            <a:outerShdw blurRad="50800" dist="38100" dir="2700000" algn="tl" rotWithShape="0">
              <a:prstClr val="black">
                <a:alpha val="40000"/>
              </a:prstClr>
            </a:outerShdw>
          </a:effectLst>
        </p:spPr>
        <p:txBody>
          <a:bodyPr wrap="none"/>
          <a:lstStyle/>
          <a:p>
            <a:pPr algn="ctr"/>
            <a:r>
              <a:rPr lang="en-US" altLang="en-US" b="1">
                <a:latin typeface="Arial" panose="020B0604020202020204" pitchFamily="34" charset="0"/>
              </a:rPr>
              <a:t>Assertions</a:t>
            </a:r>
          </a:p>
        </p:txBody>
      </p:sp>
      <p:sp>
        <p:nvSpPr>
          <p:cNvPr id="11" name="Rectangle 10"/>
          <p:cNvSpPr/>
          <p:nvPr/>
        </p:nvSpPr>
        <p:spPr>
          <a:xfrm>
            <a:off x="1" y="1"/>
            <a:ext cx="12188826" cy="1066799"/>
          </a:xfrm>
          <a:prstGeom prst="rect">
            <a:avLst/>
          </a:prstGeom>
          <a:gradFill flip="none" rotWithShape="1">
            <a:gsLst>
              <a:gs pos="0">
                <a:schemeClr val="accent1"/>
              </a:gs>
              <a:gs pos="69000">
                <a:srgbClr val="008BE8"/>
              </a:gs>
            </a:gsLst>
            <a:lin ang="18600000" scaled="0"/>
            <a:tileRect/>
          </a:gradFill>
          <a:ln w="25400">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FFFF"/>
              </a:solidFill>
              <a:effectLst>
                <a:outerShdw blurRad="25400" dist="25400" dir="2700000" algn="tl">
                  <a:srgbClr val="000000">
                    <a:alpha val="0"/>
                  </a:srgbClr>
                </a:outerShdw>
              </a:effectLst>
            </a:endParaRP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9900" y="1"/>
            <a:ext cx="2686532" cy="1066799"/>
          </a:xfrm>
          <a:prstGeom prst="rect">
            <a:avLst/>
          </a:prstGeom>
          <a:effectLst>
            <a:outerShdw blurRad="50800" dist="38100" dir="5400000" algn="t" rotWithShape="0">
              <a:prstClr val="black">
                <a:alpha val="40000"/>
              </a:prstClr>
            </a:outerShdw>
          </a:effectLst>
        </p:spPr>
      </p:pic>
      <p:sp>
        <p:nvSpPr>
          <p:cNvPr id="13" name="Title 2"/>
          <p:cNvSpPr txBox="1">
            <a:spLocks/>
          </p:cNvSpPr>
          <p:nvPr/>
        </p:nvSpPr>
        <p:spPr>
          <a:xfrm>
            <a:off x="731520" y="502920"/>
            <a:ext cx="10972800"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solidFill>
                  <a:schemeClr val="bg1"/>
                </a:solidFill>
              </a:rPr>
              <a:t>SAML Components</a:t>
            </a:r>
            <a:endParaRPr lang="en-US" dirty="0">
              <a:solidFill>
                <a:schemeClr val="bg1"/>
              </a:solidFill>
            </a:endParaRPr>
          </a:p>
        </p:txBody>
      </p:sp>
      <p:sp>
        <p:nvSpPr>
          <p:cNvPr id="14" name="Rounded Rectangle 13"/>
          <p:cNvSpPr/>
          <p:nvPr/>
        </p:nvSpPr>
        <p:spPr>
          <a:xfrm>
            <a:off x="9023610" y="2438400"/>
            <a:ext cx="2718174" cy="990600"/>
          </a:xfrm>
          <a:prstGeom prst="roundRect">
            <a:avLst>
              <a:gd name="adj" fmla="val 4866"/>
            </a:avLst>
          </a:prstGeom>
          <a:solidFill>
            <a:schemeClr val="bg2"/>
          </a:solidFill>
        </p:spPr>
        <p:txBody>
          <a:bodyPr vert="horz" wrap="square" lIns="182880" tIns="0" rIns="91440" bIns="0" rtlCol="0" anchor="ctr">
            <a:noAutofit/>
          </a:bodyPr>
          <a:lstStyle/>
          <a:p>
            <a:r>
              <a:rPr lang="en-US" sz="2000" i="1" dirty="0" smtClean="0"/>
              <a:t>In 2013 Gartner said “Through </a:t>
            </a:r>
            <a:r>
              <a:rPr lang="en-US" sz="2000" b="1" i="1" dirty="0">
                <a:solidFill>
                  <a:srgbClr val="FF0000"/>
                </a:solidFill>
              </a:rPr>
              <a:t>2016</a:t>
            </a:r>
            <a:r>
              <a:rPr lang="en-US" sz="2000" i="1" dirty="0"/>
              <a:t>, </a:t>
            </a:r>
            <a:endParaRPr lang="en-US" sz="1600" dirty="0"/>
          </a:p>
        </p:txBody>
      </p:sp>
      <p:sp>
        <p:nvSpPr>
          <p:cNvPr id="15" name="Rounded Rectangle 14"/>
          <p:cNvSpPr/>
          <p:nvPr/>
        </p:nvSpPr>
        <p:spPr>
          <a:xfrm>
            <a:off x="9027102" y="4084320"/>
            <a:ext cx="2718174" cy="990600"/>
          </a:xfrm>
          <a:prstGeom prst="roundRect">
            <a:avLst>
              <a:gd name="adj" fmla="val 4866"/>
            </a:avLst>
          </a:prstGeom>
          <a:solidFill>
            <a:schemeClr val="bg2"/>
          </a:solidFill>
        </p:spPr>
        <p:txBody>
          <a:bodyPr vert="horz" wrap="square" lIns="182880" tIns="0" rIns="91440" bIns="0" rtlCol="0" anchor="ctr">
            <a:noAutofit/>
          </a:bodyPr>
          <a:lstStyle/>
          <a:p>
            <a:r>
              <a:rPr lang="en-US" sz="2000" i="1" dirty="0" smtClean="0"/>
              <a:t>In 2013 Gartner said “Through </a:t>
            </a:r>
            <a:r>
              <a:rPr lang="en-US" sz="2000" b="1" i="1" dirty="0">
                <a:solidFill>
                  <a:srgbClr val="FF0000"/>
                </a:solidFill>
              </a:rPr>
              <a:t>2016</a:t>
            </a:r>
            <a:r>
              <a:rPr lang="en-US" sz="2000" i="1" dirty="0"/>
              <a:t>, </a:t>
            </a:r>
            <a:endParaRPr lang="en-US" sz="1600" dirty="0"/>
          </a:p>
        </p:txBody>
      </p:sp>
    </p:spTree>
    <p:extLst>
      <p:ext uri="{BB962C8B-B14F-4D97-AF65-F5344CB8AC3E}">
        <p14:creationId xmlns:p14="http://schemas.microsoft.com/office/powerpoint/2010/main" val="2091468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F5 2014 (16x9)">
  <a:themeElements>
    <a:clrScheme name="F5 2014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004892"/>
      </a:hlink>
      <a:folHlink>
        <a:srgbClr val="00489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91440" bIns="0" rtlCol="0" anchor="ctr">
        <a:noAutofit/>
      </a:bodyPr>
      <a:lstStyle>
        <a:defPPr indent="0">
          <a:lnSpc>
            <a:spcPct val="90000"/>
          </a:lnSpc>
          <a:spcBef>
            <a:spcPts val="0"/>
          </a:spcBef>
          <a:spcAft>
            <a:spcPts val="0"/>
          </a:spcAft>
          <a:buClrTx/>
          <a:buFont typeface="Arial" pitchFamily="34" charset="0"/>
          <a:buNone/>
          <a:defRPr sz="2000" b="0" i="0" cap="all" baseline="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5A5F999730DF4D80CF325254132DE7" ma:contentTypeVersion="2" ma:contentTypeDescription="Create a new document." ma:contentTypeScope="" ma:versionID="03f69accf387427129a0cc335f9a7dab">
  <xsd:schema xmlns:xsd="http://www.w3.org/2001/XMLSchema" xmlns:p="http://schemas.microsoft.com/office/2006/metadata/properties" xmlns:ns2="9167f571-31e8-47b2-96fd-b5a33cd42985" targetNamespace="http://schemas.microsoft.com/office/2006/metadata/properties" ma:root="true" ma:fieldsID="e9e3207b6131dc128c3974c59f008017" ns2:_="">
    <xsd:import namespace="9167f571-31e8-47b2-96fd-b5a33cd42985"/>
    <xsd:element name="properties">
      <xsd:complexType>
        <xsd:sequence>
          <xsd:element name="documentManagement">
            <xsd:complexType>
              <xsd:all>
                <xsd:element ref="ns2:Dimensions" minOccurs="0"/>
                <xsd:element ref="ns2:File_x0020_type0"/>
              </xsd:all>
            </xsd:complexType>
          </xsd:element>
        </xsd:sequence>
      </xsd:complexType>
    </xsd:element>
  </xsd:schema>
  <xsd:schema xmlns:xsd="http://www.w3.org/2001/XMLSchema" xmlns:dms="http://schemas.microsoft.com/office/2006/documentManagement/types" targetNamespace="9167f571-31e8-47b2-96fd-b5a33cd42985" elementFormDefault="qualified">
    <xsd:import namespace="http://schemas.microsoft.com/office/2006/documentManagement/types"/>
    <xsd:element name="Dimensions" ma:index="8" nillable="true" ma:displayName="Dimensions" ma:default="Regular" ma:format="RadioButtons" ma:internalName="Dimensions">
      <xsd:simpleType>
        <xsd:restriction base="dms:Choice">
          <xsd:enumeration value="Regular"/>
          <xsd:enumeration value="Wide 16x9"/>
        </xsd:restriction>
      </xsd:simpleType>
    </xsd:element>
    <xsd:element name="File_x0020_type0" ma:index="9" ma:displayName="File type" ma:default="POTX" ma:format="Dropdown" ma:internalName="File_x0020_type0">
      <xsd:simpleType>
        <xsd:union memberTypes="dms:Text">
          <xsd:simpleType>
            <xsd:restriction base="dms:Choice">
              <xsd:enumeration value="POTX"/>
              <xsd:enumeration value="PPTX"/>
              <xsd:enumeration value="THMX"/>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Dimensions xmlns="9167f571-31e8-47b2-96fd-b5a33cd42985">Wide 16x9</Dimensions>
    <File_x0020_type0 xmlns="9167f571-31e8-47b2-96fd-b5a33cd42985">PPTX</File_x0020_type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F1B92E-1543-4847-A8D2-01FFAFA7C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7f571-31e8-47b2-96fd-b5a33cd4298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7FF37F3-AEE2-4D16-BC94-6CBFA1161C49}">
  <ds:schemaRefs>
    <ds:schemaRef ds:uri="http://purl.org/dc/dcmitype/"/>
    <ds:schemaRef ds:uri="http://schemas.microsoft.com/office/2006/metadata/properties"/>
    <ds:schemaRef ds:uri="http://purl.org/dc/elements/1.1/"/>
    <ds:schemaRef ds:uri="http://schemas.microsoft.com/office/2006/documentManagement/types"/>
    <ds:schemaRef ds:uri="http://purl.org/dc/terms/"/>
    <ds:schemaRef ds:uri="9167f571-31e8-47b2-96fd-b5a33cd42985"/>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3AC091BF-FB7F-47AE-880B-FFD1E44578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18800</TotalTime>
  <Words>1069</Words>
  <Application>Microsoft Office PowerPoint</Application>
  <PresentationFormat>Custom</PresentationFormat>
  <Paragraphs>181</Paragraphs>
  <Slides>24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Franklin Gothic Book</vt:lpstr>
      <vt:lpstr>Franklin Gothic Medium</vt:lpstr>
      <vt:lpstr>Gadugi</vt:lpstr>
      <vt:lpstr>Times New Roman</vt:lpstr>
      <vt:lpstr>F5 2014 (16x9)</vt:lpstr>
      <vt:lpstr>Access Policy - Federation March 23, 2016</vt:lpstr>
      <vt:lpstr>PowerPoint Presentation</vt:lpstr>
      <vt:lpstr>Federation …</vt:lpstr>
      <vt:lpstr>PowerPoint Presentation</vt:lpstr>
      <vt:lpstr>PowerPoint Presentation</vt:lpstr>
      <vt:lpstr>SAML 2.0</vt:lpstr>
      <vt:lpstr>PowerPoint Presentation</vt:lpstr>
      <vt:lpstr>PowerPoint Presentation</vt:lpstr>
      <vt:lpstr>PowerPoint Presentation</vt:lpstr>
      <vt:lpstr>SAML iDP &amp; SP Initiated</vt:lpstr>
      <vt:lpstr>PowerPoint Presentation</vt:lpstr>
      <vt:lpstr>PowerPoint Presentation</vt:lpstr>
      <vt:lpstr>PowerPoint Presentation</vt:lpstr>
      <vt:lpstr>PowerPoint Presentation</vt:lpstr>
      <vt:lpstr>PowerPoint Presentation</vt:lpstr>
      <vt:lpstr>Demo: SAML Lab: SP &amp; iDP</vt:lpstr>
      <vt:lpstr>PowerPoint Presentation</vt:lpstr>
      <vt:lpstr>PowerPoint Presentation</vt:lpstr>
      <vt:lpstr>Demo: SaaS</vt:lpstr>
      <vt:lpstr>PowerPoint Presentation</vt:lpstr>
      <vt:lpstr>Demo:  Federated SSO</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Shauuntinez Jakab</dc:creator>
  <cp:lastModifiedBy>Chas Lesley III</cp:lastModifiedBy>
  <cp:revision>588</cp:revision>
  <dcterms:created xsi:type="dcterms:W3CDTF">2013-09-18T16:48:34Z</dcterms:created>
  <dcterms:modified xsi:type="dcterms:W3CDTF">2016-08-01T16:34:27Z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0x010100315A5F999730DF4D80CF325254132DE7</vt:lpwstr>
  </property>
  <property fmtid="{D5CDD505-2E9C-101B-9397-08002B2CF9AE}" pid="3" name="Offisync_ProviderInitializationData">
    <vt:lpwstr>https://hive.f5.com</vt:lpwstr>
  </property>
  <property fmtid="{D5CDD505-2E9C-101B-9397-08002B2CF9AE}" pid="4" name="Offisync_ServerID">
    <vt:lpwstr>a7ce21b1-b0ad-4a12-a7c7-82490448801f</vt:lpwstr>
  </property>
  <property fmtid="{D5CDD505-2E9C-101B-9397-08002B2CF9AE}" pid="5" name="Offisync_UniqueId">
    <vt:lpwstr>15165</vt:lpwstr>
  </property>
  <property fmtid="{D5CDD505-2E9C-101B-9397-08002B2CF9AE}" pid="6" name="Offisync_IsFrozen">
    <vt:lpwstr>False</vt:lpwstr>
  </property>
  <property fmtid="{D5CDD505-2E9C-101B-9397-08002B2CF9AE}" pid="7" name="Jive_LatestUserAccountName">
    <vt:lpwstr>rossick</vt:lpwstr>
  </property>
  <property fmtid="{D5CDD505-2E9C-101B-9397-08002B2CF9AE}" pid="8" name="Offisync_ProviderName">
    <vt:lpwstr>Jive</vt:lpwstr>
  </property>
  <property fmtid="{D5CDD505-2E9C-101B-9397-08002B2CF9AE}" pid="9" name="Offisync_IsSaved">
    <vt:lpwstr>False</vt:lpwstr>
  </property>
  <property fmtid="{D5CDD505-2E9C-101B-9397-08002B2CF9AE}" pid="10" name="Offisync_UpdateToken">
    <vt:lpwstr>1</vt:lpwstr>
  </property>
  <property fmtid="{D5CDD505-2E9C-101B-9397-08002B2CF9AE}" pid="11" name="Jive_ModifiedButNotPublished">
    <vt:lpwstr>True</vt:lpwstr>
  </property>
</Properties>
</file>