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2.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 id="2147483681" r:id="rId2"/>
    <p:sldMasterId id="2147483795" r:id="rId3"/>
  </p:sldMasterIdLst>
  <p:notesMasterIdLst>
    <p:notesMasterId r:id="rId70"/>
  </p:notesMasterIdLst>
  <p:sldIdLst>
    <p:sldId id="259" r:id="rId4"/>
    <p:sldId id="439" r:id="rId5"/>
    <p:sldId id="376" r:id="rId6"/>
    <p:sldId id="378" r:id="rId7"/>
    <p:sldId id="406" r:id="rId8"/>
    <p:sldId id="408" r:id="rId9"/>
    <p:sldId id="407" r:id="rId10"/>
    <p:sldId id="409" r:id="rId11"/>
    <p:sldId id="410" r:id="rId12"/>
    <p:sldId id="462" r:id="rId13"/>
    <p:sldId id="411" r:id="rId14"/>
    <p:sldId id="413" r:id="rId15"/>
    <p:sldId id="436" r:id="rId16"/>
    <p:sldId id="419" r:id="rId17"/>
    <p:sldId id="424" r:id="rId18"/>
    <p:sldId id="434" r:id="rId19"/>
    <p:sldId id="435" r:id="rId20"/>
    <p:sldId id="449" r:id="rId21"/>
    <p:sldId id="461" r:id="rId22"/>
    <p:sldId id="437" r:id="rId23"/>
    <p:sldId id="414" r:id="rId24"/>
    <p:sldId id="415" r:id="rId25"/>
    <p:sldId id="440" r:id="rId26"/>
    <p:sldId id="448" r:id="rId27"/>
    <p:sldId id="451" r:id="rId28"/>
    <p:sldId id="452" r:id="rId29"/>
    <p:sldId id="453" r:id="rId30"/>
    <p:sldId id="441" r:id="rId31"/>
    <p:sldId id="442" r:id="rId32"/>
    <p:sldId id="443" r:id="rId33"/>
    <p:sldId id="444" r:id="rId34"/>
    <p:sldId id="445" r:id="rId35"/>
    <p:sldId id="446" r:id="rId36"/>
    <p:sldId id="447" r:id="rId37"/>
    <p:sldId id="450" r:id="rId38"/>
    <p:sldId id="454" r:id="rId39"/>
    <p:sldId id="428" r:id="rId40"/>
    <p:sldId id="429" r:id="rId41"/>
    <p:sldId id="433" r:id="rId42"/>
    <p:sldId id="431" r:id="rId43"/>
    <p:sldId id="432" r:id="rId44"/>
    <p:sldId id="430" r:id="rId45"/>
    <p:sldId id="473" r:id="rId46"/>
    <p:sldId id="438" r:id="rId47"/>
    <p:sldId id="455" r:id="rId48"/>
    <p:sldId id="460" r:id="rId49"/>
    <p:sldId id="456" r:id="rId50"/>
    <p:sldId id="457" r:id="rId51"/>
    <p:sldId id="474" r:id="rId52"/>
    <p:sldId id="475" r:id="rId53"/>
    <p:sldId id="458" r:id="rId54"/>
    <p:sldId id="416" r:id="rId55"/>
    <p:sldId id="417" r:id="rId56"/>
    <p:sldId id="418" r:id="rId57"/>
    <p:sldId id="463" r:id="rId58"/>
    <p:sldId id="464" r:id="rId59"/>
    <p:sldId id="471" r:id="rId60"/>
    <p:sldId id="465" r:id="rId61"/>
    <p:sldId id="466" r:id="rId62"/>
    <p:sldId id="467" r:id="rId63"/>
    <p:sldId id="470" r:id="rId64"/>
    <p:sldId id="472" r:id="rId65"/>
    <p:sldId id="422" r:id="rId66"/>
    <p:sldId id="459" r:id="rId67"/>
    <p:sldId id="402" r:id="rId68"/>
    <p:sldId id="363" r:id="rId6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e O Sullivan" initials="SO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D5F1FF"/>
    <a:srgbClr val="325D17"/>
    <a:srgbClr val="FB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20" autoAdjust="0"/>
    <p:restoredTop sz="75435" autoAdjust="0"/>
  </p:normalViewPr>
  <p:slideViewPr>
    <p:cSldViewPr snapToGrid="0">
      <p:cViewPr varScale="1">
        <p:scale>
          <a:sx n="87" d="100"/>
          <a:sy n="87" d="100"/>
        </p:scale>
        <p:origin x="1080" y="52"/>
      </p:cViewPr>
      <p:guideLst/>
    </p:cSldViewPr>
  </p:slideViewPr>
  <p:outlineViewPr>
    <p:cViewPr>
      <p:scale>
        <a:sx n="33" d="100"/>
        <a:sy n="33" d="100"/>
      </p:scale>
      <p:origin x="0" y="-2520"/>
    </p:cViewPr>
  </p:outlineViewPr>
  <p:notesTextViewPr>
    <p:cViewPr>
      <p:scale>
        <a:sx n="150" d="100"/>
        <a:sy n="150" d="100"/>
      </p:scale>
      <p:origin x="0" y="0"/>
    </p:cViewPr>
  </p:notesTextViewPr>
  <p:notesViewPr>
    <p:cSldViewPr snapToGrid="0">
      <p:cViewPr varScale="1">
        <p:scale>
          <a:sx n="53" d="100"/>
          <a:sy n="53" d="100"/>
        </p:scale>
        <p:origin x="191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120443277923597E-2"/>
          <c:y val="2.4135802469135801E-2"/>
          <c:w val="0.91015536380597795"/>
          <c:h val="0.89808896893207502"/>
        </c:manualLayout>
      </c:layout>
      <c:lineChart>
        <c:grouping val="standard"/>
        <c:varyColors val="0"/>
        <c:ser>
          <c:idx val="0"/>
          <c:order val="0"/>
          <c:tx>
            <c:strRef>
              <c:f>Sheet1!$B$1</c:f>
              <c:strCache>
                <c:ptCount val="1"/>
                <c:pt idx="0">
                  <c:v>Number of SSL Protected Sites</c:v>
                </c:pt>
              </c:strCache>
            </c:strRef>
          </c:tx>
          <c:spPr>
            <a:ln>
              <a:solidFill>
                <a:srgbClr val="E9741C"/>
              </a:solidFill>
            </a:ln>
          </c:spPr>
          <c:marker>
            <c:symbol val="circle"/>
            <c:size val="7"/>
            <c:spPr>
              <a:solidFill>
                <a:schemeClr val="bg1">
                  <a:lumMod val="95000"/>
                </a:schemeClr>
              </a:solidFill>
              <a:ln w="19050">
                <a:solidFill>
                  <a:srgbClr val="E9741C"/>
                </a:solidFill>
              </a:ln>
            </c:spPr>
          </c:marker>
          <c:cat>
            <c:numRef>
              <c:f>Sheet1!$A$2:$A$6</c:f>
              <c:numCache>
                <c:formatCode>General</c:formatCode>
                <c:ptCount val="5"/>
                <c:pt idx="0">
                  <c:v>1998</c:v>
                </c:pt>
                <c:pt idx="1">
                  <c:v>2002</c:v>
                </c:pt>
                <c:pt idx="2">
                  <c:v>2006</c:v>
                </c:pt>
                <c:pt idx="3">
                  <c:v>2010</c:v>
                </c:pt>
                <c:pt idx="4">
                  <c:v>2014</c:v>
                </c:pt>
              </c:numCache>
            </c:numRef>
          </c:cat>
          <c:val>
            <c:numRef>
              <c:f>Sheet1!$B$2:$B$6</c:f>
              <c:numCache>
                <c:formatCode>General</c:formatCode>
                <c:ptCount val="5"/>
                <c:pt idx="0">
                  <c:v>0</c:v>
                </c:pt>
                <c:pt idx="1">
                  <c:v>0.1</c:v>
                </c:pt>
                <c:pt idx="2">
                  <c:v>0.4</c:v>
                </c:pt>
                <c:pt idx="3">
                  <c:v>1.4</c:v>
                </c:pt>
                <c:pt idx="4">
                  <c:v>2.9</c:v>
                </c:pt>
              </c:numCache>
            </c:numRef>
          </c:val>
          <c:smooth val="0"/>
        </c:ser>
        <c:dLbls>
          <c:showLegendKey val="0"/>
          <c:showVal val="0"/>
          <c:showCatName val="0"/>
          <c:showSerName val="0"/>
          <c:showPercent val="0"/>
          <c:showBubbleSize val="0"/>
        </c:dLbls>
        <c:marker val="1"/>
        <c:smooth val="0"/>
        <c:axId val="200239520"/>
        <c:axId val="200239912"/>
      </c:lineChart>
      <c:catAx>
        <c:axId val="200239520"/>
        <c:scaling>
          <c:orientation val="minMax"/>
        </c:scaling>
        <c:delete val="0"/>
        <c:axPos val="b"/>
        <c:numFmt formatCode="General" sourceLinked="0"/>
        <c:majorTickMark val="out"/>
        <c:minorTickMark val="none"/>
        <c:tickLblPos val="nextTo"/>
        <c:txPr>
          <a:bodyPr/>
          <a:lstStyle/>
          <a:p>
            <a:pPr>
              <a:defRPr sz="1600">
                <a:solidFill>
                  <a:schemeClr val="tx2"/>
                </a:solidFill>
              </a:defRPr>
            </a:pPr>
            <a:endParaRPr lang="en-US"/>
          </a:p>
        </c:txPr>
        <c:crossAx val="200239912"/>
        <c:crosses val="autoZero"/>
        <c:auto val="1"/>
        <c:lblAlgn val="ctr"/>
        <c:lblOffset val="100"/>
        <c:noMultiLvlLbl val="0"/>
      </c:catAx>
      <c:valAx>
        <c:axId val="200239912"/>
        <c:scaling>
          <c:orientation val="minMax"/>
        </c:scaling>
        <c:delete val="0"/>
        <c:axPos val="l"/>
        <c:majorGridlines>
          <c:spPr>
            <a:ln>
              <a:noFill/>
            </a:ln>
          </c:spPr>
        </c:majorGridlines>
        <c:numFmt formatCode="#,##0.0" sourceLinked="0"/>
        <c:majorTickMark val="out"/>
        <c:minorTickMark val="none"/>
        <c:tickLblPos val="nextTo"/>
        <c:spPr>
          <a:ln>
            <a:noFill/>
          </a:ln>
        </c:spPr>
        <c:txPr>
          <a:bodyPr/>
          <a:lstStyle/>
          <a:p>
            <a:pPr>
              <a:defRPr sz="1400"/>
            </a:pPr>
            <a:endParaRPr lang="en-US"/>
          </a:p>
        </c:txPr>
        <c:crossAx val="200239520"/>
        <c:crosses val="autoZero"/>
        <c:crossBetween val="between"/>
      </c:valAx>
      <c:spPr>
        <a:ln>
          <a:noFill/>
        </a:ln>
      </c:spPr>
    </c:plotArea>
    <c:plotVisOnly val="1"/>
    <c:dispBlanksAs val="gap"/>
    <c:showDLblsOverMax val="0"/>
  </c:chart>
  <c:txPr>
    <a:bodyPr/>
    <a:lstStyle/>
    <a:p>
      <a:pPr>
        <a:defRPr sz="1800">
          <a:latin typeface="Franklin Gothic Book (Body)"/>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tx>
            <c:strRef>
              <c:f>Sheet1!$B$1</c:f>
              <c:strCache>
                <c:ptCount val="1"/>
                <c:pt idx="0">
                  <c:v>Sales</c:v>
                </c:pt>
              </c:strCache>
            </c:strRef>
          </c:tx>
          <c:dPt>
            <c:idx val="0"/>
            <c:bubble3D val="0"/>
          </c:dPt>
          <c:dPt>
            <c:idx val="1"/>
            <c:bubble3D val="0"/>
          </c:dPt>
          <c:cat>
            <c:strRef>
              <c:f>Sheet1!$A$2:$A$3</c:f>
              <c:strCache>
                <c:ptCount val="2"/>
                <c:pt idx="0">
                  <c:v>1st Qtr</c:v>
                </c:pt>
                <c:pt idx="1">
                  <c:v>2nd Qtr</c:v>
                </c:pt>
              </c:strCache>
            </c:strRef>
          </c:cat>
          <c:val>
            <c:numRef>
              <c:f>Sheet1!$B$2:$B$3</c:f>
              <c:numCache>
                <c:formatCode>General</c:formatCode>
                <c:ptCount val="2"/>
                <c:pt idx="0">
                  <c:v>98</c:v>
                </c:pt>
                <c:pt idx="1">
                  <c:v>2</c:v>
                </c:pt>
              </c:numCache>
            </c:numRef>
          </c:val>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tx>
            <c:strRef>
              <c:f>Sheet1!$B$1</c:f>
              <c:strCache>
                <c:ptCount val="1"/>
                <c:pt idx="0">
                  <c:v>Sales</c:v>
                </c:pt>
              </c:strCache>
            </c:strRef>
          </c:tx>
          <c:dPt>
            <c:idx val="0"/>
            <c:bubble3D val="0"/>
          </c:dPt>
          <c:dPt>
            <c:idx val="1"/>
            <c:bubble3D val="0"/>
          </c:dPt>
          <c:cat>
            <c:strRef>
              <c:f>Sheet1!$A$2:$A$3</c:f>
              <c:strCache>
                <c:ptCount val="2"/>
                <c:pt idx="0">
                  <c:v>1st Qtr</c:v>
                </c:pt>
                <c:pt idx="1">
                  <c:v>2nd Qtr</c:v>
                </c:pt>
              </c:strCache>
            </c:strRef>
          </c:cat>
          <c:val>
            <c:numRef>
              <c:f>Sheet1!$B$2:$B$3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tx>
            <c:strRef>
              <c:f>Sheet1!$B$1</c:f>
              <c:strCache>
                <c:ptCount val="1"/>
                <c:pt idx="0">
                  <c:v>Sales</c:v>
                </c:pt>
              </c:strCache>
            </c:strRef>
          </c:tx>
          <c:dPt>
            <c:idx val="0"/>
            <c:bubble3D val="0"/>
          </c:dPt>
          <c:dPt>
            <c:idx val="1"/>
            <c:bubble3D val="0"/>
          </c:dPt>
          <c:cat>
            <c:strRef>
              <c:f>Sheet1!$A$2:$A$3</c:f>
              <c:strCache>
                <c:ptCount val="2"/>
                <c:pt idx="0">
                  <c:v>1st Qtr</c:v>
                </c:pt>
                <c:pt idx="1">
                  <c:v>2nd Qtr</c:v>
                </c:pt>
              </c:strCache>
            </c:strRef>
          </c:cat>
          <c:val>
            <c:numRef>
              <c:f>Sheet1!$B$2:$B$3</c:f>
              <c:numCache>
                <c:formatCode>General</c:formatCode>
                <c:ptCount val="2"/>
                <c:pt idx="0">
                  <c:v>33</c:v>
                </c:pt>
                <c:pt idx="1">
                  <c:v>67</c:v>
                </c:pt>
              </c:numCache>
            </c:numRef>
          </c:val>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631F61E-1B06-4610-A14F-F604031F6136}" type="datetimeFigureOut">
              <a:rPr lang="en-US" smtClean="0"/>
              <a:t>6/6/2016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B8940FA-62FF-466F-A347-F5150B1CFB99}" type="slidenum">
              <a:rPr lang="en-US" smtClean="0"/>
              <a:t>‹#›</a:t>
            </a:fld>
            <a:endParaRPr lang="en-US"/>
          </a:p>
        </p:txBody>
      </p:sp>
    </p:spTree>
    <p:extLst>
      <p:ext uri="{BB962C8B-B14F-4D97-AF65-F5344CB8AC3E}">
        <p14:creationId xmlns:p14="http://schemas.microsoft.com/office/powerpoint/2010/main" val="922235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539750"/>
            <a:ext cx="4800600" cy="2700338"/>
          </a:xfrm>
        </p:spPr>
      </p:sp>
      <p:sp>
        <p:nvSpPr>
          <p:cNvPr id="3" name="Notes Placeholder 2"/>
          <p:cNvSpPr>
            <a:spLocks noGrp="1"/>
          </p:cNvSpPr>
          <p:nvPr>
            <p:ph type="body" idx="1"/>
          </p:nvPr>
        </p:nvSpPr>
        <p:spPr/>
        <p:txBody>
          <a:bodyPr/>
          <a:lstStyle/>
          <a:p>
            <a:r>
              <a:rPr lang="en-US" dirty="0" smtClean="0"/>
              <a:t>The material for this presentation was based on:</a:t>
            </a:r>
          </a:p>
          <a:p>
            <a:pPr marL="171450" indent="-171450">
              <a:buFont typeface="Arial" panose="020B0604020202020204" pitchFamily="34" charset="0"/>
              <a:buChar char="•"/>
            </a:pPr>
            <a:r>
              <a:rPr lang="en-US" dirty="0" smtClean="0"/>
              <a:t>Material found in</a:t>
            </a:r>
            <a:r>
              <a:rPr lang="en-US" baseline="0" dirty="0" smtClean="0"/>
              <a:t> the “SSL Deep Dive” presentation by Jim McCarron</a:t>
            </a:r>
          </a:p>
          <a:p>
            <a:pPr marL="171450" indent="-171450">
              <a:buFont typeface="Arial" panose="020B0604020202020204" pitchFamily="34" charset="0"/>
              <a:buChar char="•"/>
            </a:pPr>
            <a:r>
              <a:rPr lang="en-US" baseline="0" dirty="0" smtClean="0"/>
              <a:t>(Intro) SSL Intercept slides from Kevin Stewart</a:t>
            </a:r>
          </a:p>
          <a:p>
            <a:pPr marL="171450" indent="-171450">
              <a:buFont typeface="Arial" panose="020B0604020202020204" pitchFamily="34" charset="0"/>
              <a:buChar char="•"/>
            </a:pPr>
            <a:r>
              <a:rPr lang="en-US" baseline="0" dirty="0" smtClean="0"/>
              <a:t>Other customized content.</a:t>
            </a:r>
          </a:p>
          <a:p>
            <a:endParaRPr lang="en-US" baseline="0" dirty="0" smtClean="0"/>
          </a:p>
          <a:p>
            <a:r>
              <a:rPr lang="en-US" baseline="0" dirty="0" smtClean="0"/>
              <a:t>This presentation is based on 12.0HF1 </a:t>
            </a:r>
          </a:p>
          <a:p>
            <a:endParaRPr lang="en-US" dirty="0"/>
          </a:p>
        </p:txBody>
      </p:sp>
      <p:sp>
        <p:nvSpPr>
          <p:cNvPr id="4" name="Date Placeholder 3"/>
          <p:cNvSpPr>
            <a:spLocks noGrp="1"/>
          </p:cNvSpPr>
          <p:nvPr>
            <p:ph type="dt" idx="10"/>
          </p:nvPr>
        </p:nvSpPr>
        <p:spPr/>
        <p:txBody>
          <a:bodyPr/>
          <a:lstStyle/>
          <a:p>
            <a:r>
              <a:rPr lang="en-US" smtClean="0">
                <a:solidFill>
                  <a:prstClr val="black"/>
                </a:solidFill>
              </a:rPr>
              <a:t>Sept-2012</a:t>
            </a:r>
            <a:endParaRPr lang="en-US">
              <a:solidFill>
                <a:prstClr val="black"/>
              </a:solidFill>
            </a:endParaRPr>
          </a:p>
        </p:txBody>
      </p:sp>
      <p:sp>
        <p:nvSpPr>
          <p:cNvPr id="5" name="Slide Number Placeholder 4"/>
          <p:cNvSpPr>
            <a:spLocks noGrp="1"/>
          </p:cNvSpPr>
          <p:nvPr>
            <p:ph type="sldNum" sz="quarter" idx="11"/>
          </p:nvPr>
        </p:nvSpPr>
        <p:spPr/>
        <p:txBody>
          <a:bodyPr/>
          <a:lstStyle/>
          <a:p>
            <a:fld id="{9448651E-EB49-3D44-BAC0-F997EBA5445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127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1FA4136-8B0D-4D64-8F5B-630EBC8D67B3}" type="slidenum">
              <a:rPr lang="en-US" smtClean="0"/>
              <a:t>14</a:t>
            </a:fld>
            <a:endParaRPr lang="en-US"/>
          </a:p>
        </p:txBody>
      </p:sp>
    </p:spTree>
    <p:extLst>
      <p:ext uri="{BB962C8B-B14F-4D97-AF65-F5344CB8AC3E}">
        <p14:creationId xmlns:p14="http://schemas.microsoft.com/office/powerpoint/2010/main" val="457956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B25ABD8C-3C50-4D5A-AC2C-EE5F9625DEB4}" type="slidenum">
              <a:rPr lang="en-US">
                <a:solidFill>
                  <a:srgbClr val="000000"/>
                </a:solidFill>
              </a:rPr>
              <a:pPr/>
              <a:t>15</a:t>
            </a:fld>
            <a:endParaRPr lang="en-US">
              <a:solidFill>
                <a:srgbClr val="000000"/>
              </a:solidFill>
            </a:endParaRPr>
          </a:p>
        </p:txBody>
      </p:sp>
    </p:spTree>
    <p:extLst>
      <p:ext uri="{BB962C8B-B14F-4D97-AF65-F5344CB8AC3E}">
        <p14:creationId xmlns:p14="http://schemas.microsoft.com/office/powerpoint/2010/main" val="521165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B25ABD8C-3C50-4D5A-AC2C-EE5F9625DEB4}" type="slidenum">
              <a:rPr lang="en-US">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352747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4" name="Slide Number Placeholder 3"/>
          <p:cNvSpPr>
            <a:spLocks noGrp="1"/>
          </p:cNvSpPr>
          <p:nvPr>
            <p:ph type="sldNum" sz="quarter" idx="5"/>
          </p:nvPr>
        </p:nvSpPr>
        <p:spPr/>
        <p:txBody>
          <a:bodyPr/>
          <a:lstStyle/>
          <a:p>
            <a:fld id="{B25ABD8C-3C50-4D5A-AC2C-EE5F9625DEB4}" type="slidenum">
              <a:rPr lang="en-US">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249970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18</a:t>
            </a:fld>
            <a:endParaRPr lang="en-US"/>
          </a:p>
        </p:txBody>
      </p:sp>
    </p:spTree>
    <p:extLst>
      <p:ext uri="{BB962C8B-B14F-4D97-AF65-F5344CB8AC3E}">
        <p14:creationId xmlns:p14="http://schemas.microsoft.com/office/powerpoint/2010/main" val="2884265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SOL 14783 https://support.f5.com/kb/en-us/solutions/public/14000/700/sol14783.html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19</a:t>
            </a:fld>
            <a:endParaRPr lang="en-US"/>
          </a:p>
        </p:txBody>
      </p:sp>
    </p:spTree>
    <p:extLst>
      <p:ext uri="{BB962C8B-B14F-4D97-AF65-F5344CB8AC3E}">
        <p14:creationId xmlns:p14="http://schemas.microsoft.com/office/powerpoint/2010/main" val="3596929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21</a:t>
            </a:fld>
            <a:endParaRPr lang="en-US"/>
          </a:p>
        </p:txBody>
      </p:sp>
    </p:spTree>
    <p:extLst>
      <p:ext uri="{BB962C8B-B14F-4D97-AF65-F5344CB8AC3E}">
        <p14:creationId xmlns:p14="http://schemas.microsoft.com/office/powerpoint/2010/main" val="135286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22</a:t>
            </a:fld>
            <a:endParaRPr lang="en-US"/>
          </a:p>
        </p:txBody>
      </p:sp>
    </p:spTree>
    <p:extLst>
      <p:ext uri="{BB962C8B-B14F-4D97-AF65-F5344CB8AC3E}">
        <p14:creationId xmlns:p14="http://schemas.microsoft.com/office/powerpoint/2010/main" val="45453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21FA4136-8B0D-4D64-8F5B-630EBC8D67B3}" type="slidenum">
              <a:rPr lang="en-US" smtClean="0"/>
              <a:t>23</a:t>
            </a:fld>
            <a:endParaRPr lang="en-US" dirty="0"/>
          </a:p>
        </p:txBody>
      </p:sp>
    </p:spTree>
    <p:extLst>
      <p:ext uri="{BB962C8B-B14F-4D97-AF65-F5344CB8AC3E}">
        <p14:creationId xmlns:p14="http://schemas.microsoft.com/office/powerpoint/2010/main" val="1074064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https://www.ssllabs.com/downloads/SSL_Server_Rating_Guide.pdf</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24</a:t>
            </a:fld>
            <a:endParaRPr lang="en-US"/>
          </a:p>
        </p:txBody>
      </p:sp>
    </p:spTree>
    <p:extLst>
      <p:ext uri="{BB962C8B-B14F-4D97-AF65-F5344CB8AC3E}">
        <p14:creationId xmlns:p14="http://schemas.microsoft.com/office/powerpoint/2010/main" val="375763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https://f5.com/Portals/1/Premium/Architectures/RA-SSL-Everywhere-deployment-guide.pdf</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a:t>
            </a:fld>
            <a:endParaRPr lang="en-US"/>
          </a:p>
        </p:txBody>
      </p:sp>
    </p:spTree>
    <p:extLst>
      <p:ext uri="{BB962C8B-B14F-4D97-AF65-F5344CB8AC3E}">
        <p14:creationId xmlns:p14="http://schemas.microsoft.com/office/powerpoint/2010/main" val="3471185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25</a:t>
            </a:fld>
            <a:endParaRPr lang="en-US"/>
          </a:p>
        </p:txBody>
      </p:sp>
    </p:spTree>
    <p:extLst>
      <p:ext uri="{BB962C8B-B14F-4D97-AF65-F5344CB8AC3E}">
        <p14:creationId xmlns:p14="http://schemas.microsoft.com/office/powerpoint/2010/main" val="276303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26</a:t>
            </a:fld>
            <a:endParaRPr lang="en-US"/>
          </a:p>
        </p:txBody>
      </p:sp>
    </p:spTree>
    <p:extLst>
      <p:ext uri="{BB962C8B-B14F-4D97-AF65-F5344CB8AC3E}">
        <p14:creationId xmlns:p14="http://schemas.microsoft.com/office/powerpoint/2010/main" val="1480851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27</a:t>
            </a:fld>
            <a:endParaRPr lang="en-US"/>
          </a:p>
        </p:txBody>
      </p:sp>
    </p:spTree>
    <p:extLst>
      <p:ext uri="{BB962C8B-B14F-4D97-AF65-F5344CB8AC3E}">
        <p14:creationId xmlns:p14="http://schemas.microsoft.com/office/powerpoint/2010/main" val="375155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30</a:t>
            </a:fld>
            <a:endParaRPr lang="en-US"/>
          </a:p>
        </p:txBody>
      </p:sp>
    </p:spTree>
    <p:extLst>
      <p:ext uri="{BB962C8B-B14F-4D97-AF65-F5344CB8AC3E}">
        <p14:creationId xmlns:p14="http://schemas.microsoft.com/office/powerpoint/2010/main" val="3960834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 13156: https://support.f5.com/kb/en-us/solutions/public/13000/100/sol13163.html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31</a:t>
            </a:fld>
            <a:endParaRPr lang="en-US"/>
          </a:p>
        </p:txBody>
      </p:sp>
    </p:spTree>
    <p:extLst>
      <p:ext uri="{BB962C8B-B14F-4D97-AF65-F5344CB8AC3E}">
        <p14:creationId xmlns:p14="http://schemas.microsoft.com/office/powerpoint/2010/main" val="26151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33</a:t>
            </a:fld>
            <a:endParaRPr lang="en-US"/>
          </a:p>
        </p:txBody>
      </p:sp>
    </p:spTree>
    <p:extLst>
      <p:ext uri="{BB962C8B-B14F-4D97-AF65-F5344CB8AC3E}">
        <p14:creationId xmlns:p14="http://schemas.microsoft.com/office/powerpoint/2010/main" val="229476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34</a:t>
            </a:fld>
            <a:endParaRPr lang="en-US"/>
          </a:p>
        </p:txBody>
      </p:sp>
    </p:spTree>
    <p:extLst>
      <p:ext uri="{BB962C8B-B14F-4D97-AF65-F5344CB8AC3E}">
        <p14:creationId xmlns:p14="http://schemas.microsoft.com/office/powerpoint/2010/main" val="964954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35</a:t>
            </a:fld>
            <a:endParaRPr lang="en-US"/>
          </a:p>
        </p:txBody>
      </p:sp>
    </p:spTree>
    <p:extLst>
      <p:ext uri="{BB962C8B-B14F-4D97-AF65-F5344CB8AC3E}">
        <p14:creationId xmlns:p14="http://schemas.microsoft.com/office/powerpoint/2010/main" val="4285470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37</a:t>
            </a:fld>
            <a:endParaRPr lang="en-US"/>
          </a:p>
        </p:txBody>
      </p:sp>
    </p:spTree>
    <p:extLst>
      <p:ext uri="{BB962C8B-B14F-4D97-AF65-F5344CB8AC3E}">
        <p14:creationId xmlns:p14="http://schemas.microsoft.com/office/powerpoint/2010/main" val="3069406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38</a:t>
            </a:fld>
            <a:endParaRPr lang="en-US"/>
          </a:p>
        </p:txBody>
      </p:sp>
    </p:spTree>
    <p:extLst>
      <p:ext uri="{BB962C8B-B14F-4D97-AF65-F5344CB8AC3E}">
        <p14:creationId xmlns:p14="http://schemas.microsoft.com/office/powerpoint/2010/main" val="2030694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a:t>
            </a:fld>
            <a:endParaRPr lang="en-US"/>
          </a:p>
        </p:txBody>
      </p:sp>
    </p:spTree>
    <p:extLst>
      <p:ext uri="{BB962C8B-B14F-4D97-AF65-F5344CB8AC3E}">
        <p14:creationId xmlns:p14="http://schemas.microsoft.com/office/powerpoint/2010/main" val="2377934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39</a:t>
            </a:fld>
            <a:endParaRPr lang="en-US"/>
          </a:p>
        </p:txBody>
      </p:sp>
    </p:spTree>
    <p:extLst>
      <p:ext uri="{BB962C8B-B14F-4D97-AF65-F5344CB8AC3E}">
        <p14:creationId xmlns:p14="http://schemas.microsoft.com/office/powerpoint/2010/main" val="1586867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40</a:t>
            </a:fld>
            <a:endParaRPr lang="en-US"/>
          </a:p>
        </p:txBody>
      </p:sp>
    </p:spTree>
    <p:extLst>
      <p:ext uri="{BB962C8B-B14F-4D97-AF65-F5344CB8AC3E}">
        <p14:creationId xmlns:p14="http://schemas.microsoft.com/office/powerpoint/2010/main" val="189678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 12.x:  https://devcentral.f5.com/questions/ssllabs-a-f5-ltm-114</a:t>
            </a:r>
          </a:p>
          <a:p>
            <a:r>
              <a:rPr lang="en-US" dirty="0" smtClean="0"/>
              <a:t>Post 12.x:  https://support.f5.com/kb/en-us/products/big-ip_ltm/manuals/product/ltm-profiles-reference-12-0-0/3.html</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41</a:t>
            </a:fld>
            <a:endParaRPr lang="en-US"/>
          </a:p>
        </p:txBody>
      </p:sp>
    </p:spTree>
    <p:extLst>
      <p:ext uri="{BB962C8B-B14F-4D97-AF65-F5344CB8AC3E}">
        <p14:creationId xmlns:p14="http://schemas.microsoft.com/office/powerpoint/2010/main" val="2953823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42</a:t>
            </a:fld>
            <a:endParaRPr lang="en-US"/>
          </a:p>
        </p:txBody>
      </p:sp>
    </p:spTree>
    <p:extLst>
      <p:ext uri="{BB962C8B-B14F-4D97-AF65-F5344CB8AC3E}">
        <p14:creationId xmlns:p14="http://schemas.microsoft.com/office/powerpoint/2010/main" val="2311625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43</a:t>
            </a:fld>
            <a:endParaRPr lang="en-US"/>
          </a:p>
        </p:txBody>
      </p:sp>
    </p:spTree>
    <p:extLst>
      <p:ext uri="{BB962C8B-B14F-4D97-AF65-F5344CB8AC3E}">
        <p14:creationId xmlns:p14="http://schemas.microsoft.com/office/powerpoint/2010/main" val="1732280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45</a:t>
            </a:fld>
            <a:endParaRPr lang="en-US"/>
          </a:p>
        </p:txBody>
      </p:sp>
    </p:spTree>
    <p:extLst>
      <p:ext uri="{BB962C8B-B14F-4D97-AF65-F5344CB8AC3E}">
        <p14:creationId xmlns:p14="http://schemas.microsoft.com/office/powerpoint/2010/main" val="1548299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46</a:t>
            </a:fld>
            <a:endParaRPr lang="en-US"/>
          </a:p>
        </p:txBody>
      </p:sp>
    </p:spTree>
    <p:extLst>
      <p:ext uri="{BB962C8B-B14F-4D97-AF65-F5344CB8AC3E}">
        <p14:creationId xmlns:p14="http://schemas.microsoft.com/office/powerpoint/2010/main" val="3182081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48</a:t>
            </a:fld>
            <a:endParaRPr lang="en-US"/>
          </a:p>
        </p:txBody>
      </p:sp>
    </p:spTree>
    <p:extLst>
      <p:ext uri="{BB962C8B-B14F-4D97-AF65-F5344CB8AC3E}">
        <p14:creationId xmlns:p14="http://schemas.microsoft.com/office/powerpoint/2010/main" val="821667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49</a:t>
            </a:fld>
            <a:endParaRPr lang="en-US"/>
          </a:p>
        </p:txBody>
      </p:sp>
    </p:spTree>
    <p:extLst>
      <p:ext uri="{BB962C8B-B14F-4D97-AF65-F5344CB8AC3E}">
        <p14:creationId xmlns:p14="http://schemas.microsoft.com/office/powerpoint/2010/main" val="614627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50</a:t>
            </a:fld>
            <a:endParaRPr lang="en-US"/>
          </a:p>
        </p:txBody>
      </p:sp>
    </p:spTree>
    <p:extLst>
      <p:ext uri="{BB962C8B-B14F-4D97-AF65-F5344CB8AC3E}">
        <p14:creationId xmlns:p14="http://schemas.microsoft.com/office/powerpoint/2010/main" val="4218344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4</a:t>
            </a:fld>
            <a:endParaRPr lang="en-US"/>
          </a:p>
        </p:txBody>
      </p:sp>
    </p:spTree>
    <p:extLst>
      <p:ext uri="{BB962C8B-B14F-4D97-AF65-F5344CB8AC3E}">
        <p14:creationId xmlns:p14="http://schemas.microsoft.com/office/powerpoint/2010/main" val="2415964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r>
              <a:rPr lang="en-US" dirty="0" smtClean="0"/>
              <a:t>http://www.csoonline.com/article/2917210/network-security/increased-encryption-a-double-edged-sword.html</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52</a:t>
            </a:fld>
            <a:endParaRPr lang="en-US"/>
          </a:p>
        </p:txBody>
      </p:sp>
    </p:spTree>
    <p:extLst>
      <p:ext uri="{BB962C8B-B14F-4D97-AF65-F5344CB8AC3E}">
        <p14:creationId xmlns:p14="http://schemas.microsoft.com/office/powerpoint/2010/main" val="2179386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http://www.informationsecuritybuzz.com/articles/the-pitfalls-of-perfect-forward-secrecy/</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53</a:t>
            </a:fld>
            <a:endParaRPr lang="en-US"/>
          </a:p>
        </p:txBody>
      </p:sp>
    </p:spTree>
    <p:extLst>
      <p:ext uri="{BB962C8B-B14F-4D97-AF65-F5344CB8AC3E}">
        <p14:creationId xmlns:p14="http://schemas.microsoft.com/office/powerpoint/2010/main" val="3694739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54</a:t>
            </a:fld>
            <a:endParaRPr lang="en-US"/>
          </a:p>
        </p:txBody>
      </p:sp>
    </p:spTree>
    <p:extLst>
      <p:ext uri="{BB962C8B-B14F-4D97-AF65-F5344CB8AC3E}">
        <p14:creationId xmlns:p14="http://schemas.microsoft.com/office/powerpoint/2010/main" val="4351797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existing 1.0 architecture, implications, weaknesses and persistent</a:t>
            </a:r>
            <a:r>
              <a:rPr lang="en-US" baseline="0" dirty="0" smtClean="0"/>
              <a:t> uses</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55</a:t>
            </a:fld>
            <a:endParaRPr lang="en-US"/>
          </a:p>
        </p:txBody>
      </p:sp>
    </p:spTree>
    <p:extLst>
      <p:ext uri="{BB962C8B-B14F-4D97-AF65-F5344CB8AC3E}">
        <p14:creationId xmlns:p14="http://schemas.microsoft.com/office/powerpoint/2010/main" val="1714719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you can build</a:t>
            </a:r>
            <a:r>
              <a:rPr lang="en-US" baseline="0" dirty="0" smtClean="0"/>
              <a:t> with the 1.0 version</a:t>
            </a:r>
          </a:p>
          <a:p>
            <a:endParaRPr lang="en-US" baseline="0" dirty="0" smtClean="0"/>
          </a:p>
          <a:p>
            <a:r>
              <a:rPr lang="en-US" baseline="0" dirty="0" smtClean="0"/>
              <a:t>Mentioning this because</a:t>
            </a:r>
          </a:p>
          <a:p>
            <a:pPr marL="228600" indent="-228600">
              <a:buAutoNum type="alphaLcParenR"/>
            </a:pPr>
            <a:r>
              <a:rPr lang="en-US" baseline="0" dirty="0" smtClean="0"/>
              <a:t>the 1.0 </a:t>
            </a:r>
            <a:r>
              <a:rPr lang="en-US" baseline="0" dirty="0" err="1" smtClean="0"/>
              <a:t>iApp</a:t>
            </a:r>
            <a:r>
              <a:rPr lang="en-US" baseline="0" dirty="0" smtClean="0"/>
              <a:t> will exist in parallel</a:t>
            </a:r>
          </a:p>
          <a:p>
            <a:pPr marL="228600" indent="-228600">
              <a:buAutoNum type="alphaLcParenR"/>
            </a:pPr>
            <a:r>
              <a:rPr lang="en-US" baseline="0" dirty="0" smtClean="0"/>
              <a:t>the 1.0 and 1.5 </a:t>
            </a:r>
            <a:r>
              <a:rPr lang="en-US" baseline="0" dirty="0" err="1" smtClean="0"/>
              <a:t>iApps</a:t>
            </a:r>
            <a:r>
              <a:rPr lang="en-US" baseline="0" dirty="0" smtClean="0"/>
              <a:t> exist for potentially different use cases</a:t>
            </a:r>
          </a:p>
          <a:p>
            <a:pPr marL="228600" indent="-228600">
              <a:buAutoNum type="alphaLcParenR"/>
            </a:pPr>
            <a:r>
              <a:rPr lang="en-US" baseline="0" dirty="0" smtClean="0"/>
              <a:t>as you’ll see, there are things you can do here that you can’t do (as easily) in 1.5</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56</a:t>
            </a:fld>
            <a:endParaRPr lang="en-US"/>
          </a:p>
        </p:txBody>
      </p:sp>
    </p:spTree>
    <p:extLst>
      <p:ext uri="{BB962C8B-B14F-4D97-AF65-F5344CB8AC3E}">
        <p14:creationId xmlns:p14="http://schemas.microsoft.com/office/powerpoint/2010/main" val="3596897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handle L2 services in a burrito...</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57</a:t>
            </a:fld>
            <a:endParaRPr lang="en-US"/>
          </a:p>
        </p:txBody>
      </p:sp>
    </p:spTree>
    <p:extLst>
      <p:ext uri="{BB962C8B-B14F-4D97-AF65-F5344CB8AC3E}">
        <p14:creationId xmlns:p14="http://schemas.microsoft.com/office/powerpoint/2010/main" val="3146904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1.5 </a:t>
            </a:r>
            <a:r>
              <a:rPr lang="en-US" dirty="0" err="1" smtClean="0"/>
              <a:t>iApp</a:t>
            </a:r>
            <a:r>
              <a:rPr lang="en-US" dirty="0" smtClean="0"/>
              <a:t> design</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58</a:t>
            </a:fld>
            <a:endParaRPr lang="en-US"/>
          </a:p>
        </p:txBody>
      </p:sp>
    </p:spTree>
    <p:extLst>
      <p:ext uri="{BB962C8B-B14F-4D97-AF65-F5344CB8AC3E}">
        <p14:creationId xmlns:p14="http://schemas.microsoft.com/office/powerpoint/2010/main" val="1799921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1.5 </a:t>
            </a:r>
            <a:r>
              <a:rPr lang="en-US" dirty="0" err="1" smtClean="0"/>
              <a:t>iApp</a:t>
            </a:r>
            <a:r>
              <a:rPr lang="en-US" dirty="0" smtClean="0"/>
              <a:t> block diagram</a:t>
            </a:r>
          </a:p>
          <a:p>
            <a:endParaRPr lang="en-US" dirty="0" smtClean="0"/>
          </a:p>
          <a:p>
            <a:r>
              <a:rPr lang="en-US" dirty="0" smtClean="0"/>
              <a:t>Important at this point to understand that the various security services can be represented</a:t>
            </a:r>
            <a:r>
              <a:rPr lang="en-US" baseline="0" dirty="0" smtClean="0"/>
              <a:t> more simply by the way they work on the wire</a:t>
            </a:r>
          </a:p>
        </p:txBody>
      </p:sp>
      <p:sp>
        <p:nvSpPr>
          <p:cNvPr id="4" name="Slide Number Placeholder 3"/>
          <p:cNvSpPr>
            <a:spLocks noGrp="1"/>
          </p:cNvSpPr>
          <p:nvPr>
            <p:ph type="sldNum" sz="quarter" idx="10"/>
          </p:nvPr>
        </p:nvSpPr>
        <p:spPr/>
        <p:txBody>
          <a:bodyPr/>
          <a:lstStyle/>
          <a:p>
            <a:fld id="{21FA4136-8B0D-4D64-8F5B-630EBC8D67B3}" type="slidenum">
              <a:rPr lang="en-US" smtClean="0"/>
              <a:t>59</a:t>
            </a:fld>
            <a:endParaRPr lang="en-US"/>
          </a:p>
        </p:txBody>
      </p:sp>
    </p:spTree>
    <p:extLst>
      <p:ext uri="{BB962C8B-B14F-4D97-AF65-F5344CB8AC3E}">
        <p14:creationId xmlns:p14="http://schemas.microsoft.com/office/powerpoint/2010/main" val="10314532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1.5 </a:t>
            </a:r>
            <a:r>
              <a:rPr lang="en-US" dirty="0" err="1" smtClean="0"/>
              <a:t>iApp</a:t>
            </a:r>
            <a:r>
              <a:rPr lang="en-US" dirty="0" smtClean="0"/>
              <a:t> introduces</a:t>
            </a:r>
            <a:r>
              <a:rPr lang="en-US" baseline="0" dirty="0" smtClean="0"/>
              <a:t> some new features</a:t>
            </a:r>
          </a:p>
          <a:p>
            <a:pPr marL="228600" indent="-228600">
              <a:buAutoNum type="alphaLcParenR"/>
            </a:pPr>
            <a:r>
              <a:rPr lang="en-US" baseline="0" dirty="0" smtClean="0"/>
              <a:t>built-in support for L2, L3, passive and ICAP services</a:t>
            </a:r>
          </a:p>
          <a:p>
            <a:pPr marL="228600" indent="-228600">
              <a:buAutoNum type="alphaLcParenR"/>
            </a:pPr>
            <a:r>
              <a:rPr lang="en-US" baseline="0" dirty="0" smtClean="0"/>
              <a:t>a classification engine</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c) service chaining</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n-US" dirty="0" smtClean="0"/>
              <a:t>d) protocol-agnostic</a:t>
            </a:r>
            <a:r>
              <a:rPr lang="en-US" baseline="0" dirty="0" smtClean="0"/>
              <a:t> signaling (almost)</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endParaRPr lang="en-US" dirty="0" smtClean="0"/>
          </a:p>
        </p:txBody>
      </p:sp>
      <p:sp>
        <p:nvSpPr>
          <p:cNvPr id="4" name="Slide Number Placeholder 3"/>
          <p:cNvSpPr>
            <a:spLocks noGrp="1"/>
          </p:cNvSpPr>
          <p:nvPr>
            <p:ph type="sldNum" sz="quarter" idx="10"/>
          </p:nvPr>
        </p:nvSpPr>
        <p:spPr/>
        <p:txBody>
          <a:bodyPr/>
          <a:lstStyle/>
          <a:p>
            <a:fld id="{21FA4136-8B0D-4D64-8F5B-630EBC8D67B3}" type="slidenum">
              <a:rPr lang="en-US" smtClean="0"/>
              <a:t>60</a:t>
            </a:fld>
            <a:endParaRPr lang="en-US"/>
          </a:p>
        </p:txBody>
      </p:sp>
    </p:spTree>
    <p:extLst>
      <p:ext uri="{BB962C8B-B14F-4D97-AF65-F5344CB8AC3E}">
        <p14:creationId xmlns:p14="http://schemas.microsoft.com/office/powerpoint/2010/main" val="3739884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before we get started on the 1.5 </a:t>
            </a:r>
            <a:r>
              <a:rPr lang="en-US" dirty="0" err="1" smtClean="0"/>
              <a:t>iApp</a:t>
            </a:r>
            <a:r>
              <a:rPr lang="en-US" dirty="0" smtClean="0"/>
              <a:t>, let’s step back and refresh</a:t>
            </a:r>
            <a:r>
              <a:rPr lang="en-US" baseline="0" dirty="0" smtClean="0"/>
              <a:t> on how the 1.0 works, as it’ll help you to appreciate what 1.5 is doing.</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61</a:t>
            </a:fld>
            <a:endParaRPr lang="en-US"/>
          </a:p>
        </p:txBody>
      </p:sp>
    </p:spTree>
    <p:extLst>
      <p:ext uri="{BB962C8B-B14F-4D97-AF65-F5344CB8AC3E}">
        <p14:creationId xmlns:p14="http://schemas.microsoft.com/office/powerpoint/2010/main" val="184899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297AC2-7D57-DC4E-B490-056D2C652876}" type="slidenum">
              <a:rPr lang="en-US" smtClean="0"/>
              <a:t>5</a:t>
            </a:fld>
            <a:endParaRPr lang="en-US"/>
          </a:p>
        </p:txBody>
      </p:sp>
    </p:spTree>
    <p:extLst>
      <p:ext uri="{BB962C8B-B14F-4D97-AF65-F5344CB8AC3E}">
        <p14:creationId xmlns:p14="http://schemas.microsoft.com/office/powerpoint/2010/main" val="2907124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a:t>
            </a:r>
            <a:r>
              <a:rPr lang="en-US" baseline="0" dirty="0" smtClean="0"/>
              <a:t> traffic flow directions</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62</a:t>
            </a:fld>
            <a:endParaRPr lang="en-US"/>
          </a:p>
        </p:txBody>
      </p:sp>
    </p:spTree>
    <p:extLst>
      <p:ext uri="{BB962C8B-B14F-4D97-AF65-F5344CB8AC3E}">
        <p14:creationId xmlns:p14="http://schemas.microsoft.com/office/powerpoint/2010/main" val="31263150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https://www.feistyduck.com/books/bulletproof-ssl-and-tls/</a:t>
            </a:r>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63</a:t>
            </a:fld>
            <a:endParaRPr lang="en-US"/>
          </a:p>
        </p:txBody>
      </p:sp>
    </p:spTree>
    <p:extLst>
      <p:ext uri="{BB962C8B-B14F-4D97-AF65-F5344CB8AC3E}">
        <p14:creationId xmlns:p14="http://schemas.microsoft.com/office/powerpoint/2010/main" val="33400519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64</a:t>
            </a:fld>
            <a:endParaRPr lang="en-US"/>
          </a:p>
        </p:txBody>
      </p:sp>
    </p:spTree>
    <p:extLst>
      <p:ext uri="{BB962C8B-B14F-4D97-AF65-F5344CB8AC3E}">
        <p14:creationId xmlns:p14="http://schemas.microsoft.com/office/powerpoint/2010/main" val="3672599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65</a:t>
            </a:fld>
            <a:endParaRPr lang="en-US"/>
          </a:p>
        </p:txBody>
      </p:sp>
    </p:spTree>
    <p:extLst>
      <p:ext uri="{BB962C8B-B14F-4D97-AF65-F5344CB8AC3E}">
        <p14:creationId xmlns:p14="http://schemas.microsoft.com/office/powerpoint/2010/main" val="1524732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66</a:t>
            </a:fld>
            <a:endParaRPr lang="en-US"/>
          </a:p>
        </p:txBody>
      </p:sp>
    </p:spTree>
    <p:extLst>
      <p:ext uri="{BB962C8B-B14F-4D97-AF65-F5344CB8AC3E}">
        <p14:creationId xmlns:p14="http://schemas.microsoft.com/office/powerpoint/2010/main" val="47343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9</a:t>
            </a:fld>
            <a:endParaRPr lang="en-US"/>
          </a:p>
        </p:txBody>
      </p:sp>
    </p:spTree>
    <p:extLst>
      <p:ext uri="{BB962C8B-B14F-4D97-AF65-F5344CB8AC3E}">
        <p14:creationId xmlns:p14="http://schemas.microsoft.com/office/powerpoint/2010/main" val="318750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https://webmasters.googleblog.com/2014/08/https-as-ranking-signal.html</a:t>
            </a:r>
          </a:p>
          <a:p>
            <a:endParaRPr lang="en-US" dirty="0"/>
          </a:p>
        </p:txBody>
      </p:sp>
      <p:sp>
        <p:nvSpPr>
          <p:cNvPr id="4" name="Slide Number Placeholder 3"/>
          <p:cNvSpPr>
            <a:spLocks noGrp="1"/>
          </p:cNvSpPr>
          <p:nvPr>
            <p:ph type="sldNum" sz="quarter" idx="10"/>
          </p:nvPr>
        </p:nvSpPr>
        <p:spPr/>
        <p:txBody>
          <a:bodyPr/>
          <a:lstStyle/>
          <a:p>
            <a:fld id="{FB8940FA-62FF-466F-A347-F5150B1CFB99}" type="slidenum">
              <a:rPr lang="en-US" smtClean="0"/>
              <a:t>10</a:t>
            </a:fld>
            <a:endParaRPr lang="en-US"/>
          </a:p>
        </p:txBody>
      </p:sp>
    </p:spTree>
    <p:extLst>
      <p:ext uri="{BB962C8B-B14F-4D97-AF65-F5344CB8AC3E}">
        <p14:creationId xmlns:p14="http://schemas.microsoft.com/office/powerpoint/2010/main" val="407827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https://letsencrypt.org/</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11</a:t>
            </a:fld>
            <a:endParaRPr lang="en-US"/>
          </a:p>
        </p:txBody>
      </p:sp>
    </p:spTree>
    <p:extLst>
      <p:ext uri="{BB962C8B-B14F-4D97-AF65-F5344CB8AC3E}">
        <p14:creationId xmlns:p14="http://schemas.microsoft.com/office/powerpoint/2010/main" val="235306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David Holmes. https://devcentral.f5.com/articles/rsa2015-ssl-everywhere-feat-holmes</a:t>
            </a:r>
          </a:p>
          <a:p>
            <a:endParaRPr lang="en-US" dirty="0" smtClean="0"/>
          </a:p>
          <a:p>
            <a:r>
              <a:rPr lang="en-US" dirty="0" smtClean="0"/>
              <a:t>More</a:t>
            </a:r>
            <a:r>
              <a:rPr lang="en-US" baseline="0" dirty="0" smtClean="0"/>
              <a:t> on PFS later….</a:t>
            </a:r>
            <a:endParaRPr lang="en-US" dirty="0"/>
          </a:p>
        </p:txBody>
      </p:sp>
      <p:sp>
        <p:nvSpPr>
          <p:cNvPr id="4" name="Slide Number Placeholder 3"/>
          <p:cNvSpPr>
            <a:spLocks noGrp="1"/>
          </p:cNvSpPr>
          <p:nvPr>
            <p:ph type="sldNum" sz="quarter" idx="10"/>
          </p:nvPr>
        </p:nvSpPr>
        <p:spPr/>
        <p:txBody>
          <a:bodyPr/>
          <a:lstStyle/>
          <a:p>
            <a:fld id="{21FA4136-8B0D-4D64-8F5B-630EBC8D67B3}" type="slidenum">
              <a:rPr lang="en-US" smtClean="0"/>
              <a:t>12</a:t>
            </a:fld>
            <a:endParaRPr lang="en-US"/>
          </a:p>
        </p:txBody>
      </p:sp>
    </p:spTree>
    <p:extLst>
      <p:ext uri="{BB962C8B-B14F-4D97-AF65-F5344CB8AC3E}">
        <p14:creationId xmlns:p14="http://schemas.microsoft.com/office/powerpoint/2010/main" val="2033960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558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Rectangle 7"/>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Tree>
    <p:extLst>
      <p:ext uri="{BB962C8B-B14F-4D97-AF65-F5344CB8AC3E}">
        <p14:creationId xmlns:p14="http://schemas.microsoft.com/office/powerpoint/2010/main" val="2345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5868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9933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0873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30407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4762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7871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237614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36703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2971" y="5257800"/>
            <a:ext cx="1067078" cy="1066800"/>
          </a:xfrm>
          <a:prstGeom prst="rect">
            <a:avLst/>
          </a:prstGeom>
        </p:spPr>
      </p:pic>
      <p:cxnSp>
        <p:nvCxnSpPr>
          <p:cNvPr id="9" name="Straight Connector 8"/>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267478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9169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42943" y="1143000"/>
            <a:ext cx="3353673" cy="3352800"/>
          </a:xfrm>
          <a:prstGeom prst="rect">
            <a:avLst/>
          </a:prstGeom>
        </p:spPr>
      </p:pic>
      <p:pic>
        <p:nvPicPr>
          <p:cNvPr id="4" name="Picture 3" descr="tagline.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347" y="4876801"/>
            <a:ext cx="8101174" cy="516117"/>
          </a:xfrm>
          <a:prstGeom prst="rect">
            <a:avLst/>
          </a:prstGeom>
        </p:spPr>
      </p:pic>
    </p:spTree>
    <p:extLst>
      <p:ext uri="{BB962C8B-B14F-4D97-AF65-F5344CB8AC3E}">
        <p14:creationId xmlns:p14="http://schemas.microsoft.com/office/powerpoint/2010/main" val="24888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6511296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496959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13294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2596273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405627478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lvl1pPr>
            <a:lvl2pPr>
              <a:defRPr lang="en-US" sz="1800" dirty="0" smtClean="0"/>
            </a:lvl2pPr>
            <a:lvl3pPr>
              <a:defRPr lang="en-US" sz="1800" dirty="0" smtClean="0"/>
            </a:lvl3pPr>
            <a:lvl4pPr>
              <a:defRPr lang="en-US" sz="1800" dirty="0" smtClean="0"/>
            </a:lvl4pPr>
            <a:lvl5pPr>
              <a:defRPr lang="en-US" sz="18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35480331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695992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2510890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174" y="1645920"/>
            <a:ext cx="9146382"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2"/>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3175" y="3200400"/>
            <a:ext cx="7317105" cy="128016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rgbClr val="4D4F53"/>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02970" y="0"/>
            <a:ext cx="1189030" cy="1188720"/>
          </a:xfrm>
          <a:prstGeom prst="rect">
            <a:avLst/>
          </a:prstGeom>
        </p:spPr>
      </p:pic>
    </p:spTree>
    <p:extLst>
      <p:ext uri="{BB962C8B-B14F-4D97-AF65-F5344CB8AC3E}">
        <p14:creationId xmlns:p14="http://schemas.microsoft.com/office/powerpoint/2010/main" val="21662388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73703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3245625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2971" y="5257800"/>
            <a:ext cx="1067078" cy="1066800"/>
          </a:xfrm>
          <a:prstGeom prst="rect">
            <a:avLst/>
          </a:prstGeom>
        </p:spPr>
      </p:pic>
      <p:cxnSp>
        <p:nvCxnSpPr>
          <p:cNvPr id="9" name="Straight Connector 8"/>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286402444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3888" y="1554480"/>
            <a:ext cx="3544223" cy="3543300"/>
          </a:xfrm>
          <a:prstGeom prst="rect">
            <a:avLst/>
          </a:prstGeom>
        </p:spPr>
      </p:pic>
    </p:spTree>
    <p:extLst>
      <p:ext uri="{BB962C8B-B14F-4D97-AF65-F5344CB8AC3E}">
        <p14:creationId xmlns:p14="http://schemas.microsoft.com/office/powerpoint/2010/main" val="3508147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8861658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03201" y="-11827"/>
            <a:ext cx="10058400" cy="697627"/>
          </a:xfrm>
        </p:spPr>
        <p:txBody>
          <a:bodyPr>
            <a:normAutofit/>
          </a:bodyPr>
          <a:lstStyle>
            <a:lvl1pPr algn="l">
              <a:defRPr sz="3300" baseline="0">
                <a:solidFill>
                  <a:schemeClr val="bg1"/>
                </a:solidFill>
                <a:latin typeface="Arial" pitchFamily="34" charset="0"/>
              </a:defRPr>
            </a:lvl1pPr>
          </a:lstStyle>
          <a:p>
            <a:r>
              <a:rPr lang="en-US" dirty="0" smtClean="0"/>
              <a:t>Click to edit Master title style</a:t>
            </a:r>
            <a:endParaRPr lang="en-US" dirty="0"/>
          </a:p>
        </p:txBody>
      </p:sp>
      <p:pic>
        <p:nvPicPr>
          <p:cNvPr id="13" name="Picture 3" descr="\\srdfile1\Departments\Marketing\Logos and videos\Websense logos\Variations_2in\No Tagline\WebsenseLogo_White_2in.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566400" y="240621"/>
            <a:ext cx="1422400" cy="24198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userDrawn="1"/>
        </p:nvCxnSpPr>
        <p:spPr>
          <a:xfrm>
            <a:off x="10464800" y="76201"/>
            <a:ext cx="0" cy="57075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171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Header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effectLst>
                  <a:outerShdw blurRad="38100" dist="38100" dir="2700000" algn="tl">
                    <a:srgbClr val="000000">
                      <a:alpha val="43137"/>
                    </a:srgbClr>
                  </a:outerShdw>
                </a:effectLst>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38100" dir="2700000" algn="tl">
                    <a:srgbClr val="000000">
                      <a:alpha val="43137"/>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55101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79936913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6"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3153897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4"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5"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68045105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174" y="1645920"/>
            <a:ext cx="9146382"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3175" y="3200400"/>
            <a:ext cx="7317105" cy="128016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02970" y="0"/>
            <a:ext cx="1189030" cy="118872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02970" y="0"/>
            <a:ext cx="1189030" cy="1188720"/>
          </a:xfrm>
          <a:prstGeom prst="rect">
            <a:avLst/>
          </a:prstGeom>
        </p:spPr>
      </p:pic>
    </p:spTree>
    <p:extLst>
      <p:ext uri="{BB962C8B-B14F-4D97-AF65-F5344CB8AC3E}">
        <p14:creationId xmlns:p14="http://schemas.microsoft.com/office/powerpoint/2010/main" val="4215411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23174" y="1645920"/>
            <a:ext cx="9146382" cy="1463040"/>
          </a:xfrm>
        </p:spPr>
        <p:txBody>
          <a:bodyPr anchor="ctr"/>
          <a:lstStyle>
            <a:lvl1pPr marL="0" marR="0" indent="0" algn="l" defTabSz="914400" rtl="0" eaLnBrk="1" fontAlgn="auto" latinLnBrk="0" hangingPunct="1">
              <a:lnSpc>
                <a:spcPct val="80000"/>
              </a:lnSpc>
              <a:spcBef>
                <a:spcPct val="0"/>
              </a:spcBef>
              <a:spcAft>
                <a:spcPts val="0"/>
              </a:spcAft>
              <a:buClrTx/>
              <a:buSzTx/>
              <a:buFontTx/>
              <a:buNone/>
              <a:tabLst/>
              <a:defRPr sz="5400" b="0" cap="none" baseline="0">
                <a:solidFill>
                  <a:schemeClr val="tx1">
                    <a:lumMod val="85000"/>
                    <a:lumOff val="15000"/>
                  </a:schemeClr>
                </a:solidFill>
                <a:effectLst>
                  <a:outerShdw blurRad="38100" dist="25400" dir="2700000" algn="tl">
                    <a:srgbClr val="000000">
                      <a:alpha val="0"/>
                    </a:srgbClr>
                  </a:outerShdw>
                </a:effectLst>
              </a:defRPr>
            </a:lvl1pPr>
          </a:lstStyle>
          <a:p>
            <a:r>
              <a:rPr lang="en-US" dirty="0" smtClean="0"/>
              <a:t>F5 Corporate Template Title Goes Here (Title Case)</a:t>
            </a:r>
          </a:p>
        </p:txBody>
      </p:sp>
      <p:sp>
        <p:nvSpPr>
          <p:cNvPr id="3" name="Text Placeholder 2"/>
          <p:cNvSpPr>
            <a:spLocks noGrp="1"/>
          </p:cNvSpPr>
          <p:nvPr>
            <p:ph type="body" idx="1" hasCustomPrompt="1"/>
          </p:nvPr>
        </p:nvSpPr>
        <p:spPr>
          <a:xfrm>
            <a:off x="823175" y="3200400"/>
            <a:ext cx="7317105" cy="128016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lnSpc>
                <a:spcPct val="85000"/>
              </a:lnSpc>
              <a:spcBef>
                <a:spcPts val="600"/>
              </a:spcBef>
              <a:buFont typeface="Arial" charset="0"/>
              <a:buNone/>
              <a:defRPr lang="en-US" sz="2000" dirty="0" smtClean="0">
                <a:solidFill>
                  <a:schemeClr val="tx1">
                    <a:lumMod val="85000"/>
                    <a:lumOff val="15000"/>
                  </a:schemeClr>
                </a:solidFill>
                <a:effectLst>
                  <a:outerShdw blurRad="38100" dist="25400" dir="2700000" algn="tl">
                    <a:srgbClr val="000000">
                      <a:alpha val="0"/>
                    </a:srgbClr>
                  </a:outerShdw>
                </a:effectLst>
                <a:latin typeface="+mn-lt"/>
                <a:sym typeface="Franklin Gothic Medium" charset="0"/>
              </a:defRPr>
            </a:lvl1pPr>
          </a:lstStyle>
          <a:p>
            <a:pPr lvl="0" fontAlgn="base">
              <a:lnSpc>
                <a:spcPts val="1800"/>
              </a:lnSpc>
              <a:spcBef>
                <a:spcPts val="400"/>
              </a:spcBef>
              <a:spcAft>
                <a:spcPct val="0"/>
              </a:spcAft>
            </a:pPr>
            <a:r>
              <a:rPr lang="en-US" dirty="0" smtClean="0"/>
              <a:t>Author Name, Author Title if appropriate</a:t>
            </a:r>
            <a:br>
              <a:rPr lang="en-US" dirty="0" smtClean="0"/>
            </a:br>
            <a:r>
              <a:rPr lang="en-US" dirty="0" smtClean="0"/>
              <a:t>[Date]</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02970" y="0"/>
            <a:ext cx="1189030" cy="1188720"/>
          </a:xfrm>
          <a:prstGeom prst="rect">
            <a:avLst/>
          </a:prstGeom>
        </p:spPr>
      </p:pic>
    </p:spTree>
    <p:extLst>
      <p:ext uri="{BB962C8B-B14F-4D97-AF65-F5344CB8AC3E}">
        <p14:creationId xmlns:p14="http://schemas.microsoft.com/office/powerpoint/2010/main" val="14865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8953381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2092251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Header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42290521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Header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30249127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466810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Rectangle 7"/>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10"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Tree>
    <p:extLst>
      <p:ext uri="{BB962C8B-B14F-4D97-AF65-F5344CB8AC3E}">
        <p14:creationId xmlns:p14="http://schemas.microsoft.com/office/powerpoint/2010/main" val="135807410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10" name="Rectangle 9"/>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51331441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10" name="Rectangle 9"/>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9608397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6"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90175793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tatement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9052101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425676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tatement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91039865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tatement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5"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49222089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
        <p:nvSpPr>
          <p:cNvPr id="10"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85295357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22"/>
          <p:cNvSpPr txBox="1">
            <a:spLocks/>
          </p:cNvSpPr>
          <p:nvPr/>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
        <p:nvSpPr>
          <p:cNvPr id="10"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781914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2971" y="5257800"/>
            <a:ext cx="1067078" cy="1066800"/>
          </a:xfrm>
          <a:prstGeom prst="rect">
            <a:avLst/>
          </a:prstGeom>
        </p:spPr>
      </p:pic>
      <p:cxnSp>
        <p:nvCxnSpPr>
          <p:cNvPr id="9" name="Straight Connector 8"/>
          <p:cNvCxnSpPr/>
          <p:nvPr/>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2971" y="5257800"/>
            <a:ext cx="1067078" cy="1066800"/>
          </a:xfrm>
          <a:prstGeom prst="rect">
            <a:avLst/>
          </a:prstGeom>
        </p:spPr>
      </p:pic>
      <p:cxnSp>
        <p:nvCxnSpPr>
          <p:cNvPr id="10" name="Straight Connector 9"/>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69682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2943" y="1143000"/>
            <a:ext cx="3353673" cy="3352800"/>
          </a:xfrm>
          <a:prstGeom prst="rect">
            <a:avLst/>
          </a:prstGeom>
        </p:spPr>
      </p:pic>
      <p:pic>
        <p:nvPicPr>
          <p:cNvPr id="4" name="Picture 3" descr="tagline.em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6347" y="4876801"/>
            <a:ext cx="8101174" cy="516117"/>
          </a:xfrm>
          <a:prstGeom prst="rect">
            <a:avLst/>
          </a:prstGeom>
        </p:spPr>
      </p:pic>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42943" y="1143000"/>
            <a:ext cx="3353673" cy="3352800"/>
          </a:xfrm>
          <a:prstGeom prst="rect">
            <a:avLst/>
          </a:prstGeom>
        </p:spPr>
      </p:pic>
      <p:pic>
        <p:nvPicPr>
          <p:cNvPr id="6" name="Picture 5" descr="tagline.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347" y="4876801"/>
            <a:ext cx="8101174" cy="516117"/>
          </a:xfrm>
          <a:prstGeom prst="rect">
            <a:avLst/>
          </a:prstGeom>
        </p:spPr>
      </p:pic>
    </p:spTree>
    <p:extLst>
      <p:ext uri="{BB962C8B-B14F-4D97-AF65-F5344CB8AC3E}">
        <p14:creationId xmlns:p14="http://schemas.microsoft.com/office/powerpoint/2010/main" val="164042653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97217375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5200" b="0" cap="none" baseline="0" dirty="0">
                <a:solidFill>
                  <a:schemeClr val="bg1"/>
                </a:solidFill>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Transition Slide Title, Maximum of Two Lines (Title Case)</a:t>
            </a:r>
            <a:endParaRPr lang="en-US" dirty="0"/>
          </a:p>
        </p:txBody>
      </p:sp>
      <p:sp>
        <p:nvSpPr>
          <p:cNvPr id="3"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eaLnBrk="1" hangingPunct="1">
              <a:spcBef>
                <a:spcPts val="600"/>
              </a:spcBef>
              <a:buFont typeface="Arial" charse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344755776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Hea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17110380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Header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1181126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143527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ection Header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06995570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Quot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9658404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Quot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7"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Rectangle 7"/>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9"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Tree>
    <p:extLst>
      <p:ext uri="{BB962C8B-B14F-4D97-AF65-F5344CB8AC3E}">
        <p14:creationId xmlns:p14="http://schemas.microsoft.com/office/powerpoint/2010/main" val="311322284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Quote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18975415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Quote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7"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8"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9"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10231863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temen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414977851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tatement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87687453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tatement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88581036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Statement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1522808" y="914400"/>
            <a:ext cx="9146382" cy="4754880"/>
          </a:xfrm>
        </p:spPr>
        <p:txBody>
          <a:bodyPr anchor="ctr"/>
          <a:lstStyle>
            <a:lvl1pPr marL="0" indent="0" algn="ctr">
              <a:lnSpc>
                <a:spcPct val="85000"/>
              </a:lnSpc>
              <a:buNone/>
              <a:defRPr lang="en-US" sz="4000" kern="1200" dirty="0" smtClean="0">
                <a:solidFill>
                  <a:schemeClr val="bg1"/>
                </a:solidFill>
                <a:effectLst>
                  <a:outerShdw blurRad="38100" dist="25400" dir="2700000" algn="tl">
                    <a:srgbClr val="000000">
                      <a:alpha val="0"/>
                    </a:srgbClr>
                  </a:outerShdw>
                </a:effectLst>
                <a:latin typeface="+mn-lt"/>
                <a:ea typeface="+mn-ea"/>
                <a:cs typeface="+mn-cs"/>
              </a:defRPr>
            </a:lvl1pPr>
            <a:lvl2pPr marL="0" indent="0" algn="ctr">
              <a:spcBef>
                <a:spcPts val="2400"/>
              </a:spcBef>
              <a:spcAft>
                <a:spcPts val="60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2pPr>
            <a:lvl3pPr marL="0" indent="0" algn="ctr">
              <a:spcAft>
                <a:spcPts val="0"/>
              </a:spcAft>
              <a:buNone/>
              <a:defRPr lang="en-US" sz="3200" kern="1200" dirty="0" smtClean="0">
                <a:solidFill>
                  <a:schemeClr val="bg1"/>
                </a:solidFill>
                <a:effectLst>
                  <a:outerShdw blurRad="38100" dist="25400" dir="2700000" algn="tl">
                    <a:srgbClr val="000000">
                      <a:alpha val="0"/>
                    </a:srgbClr>
                  </a:outerShdw>
                </a:effectLst>
                <a:latin typeface="+mn-lt"/>
                <a:ea typeface="+mn-ea"/>
                <a:cs typeface="+mn-cs"/>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lvl="0"/>
            <a:r>
              <a:rPr lang="en-US" dirty="0" smtClean="0"/>
              <a:t>Optional Statement or transition slide.</a:t>
            </a:r>
          </a:p>
          <a:p>
            <a:pPr lvl="0"/>
            <a:r>
              <a:rPr lang="en-US" dirty="0" smtClean="0"/>
              <a:t>Good place to make a</a:t>
            </a:r>
            <a:br>
              <a:rPr lang="en-US" dirty="0" smtClean="0"/>
            </a:br>
            <a:r>
              <a:rPr lang="en-US" dirty="0" smtClean="0"/>
              <a:t>broad summarizing point.</a:t>
            </a:r>
          </a:p>
        </p:txBody>
      </p:sp>
      <p:sp>
        <p:nvSpPr>
          <p:cNvPr id="7"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8"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365765791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711" y="502920"/>
            <a:ext cx="10972801" cy="9144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31710" y="2194560"/>
            <a:ext cx="5121974" cy="548640"/>
          </a:xfrm>
          <a:solidFill>
            <a:srgbClr val="004892"/>
          </a:solidFill>
        </p:spPr>
        <p:txBody>
          <a:bodyPr lIns="182880" tIns="0" rIns="91440" anchor="ctr"/>
          <a:lstStyle>
            <a:lvl1pPr marL="0" indent="0" algn="l">
              <a:spcBef>
                <a:spcPts val="0"/>
              </a:spcBef>
              <a:spcAft>
                <a:spcPts val="0"/>
              </a:spcAft>
              <a:buFont typeface="Arial" pitchFamily="34" charset="0"/>
              <a:buNone/>
              <a:defRPr sz="2000" b="0" i="0" cap="all"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1710"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11003" y="2194560"/>
            <a:ext cx="5121974" cy="548640"/>
          </a:xfrm>
          <a:solidFill>
            <a:srgbClr val="004892"/>
          </a:solidFill>
        </p:spPr>
        <p:txBody>
          <a:bodyPr vert="horz" wrap="square" lIns="182880" tIns="0" rIns="91440" bIns="0" rtlCol="0" anchor="ctr">
            <a:noAutofit/>
          </a:bodyPr>
          <a:lstStyle>
            <a:lvl1pPr marL="274320" indent="-274320">
              <a:buNone/>
              <a:defRPr lang="en-US" sz="2000" b="0" i="0" cap="all" baseline="0" smtClean="0">
                <a:solidFill>
                  <a:schemeClr val="bg1"/>
                </a:solidFill>
                <a:latin typeface="+mj-lt"/>
              </a:defRPr>
            </a:lvl1pPr>
          </a:lstStyle>
          <a:p>
            <a:pPr marL="0" lvl="0" indent="0">
              <a:spcBef>
                <a:spcPts val="0"/>
              </a:spcBef>
              <a:spcAft>
                <a:spcPts val="0"/>
              </a:spcAft>
            </a:pPr>
            <a:r>
              <a:rPr lang="en-US" dirty="0" smtClean="0"/>
              <a:t>Click to edit Master text styles</a:t>
            </a:r>
          </a:p>
        </p:txBody>
      </p:sp>
      <p:sp>
        <p:nvSpPr>
          <p:cNvPr id="6" name="Content Placeholder 5"/>
          <p:cNvSpPr>
            <a:spLocks noGrp="1"/>
          </p:cNvSpPr>
          <p:nvPr>
            <p:ph sz="quarter" idx="4"/>
          </p:nvPr>
        </p:nvSpPr>
        <p:spPr>
          <a:xfrm>
            <a:off x="6311003" y="2880360"/>
            <a:ext cx="5121974" cy="3657600"/>
          </a:xfrm>
        </p:spPr>
        <p:txBody>
          <a:bodyPr vert="horz" wrap="square" lIns="0" tIns="0" rIns="0" bIns="0" rtlCol="0">
            <a:noAutofit/>
          </a:bodyPr>
          <a:lstStyle>
            <a:lvl1pPr>
              <a:defRPr lang="en-US" sz="2000" dirty="0" smtClean="0">
                <a:solidFill>
                  <a:schemeClr val="tx1">
                    <a:lumMod val="85000"/>
                    <a:lumOff val="15000"/>
                  </a:schemeClr>
                </a:solidFill>
              </a:defRPr>
            </a:lvl1pPr>
            <a:lvl2pPr>
              <a:defRPr lang="en-US" sz="1800" dirty="0" smtClean="0">
                <a:solidFill>
                  <a:schemeClr val="tx1">
                    <a:lumMod val="85000"/>
                    <a:lumOff val="15000"/>
                  </a:schemeClr>
                </a:solidFill>
              </a:defRPr>
            </a:lvl2pPr>
            <a:lvl3pPr>
              <a:defRPr lang="en-US" sz="1800" dirty="0" smtClean="0">
                <a:solidFill>
                  <a:schemeClr val="tx1">
                    <a:lumMod val="85000"/>
                    <a:lumOff val="15000"/>
                  </a:schemeClr>
                </a:solidFill>
              </a:defRPr>
            </a:lvl3pPr>
            <a:lvl4pPr>
              <a:defRPr lang="en-US" sz="1800" dirty="0" smtClean="0">
                <a:solidFill>
                  <a:schemeClr val="tx1">
                    <a:lumMod val="85000"/>
                    <a:lumOff val="15000"/>
                  </a:schemeClr>
                </a:solidFill>
              </a:defRPr>
            </a:lvl4pPr>
            <a:lvl5pPr>
              <a:defRPr lang="en-US" sz="1800" dirty="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4"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9"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31470130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2611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731710"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11003" y="2286000"/>
            <a:ext cx="5121974" cy="4114800"/>
          </a:xfrm>
        </p:spPr>
        <p:txBody>
          <a:bodyPr vert="horz" wrap="square"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2"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
        <p:nvSpPr>
          <p:cNvPr id="8" name="Text Placeholder 8"/>
          <p:cNvSpPr>
            <a:spLocks noGrp="1"/>
          </p:cNvSpPr>
          <p:nvPr>
            <p:ph type="body" sz="quarter" idx="10" hasCustomPrompt="1"/>
          </p:nvPr>
        </p:nvSpPr>
        <p:spPr>
          <a:xfrm>
            <a:off x="731711" y="1371600"/>
            <a:ext cx="10699678" cy="731520"/>
          </a:xfrm>
        </p:spPr>
        <p:txBody>
          <a:bodyPr/>
          <a:lstStyle>
            <a:lvl1pPr marL="0" indent="0">
              <a:buNone/>
              <a:defRPr sz="2000">
                <a:solidFill>
                  <a:schemeClr val="tx1">
                    <a:lumMod val="85000"/>
                    <a:lumOff val="15000"/>
                  </a:schemeClr>
                </a:solidFill>
              </a:defRPr>
            </a:lvl1pPr>
            <a:lvl2pPr marL="0" indent="0">
              <a:buNone/>
              <a:defRPr sz="2000"/>
            </a:lvl2pPr>
            <a:lvl3pPr marL="0" indent="0">
              <a:buNone/>
              <a:defRPr sz="2000"/>
            </a:lvl3pPr>
            <a:lvl4pPr marL="0" indent="0">
              <a:buNone/>
              <a:defRPr sz="2000"/>
            </a:lvl4pPr>
            <a:lvl5pPr marL="0" indent="0">
              <a:buNone/>
              <a:defRPr sz="2000"/>
            </a:lvl5pPr>
          </a:lstStyle>
          <a:p>
            <a:r>
              <a:rPr lang="en-US" sz="2000" dirty="0" smtClean="0">
                <a:solidFill>
                  <a:srgbClr val="4D4D4F"/>
                </a:solidFill>
                <a:cs typeface="Franklin Gothic Book"/>
              </a:rPr>
              <a:t>Use a maximum of two lines to introduce the content. This format is helpful when you need to share a lot of content, especially if this content will be used after the presentation.</a:t>
            </a:r>
            <a:endParaRPr lang="en-US" sz="2000" dirty="0">
              <a:solidFill>
                <a:srgbClr val="4D4D4F"/>
              </a:solidFill>
              <a:cs typeface="Franklin Gothic Book"/>
            </a:endParaRPr>
          </a:p>
        </p:txBody>
      </p:sp>
    </p:spTree>
    <p:extLst>
      <p:ext uri="{BB962C8B-B14F-4D97-AF65-F5344CB8AC3E}">
        <p14:creationId xmlns:p14="http://schemas.microsoft.com/office/powerpoint/2010/main" val="13499709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Next Steps &amp; Contact">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Next steps</a:t>
            </a:r>
            <a:endParaRPr lang="en-US" dirty="0"/>
          </a:p>
        </p:txBody>
      </p:sp>
      <p:sp>
        <p:nvSpPr>
          <p:cNvPr id="21" name="Content Placeholder 2"/>
          <p:cNvSpPr>
            <a:spLocks noGrp="1"/>
          </p:cNvSpPr>
          <p:nvPr>
            <p:ph idx="10" hasCustomPrompt="1"/>
          </p:nvPr>
        </p:nvSpPr>
        <p:spPr>
          <a:xfrm>
            <a:off x="731711" y="1463039"/>
            <a:ext cx="10426875" cy="2743200"/>
          </a:xfrm>
        </p:spPr>
        <p:txBody>
          <a:bodyPr/>
          <a:lstStyle>
            <a:lvl1pPr>
              <a:defRPr>
                <a:solidFill>
                  <a:schemeClr val="tx1">
                    <a:lumMod val="85000"/>
                    <a:lumOff val="15000"/>
                  </a:schemeClr>
                </a:solidFill>
              </a:defRPr>
            </a:lvl1pPr>
          </a:lstStyle>
          <a:p>
            <a:pPr lvl="0"/>
            <a:r>
              <a:rPr lang="en-US" dirty="0" smtClean="0"/>
              <a:t>This is an optional ending slide to the logo only slide</a:t>
            </a:r>
          </a:p>
          <a:p>
            <a:pPr lvl="0"/>
            <a:r>
              <a:rPr lang="en-US" dirty="0" smtClean="0"/>
              <a:t>List three key items that you want people to take-away from your presentation</a:t>
            </a:r>
          </a:p>
          <a:p>
            <a:pPr lvl="0"/>
            <a:r>
              <a:rPr lang="en-US" dirty="0" smtClean="0"/>
              <a:t>Keep these items brief and on point.</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2971" y="5257800"/>
            <a:ext cx="1067078" cy="1066800"/>
          </a:xfrm>
          <a:prstGeom prst="rect">
            <a:avLst/>
          </a:prstGeom>
        </p:spPr>
      </p:pic>
      <p:cxnSp>
        <p:nvCxnSpPr>
          <p:cNvPr id="9" name="Straight Connector 8"/>
          <p:cNvCxnSpPr/>
          <p:nvPr userDrawn="1"/>
        </p:nvCxnSpPr>
        <p:spPr>
          <a:xfrm>
            <a:off x="455730" y="4876800"/>
            <a:ext cx="11280538" cy="0"/>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hasCustomPrompt="1"/>
          </p:nvPr>
        </p:nvSpPr>
        <p:spPr>
          <a:xfrm>
            <a:off x="731711" y="5334000"/>
            <a:ext cx="7317105" cy="1188720"/>
          </a:xfrm>
        </p:spPr>
        <p:txBody>
          <a:bodyPr/>
          <a:lstStyle>
            <a:lvl1pPr marL="0" indent="0">
              <a:buNone/>
              <a:defRPr b="0">
                <a:solidFill>
                  <a:schemeClr val="tx1">
                    <a:lumMod val="85000"/>
                    <a:lumOff val="15000"/>
                  </a:schemeClr>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smtClean="0"/>
              <a:t>If I can be of further assistance please contact me:</a:t>
            </a:r>
          </a:p>
          <a:p>
            <a:pPr lvl="0"/>
            <a:r>
              <a:rPr lang="en-US" dirty="0" smtClean="0"/>
              <a:t>J.bloggs@f5.com  |  206.272.5555</a:t>
            </a:r>
            <a:endParaRPr lang="en-US" dirty="0"/>
          </a:p>
        </p:txBody>
      </p:sp>
    </p:spTree>
    <p:extLst>
      <p:ext uri="{BB962C8B-B14F-4D97-AF65-F5344CB8AC3E}">
        <p14:creationId xmlns:p14="http://schemas.microsoft.com/office/powerpoint/2010/main" val="366631375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F5 End Slide">
    <p:bg>
      <p:bgPr>
        <a:gradFill>
          <a:gsLst>
            <a:gs pos="15000">
              <a:schemeClr val="bg1">
                <a:tint val="80000"/>
                <a:satMod val="300000"/>
                <a:lumMod val="98000"/>
              </a:schemeClr>
            </a:gs>
            <a:gs pos="85000">
              <a:schemeClr val="bg1">
                <a:lumMod val="89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42943" y="1143000"/>
            <a:ext cx="3353673" cy="3352800"/>
          </a:xfrm>
          <a:prstGeom prst="rect">
            <a:avLst/>
          </a:prstGeom>
        </p:spPr>
      </p:pic>
      <p:pic>
        <p:nvPicPr>
          <p:cNvPr id="4" name="Picture 3" descr="tagline.em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056347" y="4876801"/>
            <a:ext cx="8101174" cy="516117"/>
          </a:xfrm>
          <a:prstGeom prst="rect">
            <a:avLst/>
          </a:prstGeom>
        </p:spPr>
      </p:pic>
    </p:spTree>
    <p:extLst>
      <p:ext uri="{BB962C8B-B14F-4D97-AF65-F5344CB8AC3E}">
        <p14:creationId xmlns:p14="http://schemas.microsoft.com/office/powerpoint/2010/main" val="179757652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904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06102" y="2103121"/>
            <a:ext cx="10363200" cy="1470025"/>
          </a:xfrm>
        </p:spPr>
        <p:txBody>
          <a:bodyPr vert="horz" lIns="0" tIns="0" rIns="0" bIns="0" rtlCol="0" anchor="b" anchorCtr="0">
            <a:noAutofit/>
          </a:bodyPr>
          <a:lstStyle>
            <a:lvl1pPr>
              <a:defRPr lang="en-US" sz="5200" b="0" cap="none" dirty="0">
                <a:solidFill>
                  <a:schemeClr val="bg1"/>
                </a:solidFill>
              </a:defRPr>
            </a:lvl1pPr>
          </a:lstStyle>
          <a:p>
            <a:pPr lvl="0"/>
            <a:r>
              <a:rPr lang="en-US" dirty="0" smtClean="0"/>
              <a:t>Transition Slide Title, Maximum of Two Lines (Title Case)</a:t>
            </a:r>
            <a:endParaRPr lang="en-US" dirty="0"/>
          </a:p>
        </p:txBody>
      </p:sp>
      <p:sp>
        <p:nvSpPr>
          <p:cNvPr id="5" name="Subtitle 2"/>
          <p:cNvSpPr>
            <a:spLocks noGrp="1"/>
          </p:cNvSpPr>
          <p:nvPr>
            <p:ph type="subTitle" idx="1" hasCustomPrompt="1"/>
          </p:nvPr>
        </p:nvSpPr>
        <p:spPr>
          <a:xfrm>
            <a:off x="1006102" y="3657600"/>
            <a:ext cx="8534401" cy="1752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0" indent="0">
              <a:buNone/>
              <a:defRPr lang="en-US" sz="1600" dirty="0">
                <a:solidFill>
                  <a:srgbClr val="FFFFFF"/>
                </a:solidFill>
                <a:effectLst>
                  <a:outerShdw blurRad="38100" dist="25400" dir="2700000" algn="tl">
                    <a:srgbClr val="000000">
                      <a:alpha val="0"/>
                    </a:srgbClr>
                  </a:outerShdw>
                </a:effectLst>
                <a:sym typeface="Franklin Gothic Book" charset="0"/>
              </a:defRPr>
            </a:lvl1pPr>
          </a:lstStyle>
          <a:p>
            <a:pPr lvl="0" fontAlgn="base">
              <a:spcAft>
                <a:spcPct val="0"/>
              </a:spcAft>
            </a:pPr>
            <a:r>
              <a:rPr lang="en-US" dirty="0" smtClean="0"/>
              <a:t>Optional subhead here. Transition slides help break up presentations into separate sections or points, helping orient your audience. Use punctuation in the slide title only if you have more than one complete sentence. Choose blue, green, orange, or grey for your transition slides or a combination of these colors.</a:t>
            </a:r>
          </a:p>
        </p:txBody>
      </p:sp>
    </p:spTree>
    <p:extLst>
      <p:ext uri="{BB962C8B-B14F-4D97-AF65-F5344CB8AC3E}">
        <p14:creationId xmlns:p14="http://schemas.microsoft.com/office/powerpoint/2010/main" val="405500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23174" y="640080"/>
            <a:ext cx="2195132" cy="1828800"/>
          </a:xfrm>
          <a:prstGeom prst="rect">
            <a:avLst/>
          </a:prstGeom>
          <a:noFill/>
          <a:ln>
            <a:noFill/>
            <a:miter lim="800000"/>
          </a:ln>
        </p:spPr>
        <p:style>
          <a:lnRef idx="2">
            <a:schemeClr val="accent5"/>
          </a:lnRef>
          <a:fillRef idx="1">
            <a:schemeClr val="lt1"/>
          </a:fillRef>
          <a:effectRef idx="0">
            <a:schemeClr val="accent5"/>
          </a:effectRef>
          <a:fontRef idx="minor">
            <a:schemeClr val="dk1"/>
          </a:fontRef>
        </p:style>
        <p:txBody>
          <a:bodyPr lIns="243797" tIns="0" rIns="121899" bIns="60949" rtlCol="0" anchor="t"/>
          <a:lstStyle/>
          <a:p>
            <a:pPr>
              <a:lnSpc>
                <a:spcPct val="90000"/>
              </a:lnSpc>
            </a:pPr>
            <a:r>
              <a:rPr lang="en-US" sz="36000" dirty="0">
                <a:solidFill>
                  <a:srgbClr val="FFFFFF">
                    <a:alpha val="20000"/>
                  </a:srgbClr>
                </a:solidFill>
                <a:latin typeface="Arial" pitchFamily="34" charset="0"/>
                <a:cs typeface="Arial" pitchFamily="34" charset="0"/>
              </a:rPr>
              <a:t>“</a:t>
            </a:r>
          </a:p>
        </p:txBody>
      </p:sp>
      <p:sp>
        <p:nvSpPr>
          <p:cNvPr id="10" name="Text Placeholder 9"/>
          <p:cNvSpPr>
            <a:spLocks noGrp="1"/>
          </p:cNvSpPr>
          <p:nvPr>
            <p:ph type="body" sz="quarter" idx="10" hasCustomPrompt="1"/>
          </p:nvPr>
        </p:nvSpPr>
        <p:spPr>
          <a:xfrm>
            <a:off x="1522808" y="914400"/>
            <a:ext cx="9146382" cy="4754880"/>
          </a:xfrm>
        </p:spPr>
        <p:txBody>
          <a:bodyPr anchor="ctr"/>
          <a:lstStyle>
            <a:lvl1pPr marL="0" marR="0" indent="0" algn="ctr" defTabSz="914400" rtl="0" eaLnBrk="1" fontAlgn="auto" latinLnBrk="0" hangingPunct="1">
              <a:lnSpc>
                <a:spcPct val="85000"/>
              </a:lnSpc>
              <a:spcBef>
                <a:spcPts val="1200"/>
              </a:spcBef>
              <a:spcAft>
                <a:spcPts val="600"/>
              </a:spcAft>
              <a:buClrTx/>
              <a:buSzTx/>
              <a:buFont typeface="Arial" pitchFamily="34" charset="0"/>
              <a:buNone/>
              <a:tabLst/>
              <a:defRPr sz="3200" baseline="0">
                <a:solidFill>
                  <a:schemeClr val="bg1"/>
                </a:solidFill>
                <a:effectLst>
                  <a:outerShdw blurRad="38100" dist="25400" dir="2700000" algn="tl">
                    <a:srgbClr val="000000">
                      <a:alpha val="0"/>
                    </a:srgbClr>
                  </a:outerShdw>
                </a:effectLst>
              </a:defRPr>
            </a:lvl1pPr>
            <a:lvl2pPr marL="0" indent="0" algn="ctr">
              <a:spcBef>
                <a:spcPts val="2400"/>
              </a:spcBef>
              <a:spcAft>
                <a:spcPts val="600"/>
              </a:spcAft>
              <a:buNone/>
              <a:defRPr>
                <a:solidFill>
                  <a:schemeClr val="bg1"/>
                </a:solidFill>
                <a:effectLst>
                  <a:outerShdw blurRad="38100" dist="25400" dir="2700000" algn="tl">
                    <a:srgbClr val="000000">
                      <a:alpha val="0"/>
                    </a:srgbClr>
                  </a:outerShdw>
                </a:effectLst>
              </a:defRPr>
            </a:lvl2pPr>
            <a:lvl3pPr marL="0" indent="0" algn="ctr">
              <a:spcAft>
                <a:spcPts val="0"/>
              </a:spcAft>
              <a:buNone/>
              <a:defRPr>
                <a:solidFill>
                  <a:schemeClr val="bg1"/>
                </a:solidFill>
                <a:effectLst>
                  <a:outerShdw blurRad="38100" dist="25400" dir="2700000" algn="tl">
                    <a:srgbClr val="000000">
                      <a:alpha val="0"/>
                    </a:srgbClr>
                  </a:outerShdw>
                </a:effectLst>
              </a:defRPr>
            </a:lvl3pPr>
            <a:lvl4pPr marL="0" indent="0" algn="ctr">
              <a:spcAft>
                <a:spcPts val="0"/>
              </a:spcAft>
              <a:buNone/>
              <a:defRPr>
                <a:solidFill>
                  <a:schemeClr val="bg1"/>
                </a:solidFill>
              </a:defRPr>
            </a:lvl4pPr>
            <a:lvl5pPr marL="0" indent="0" algn="ctr">
              <a:spcAft>
                <a:spcPts val="0"/>
              </a:spcAft>
              <a:buNone/>
              <a:defRPr>
                <a:solidFill>
                  <a:schemeClr val="bg1"/>
                </a:solidFill>
              </a:defRPr>
            </a:lvl5pPr>
          </a:lstStyle>
          <a:p>
            <a:pPr marL="0" marR="0" lvl="0" indent="0" algn="ctr" defTabSz="914400" rtl="0" eaLnBrk="1" fontAlgn="auto" latinLnBrk="0" hangingPunct="1">
              <a:lnSpc>
                <a:spcPct val="85000"/>
              </a:lnSpc>
              <a:spcBef>
                <a:spcPts val="1200"/>
              </a:spcBef>
              <a:spcAft>
                <a:spcPts val="600"/>
              </a:spcAft>
              <a:buClrTx/>
              <a:buSzTx/>
              <a:buFont typeface="Arial" pitchFamily="34" charset="0"/>
              <a:buNone/>
              <a:tabLst/>
              <a:defRPr/>
            </a:pPr>
            <a:r>
              <a:rPr lang="en-US" dirty="0" smtClean="0"/>
              <a:t>Use quotations to illustrate or highlight a main point, as a transition between sections, or to add validation to your point. Quotations are most effective when they are brief.</a:t>
            </a:r>
          </a:p>
          <a:p>
            <a:pPr lvl="0"/>
            <a:r>
              <a:rPr lang="en-US" dirty="0" smtClean="0"/>
              <a:t>To style quote attribution, increase one list level. </a:t>
            </a:r>
          </a:p>
          <a:p>
            <a:pPr lvl="1"/>
            <a:r>
              <a:rPr lang="en-US" dirty="0" smtClean="0"/>
              <a:t>—Name/Source of quote</a:t>
            </a:r>
          </a:p>
          <a:p>
            <a:pPr lvl="2"/>
            <a:r>
              <a:rPr lang="en-US" dirty="0" smtClean="0"/>
              <a:t>Title, Company</a:t>
            </a:r>
          </a:p>
        </p:txBody>
      </p:sp>
      <p:sp>
        <p:nvSpPr>
          <p:cNvPr id="9" name="Footer Placeholder 22"/>
          <p:cNvSpPr txBox="1">
            <a:spLocks/>
          </p:cNvSpPr>
          <p:nvPr userDrawn="1"/>
        </p:nvSpPr>
        <p:spPr>
          <a:xfrm>
            <a:off x="-4637" y="6528816"/>
            <a:ext cx="12201273" cy="329184"/>
          </a:xfrm>
          <a:prstGeom prst="rect">
            <a:avLst/>
          </a:prstGeom>
          <a:solidFill>
            <a:schemeClr val="bg1"/>
          </a:solidFill>
        </p:spPr>
        <p:txBody>
          <a:bodyPr vert="horz" wrap="square" lIns="502920" tIns="0" rIns="0" bIns="0" rtlCol="0" anchor="ctr">
            <a:noAutofit/>
          </a:bodyPr>
          <a:lstStyle>
            <a:defPPr>
              <a:defRPr lang="en-US"/>
            </a:defPPr>
            <a:lvl1pPr marL="0" algn="l" defTabSz="914400" rtl="0" eaLnBrk="1" latinLnBrk="0" hangingPunct="1">
              <a:defRPr lang="en-US" sz="1100" b="0" kern="1200" dirty="0">
                <a:solidFill>
                  <a:schemeClr val="tx2"/>
                </a:solidFill>
                <a:effectLst/>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buClr>
                <a:srgbClr val="FFFFFF">
                  <a:lumMod val="65000"/>
                </a:srgbClr>
              </a:buClr>
              <a:buFont typeface="Arial" pitchFamily="34" charset="0"/>
              <a:buNone/>
            </a:pPr>
            <a:r>
              <a:rPr sz="1100" smtClean="0">
                <a:solidFill>
                  <a:srgbClr val="4D4F53"/>
                </a:solidFill>
              </a:rPr>
              <a:t>© F5 Networks, Inc</a:t>
            </a:r>
            <a:endParaRPr sz="1100">
              <a:solidFill>
                <a:srgbClr val="4D4F53"/>
              </a:solidFill>
            </a:endParaRPr>
          </a:p>
        </p:txBody>
      </p:sp>
      <p:sp>
        <p:nvSpPr>
          <p:cNvPr id="11" name="Slide Number Placeholder 23"/>
          <p:cNvSpPr txBox="1">
            <a:spLocks/>
          </p:cNvSpPr>
          <p:nvPr userDrawn="1"/>
        </p:nvSpPr>
        <p:spPr>
          <a:xfrm>
            <a:off x="9878093" y="6528816"/>
            <a:ext cx="1829276" cy="320040"/>
          </a:xfrm>
          <a:prstGeom prst="rect">
            <a:avLst/>
          </a:prstGeom>
        </p:spPr>
        <p:txBody>
          <a:bodyPr vert="horz" wrap="square" lIns="0" tIns="0" rIns="0" bIns="0" rtlCol="0" anchor="ctr">
            <a:noAutofit/>
          </a:bodyPr>
          <a:lstStyle>
            <a:defPPr>
              <a:defRPr lang="en-US"/>
            </a:defPPr>
            <a:lvl1pPr marL="0" algn="l" defTabSz="914400" rtl="0" eaLnBrk="1" latinLnBrk="0" hangingPunct="1">
              <a:defRPr lang="en-US" sz="1100" kern="1200" smtClean="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buClr>
                <a:srgbClr val="FFFFFF">
                  <a:lumMod val="65000"/>
                </a:srgbClr>
              </a:buClr>
              <a:buFont typeface="Arial" pitchFamily="34" charset="0"/>
              <a:buNone/>
            </a:pPr>
            <a:fld id="{E3478E0D-5E5A-48FD-88C4-CB656095AEC5}" type="slidenum">
              <a:rPr sz="1100">
                <a:solidFill>
                  <a:srgbClr val="4D4F53"/>
                </a:solidFill>
              </a:rPr>
              <a:pPr algn="r">
                <a:lnSpc>
                  <a:spcPct val="90000"/>
                </a:lnSpc>
                <a:buClr>
                  <a:srgbClr val="FFFFFF">
                    <a:lumMod val="65000"/>
                  </a:srgbClr>
                </a:buClr>
                <a:buFont typeface="Arial" pitchFamily="34" charset="0"/>
                <a:buNone/>
              </a:pPr>
              <a:t>‹#›</a:t>
            </a:fld>
            <a:endParaRPr sz="1100" dirty="0">
              <a:solidFill>
                <a:srgbClr val="4D4F53"/>
              </a:solidFill>
            </a:endParaRPr>
          </a:p>
        </p:txBody>
      </p:sp>
    </p:spTree>
    <p:extLst>
      <p:ext uri="{BB962C8B-B14F-4D97-AF65-F5344CB8AC3E}">
        <p14:creationId xmlns:p14="http://schemas.microsoft.com/office/powerpoint/2010/main" val="295515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9"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38" Type="http://schemas.openxmlformats.org/officeDocument/2006/relationships/slideLayout" Target="../slideLayouts/slideLayout7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37" Type="http://schemas.openxmlformats.org/officeDocument/2006/relationships/slideLayout" Target="../slideLayouts/slideLayout72.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36" Type="http://schemas.openxmlformats.org/officeDocument/2006/relationships/slideLayout" Target="../slideLayouts/slideLayout7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711" y="502920"/>
            <a:ext cx="10726673" cy="914400"/>
          </a:xfrm>
          <a:prstGeom prst="rect">
            <a:avLst/>
          </a:prstGeom>
        </p:spPr>
        <p:txBody>
          <a:bodyPr vert="horz" lIns="0" tIns="0" rIns="0" bIns="0" rtlCol="0" anchor="t" anchorCtr="0">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731711" y="1463039"/>
            <a:ext cx="10726673" cy="4572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Footer Placeholder 22"/>
          <p:cNvSpPr>
            <a:spLocks noGrp="1"/>
          </p:cNvSpPr>
          <p:nvPr>
            <p:ph type="ftr" sz="quarter" idx="3"/>
          </p:nvPr>
        </p:nvSpPr>
        <p:spPr>
          <a:xfrm>
            <a:off x="-4637" y="6537960"/>
            <a:ext cx="12201273"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rgbClr val="FFFFFF">
                  <a:lumMod val="65000"/>
                </a:srgbClr>
              </a:buClr>
              <a:buFont typeface="Arial" pitchFamily="34" charset="0"/>
              <a:buNone/>
            </a:pPr>
            <a:r>
              <a:rPr smtClean="0">
                <a:solidFill>
                  <a:srgbClr val="4D4F53"/>
                </a:solidFill>
              </a:rPr>
              <a:t>© F5 Networks, Inc</a:t>
            </a:r>
            <a:endParaRPr>
              <a:solidFill>
                <a:srgbClr val="4D4F53"/>
              </a:solidFill>
            </a:endParaRPr>
          </a:p>
        </p:txBody>
      </p:sp>
      <p:sp>
        <p:nvSpPr>
          <p:cNvPr id="24" name="Slide Number Placeholder 23"/>
          <p:cNvSpPr>
            <a:spLocks noGrp="1"/>
          </p:cNvSpPr>
          <p:nvPr>
            <p:ph type="sldNum" sz="quarter" idx="4"/>
          </p:nvPr>
        </p:nvSpPr>
        <p:spPr>
          <a:xfrm>
            <a:off x="9878093" y="6537960"/>
            <a:ext cx="1829276"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rgbClr val="FFFFFF">
                  <a:lumMod val="65000"/>
                </a:srgbClr>
              </a:buClr>
              <a:buFont typeface="Arial" pitchFamily="34" charset="0"/>
              <a:buNone/>
            </a:pPr>
            <a:fld id="{E3478E0D-5E5A-48FD-88C4-CB656095AEC5}" type="slidenum">
              <a:rPr>
                <a:solidFill>
                  <a:srgbClr val="4D4F53"/>
                </a:solidFill>
              </a:rPr>
              <a:pPr algn="r">
                <a:lnSpc>
                  <a:spcPct val="90000"/>
                </a:lnSpc>
                <a:buClr>
                  <a:srgbClr val="FFFFFF">
                    <a:lumMod val="65000"/>
                  </a:srgbClr>
                </a:buClr>
                <a:buFont typeface="Arial" pitchFamily="34" charset="0"/>
                <a:buNone/>
              </a:pPr>
              <a:t>‹#›</a:t>
            </a:fld>
            <a:endParaRPr dirty="0">
              <a:solidFill>
                <a:srgbClr val="4D4F53"/>
              </a:solidFill>
            </a:endParaRPr>
          </a:p>
        </p:txBody>
      </p:sp>
    </p:spTree>
    <p:extLst>
      <p:ext uri="{BB962C8B-B14F-4D97-AF65-F5344CB8AC3E}">
        <p14:creationId xmlns:p14="http://schemas.microsoft.com/office/powerpoint/2010/main" val="2432991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20">
          <p15:clr>
            <a:srgbClr val="F26B43"/>
          </p15:clr>
        </p15:guide>
        <p15:guide id="2" pos="456">
          <p15:clr>
            <a:srgbClr val="F26B43"/>
          </p15:clr>
        </p15:guide>
        <p15:guide id="3" pos="7216">
          <p15:clr>
            <a:srgbClr val="F26B43"/>
          </p15:clr>
        </p15:guide>
        <p15:guide id="4" orient="horz" pos="312">
          <p15:clr>
            <a:srgbClr val="F26B43"/>
          </p15:clr>
        </p15:guide>
        <p15:guide id="5" orient="horz" pos="3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711" y="502920"/>
            <a:ext cx="10975658" cy="914400"/>
          </a:xfrm>
          <a:prstGeom prst="rect">
            <a:avLst/>
          </a:prstGeom>
        </p:spPr>
        <p:txBody>
          <a:bodyPr vert="horz" lIns="0" tIns="0" rIns="0" bIns="0" rtlCol="0" anchor="t" anchorCtr="0">
            <a:noAutofit/>
          </a:bodyPr>
          <a:lstStyle/>
          <a:p>
            <a:pPr lvl="0"/>
            <a:r>
              <a:rPr lang="en-US" dirty="0" smtClean="0"/>
              <a:t>Click to edit Master title style</a:t>
            </a:r>
            <a:endParaRPr lang="en-US" dirty="0"/>
          </a:p>
        </p:txBody>
      </p:sp>
      <p:sp>
        <p:nvSpPr>
          <p:cNvPr id="3" name="Text Placeholder 2"/>
          <p:cNvSpPr>
            <a:spLocks noGrp="1"/>
          </p:cNvSpPr>
          <p:nvPr>
            <p:ph type="body" idx="1"/>
          </p:nvPr>
        </p:nvSpPr>
        <p:spPr>
          <a:xfrm>
            <a:off x="731711" y="1463039"/>
            <a:ext cx="10426875" cy="4572000"/>
          </a:xfrm>
          <a:prstGeom prst="rect">
            <a:avLst/>
          </a:prstGeom>
        </p:spPr>
        <p:txBody>
          <a:bodyPr vert="horz" wrap="square"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Footer Placeholder 22"/>
          <p:cNvSpPr>
            <a:spLocks noGrp="1"/>
          </p:cNvSpPr>
          <p:nvPr>
            <p:ph type="ftr" sz="quarter" idx="3"/>
          </p:nvPr>
        </p:nvSpPr>
        <p:spPr>
          <a:xfrm>
            <a:off x="-4637" y="6537960"/>
            <a:ext cx="12201273"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rgbClr val="FFFFFF">
                  <a:lumMod val="65000"/>
                </a:srgbClr>
              </a:buClr>
              <a:buFont typeface="Arial" pitchFamily="34" charset="0"/>
              <a:buNone/>
            </a:pPr>
            <a:r>
              <a:rPr smtClean="0">
                <a:solidFill>
                  <a:srgbClr val="4D4F53"/>
                </a:solidFill>
              </a:rPr>
              <a:t>© F5 Networks, Inc</a:t>
            </a:r>
            <a:endParaRPr>
              <a:solidFill>
                <a:srgbClr val="4D4F53"/>
              </a:solidFill>
            </a:endParaRPr>
          </a:p>
        </p:txBody>
      </p:sp>
      <p:sp>
        <p:nvSpPr>
          <p:cNvPr id="24" name="Slide Number Placeholder 23"/>
          <p:cNvSpPr>
            <a:spLocks noGrp="1"/>
          </p:cNvSpPr>
          <p:nvPr>
            <p:ph type="sldNum" sz="quarter" idx="4"/>
          </p:nvPr>
        </p:nvSpPr>
        <p:spPr>
          <a:xfrm>
            <a:off x="9878093" y="6537960"/>
            <a:ext cx="1829276"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rgbClr val="FFFFFF">
                  <a:lumMod val="65000"/>
                </a:srgbClr>
              </a:buClr>
              <a:buFont typeface="Arial" pitchFamily="34" charset="0"/>
              <a:buNone/>
            </a:pPr>
            <a:fld id="{E3478E0D-5E5A-48FD-88C4-CB656095AEC5}" type="slidenum">
              <a:rPr>
                <a:solidFill>
                  <a:srgbClr val="4D4F53"/>
                </a:solidFill>
              </a:rPr>
              <a:pPr algn="r">
                <a:lnSpc>
                  <a:spcPct val="90000"/>
                </a:lnSpc>
                <a:buClr>
                  <a:srgbClr val="FFFFFF">
                    <a:lumMod val="65000"/>
                  </a:srgbClr>
                </a:buClr>
                <a:buFont typeface="Arial" pitchFamily="34" charset="0"/>
                <a:buNone/>
              </a:pPr>
              <a:t>‹#›</a:t>
            </a:fld>
            <a:endParaRPr dirty="0">
              <a:solidFill>
                <a:srgbClr val="4D4F53"/>
              </a:solidFill>
            </a:endParaRPr>
          </a:p>
        </p:txBody>
      </p:sp>
    </p:spTree>
    <p:extLst>
      <p:ext uri="{BB962C8B-B14F-4D97-AF65-F5344CB8AC3E}">
        <p14:creationId xmlns:p14="http://schemas.microsoft.com/office/powerpoint/2010/main" val="124811155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835" r:id="rId15"/>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15000">
              <a:srgbClr val="FAFAFA"/>
            </a:gs>
            <a:gs pos="85000">
              <a:srgbClr val="E6E6E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711" y="502920"/>
            <a:ext cx="10975658" cy="914400"/>
          </a:xfrm>
          <a:prstGeom prst="rect">
            <a:avLst/>
          </a:prstGeom>
        </p:spPr>
        <p:txBody>
          <a:bodyPr vert="horz" lIns="0" tIns="0" rIns="0" bIns="0" rtlCol="0" anchor="t"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731711" y="1463039"/>
            <a:ext cx="10426875" cy="4572000"/>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Footer Placeholder 22"/>
          <p:cNvSpPr>
            <a:spLocks noGrp="1"/>
          </p:cNvSpPr>
          <p:nvPr>
            <p:ph type="ftr" sz="quarter" idx="3"/>
          </p:nvPr>
        </p:nvSpPr>
        <p:spPr>
          <a:xfrm>
            <a:off x="-4637" y="6537960"/>
            <a:ext cx="12201273" cy="329184"/>
          </a:xfrm>
          <a:prstGeom prst="rect">
            <a:avLst/>
          </a:prstGeom>
          <a:solidFill>
            <a:schemeClr val="bg1"/>
          </a:solidFill>
        </p:spPr>
        <p:txBody>
          <a:bodyPr vert="horz" wrap="square" lIns="502920" tIns="0" rIns="0" bIns="0" rtlCol="0" anchor="ctr">
            <a:noAutofit/>
          </a:bodyPr>
          <a:lstStyle>
            <a:lvl1pPr>
              <a:defRPr lang="en-US" sz="1100" b="0" dirty="0">
                <a:solidFill>
                  <a:schemeClr val="tx2"/>
                </a:solidFill>
                <a:effectLst/>
                <a:latin typeface="+mj-lt"/>
              </a:defRPr>
            </a:lvl1pPr>
          </a:lstStyle>
          <a:p>
            <a:pPr>
              <a:lnSpc>
                <a:spcPct val="90000"/>
              </a:lnSpc>
              <a:buClr>
                <a:srgbClr val="FFFFFF">
                  <a:lumMod val="65000"/>
                </a:srgbClr>
              </a:buClr>
              <a:buFont typeface="Arial" pitchFamily="34" charset="0"/>
              <a:buNone/>
            </a:pPr>
            <a:r>
              <a:rPr smtClean="0">
                <a:solidFill>
                  <a:srgbClr val="4D4F53"/>
                </a:solidFill>
              </a:rPr>
              <a:t>© F5 Networks, Inc</a:t>
            </a:r>
            <a:endParaRPr>
              <a:solidFill>
                <a:srgbClr val="4D4F53"/>
              </a:solidFill>
            </a:endParaRPr>
          </a:p>
        </p:txBody>
      </p:sp>
      <p:sp>
        <p:nvSpPr>
          <p:cNvPr id="24" name="Slide Number Placeholder 23"/>
          <p:cNvSpPr>
            <a:spLocks noGrp="1"/>
          </p:cNvSpPr>
          <p:nvPr>
            <p:ph type="sldNum" sz="quarter" idx="4"/>
          </p:nvPr>
        </p:nvSpPr>
        <p:spPr>
          <a:xfrm>
            <a:off x="9878093" y="6537960"/>
            <a:ext cx="1829276" cy="320040"/>
          </a:xfrm>
          <a:prstGeom prst="rect">
            <a:avLst/>
          </a:prstGeom>
        </p:spPr>
        <p:txBody>
          <a:bodyPr vert="horz" wrap="square" lIns="0" tIns="0" rIns="0" bIns="0" rtlCol="0" anchor="ctr">
            <a:noAutofit/>
          </a:bodyPr>
          <a:lstStyle>
            <a:lvl1pPr>
              <a:defRPr lang="en-US" sz="1100" smtClean="0">
                <a:solidFill>
                  <a:schemeClr val="tx2"/>
                </a:solidFill>
                <a:latin typeface="+mj-lt"/>
              </a:defRPr>
            </a:lvl1pPr>
          </a:lstStyle>
          <a:p>
            <a:pPr algn="r">
              <a:lnSpc>
                <a:spcPct val="90000"/>
              </a:lnSpc>
              <a:buClr>
                <a:srgbClr val="FFFFFF">
                  <a:lumMod val="65000"/>
                </a:srgbClr>
              </a:buClr>
              <a:buFont typeface="Arial" pitchFamily="34" charset="0"/>
              <a:buNone/>
            </a:pPr>
            <a:fld id="{E3478E0D-5E5A-48FD-88C4-CB656095AEC5}" type="slidenum">
              <a:rPr>
                <a:solidFill>
                  <a:srgbClr val="4D4F53"/>
                </a:solidFill>
              </a:rPr>
              <a:pPr algn="r">
                <a:lnSpc>
                  <a:spcPct val="90000"/>
                </a:lnSpc>
                <a:buClr>
                  <a:srgbClr val="FFFFFF">
                    <a:lumMod val="65000"/>
                  </a:srgbClr>
                </a:buClr>
                <a:buFont typeface="Arial" pitchFamily="34" charset="0"/>
                <a:buNone/>
              </a:pPr>
              <a:t>‹#›</a:t>
            </a:fld>
            <a:endParaRPr dirty="0">
              <a:solidFill>
                <a:srgbClr val="4D4F53"/>
              </a:solidFill>
            </a:endParaRPr>
          </a:p>
        </p:txBody>
      </p:sp>
    </p:spTree>
    <p:extLst>
      <p:ext uri="{BB962C8B-B14F-4D97-AF65-F5344CB8AC3E}">
        <p14:creationId xmlns:p14="http://schemas.microsoft.com/office/powerpoint/2010/main" val="3875684531"/>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5" r:id="rId20"/>
    <p:sldLayoutId id="2147483816" r:id="rId21"/>
    <p:sldLayoutId id="2147483817" r:id="rId22"/>
    <p:sldLayoutId id="2147483818" r:id="rId23"/>
    <p:sldLayoutId id="2147483819" r:id="rId24"/>
    <p:sldLayoutId id="2147483820" r:id="rId25"/>
    <p:sldLayoutId id="2147483821" r:id="rId26"/>
    <p:sldLayoutId id="2147483822" r:id="rId27"/>
    <p:sldLayoutId id="2147483823" r:id="rId28"/>
    <p:sldLayoutId id="2147483824" r:id="rId29"/>
    <p:sldLayoutId id="2147483825" r:id="rId30"/>
    <p:sldLayoutId id="2147483826" r:id="rId31"/>
    <p:sldLayoutId id="2147483827" r:id="rId32"/>
    <p:sldLayoutId id="2147483828" r:id="rId33"/>
    <p:sldLayoutId id="2147483829" r:id="rId34"/>
    <p:sldLayoutId id="2147483830" r:id="rId35"/>
    <p:sldLayoutId id="2147483831" r:id="rId36"/>
    <p:sldLayoutId id="2147483832" r:id="rId37"/>
    <p:sldLayoutId id="2147483834" r:id="rId38"/>
  </p:sldLayoutIdLst>
  <p:timing>
    <p:tnLst>
      <p:par>
        <p:cTn id="1" dur="indefinite" restart="never" nodeType="tmRoot"/>
      </p:par>
    </p:tnLst>
  </p:timing>
  <p:txStyles>
    <p:title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p:titleStyle>
    <p:body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1">
              <a:lumMod val="85000"/>
              <a:lumOff val="15000"/>
            </a:schemeClr>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chart" Target="../charts/chart4.xml"/><Relationship Id="rId5" Type="http://schemas.openxmlformats.org/officeDocument/2006/relationships/hyperlink" Target="https://devcentral.f5.com/articles/rsa2015-ssl-everywhere-feat-holmes" TargetMode="Externa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hyperlink" Target="https://www.ssllabs.com/projects/rating-guide/index.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0.jpe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1.xml"/><Relationship Id="rId1" Type="http://schemas.openxmlformats.org/officeDocument/2006/relationships/slideLayout" Target="../slideLayouts/slideLayout21.xml"/><Relationship Id="rId5" Type="http://schemas.openxmlformats.org/officeDocument/2006/relationships/image" Target="../media/image78.png"/><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notesSlide" Target="../notesSlides/notesSlide42.xml"/><Relationship Id="rId7" Type="http://schemas.openxmlformats.org/officeDocument/2006/relationships/image" Target="../media/image82.png"/><Relationship Id="rId2" Type="http://schemas.openxmlformats.org/officeDocument/2006/relationships/slideLayout" Target="../slideLayouts/slideLayout21.xml"/><Relationship Id="rId1" Type="http://schemas.openxmlformats.org/officeDocument/2006/relationships/tags" Target="../tags/tag2.xml"/><Relationship Id="rId6" Type="http://schemas.openxmlformats.org/officeDocument/2006/relationships/image" Target="../media/image81.emf"/><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3.xml"/><Relationship Id="rId1" Type="http://schemas.openxmlformats.org/officeDocument/2006/relationships/slideLayout" Target="../slideLayouts/slideLayout22.xml"/><Relationship Id="rId4" Type="http://schemas.openxmlformats.org/officeDocument/2006/relationships/image" Target="../media/image87.png"/></Relationships>
</file>

<file path=ppt/slides/_rels/slide56.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6.xml"/><Relationship Id="rId1" Type="http://schemas.openxmlformats.org/officeDocument/2006/relationships/slideLayout" Target="../slideLayouts/slideLayout22.xml"/><Relationship Id="rId5" Type="http://schemas.openxmlformats.org/officeDocument/2006/relationships/image" Target="../media/image91.emf"/><Relationship Id="rId4" Type="http://schemas.openxmlformats.org/officeDocument/2006/relationships/image" Target="../media/image90.emf"/></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hyperlink" Target="https://f5.com/solutions/enterprise/reference-architectures/ssl-everywhere" TargetMode="External"/><Relationship Id="rId7"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21.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hyperlink" Target="https://devcentral.f5.com/articles/high-performance-intrusion-prevention" TargetMode="External"/><Relationship Id="rId9" Type="http://schemas.openxmlformats.org/officeDocument/2006/relationships/image" Target="../media/image97.png"/></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219201" y="1371600"/>
            <a:ext cx="9575179" cy="2194560"/>
          </a:xfrm>
        </p:spPr>
        <p:txBody>
          <a:bodyPr/>
          <a:lstStyle/>
          <a:p>
            <a:r>
              <a:rPr lang="en-US" dirty="0" smtClean="0"/>
              <a:t>SSL Everywhere &amp; SSL Security</a:t>
            </a:r>
            <a:endParaRPr lang="en-US" sz="1600" dirty="0"/>
          </a:p>
        </p:txBody>
      </p:sp>
      <p:sp>
        <p:nvSpPr>
          <p:cNvPr id="2" name="TextBox 1"/>
          <p:cNvSpPr txBox="1"/>
          <p:nvPr/>
        </p:nvSpPr>
        <p:spPr>
          <a:xfrm>
            <a:off x="687798" y="4629726"/>
            <a:ext cx="3035808" cy="932688"/>
          </a:xfrm>
          <a:prstGeom prst="rect">
            <a:avLst/>
          </a:prstGeom>
          <a:noFill/>
        </p:spPr>
        <p:txBody>
          <a:bodyPr wrap="square" lIns="0" tIns="0" rIns="0" bIns="0" rtlCol="0">
            <a:noAutofit/>
          </a:bodyPr>
          <a:lstStyle/>
          <a:p>
            <a:pPr>
              <a:lnSpc>
                <a:spcPct val="90000"/>
              </a:lnSpc>
              <a:spcAft>
                <a:spcPts val="600"/>
              </a:spcAft>
            </a:pPr>
            <a:r>
              <a:rPr lang="en-US" sz="2000" kern="1200" dirty="0" smtClean="0">
                <a:solidFill>
                  <a:schemeClr val="tx2"/>
                </a:solidFill>
                <a:effectLst>
                  <a:outerShdw blurRad="38100" dist="25400" dir="2700000" algn="tl">
                    <a:srgbClr val="000000">
                      <a:alpha val="0"/>
                    </a:srgbClr>
                  </a:outerShdw>
                </a:effectLst>
                <a:latin typeface="+mn-lt"/>
                <a:ea typeface="+mn-ea"/>
                <a:cs typeface="+mn-cs"/>
              </a:rPr>
              <a:t>Chas Lesley</a:t>
            </a:r>
          </a:p>
          <a:p>
            <a:pP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Field Systems Engineer</a:t>
            </a:r>
          </a:p>
          <a:p>
            <a:pPr>
              <a:lnSpc>
                <a:spcPct val="90000"/>
              </a:lnSpc>
              <a:spcAft>
                <a:spcPts val="600"/>
              </a:spcAft>
            </a:pPr>
            <a:endParaRPr lang="en-US" sz="2000" dirty="0">
              <a:solidFill>
                <a:schemeClr val="tx2"/>
              </a:solidFill>
              <a:effectLst>
                <a:outerShdw blurRad="38100" dist="25400" dir="2700000" algn="tl">
                  <a:srgbClr val="000000">
                    <a:alpha val="0"/>
                  </a:srgbClr>
                </a:outerShdw>
              </a:effectLst>
            </a:endParaRPr>
          </a:p>
          <a:p>
            <a:pP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Tony Ganzer </a:t>
            </a:r>
          </a:p>
          <a:p>
            <a:pPr>
              <a:lnSpc>
                <a:spcPct val="90000"/>
              </a:lnSpc>
              <a:spcAft>
                <a:spcPts val="600"/>
              </a:spcAft>
            </a:pPr>
            <a:r>
              <a:rPr lang="en-US" sz="2000" dirty="0" smtClean="0">
                <a:solidFill>
                  <a:schemeClr val="tx2"/>
                </a:solidFill>
                <a:effectLst>
                  <a:outerShdw blurRad="38100" dist="25400" dir="2700000" algn="tl">
                    <a:srgbClr val="000000">
                      <a:alpha val="0"/>
                    </a:srgbClr>
                  </a:outerShdw>
                </a:effectLst>
              </a:rPr>
              <a:t>Territory Account Manager</a:t>
            </a:r>
          </a:p>
          <a:p>
            <a:pPr>
              <a:lnSpc>
                <a:spcPct val="90000"/>
              </a:lnSpc>
              <a:spcAft>
                <a:spcPts val="600"/>
              </a:spcAft>
            </a:pPr>
            <a:endParaRPr lang="en-US" sz="2000" dirty="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dirty="0" smtClean="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dirty="0" smtClean="0">
              <a:solidFill>
                <a:schemeClr val="tx2"/>
              </a:solidFill>
              <a:effectLst>
                <a:outerShdw blurRad="38100" dist="25400" dir="2700000" algn="tl">
                  <a:srgbClr val="000000">
                    <a:alpha val="0"/>
                  </a:srgbClr>
                </a:outerShdw>
              </a:effectLst>
            </a:endParaRPr>
          </a:p>
          <a:p>
            <a:pPr>
              <a:lnSpc>
                <a:spcPct val="90000"/>
              </a:lnSpc>
              <a:spcAft>
                <a:spcPts val="600"/>
              </a:spcAft>
            </a:pPr>
            <a:endParaRPr lang="en-US" sz="2000" kern="1200" dirty="0" err="1" smtClean="0">
              <a:solidFill>
                <a:schemeClr val="tx2"/>
              </a:solidFill>
              <a:effectLst>
                <a:outerShdw blurRad="38100" dist="25400" dir="2700000" algn="tl">
                  <a:srgbClr val="000000">
                    <a:alpha val="0"/>
                  </a:srgbClr>
                </a:outerShdw>
              </a:effectLst>
              <a:latin typeface="+mn-lt"/>
              <a:ea typeface="+mn-ea"/>
              <a:cs typeface="+mn-cs"/>
            </a:endParaRPr>
          </a:p>
        </p:txBody>
      </p:sp>
    </p:spTree>
    <p:custDataLst>
      <p:tags r:id="rId1"/>
    </p:custDataLst>
    <p:extLst>
      <p:ext uri="{BB962C8B-B14F-4D97-AF65-F5344CB8AC3E}">
        <p14:creationId xmlns:p14="http://schemas.microsoft.com/office/powerpoint/2010/main" val="279403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1" cy="6857999"/>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0258" y="1322513"/>
            <a:ext cx="5658054" cy="42129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36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76200"/>
            <a:ext cx="12898755" cy="7040805"/>
          </a:xfrm>
          <a:prstGeom prst="rect">
            <a:avLst/>
          </a:prstGeom>
        </p:spPr>
      </p:pic>
    </p:spTree>
    <p:extLst>
      <p:ext uri="{BB962C8B-B14F-4D97-AF65-F5344CB8AC3E}">
        <p14:creationId xmlns:p14="http://schemas.microsoft.com/office/powerpoint/2010/main" val="111294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The SSL Landscape is Changing, Rapidly…</a:t>
            </a:r>
            <a:endParaRPr lang="en-US" dirty="0"/>
          </a:p>
        </p:txBody>
      </p:sp>
      <p:sp>
        <p:nvSpPr>
          <p:cNvPr id="8" name="Rectangle 7"/>
          <p:cNvSpPr/>
          <p:nvPr/>
        </p:nvSpPr>
        <p:spPr>
          <a:xfrm>
            <a:off x="1032763" y="4377236"/>
            <a:ext cx="1950212" cy="640080"/>
          </a:xfrm>
          <a:prstGeom prst="rect">
            <a:avLst/>
          </a:prstGeom>
          <a:solidFill>
            <a:schemeClr val="accent1">
              <a:lumMod val="75000"/>
            </a:schemeClr>
          </a:solidFill>
        </p:spPr>
        <p:txBody>
          <a:bodyPr vert="horz" wrap="square" lIns="91440" tIns="0" rIns="91440" bIns="0" rtlCol="0" anchor="ctr">
            <a:noAutofit/>
          </a:bodyPr>
          <a:lstStyle/>
          <a:p>
            <a:pPr algn="ctr">
              <a:lnSpc>
                <a:spcPct val="90000"/>
              </a:lnSpc>
              <a:buFont typeface="Arial" pitchFamily="34" charset="0"/>
              <a:buNone/>
            </a:pPr>
            <a:r>
              <a:rPr lang="en-JM" sz="1600" cap="all" dirty="0">
                <a:solidFill>
                  <a:schemeClr val="bg1"/>
                </a:solidFill>
                <a:effectLst>
                  <a:outerShdw blurRad="38100" dist="25400" dir="2700000" algn="tl">
                    <a:srgbClr val="000000">
                      <a:alpha val="0"/>
                    </a:srgbClr>
                  </a:outerShdw>
                </a:effectLst>
                <a:latin typeface="+mj-lt"/>
              </a:rPr>
              <a:t>Support for SSLv3 </a:t>
            </a:r>
            <a:br>
              <a:rPr lang="en-JM" sz="1600" cap="all" dirty="0">
                <a:solidFill>
                  <a:schemeClr val="bg1"/>
                </a:solidFill>
                <a:effectLst>
                  <a:outerShdw blurRad="38100" dist="25400" dir="2700000" algn="tl">
                    <a:srgbClr val="000000">
                      <a:alpha val="0"/>
                    </a:srgbClr>
                  </a:outerShdw>
                </a:effectLst>
                <a:latin typeface="+mj-lt"/>
              </a:rPr>
            </a:br>
            <a:r>
              <a:rPr lang="en-JM" sz="1600" cap="all" dirty="0">
                <a:solidFill>
                  <a:schemeClr val="bg1"/>
                </a:solidFill>
                <a:effectLst>
                  <a:outerShdw blurRad="38100" dist="25400" dir="2700000" algn="tl">
                    <a:srgbClr val="000000">
                      <a:alpha val="0"/>
                    </a:srgbClr>
                  </a:outerShdw>
                </a:effectLst>
                <a:latin typeface="+mj-lt"/>
              </a:rPr>
              <a:t>SEP 2014</a:t>
            </a:r>
          </a:p>
        </p:txBody>
      </p:sp>
      <p:graphicFrame>
        <p:nvGraphicFramePr>
          <p:cNvPr id="9" name="Chart 8"/>
          <p:cNvGraphicFramePr/>
          <p:nvPr>
            <p:extLst/>
          </p:nvPr>
        </p:nvGraphicFramePr>
        <p:xfrm>
          <a:off x="678485" y="1920240"/>
          <a:ext cx="2679675" cy="22388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915751" y="2514600"/>
            <a:ext cx="2352235" cy="988536"/>
          </a:xfrm>
          <a:prstGeom prst="rect">
            <a:avLst/>
          </a:prstGeom>
        </p:spPr>
        <p:txBody>
          <a:bodyPr wrap="square" lIns="121899" tIns="60949" rIns="121899" bIns="60949"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JM" sz="4400" dirty="0">
                <a:solidFill>
                  <a:schemeClr val="tx1">
                    <a:lumMod val="75000"/>
                    <a:lumOff val="25000"/>
                  </a:schemeClr>
                </a:solidFill>
                <a:cs typeface="Franklin Gothic Medium"/>
              </a:rPr>
              <a:t>98</a:t>
            </a:r>
            <a:r>
              <a:rPr lang="en-JM" sz="2000" dirty="0">
                <a:solidFill>
                  <a:schemeClr val="tx1">
                    <a:lumMod val="75000"/>
                    <a:lumOff val="25000"/>
                  </a:schemeClr>
                </a:solidFill>
                <a:cs typeface="Franklin Gothic Medium"/>
              </a:rPr>
              <a:t>%</a:t>
            </a:r>
          </a:p>
        </p:txBody>
      </p:sp>
      <p:sp>
        <p:nvSpPr>
          <p:cNvPr id="14" name="Rectangle 13"/>
          <p:cNvSpPr/>
          <p:nvPr/>
        </p:nvSpPr>
        <p:spPr>
          <a:xfrm>
            <a:off x="4675135" y="4342483"/>
            <a:ext cx="1950212" cy="697412"/>
          </a:xfrm>
          <a:prstGeom prst="rect">
            <a:avLst/>
          </a:prstGeom>
          <a:solidFill>
            <a:schemeClr val="accent1">
              <a:lumMod val="75000"/>
            </a:schemeClr>
          </a:solidFill>
        </p:spPr>
        <p:txBody>
          <a:bodyPr vert="horz" wrap="square" lIns="91440" tIns="0" rIns="91440" bIns="0" rtlCol="0" anchor="ctr">
            <a:noAutofit/>
          </a:bodyPr>
          <a:lstStyle/>
          <a:p>
            <a:pPr algn="ctr">
              <a:lnSpc>
                <a:spcPct val="90000"/>
              </a:lnSpc>
              <a:buFont typeface="Arial" pitchFamily="34" charset="0"/>
              <a:buNone/>
            </a:pPr>
            <a:r>
              <a:rPr lang="en-JM" sz="1600" cap="all" dirty="0">
                <a:solidFill>
                  <a:schemeClr val="bg1"/>
                </a:solidFill>
                <a:effectLst>
                  <a:outerShdw blurRad="38100" dist="25400" dir="2700000" algn="tl">
                    <a:srgbClr val="000000">
                      <a:alpha val="0"/>
                    </a:srgbClr>
                  </a:outerShdw>
                </a:effectLst>
                <a:latin typeface="+mj-lt"/>
              </a:rPr>
              <a:t>Support for SSL v3</a:t>
            </a:r>
            <a:br>
              <a:rPr lang="en-JM" sz="1600" cap="all" dirty="0">
                <a:solidFill>
                  <a:schemeClr val="bg1"/>
                </a:solidFill>
                <a:effectLst>
                  <a:outerShdw blurRad="38100" dist="25400" dir="2700000" algn="tl">
                    <a:srgbClr val="000000">
                      <a:alpha val="0"/>
                    </a:srgbClr>
                  </a:outerShdw>
                </a:effectLst>
                <a:latin typeface="+mj-lt"/>
              </a:rPr>
            </a:br>
            <a:r>
              <a:rPr lang="en-JM" sz="1600" cap="all" dirty="0">
                <a:solidFill>
                  <a:schemeClr val="bg1"/>
                </a:solidFill>
                <a:effectLst>
                  <a:outerShdw blurRad="38100" dist="25400" dir="2700000" algn="tl">
                    <a:srgbClr val="000000">
                      <a:alpha val="0"/>
                    </a:srgbClr>
                  </a:outerShdw>
                </a:effectLst>
                <a:latin typeface="+mj-lt"/>
              </a:rPr>
              <a:t>Today</a:t>
            </a:r>
          </a:p>
        </p:txBody>
      </p:sp>
      <p:graphicFrame>
        <p:nvGraphicFramePr>
          <p:cNvPr id="15" name="Chart 14"/>
          <p:cNvGraphicFramePr/>
          <p:nvPr>
            <p:extLst/>
          </p:nvPr>
        </p:nvGraphicFramePr>
        <p:xfrm>
          <a:off x="4320856" y="1885487"/>
          <a:ext cx="2679675" cy="223886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p:nvPr/>
        </p:nvSpPr>
        <p:spPr>
          <a:xfrm>
            <a:off x="4558122" y="2479847"/>
            <a:ext cx="2352235" cy="988536"/>
          </a:xfrm>
          <a:prstGeom prst="rect">
            <a:avLst/>
          </a:prstGeom>
        </p:spPr>
        <p:txBody>
          <a:bodyPr wrap="square" lIns="121899" tIns="60949" rIns="121899" bIns="60949"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JM" sz="2400" dirty="0">
                <a:solidFill>
                  <a:schemeClr val="tx1">
                    <a:lumMod val="75000"/>
                    <a:lumOff val="25000"/>
                  </a:schemeClr>
                </a:solidFill>
                <a:cs typeface="Franklin Gothic Medium"/>
              </a:rPr>
              <a:t>~</a:t>
            </a:r>
            <a:r>
              <a:rPr lang="en-JM" sz="4400" dirty="0">
                <a:solidFill>
                  <a:schemeClr val="tx1">
                    <a:lumMod val="75000"/>
                    <a:lumOff val="25000"/>
                  </a:schemeClr>
                </a:solidFill>
                <a:cs typeface="Franklin Gothic Medium"/>
              </a:rPr>
              <a:t>26</a:t>
            </a:r>
            <a:r>
              <a:rPr lang="en-JM" sz="2000" dirty="0">
                <a:solidFill>
                  <a:schemeClr val="tx1">
                    <a:lumMod val="75000"/>
                    <a:lumOff val="25000"/>
                  </a:schemeClr>
                </a:solidFill>
                <a:cs typeface="Franklin Gothic Medium"/>
              </a:rPr>
              <a:t>%</a:t>
            </a:r>
          </a:p>
        </p:txBody>
      </p:sp>
      <p:sp>
        <p:nvSpPr>
          <p:cNvPr id="17" name="Rectangle 16"/>
          <p:cNvSpPr/>
          <p:nvPr/>
        </p:nvSpPr>
        <p:spPr>
          <a:xfrm>
            <a:off x="322345" y="6215864"/>
            <a:ext cx="10977070" cy="276999"/>
          </a:xfrm>
          <a:prstGeom prst="rect">
            <a:avLst/>
          </a:prstGeom>
        </p:spPr>
        <p:txBody>
          <a:bodyPr wrap="square">
            <a:spAutoFit/>
          </a:bodyPr>
          <a:lstStyle/>
          <a:p>
            <a:r>
              <a:rPr lang="en-US" baseline="-25000" dirty="0"/>
              <a:t>David Holmes. RSA 2015. </a:t>
            </a:r>
            <a:r>
              <a:rPr lang="en-US" baseline="-25000" dirty="0">
                <a:hlinkClick r:id="rId5"/>
              </a:rPr>
              <a:t>https://devcentral.f5.com/articles/rsa2015-ssl-everywhere-feat-holmes</a:t>
            </a:r>
            <a:r>
              <a:rPr lang="en-US" baseline="-25000" dirty="0"/>
              <a:t> </a:t>
            </a:r>
          </a:p>
        </p:txBody>
      </p:sp>
      <p:sp>
        <p:nvSpPr>
          <p:cNvPr id="18" name="Rectangle 17"/>
          <p:cNvSpPr/>
          <p:nvPr/>
        </p:nvSpPr>
        <p:spPr>
          <a:xfrm>
            <a:off x="8264076" y="4321097"/>
            <a:ext cx="1950212" cy="718799"/>
          </a:xfrm>
          <a:prstGeom prst="rect">
            <a:avLst/>
          </a:prstGeom>
          <a:solidFill>
            <a:schemeClr val="accent1">
              <a:lumMod val="75000"/>
            </a:schemeClr>
          </a:solidFill>
        </p:spPr>
        <p:txBody>
          <a:bodyPr vert="horz" wrap="square" lIns="91440" tIns="0" rIns="91440" bIns="0" rtlCol="0" anchor="ctr">
            <a:noAutofit/>
          </a:bodyPr>
          <a:lstStyle/>
          <a:p>
            <a:pPr algn="ctr">
              <a:lnSpc>
                <a:spcPct val="90000"/>
              </a:lnSpc>
              <a:buFont typeface="Arial" pitchFamily="34" charset="0"/>
              <a:buNone/>
            </a:pPr>
            <a:r>
              <a:rPr lang="en-JM" sz="1600" cap="all" dirty="0">
                <a:solidFill>
                  <a:schemeClr val="bg1"/>
                </a:solidFill>
                <a:effectLst>
                  <a:outerShdw blurRad="38100" dist="25400" dir="2700000" algn="tl">
                    <a:srgbClr val="000000">
                      <a:alpha val="0"/>
                    </a:srgbClr>
                  </a:outerShdw>
                </a:effectLst>
                <a:latin typeface="+mj-lt"/>
              </a:rPr>
              <a:t>Support for Forward secrecy</a:t>
            </a:r>
          </a:p>
        </p:txBody>
      </p:sp>
      <p:graphicFrame>
        <p:nvGraphicFramePr>
          <p:cNvPr id="19" name="Chart 18"/>
          <p:cNvGraphicFramePr/>
          <p:nvPr>
            <p:extLst/>
          </p:nvPr>
        </p:nvGraphicFramePr>
        <p:xfrm>
          <a:off x="7909797" y="1864100"/>
          <a:ext cx="2679675" cy="2238864"/>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
          <p:cNvSpPr txBox="1"/>
          <p:nvPr/>
        </p:nvSpPr>
        <p:spPr>
          <a:xfrm>
            <a:off x="8147063" y="2458460"/>
            <a:ext cx="2352235" cy="988536"/>
          </a:xfrm>
          <a:prstGeom prst="rect">
            <a:avLst/>
          </a:prstGeom>
        </p:spPr>
        <p:txBody>
          <a:bodyPr wrap="square" lIns="121899" tIns="60949" rIns="121899" bIns="60949"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JM" sz="2400" dirty="0">
                <a:solidFill>
                  <a:schemeClr val="tx1">
                    <a:lumMod val="75000"/>
                    <a:lumOff val="25000"/>
                  </a:schemeClr>
                </a:solidFill>
                <a:cs typeface="Franklin Gothic Medium"/>
              </a:rPr>
              <a:t>&gt;</a:t>
            </a:r>
            <a:r>
              <a:rPr lang="en-JM" sz="4400" dirty="0">
                <a:solidFill>
                  <a:schemeClr val="tx1">
                    <a:lumMod val="75000"/>
                    <a:lumOff val="25000"/>
                  </a:schemeClr>
                </a:solidFill>
                <a:cs typeface="Franklin Gothic Medium"/>
              </a:rPr>
              <a:t>33</a:t>
            </a:r>
            <a:r>
              <a:rPr lang="en-JM" sz="2000" dirty="0">
                <a:solidFill>
                  <a:schemeClr val="tx1">
                    <a:lumMod val="75000"/>
                    <a:lumOff val="25000"/>
                  </a:schemeClr>
                </a:solidFill>
                <a:cs typeface="Franklin Gothic Medium"/>
              </a:rPr>
              <a:t>%</a:t>
            </a:r>
          </a:p>
        </p:txBody>
      </p:sp>
      <p:sp>
        <p:nvSpPr>
          <p:cNvPr id="21" name="Right Arrow 20"/>
          <p:cNvSpPr/>
          <p:nvPr/>
        </p:nvSpPr>
        <p:spPr>
          <a:xfrm>
            <a:off x="3173532" y="2727152"/>
            <a:ext cx="1389954" cy="681789"/>
          </a:xfrm>
          <a:prstGeom prst="rightArrow">
            <a:avLst/>
          </a:prstGeom>
          <a:solidFill>
            <a:schemeClr val="accent1">
              <a:lumMod val="75000"/>
            </a:schemeClr>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22" name="Right Arrow 21"/>
          <p:cNvSpPr/>
          <p:nvPr/>
        </p:nvSpPr>
        <p:spPr>
          <a:xfrm rot="16200000">
            <a:off x="10232758" y="2471933"/>
            <a:ext cx="1042737" cy="908815"/>
          </a:xfrm>
          <a:prstGeom prst="rightArrow">
            <a:avLst/>
          </a:prstGeom>
          <a:solidFill>
            <a:schemeClr val="accent1">
              <a:lumMod val="75000"/>
            </a:schemeClr>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278326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SSL &amp; the </a:t>
            </a:r>
            <a:r>
              <a:rPr lang="en-US" dirty="0" smtClean="0">
                <a:solidFill>
                  <a:srgbClr val="FF0000"/>
                </a:solidFill>
              </a:rPr>
              <a:t>FULL</a:t>
            </a:r>
            <a:r>
              <a:rPr lang="en-US" dirty="0" smtClean="0"/>
              <a:t> Proxy</a:t>
            </a:r>
            <a:endParaRPr lang="en-US" dirty="0"/>
          </a:p>
        </p:txBody>
      </p:sp>
      <p:sp>
        <p:nvSpPr>
          <p:cNvPr id="3" name="Subtitle 2"/>
          <p:cNvSpPr>
            <a:spLocks noGrp="1"/>
          </p:cNvSpPr>
          <p:nvPr>
            <p:ph type="subTitle" idx="1"/>
          </p:nvPr>
        </p:nvSpPr>
        <p:spPr>
          <a:xfrm>
            <a:off x="2243667" y="3657600"/>
            <a:ext cx="7296836" cy="1752600"/>
          </a:xfrm>
        </p:spPr>
        <p:txBody>
          <a:bodyPr/>
          <a:lstStyle/>
          <a:p>
            <a:r>
              <a:rPr lang="en-US" sz="2400" dirty="0" smtClean="0"/>
              <a:t>… Some quick reminders </a:t>
            </a:r>
            <a:endParaRPr lang="en-US" sz="2400" dirty="0"/>
          </a:p>
        </p:txBody>
      </p:sp>
    </p:spTree>
    <p:extLst>
      <p:ext uri="{BB962C8B-B14F-4D97-AF65-F5344CB8AC3E}">
        <p14:creationId xmlns:p14="http://schemas.microsoft.com/office/powerpoint/2010/main" val="2583602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a:t>SSL </a:t>
            </a:r>
            <a:r>
              <a:rPr lang="en-US" dirty="0" smtClean="0"/>
              <a:t>Visibility/Intercept</a:t>
            </a:r>
            <a:endParaRPr lang="en-US" dirty="0"/>
          </a:p>
        </p:txBody>
      </p:sp>
      <p:cxnSp>
        <p:nvCxnSpPr>
          <p:cNvPr id="3" name="Straight Arrow Connector 2"/>
          <p:cNvCxnSpPr/>
          <p:nvPr/>
        </p:nvCxnSpPr>
        <p:spPr>
          <a:xfrm>
            <a:off x="1708360" y="2966036"/>
            <a:ext cx="8835340" cy="11865"/>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1680091" y="4566975"/>
            <a:ext cx="8835340" cy="11865"/>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150029" y="4005270"/>
            <a:ext cx="1842789" cy="1093620"/>
            <a:chOff x="4143281" y="1403268"/>
            <a:chExt cx="649097" cy="370395"/>
          </a:xfrm>
        </p:grpSpPr>
        <p:sp>
          <p:nvSpPr>
            <p:cNvPr id="6" name="Freeform 14"/>
            <p:cNvSpPr>
              <a:spLocks noEditPoints="1"/>
            </p:cNvSpPr>
            <p:nvPr/>
          </p:nvSpPr>
          <p:spPr bwMode="auto">
            <a:xfrm>
              <a:off x="4143281" y="1403268"/>
              <a:ext cx="649097" cy="370395"/>
            </a:xfrm>
            <a:custGeom>
              <a:avLst/>
              <a:gdLst>
                <a:gd name="T0" fmla="*/ 750 w 757"/>
                <a:gd name="T1" fmla="*/ 207 h 432"/>
                <a:gd name="T2" fmla="*/ 664 w 757"/>
                <a:gd name="T3" fmla="*/ 145 h 432"/>
                <a:gd name="T4" fmla="*/ 651 w 757"/>
                <a:gd name="T5" fmla="*/ 152 h 432"/>
                <a:gd name="T6" fmla="*/ 651 w 757"/>
                <a:gd name="T7" fmla="*/ 195 h 432"/>
                <a:gd name="T8" fmla="*/ 595 w 757"/>
                <a:gd name="T9" fmla="*/ 195 h 432"/>
                <a:gd name="T10" fmla="*/ 595 w 757"/>
                <a:gd name="T11" fmla="*/ 92 h 432"/>
                <a:gd name="T12" fmla="*/ 504 w 757"/>
                <a:gd name="T13" fmla="*/ 0 h 432"/>
                <a:gd name="T14" fmla="*/ 253 w 757"/>
                <a:gd name="T15" fmla="*/ 0 h 432"/>
                <a:gd name="T16" fmla="*/ 162 w 757"/>
                <a:gd name="T17" fmla="*/ 92 h 432"/>
                <a:gd name="T18" fmla="*/ 162 w 757"/>
                <a:gd name="T19" fmla="*/ 195 h 432"/>
                <a:gd name="T20" fmla="*/ 106 w 757"/>
                <a:gd name="T21" fmla="*/ 195 h 432"/>
                <a:gd name="T22" fmla="*/ 106 w 757"/>
                <a:gd name="T23" fmla="*/ 152 h 432"/>
                <a:gd name="T24" fmla="*/ 93 w 757"/>
                <a:gd name="T25" fmla="*/ 145 h 432"/>
                <a:gd name="T26" fmla="*/ 7 w 757"/>
                <a:gd name="T27" fmla="*/ 207 h 432"/>
                <a:gd name="T28" fmla="*/ 7 w 757"/>
                <a:gd name="T29" fmla="*/ 226 h 432"/>
                <a:gd name="T30" fmla="*/ 94 w 757"/>
                <a:gd name="T31" fmla="*/ 287 h 432"/>
                <a:gd name="T32" fmla="*/ 107 w 757"/>
                <a:gd name="T33" fmla="*/ 280 h 432"/>
                <a:gd name="T34" fmla="*/ 107 w 757"/>
                <a:gd name="T35" fmla="*/ 237 h 432"/>
                <a:gd name="T36" fmla="*/ 162 w 757"/>
                <a:gd name="T37" fmla="*/ 237 h 432"/>
                <a:gd name="T38" fmla="*/ 162 w 757"/>
                <a:gd name="T39" fmla="*/ 341 h 432"/>
                <a:gd name="T40" fmla="*/ 253 w 757"/>
                <a:gd name="T41" fmla="*/ 432 h 432"/>
                <a:gd name="T42" fmla="*/ 504 w 757"/>
                <a:gd name="T43" fmla="*/ 432 h 432"/>
                <a:gd name="T44" fmla="*/ 595 w 757"/>
                <a:gd name="T45" fmla="*/ 341 h 432"/>
                <a:gd name="T46" fmla="*/ 595 w 757"/>
                <a:gd name="T47" fmla="*/ 237 h 432"/>
                <a:gd name="T48" fmla="*/ 650 w 757"/>
                <a:gd name="T49" fmla="*/ 237 h 432"/>
                <a:gd name="T50" fmla="*/ 650 w 757"/>
                <a:gd name="T51" fmla="*/ 280 h 432"/>
                <a:gd name="T52" fmla="*/ 663 w 757"/>
                <a:gd name="T53" fmla="*/ 287 h 432"/>
                <a:gd name="T54" fmla="*/ 750 w 757"/>
                <a:gd name="T55" fmla="*/ 226 h 432"/>
                <a:gd name="T56" fmla="*/ 750 w 757"/>
                <a:gd name="T57" fmla="*/ 207 h 432"/>
                <a:gd name="T58" fmla="*/ 553 w 757"/>
                <a:gd name="T59" fmla="*/ 341 h 432"/>
                <a:gd name="T60" fmla="*/ 504 w 757"/>
                <a:gd name="T61" fmla="*/ 390 h 432"/>
                <a:gd name="T62" fmla="*/ 253 w 757"/>
                <a:gd name="T63" fmla="*/ 390 h 432"/>
                <a:gd name="T64" fmla="*/ 204 w 757"/>
                <a:gd name="T65" fmla="*/ 341 h 432"/>
                <a:gd name="T66" fmla="*/ 204 w 757"/>
                <a:gd name="T67" fmla="*/ 92 h 432"/>
                <a:gd name="T68" fmla="*/ 253 w 757"/>
                <a:gd name="T69" fmla="*/ 42 h 432"/>
                <a:gd name="T70" fmla="*/ 504 w 757"/>
                <a:gd name="T71" fmla="*/ 42 h 432"/>
                <a:gd name="T72" fmla="*/ 553 w 757"/>
                <a:gd name="T73" fmla="*/ 92 h 432"/>
                <a:gd name="T74" fmla="*/ 553 w 757"/>
                <a:gd name="T75" fmla="*/ 34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7" h="432">
                  <a:moveTo>
                    <a:pt x="750" y="207"/>
                  </a:moveTo>
                  <a:cubicBezTo>
                    <a:pt x="664" y="145"/>
                    <a:pt x="664" y="145"/>
                    <a:pt x="664" y="145"/>
                  </a:cubicBezTo>
                  <a:cubicBezTo>
                    <a:pt x="657" y="140"/>
                    <a:pt x="651" y="143"/>
                    <a:pt x="651" y="152"/>
                  </a:cubicBezTo>
                  <a:cubicBezTo>
                    <a:pt x="651" y="195"/>
                    <a:pt x="651" y="195"/>
                    <a:pt x="651" y="195"/>
                  </a:cubicBezTo>
                  <a:cubicBezTo>
                    <a:pt x="595" y="195"/>
                    <a:pt x="595" y="195"/>
                    <a:pt x="595" y="195"/>
                  </a:cubicBezTo>
                  <a:cubicBezTo>
                    <a:pt x="595" y="92"/>
                    <a:pt x="595" y="92"/>
                    <a:pt x="595" y="92"/>
                  </a:cubicBezTo>
                  <a:cubicBezTo>
                    <a:pt x="595" y="41"/>
                    <a:pt x="554" y="0"/>
                    <a:pt x="504" y="0"/>
                  </a:cubicBezTo>
                  <a:cubicBezTo>
                    <a:pt x="253" y="0"/>
                    <a:pt x="253" y="0"/>
                    <a:pt x="253" y="0"/>
                  </a:cubicBezTo>
                  <a:cubicBezTo>
                    <a:pt x="203" y="0"/>
                    <a:pt x="162" y="41"/>
                    <a:pt x="162" y="92"/>
                  </a:cubicBezTo>
                  <a:cubicBezTo>
                    <a:pt x="162" y="195"/>
                    <a:pt x="162" y="195"/>
                    <a:pt x="162" y="195"/>
                  </a:cubicBezTo>
                  <a:cubicBezTo>
                    <a:pt x="106" y="195"/>
                    <a:pt x="106" y="195"/>
                    <a:pt x="106" y="195"/>
                  </a:cubicBezTo>
                  <a:cubicBezTo>
                    <a:pt x="106" y="152"/>
                    <a:pt x="106" y="152"/>
                    <a:pt x="106" y="152"/>
                  </a:cubicBezTo>
                  <a:cubicBezTo>
                    <a:pt x="106" y="143"/>
                    <a:pt x="100" y="140"/>
                    <a:pt x="93" y="145"/>
                  </a:cubicBezTo>
                  <a:cubicBezTo>
                    <a:pt x="7" y="207"/>
                    <a:pt x="7" y="207"/>
                    <a:pt x="7" y="207"/>
                  </a:cubicBezTo>
                  <a:cubicBezTo>
                    <a:pt x="0" y="212"/>
                    <a:pt x="0" y="221"/>
                    <a:pt x="7" y="226"/>
                  </a:cubicBezTo>
                  <a:cubicBezTo>
                    <a:pt x="94" y="287"/>
                    <a:pt x="94" y="287"/>
                    <a:pt x="94" y="287"/>
                  </a:cubicBezTo>
                  <a:cubicBezTo>
                    <a:pt x="101" y="292"/>
                    <a:pt x="107" y="289"/>
                    <a:pt x="107" y="280"/>
                  </a:cubicBezTo>
                  <a:cubicBezTo>
                    <a:pt x="107" y="237"/>
                    <a:pt x="107" y="237"/>
                    <a:pt x="107" y="237"/>
                  </a:cubicBezTo>
                  <a:cubicBezTo>
                    <a:pt x="162" y="237"/>
                    <a:pt x="162" y="237"/>
                    <a:pt x="162" y="237"/>
                  </a:cubicBezTo>
                  <a:cubicBezTo>
                    <a:pt x="162" y="341"/>
                    <a:pt x="162" y="341"/>
                    <a:pt x="162" y="341"/>
                  </a:cubicBezTo>
                  <a:cubicBezTo>
                    <a:pt x="162" y="391"/>
                    <a:pt x="203" y="432"/>
                    <a:pt x="253" y="432"/>
                  </a:cubicBezTo>
                  <a:cubicBezTo>
                    <a:pt x="504" y="432"/>
                    <a:pt x="504" y="432"/>
                    <a:pt x="504" y="432"/>
                  </a:cubicBezTo>
                  <a:cubicBezTo>
                    <a:pt x="554" y="432"/>
                    <a:pt x="595" y="391"/>
                    <a:pt x="595" y="341"/>
                  </a:cubicBezTo>
                  <a:cubicBezTo>
                    <a:pt x="595" y="237"/>
                    <a:pt x="595" y="237"/>
                    <a:pt x="595" y="237"/>
                  </a:cubicBezTo>
                  <a:cubicBezTo>
                    <a:pt x="650" y="237"/>
                    <a:pt x="650" y="237"/>
                    <a:pt x="650" y="237"/>
                  </a:cubicBezTo>
                  <a:cubicBezTo>
                    <a:pt x="650" y="280"/>
                    <a:pt x="650" y="280"/>
                    <a:pt x="650" y="280"/>
                  </a:cubicBezTo>
                  <a:cubicBezTo>
                    <a:pt x="650" y="289"/>
                    <a:pt x="656" y="292"/>
                    <a:pt x="663" y="287"/>
                  </a:cubicBezTo>
                  <a:cubicBezTo>
                    <a:pt x="750" y="226"/>
                    <a:pt x="750" y="226"/>
                    <a:pt x="750" y="226"/>
                  </a:cubicBezTo>
                  <a:cubicBezTo>
                    <a:pt x="757" y="221"/>
                    <a:pt x="757" y="212"/>
                    <a:pt x="750" y="207"/>
                  </a:cubicBezTo>
                  <a:close/>
                  <a:moveTo>
                    <a:pt x="553" y="341"/>
                  </a:moveTo>
                  <a:cubicBezTo>
                    <a:pt x="553" y="368"/>
                    <a:pt x="531" y="390"/>
                    <a:pt x="504" y="390"/>
                  </a:cubicBezTo>
                  <a:cubicBezTo>
                    <a:pt x="253" y="390"/>
                    <a:pt x="253" y="390"/>
                    <a:pt x="253" y="390"/>
                  </a:cubicBezTo>
                  <a:cubicBezTo>
                    <a:pt x="226" y="390"/>
                    <a:pt x="204" y="368"/>
                    <a:pt x="204" y="341"/>
                  </a:cubicBezTo>
                  <a:cubicBezTo>
                    <a:pt x="204" y="92"/>
                    <a:pt x="204" y="92"/>
                    <a:pt x="204" y="92"/>
                  </a:cubicBezTo>
                  <a:cubicBezTo>
                    <a:pt x="204" y="64"/>
                    <a:pt x="226" y="42"/>
                    <a:pt x="253" y="42"/>
                  </a:cubicBezTo>
                  <a:cubicBezTo>
                    <a:pt x="504" y="42"/>
                    <a:pt x="504" y="42"/>
                    <a:pt x="504" y="42"/>
                  </a:cubicBezTo>
                  <a:cubicBezTo>
                    <a:pt x="531" y="42"/>
                    <a:pt x="553" y="64"/>
                    <a:pt x="553" y="92"/>
                  </a:cubicBezTo>
                  <a:lnTo>
                    <a:pt x="553" y="341"/>
                  </a:lnTo>
                  <a:close/>
                </a:path>
              </a:pathLst>
            </a:custGeom>
            <a:solidFill>
              <a:srgbClr val="4D4D4F"/>
            </a:solidFill>
            <a:ln w="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 name="Freeform 15"/>
            <p:cNvSpPr>
              <a:spLocks noEditPoints="1"/>
            </p:cNvSpPr>
            <p:nvPr/>
          </p:nvSpPr>
          <p:spPr bwMode="auto">
            <a:xfrm>
              <a:off x="4359244" y="1481690"/>
              <a:ext cx="224409" cy="224409"/>
            </a:xfrm>
            <a:custGeom>
              <a:avLst/>
              <a:gdLst>
                <a:gd name="T0" fmla="*/ 202 w 262"/>
                <a:gd name="T1" fmla="*/ 161 h 262"/>
                <a:gd name="T2" fmla="*/ 181 w 262"/>
                <a:gd name="T3" fmla="*/ 153 h 262"/>
                <a:gd name="T4" fmla="*/ 198 w 262"/>
                <a:gd name="T5" fmla="*/ 99 h 262"/>
                <a:gd name="T6" fmla="*/ 169 w 262"/>
                <a:gd name="T7" fmla="*/ 29 h 262"/>
                <a:gd name="T8" fmla="*/ 99 w 262"/>
                <a:gd name="T9" fmla="*/ 0 h 262"/>
                <a:gd name="T10" fmla="*/ 29 w 262"/>
                <a:gd name="T11" fmla="*/ 29 h 262"/>
                <a:gd name="T12" fmla="*/ 0 w 262"/>
                <a:gd name="T13" fmla="*/ 99 h 262"/>
                <a:gd name="T14" fmla="*/ 29 w 262"/>
                <a:gd name="T15" fmla="*/ 169 h 262"/>
                <a:gd name="T16" fmla="*/ 99 w 262"/>
                <a:gd name="T17" fmla="*/ 198 h 262"/>
                <a:gd name="T18" fmla="*/ 153 w 262"/>
                <a:gd name="T19" fmla="*/ 182 h 262"/>
                <a:gd name="T20" fmla="*/ 161 w 262"/>
                <a:gd name="T21" fmla="*/ 202 h 262"/>
                <a:gd name="T22" fmla="*/ 212 w 262"/>
                <a:gd name="T23" fmla="*/ 253 h 262"/>
                <a:gd name="T24" fmla="*/ 233 w 262"/>
                <a:gd name="T25" fmla="*/ 262 h 262"/>
                <a:gd name="T26" fmla="*/ 253 w 262"/>
                <a:gd name="T27" fmla="*/ 253 h 262"/>
                <a:gd name="T28" fmla="*/ 262 w 262"/>
                <a:gd name="T29" fmla="*/ 233 h 262"/>
                <a:gd name="T30" fmla="*/ 253 w 262"/>
                <a:gd name="T31" fmla="*/ 212 h 262"/>
                <a:gd name="T32" fmla="*/ 202 w 262"/>
                <a:gd name="T33" fmla="*/ 161 h 262"/>
                <a:gd name="T34" fmla="*/ 145 w 262"/>
                <a:gd name="T35" fmla="*/ 146 h 262"/>
                <a:gd name="T36" fmla="*/ 99 w 262"/>
                <a:gd name="T37" fmla="*/ 165 h 262"/>
                <a:gd name="T38" fmla="*/ 52 w 262"/>
                <a:gd name="T39" fmla="*/ 146 h 262"/>
                <a:gd name="T40" fmla="*/ 33 w 262"/>
                <a:gd name="T41" fmla="*/ 99 h 262"/>
                <a:gd name="T42" fmla="*/ 52 w 262"/>
                <a:gd name="T43" fmla="*/ 52 h 262"/>
                <a:gd name="T44" fmla="*/ 99 w 262"/>
                <a:gd name="T45" fmla="*/ 33 h 262"/>
                <a:gd name="T46" fmla="*/ 145 w 262"/>
                <a:gd name="T47" fmla="*/ 52 h 262"/>
                <a:gd name="T48" fmla="*/ 165 w 262"/>
                <a:gd name="T49" fmla="*/ 99 h 262"/>
                <a:gd name="T50" fmla="*/ 145 w 262"/>
                <a:gd name="T51" fmla="*/ 1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62">
                  <a:moveTo>
                    <a:pt x="202" y="161"/>
                  </a:moveTo>
                  <a:cubicBezTo>
                    <a:pt x="197" y="156"/>
                    <a:pt x="189" y="153"/>
                    <a:pt x="181" y="153"/>
                  </a:cubicBezTo>
                  <a:cubicBezTo>
                    <a:pt x="192" y="137"/>
                    <a:pt x="198" y="119"/>
                    <a:pt x="198" y="99"/>
                  </a:cubicBezTo>
                  <a:cubicBezTo>
                    <a:pt x="198" y="73"/>
                    <a:pt x="188" y="48"/>
                    <a:pt x="169" y="29"/>
                  </a:cubicBezTo>
                  <a:cubicBezTo>
                    <a:pt x="150" y="10"/>
                    <a:pt x="125" y="0"/>
                    <a:pt x="99" y="0"/>
                  </a:cubicBezTo>
                  <a:cubicBezTo>
                    <a:pt x="72" y="0"/>
                    <a:pt x="47" y="10"/>
                    <a:pt x="29" y="29"/>
                  </a:cubicBezTo>
                  <a:cubicBezTo>
                    <a:pt x="10" y="48"/>
                    <a:pt x="0" y="73"/>
                    <a:pt x="0" y="99"/>
                  </a:cubicBezTo>
                  <a:cubicBezTo>
                    <a:pt x="0" y="125"/>
                    <a:pt x="10" y="150"/>
                    <a:pt x="29" y="169"/>
                  </a:cubicBezTo>
                  <a:cubicBezTo>
                    <a:pt x="47" y="188"/>
                    <a:pt x="72" y="198"/>
                    <a:pt x="99" y="198"/>
                  </a:cubicBezTo>
                  <a:cubicBezTo>
                    <a:pt x="118" y="198"/>
                    <a:pt x="137" y="192"/>
                    <a:pt x="153" y="182"/>
                  </a:cubicBezTo>
                  <a:cubicBezTo>
                    <a:pt x="153" y="190"/>
                    <a:pt x="156" y="197"/>
                    <a:pt x="161" y="202"/>
                  </a:cubicBezTo>
                  <a:cubicBezTo>
                    <a:pt x="212" y="253"/>
                    <a:pt x="212" y="253"/>
                    <a:pt x="212" y="253"/>
                  </a:cubicBezTo>
                  <a:cubicBezTo>
                    <a:pt x="218" y="259"/>
                    <a:pt x="225" y="262"/>
                    <a:pt x="233" y="262"/>
                  </a:cubicBezTo>
                  <a:cubicBezTo>
                    <a:pt x="240" y="262"/>
                    <a:pt x="248" y="259"/>
                    <a:pt x="253" y="253"/>
                  </a:cubicBezTo>
                  <a:cubicBezTo>
                    <a:pt x="259" y="248"/>
                    <a:pt x="262" y="241"/>
                    <a:pt x="262" y="233"/>
                  </a:cubicBezTo>
                  <a:cubicBezTo>
                    <a:pt x="262" y="225"/>
                    <a:pt x="259" y="218"/>
                    <a:pt x="253" y="212"/>
                  </a:cubicBezTo>
                  <a:lnTo>
                    <a:pt x="202" y="161"/>
                  </a:lnTo>
                  <a:close/>
                  <a:moveTo>
                    <a:pt x="145" y="146"/>
                  </a:moveTo>
                  <a:cubicBezTo>
                    <a:pt x="133" y="158"/>
                    <a:pt x="116" y="165"/>
                    <a:pt x="99" y="165"/>
                  </a:cubicBezTo>
                  <a:cubicBezTo>
                    <a:pt x="81" y="165"/>
                    <a:pt x="64" y="158"/>
                    <a:pt x="52" y="146"/>
                  </a:cubicBezTo>
                  <a:cubicBezTo>
                    <a:pt x="40" y="133"/>
                    <a:pt x="33" y="117"/>
                    <a:pt x="33" y="99"/>
                  </a:cubicBezTo>
                  <a:cubicBezTo>
                    <a:pt x="33" y="81"/>
                    <a:pt x="40" y="65"/>
                    <a:pt x="52" y="52"/>
                  </a:cubicBezTo>
                  <a:cubicBezTo>
                    <a:pt x="64" y="40"/>
                    <a:pt x="81" y="33"/>
                    <a:pt x="99" y="33"/>
                  </a:cubicBezTo>
                  <a:cubicBezTo>
                    <a:pt x="116" y="33"/>
                    <a:pt x="133" y="40"/>
                    <a:pt x="145" y="52"/>
                  </a:cubicBezTo>
                  <a:cubicBezTo>
                    <a:pt x="158" y="65"/>
                    <a:pt x="165" y="81"/>
                    <a:pt x="165" y="99"/>
                  </a:cubicBezTo>
                  <a:cubicBezTo>
                    <a:pt x="165" y="117"/>
                    <a:pt x="158" y="133"/>
                    <a:pt x="145" y="146"/>
                  </a:cubicBezTo>
                  <a:close/>
                </a:path>
              </a:pathLst>
            </a:custGeom>
            <a:solidFill>
              <a:srgbClr val="4D4D4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p:nvPr/>
        </p:nvGrpSpPr>
        <p:grpSpPr>
          <a:xfrm>
            <a:off x="10832995" y="2634720"/>
            <a:ext cx="791560" cy="686361"/>
            <a:chOff x="7031366" y="3109913"/>
            <a:chExt cx="439738" cy="381000"/>
          </a:xfrm>
          <a:solidFill>
            <a:schemeClr val="accent1"/>
          </a:solidFill>
        </p:grpSpPr>
        <p:sp>
          <p:nvSpPr>
            <p:cNvPr id="9" name="Freeform 82"/>
            <p:cNvSpPr>
              <a:spLocks noEditPoints="1"/>
            </p:cNvSpPr>
            <p:nvPr/>
          </p:nvSpPr>
          <p:spPr bwMode="auto">
            <a:xfrm>
              <a:off x="7031366" y="3109913"/>
              <a:ext cx="439738" cy="381000"/>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0" name="Freeform 83"/>
            <p:cNvSpPr>
              <a:spLocks/>
            </p:cNvSpPr>
            <p:nvPr/>
          </p:nvSpPr>
          <p:spPr bwMode="auto">
            <a:xfrm>
              <a:off x="7094866" y="3228975"/>
              <a:ext cx="311150" cy="25400"/>
            </a:xfrm>
            <a:custGeom>
              <a:avLst/>
              <a:gdLst>
                <a:gd name="T0" fmla="*/ 14 w 345"/>
                <a:gd name="T1" fmla="*/ 29 h 29"/>
                <a:gd name="T2" fmla="*/ 331 w 345"/>
                <a:gd name="T3" fmla="*/ 29 h 29"/>
                <a:gd name="T4" fmla="*/ 345 w 345"/>
                <a:gd name="T5" fmla="*/ 14 h 29"/>
                <a:gd name="T6" fmla="*/ 331 w 345"/>
                <a:gd name="T7" fmla="*/ 0 h 29"/>
                <a:gd name="T8" fmla="*/ 14 w 345"/>
                <a:gd name="T9" fmla="*/ 0 h 29"/>
                <a:gd name="T10" fmla="*/ 0 w 345"/>
                <a:gd name="T11" fmla="*/ 14 h 29"/>
                <a:gd name="T12" fmla="*/ 14 w 34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45" h="29">
                  <a:moveTo>
                    <a:pt x="14" y="29"/>
                  </a:moveTo>
                  <a:cubicBezTo>
                    <a:pt x="331" y="29"/>
                    <a:pt x="331" y="29"/>
                    <a:pt x="331" y="29"/>
                  </a:cubicBezTo>
                  <a:cubicBezTo>
                    <a:pt x="339" y="29"/>
                    <a:pt x="345" y="22"/>
                    <a:pt x="345" y="14"/>
                  </a:cubicBezTo>
                  <a:cubicBezTo>
                    <a:pt x="345" y="7"/>
                    <a:pt x="339" y="0"/>
                    <a:pt x="331" y="0"/>
                  </a:cubicBezTo>
                  <a:cubicBezTo>
                    <a:pt x="14" y="0"/>
                    <a:pt x="14" y="0"/>
                    <a:pt x="14" y="0"/>
                  </a:cubicBezTo>
                  <a:cubicBezTo>
                    <a:pt x="6" y="0"/>
                    <a:pt x="0" y="7"/>
                    <a:pt x="0" y="14"/>
                  </a:cubicBezTo>
                  <a:cubicBezTo>
                    <a:pt x="0" y="22"/>
                    <a:pt x="6" y="29"/>
                    <a:pt x="14"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1" name="Freeform 84"/>
            <p:cNvSpPr>
              <a:spLocks/>
            </p:cNvSpPr>
            <p:nvPr/>
          </p:nvSpPr>
          <p:spPr bwMode="auto">
            <a:xfrm>
              <a:off x="7094866" y="3270250"/>
              <a:ext cx="311150" cy="25400"/>
            </a:xfrm>
            <a:custGeom>
              <a:avLst/>
              <a:gdLst>
                <a:gd name="T0" fmla="*/ 14 w 345"/>
                <a:gd name="T1" fmla="*/ 28 h 28"/>
                <a:gd name="T2" fmla="*/ 331 w 345"/>
                <a:gd name="T3" fmla="*/ 28 h 28"/>
                <a:gd name="T4" fmla="*/ 345 w 345"/>
                <a:gd name="T5" fmla="*/ 14 h 28"/>
                <a:gd name="T6" fmla="*/ 331 w 345"/>
                <a:gd name="T7" fmla="*/ 0 h 28"/>
                <a:gd name="T8" fmla="*/ 14 w 345"/>
                <a:gd name="T9" fmla="*/ 0 h 28"/>
                <a:gd name="T10" fmla="*/ 0 w 345"/>
                <a:gd name="T11" fmla="*/ 14 h 28"/>
                <a:gd name="T12" fmla="*/ 14 w 34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45" h="28">
                  <a:moveTo>
                    <a:pt x="14" y="28"/>
                  </a:moveTo>
                  <a:cubicBezTo>
                    <a:pt x="331" y="28"/>
                    <a:pt x="331" y="28"/>
                    <a:pt x="331" y="28"/>
                  </a:cubicBezTo>
                  <a:cubicBezTo>
                    <a:pt x="339" y="28"/>
                    <a:pt x="345" y="22"/>
                    <a:pt x="345" y="14"/>
                  </a:cubicBezTo>
                  <a:cubicBezTo>
                    <a:pt x="345" y="6"/>
                    <a:pt x="339" y="0"/>
                    <a:pt x="331" y="0"/>
                  </a:cubicBezTo>
                  <a:cubicBezTo>
                    <a:pt x="14" y="0"/>
                    <a:pt x="14" y="0"/>
                    <a:pt x="14" y="0"/>
                  </a:cubicBezTo>
                  <a:cubicBezTo>
                    <a:pt x="6" y="0"/>
                    <a:pt x="0" y="6"/>
                    <a:pt x="0" y="14"/>
                  </a:cubicBezTo>
                  <a:cubicBezTo>
                    <a:pt x="0" y="22"/>
                    <a:pt x="6" y="28"/>
                    <a:pt x="14"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2" name="Freeform 85"/>
            <p:cNvSpPr>
              <a:spLocks/>
            </p:cNvSpPr>
            <p:nvPr/>
          </p:nvSpPr>
          <p:spPr bwMode="auto">
            <a:xfrm>
              <a:off x="7094866" y="3311525"/>
              <a:ext cx="155575" cy="25400"/>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3" name="Freeform 86"/>
            <p:cNvSpPr>
              <a:spLocks/>
            </p:cNvSpPr>
            <p:nvPr/>
          </p:nvSpPr>
          <p:spPr bwMode="auto">
            <a:xfrm>
              <a:off x="7094866" y="3352800"/>
              <a:ext cx="155575" cy="25400"/>
            </a:xfrm>
            <a:custGeom>
              <a:avLst/>
              <a:gdLst>
                <a:gd name="T0" fmla="*/ 158 w 172"/>
                <a:gd name="T1" fmla="*/ 0 h 28"/>
                <a:gd name="T2" fmla="*/ 14 w 172"/>
                <a:gd name="T3" fmla="*/ 0 h 28"/>
                <a:gd name="T4" fmla="*/ 0 w 172"/>
                <a:gd name="T5" fmla="*/ 14 h 28"/>
                <a:gd name="T6" fmla="*/ 14 w 172"/>
                <a:gd name="T7" fmla="*/ 28 h 28"/>
                <a:gd name="T8" fmla="*/ 158 w 172"/>
                <a:gd name="T9" fmla="*/ 28 h 28"/>
                <a:gd name="T10" fmla="*/ 172 w 172"/>
                <a:gd name="T11" fmla="*/ 14 h 28"/>
                <a:gd name="T12" fmla="*/ 158 w 17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2" h="28">
                  <a:moveTo>
                    <a:pt x="158" y="0"/>
                  </a:moveTo>
                  <a:cubicBezTo>
                    <a:pt x="14" y="0"/>
                    <a:pt x="14" y="0"/>
                    <a:pt x="14" y="0"/>
                  </a:cubicBezTo>
                  <a:cubicBezTo>
                    <a:pt x="6" y="0"/>
                    <a:pt x="0" y="6"/>
                    <a:pt x="0" y="14"/>
                  </a:cubicBezTo>
                  <a:cubicBezTo>
                    <a:pt x="0" y="22"/>
                    <a:pt x="6" y="28"/>
                    <a:pt x="14" y="28"/>
                  </a:cubicBezTo>
                  <a:cubicBezTo>
                    <a:pt x="158" y="28"/>
                    <a:pt x="158" y="28"/>
                    <a:pt x="158" y="28"/>
                  </a:cubicBezTo>
                  <a:cubicBezTo>
                    <a:pt x="166" y="28"/>
                    <a:pt x="172" y="22"/>
                    <a:pt x="172" y="14"/>
                  </a:cubicBezTo>
                  <a:cubicBezTo>
                    <a:pt x="172" y="6"/>
                    <a:pt x="166" y="0"/>
                    <a:pt x="15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4" name="Freeform 87"/>
            <p:cNvSpPr>
              <a:spLocks/>
            </p:cNvSpPr>
            <p:nvPr/>
          </p:nvSpPr>
          <p:spPr bwMode="auto">
            <a:xfrm>
              <a:off x="7094866" y="3392488"/>
              <a:ext cx="155575" cy="26988"/>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5" name="Freeform 88"/>
            <p:cNvSpPr>
              <a:spLocks/>
            </p:cNvSpPr>
            <p:nvPr/>
          </p:nvSpPr>
          <p:spPr bwMode="auto">
            <a:xfrm>
              <a:off x="7274254" y="3311525"/>
              <a:ext cx="133350" cy="106363"/>
            </a:xfrm>
            <a:custGeom>
              <a:avLst/>
              <a:gdLst>
                <a:gd name="T0" fmla="*/ 122 w 148"/>
                <a:gd name="T1" fmla="*/ 0 h 117"/>
                <a:gd name="T2" fmla="*/ 26 w 148"/>
                <a:gd name="T3" fmla="*/ 0 h 117"/>
                <a:gd name="T4" fmla="*/ 0 w 148"/>
                <a:gd name="T5" fmla="*/ 26 h 117"/>
                <a:gd name="T6" fmla="*/ 0 w 148"/>
                <a:gd name="T7" fmla="*/ 91 h 117"/>
                <a:gd name="T8" fmla="*/ 26 w 148"/>
                <a:gd name="T9" fmla="*/ 117 h 117"/>
                <a:gd name="T10" fmla="*/ 122 w 148"/>
                <a:gd name="T11" fmla="*/ 117 h 117"/>
                <a:gd name="T12" fmla="*/ 148 w 148"/>
                <a:gd name="T13" fmla="*/ 91 h 117"/>
                <a:gd name="T14" fmla="*/ 148 w 148"/>
                <a:gd name="T15" fmla="*/ 26 h 117"/>
                <a:gd name="T16" fmla="*/ 122 w 148"/>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7">
                  <a:moveTo>
                    <a:pt x="122" y="0"/>
                  </a:moveTo>
                  <a:cubicBezTo>
                    <a:pt x="26" y="0"/>
                    <a:pt x="26" y="0"/>
                    <a:pt x="26" y="0"/>
                  </a:cubicBezTo>
                  <a:cubicBezTo>
                    <a:pt x="12" y="0"/>
                    <a:pt x="0" y="12"/>
                    <a:pt x="0" y="26"/>
                  </a:cubicBezTo>
                  <a:cubicBezTo>
                    <a:pt x="0" y="91"/>
                    <a:pt x="0" y="91"/>
                    <a:pt x="0" y="91"/>
                  </a:cubicBezTo>
                  <a:cubicBezTo>
                    <a:pt x="0" y="105"/>
                    <a:pt x="12" y="117"/>
                    <a:pt x="26" y="117"/>
                  </a:cubicBezTo>
                  <a:cubicBezTo>
                    <a:pt x="122" y="117"/>
                    <a:pt x="122" y="117"/>
                    <a:pt x="122" y="117"/>
                  </a:cubicBezTo>
                  <a:cubicBezTo>
                    <a:pt x="136" y="117"/>
                    <a:pt x="148" y="105"/>
                    <a:pt x="148" y="91"/>
                  </a:cubicBezTo>
                  <a:cubicBezTo>
                    <a:pt x="148" y="26"/>
                    <a:pt x="148" y="26"/>
                    <a:pt x="148" y="26"/>
                  </a:cubicBezTo>
                  <a:cubicBezTo>
                    <a:pt x="148" y="12"/>
                    <a:pt x="136" y="0"/>
                    <a:pt x="12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grpSp>
      <p:grpSp>
        <p:nvGrpSpPr>
          <p:cNvPr id="16" name="Group 15"/>
          <p:cNvGrpSpPr/>
          <p:nvPr/>
        </p:nvGrpSpPr>
        <p:grpSpPr>
          <a:xfrm>
            <a:off x="538501" y="4240359"/>
            <a:ext cx="791560" cy="686361"/>
            <a:chOff x="7031366" y="3109913"/>
            <a:chExt cx="439738" cy="381000"/>
          </a:xfrm>
          <a:solidFill>
            <a:srgbClr val="0070C0"/>
          </a:solidFill>
        </p:grpSpPr>
        <p:sp>
          <p:nvSpPr>
            <p:cNvPr id="17" name="Freeform 82"/>
            <p:cNvSpPr>
              <a:spLocks noEditPoints="1"/>
            </p:cNvSpPr>
            <p:nvPr/>
          </p:nvSpPr>
          <p:spPr bwMode="auto">
            <a:xfrm>
              <a:off x="7031366" y="3109913"/>
              <a:ext cx="439738" cy="381000"/>
            </a:xfrm>
            <a:custGeom>
              <a:avLst/>
              <a:gdLst>
                <a:gd name="T0" fmla="*/ 381 w 489"/>
                <a:gd name="T1" fmla="*/ 0 h 423"/>
                <a:gd name="T2" fmla="*/ 108 w 489"/>
                <a:gd name="T3" fmla="*/ 0 h 423"/>
                <a:gd name="T4" fmla="*/ 0 w 489"/>
                <a:gd name="T5" fmla="*/ 108 h 423"/>
                <a:gd name="T6" fmla="*/ 0 w 489"/>
                <a:gd name="T7" fmla="*/ 315 h 423"/>
                <a:gd name="T8" fmla="*/ 108 w 489"/>
                <a:gd name="T9" fmla="*/ 423 h 423"/>
                <a:gd name="T10" fmla="*/ 381 w 489"/>
                <a:gd name="T11" fmla="*/ 423 h 423"/>
                <a:gd name="T12" fmla="*/ 489 w 489"/>
                <a:gd name="T13" fmla="*/ 315 h 423"/>
                <a:gd name="T14" fmla="*/ 489 w 489"/>
                <a:gd name="T15" fmla="*/ 108 h 423"/>
                <a:gd name="T16" fmla="*/ 381 w 489"/>
                <a:gd name="T17" fmla="*/ 0 h 423"/>
                <a:gd name="T18" fmla="*/ 86 w 489"/>
                <a:gd name="T19" fmla="*/ 24 h 423"/>
                <a:gd name="T20" fmla="*/ 115 w 489"/>
                <a:gd name="T21" fmla="*/ 54 h 423"/>
                <a:gd name="T22" fmla="*/ 86 w 489"/>
                <a:gd name="T23" fmla="*/ 84 h 423"/>
                <a:gd name="T24" fmla="*/ 56 w 489"/>
                <a:gd name="T25" fmla="*/ 54 h 423"/>
                <a:gd name="T26" fmla="*/ 86 w 489"/>
                <a:gd name="T27" fmla="*/ 24 h 423"/>
                <a:gd name="T28" fmla="*/ 439 w 489"/>
                <a:gd name="T29" fmla="*/ 315 h 423"/>
                <a:gd name="T30" fmla="*/ 381 w 489"/>
                <a:gd name="T31" fmla="*/ 373 h 423"/>
                <a:gd name="T32" fmla="*/ 108 w 489"/>
                <a:gd name="T33" fmla="*/ 373 h 423"/>
                <a:gd name="T34" fmla="*/ 49 w 489"/>
                <a:gd name="T35" fmla="*/ 315 h 423"/>
                <a:gd name="T36" fmla="*/ 49 w 489"/>
                <a:gd name="T37" fmla="*/ 108 h 423"/>
                <a:gd name="T38" fmla="*/ 51 w 489"/>
                <a:gd name="T39" fmla="*/ 96 h 423"/>
                <a:gd name="T40" fmla="*/ 438 w 489"/>
                <a:gd name="T41" fmla="*/ 96 h 423"/>
                <a:gd name="T42" fmla="*/ 439 w 489"/>
                <a:gd name="T43" fmla="*/ 108 h 423"/>
                <a:gd name="T44" fmla="*/ 439 w 489"/>
                <a:gd name="T45" fmla="*/ 315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9" h="423">
                  <a:moveTo>
                    <a:pt x="381" y="0"/>
                  </a:moveTo>
                  <a:cubicBezTo>
                    <a:pt x="108" y="0"/>
                    <a:pt x="108" y="0"/>
                    <a:pt x="108" y="0"/>
                  </a:cubicBezTo>
                  <a:cubicBezTo>
                    <a:pt x="48" y="0"/>
                    <a:pt x="0" y="48"/>
                    <a:pt x="0" y="108"/>
                  </a:cubicBezTo>
                  <a:cubicBezTo>
                    <a:pt x="0" y="315"/>
                    <a:pt x="0" y="315"/>
                    <a:pt x="0" y="315"/>
                  </a:cubicBezTo>
                  <a:cubicBezTo>
                    <a:pt x="0" y="374"/>
                    <a:pt x="48" y="423"/>
                    <a:pt x="108" y="423"/>
                  </a:cubicBezTo>
                  <a:cubicBezTo>
                    <a:pt x="381" y="423"/>
                    <a:pt x="381" y="423"/>
                    <a:pt x="381" y="423"/>
                  </a:cubicBezTo>
                  <a:cubicBezTo>
                    <a:pt x="440" y="423"/>
                    <a:pt x="489" y="374"/>
                    <a:pt x="489" y="315"/>
                  </a:cubicBezTo>
                  <a:cubicBezTo>
                    <a:pt x="489" y="108"/>
                    <a:pt x="489" y="108"/>
                    <a:pt x="489" y="108"/>
                  </a:cubicBezTo>
                  <a:cubicBezTo>
                    <a:pt x="489" y="48"/>
                    <a:pt x="440" y="0"/>
                    <a:pt x="381" y="0"/>
                  </a:cubicBezTo>
                  <a:close/>
                  <a:moveTo>
                    <a:pt x="86" y="24"/>
                  </a:moveTo>
                  <a:cubicBezTo>
                    <a:pt x="102" y="24"/>
                    <a:pt x="115" y="38"/>
                    <a:pt x="115" y="54"/>
                  </a:cubicBezTo>
                  <a:cubicBezTo>
                    <a:pt x="115" y="70"/>
                    <a:pt x="102" y="84"/>
                    <a:pt x="86" y="84"/>
                  </a:cubicBezTo>
                  <a:cubicBezTo>
                    <a:pt x="69" y="84"/>
                    <a:pt x="56" y="70"/>
                    <a:pt x="56" y="54"/>
                  </a:cubicBezTo>
                  <a:cubicBezTo>
                    <a:pt x="56" y="38"/>
                    <a:pt x="69" y="24"/>
                    <a:pt x="86" y="24"/>
                  </a:cubicBezTo>
                  <a:close/>
                  <a:moveTo>
                    <a:pt x="439" y="315"/>
                  </a:moveTo>
                  <a:cubicBezTo>
                    <a:pt x="439" y="347"/>
                    <a:pt x="413" y="373"/>
                    <a:pt x="381" y="373"/>
                  </a:cubicBezTo>
                  <a:cubicBezTo>
                    <a:pt x="108" y="373"/>
                    <a:pt x="108" y="373"/>
                    <a:pt x="108" y="373"/>
                  </a:cubicBezTo>
                  <a:cubicBezTo>
                    <a:pt x="76" y="373"/>
                    <a:pt x="49" y="347"/>
                    <a:pt x="49" y="315"/>
                  </a:cubicBezTo>
                  <a:cubicBezTo>
                    <a:pt x="49" y="108"/>
                    <a:pt x="49" y="108"/>
                    <a:pt x="49" y="108"/>
                  </a:cubicBezTo>
                  <a:cubicBezTo>
                    <a:pt x="49" y="103"/>
                    <a:pt x="50" y="99"/>
                    <a:pt x="51" y="96"/>
                  </a:cubicBezTo>
                  <a:cubicBezTo>
                    <a:pt x="438" y="96"/>
                    <a:pt x="438" y="96"/>
                    <a:pt x="438" y="96"/>
                  </a:cubicBezTo>
                  <a:cubicBezTo>
                    <a:pt x="439" y="99"/>
                    <a:pt x="439" y="103"/>
                    <a:pt x="439" y="108"/>
                  </a:cubicBezTo>
                  <a:lnTo>
                    <a:pt x="439" y="3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8" name="Freeform 83"/>
            <p:cNvSpPr>
              <a:spLocks/>
            </p:cNvSpPr>
            <p:nvPr/>
          </p:nvSpPr>
          <p:spPr bwMode="auto">
            <a:xfrm>
              <a:off x="7094866" y="3228975"/>
              <a:ext cx="311150" cy="25400"/>
            </a:xfrm>
            <a:custGeom>
              <a:avLst/>
              <a:gdLst>
                <a:gd name="T0" fmla="*/ 14 w 345"/>
                <a:gd name="T1" fmla="*/ 29 h 29"/>
                <a:gd name="T2" fmla="*/ 331 w 345"/>
                <a:gd name="T3" fmla="*/ 29 h 29"/>
                <a:gd name="T4" fmla="*/ 345 w 345"/>
                <a:gd name="T5" fmla="*/ 14 h 29"/>
                <a:gd name="T6" fmla="*/ 331 w 345"/>
                <a:gd name="T7" fmla="*/ 0 h 29"/>
                <a:gd name="T8" fmla="*/ 14 w 345"/>
                <a:gd name="T9" fmla="*/ 0 h 29"/>
                <a:gd name="T10" fmla="*/ 0 w 345"/>
                <a:gd name="T11" fmla="*/ 14 h 29"/>
                <a:gd name="T12" fmla="*/ 14 w 345"/>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345" h="29">
                  <a:moveTo>
                    <a:pt x="14" y="29"/>
                  </a:moveTo>
                  <a:cubicBezTo>
                    <a:pt x="331" y="29"/>
                    <a:pt x="331" y="29"/>
                    <a:pt x="331" y="29"/>
                  </a:cubicBezTo>
                  <a:cubicBezTo>
                    <a:pt x="339" y="29"/>
                    <a:pt x="345" y="22"/>
                    <a:pt x="345" y="14"/>
                  </a:cubicBezTo>
                  <a:cubicBezTo>
                    <a:pt x="345" y="7"/>
                    <a:pt x="339" y="0"/>
                    <a:pt x="331" y="0"/>
                  </a:cubicBezTo>
                  <a:cubicBezTo>
                    <a:pt x="14" y="0"/>
                    <a:pt x="14" y="0"/>
                    <a:pt x="14" y="0"/>
                  </a:cubicBezTo>
                  <a:cubicBezTo>
                    <a:pt x="6" y="0"/>
                    <a:pt x="0" y="7"/>
                    <a:pt x="0" y="14"/>
                  </a:cubicBezTo>
                  <a:cubicBezTo>
                    <a:pt x="0" y="22"/>
                    <a:pt x="6" y="29"/>
                    <a:pt x="14"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19" name="Freeform 84"/>
            <p:cNvSpPr>
              <a:spLocks/>
            </p:cNvSpPr>
            <p:nvPr/>
          </p:nvSpPr>
          <p:spPr bwMode="auto">
            <a:xfrm>
              <a:off x="7094866" y="3270250"/>
              <a:ext cx="311150" cy="25400"/>
            </a:xfrm>
            <a:custGeom>
              <a:avLst/>
              <a:gdLst>
                <a:gd name="T0" fmla="*/ 14 w 345"/>
                <a:gd name="T1" fmla="*/ 28 h 28"/>
                <a:gd name="T2" fmla="*/ 331 w 345"/>
                <a:gd name="T3" fmla="*/ 28 h 28"/>
                <a:gd name="T4" fmla="*/ 345 w 345"/>
                <a:gd name="T5" fmla="*/ 14 h 28"/>
                <a:gd name="T6" fmla="*/ 331 w 345"/>
                <a:gd name="T7" fmla="*/ 0 h 28"/>
                <a:gd name="T8" fmla="*/ 14 w 345"/>
                <a:gd name="T9" fmla="*/ 0 h 28"/>
                <a:gd name="T10" fmla="*/ 0 w 345"/>
                <a:gd name="T11" fmla="*/ 14 h 28"/>
                <a:gd name="T12" fmla="*/ 14 w 34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345" h="28">
                  <a:moveTo>
                    <a:pt x="14" y="28"/>
                  </a:moveTo>
                  <a:cubicBezTo>
                    <a:pt x="331" y="28"/>
                    <a:pt x="331" y="28"/>
                    <a:pt x="331" y="28"/>
                  </a:cubicBezTo>
                  <a:cubicBezTo>
                    <a:pt x="339" y="28"/>
                    <a:pt x="345" y="22"/>
                    <a:pt x="345" y="14"/>
                  </a:cubicBezTo>
                  <a:cubicBezTo>
                    <a:pt x="345" y="6"/>
                    <a:pt x="339" y="0"/>
                    <a:pt x="331" y="0"/>
                  </a:cubicBezTo>
                  <a:cubicBezTo>
                    <a:pt x="14" y="0"/>
                    <a:pt x="14" y="0"/>
                    <a:pt x="14" y="0"/>
                  </a:cubicBezTo>
                  <a:cubicBezTo>
                    <a:pt x="6" y="0"/>
                    <a:pt x="0" y="6"/>
                    <a:pt x="0" y="14"/>
                  </a:cubicBezTo>
                  <a:cubicBezTo>
                    <a:pt x="0" y="22"/>
                    <a:pt x="6" y="28"/>
                    <a:pt x="14"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20" name="Freeform 85"/>
            <p:cNvSpPr>
              <a:spLocks/>
            </p:cNvSpPr>
            <p:nvPr/>
          </p:nvSpPr>
          <p:spPr bwMode="auto">
            <a:xfrm>
              <a:off x="7094866" y="3311525"/>
              <a:ext cx="155575" cy="25400"/>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21" name="Freeform 86"/>
            <p:cNvSpPr>
              <a:spLocks/>
            </p:cNvSpPr>
            <p:nvPr/>
          </p:nvSpPr>
          <p:spPr bwMode="auto">
            <a:xfrm>
              <a:off x="7094866" y="3352800"/>
              <a:ext cx="155575" cy="25400"/>
            </a:xfrm>
            <a:custGeom>
              <a:avLst/>
              <a:gdLst>
                <a:gd name="T0" fmla="*/ 158 w 172"/>
                <a:gd name="T1" fmla="*/ 0 h 28"/>
                <a:gd name="T2" fmla="*/ 14 w 172"/>
                <a:gd name="T3" fmla="*/ 0 h 28"/>
                <a:gd name="T4" fmla="*/ 0 w 172"/>
                <a:gd name="T5" fmla="*/ 14 h 28"/>
                <a:gd name="T6" fmla="*/ 14 w 172"/>
                <a:gd name="T7" fmla="*/ 28 h 28"/>
                <a:gd name="T8" fmla="*/ 158 w 172"/>
                <a:gd name="T9" fmla="*/ 28 h 28"/>
                <a:gd name="T10" fmla="*/ 172 w 172"/>
                <a:gd name="T11" fmla="*/ 14 h 28"/>
                <a:gd name="T12" fmla="*/ 158 w 172"/>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2" h="28">
                  <a:moveTo>
                    <a:pt x="158" y="0"/>
                  </a:moveTo>
                  <a:cubicBezTo>
                    <a:pt x="14" y="0"/>
                    <a:pt x="14" y="0"/>
                    <a:pt x="14" y="0"/>
                  </a:cubicBezTo>
                  <a:cubicBezTo>
                    <a:pt x="6" y="0"/>
                    <a:pt x="0" y="6"/>
                    <a:pt x="0" y="14"/>
                  </a:cubicBezTo>
                  <a:cubicBezTo>
                    <a:pt x="0" y="22"/>
                    <a:pt x="6" y="28"/>
                    <a:pt x="14" y="28"/>
                  </a:cubicBezTo>
                  <a:cubicBezTo>
                    <a:pt x="158" y="28"/>
                    <a:pt x="158" y="28"/>
                    <a:pt x="158" y="28"/>
                  </a:cubicBezTo>
                  <a:cubicBezTo>
                    <a:pt x="166" y="28"/>
                    <a:pt x="172" y="22"/>
                    <a:pt x="172" y="14"/>
                  </a:cubicBezTo>
                  <a:cubicBezTo>
                    <a:pt x="172" y="6"/>
                    <a:pt x="166" y="0"/>
                    <a:pt x="15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22" name="Freeform 87"/>
            <p:cNvSpPr>
              <a:spLocks/>
            </p:cNvSpPr>
            <p:nvPr/>
          </p:nvSpPr>
          <p:spPr bwMode="auto">
            <a:xfrm>
              <a:off x="7094866" y="3392488"/>
              <a:ext cx="155575" cy="26988"/>
            </a:xfrm>
            <a:custGeom>
              <a:avLst/>
              <a:gdLst>
                <a:gd name="T0" fmla="*/ 158 w 172"/>
                <a:gd name="T1" fmla="*/ 0 h 29"/>
                <a:gd name="T2" fmla="*/ 14 w 172"/>
                <a:gd name="T3" fmla="*/ 0 h 29"/>
                <a:gd name="T4" fmla="*/ 0 w 172"/>
                <a:gd name="T5" fmla="*/ 15 h 29"/>
                <a:gd name="T6" fmla="*/ 14 w 172"/>
                <a:gd name="T7" fmla="*/ 29 h 29"/>
                <a:gd name="T8" fmla="*/ 158 w 172"/>
                <a:gd name="T9" fmla="*/ 29 h 29"/>
                <a:gd name="T10" fmla="*/ 172 w 172"/>
                <a:gd name="T11" fmla="*/ 15 h 29"/>
                <a:gd name="T12" fmla="*/ 158 w 172"/>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2" h="29">
                  <a:moveTo>
                    <a:pt x="158" y="0"/>
                  </a:moveTo>
                  <a:cubicBezTo>
                    <a:pt x="14" y="0"/>
                    <a:pt x="14" y="0"/>
                    <a:pt x="14" y="0"/>
                  </a:cubicBezTo>
                  <a:cubicBezTo>
                    <a:pt x="6" y="0"/>
                    <a:pt x="0" y="7"/>
                    <a:pt x="0" y="15"/>
                  </a:cubicBezTo>
                  <a:cubicBezTo>
                    <a:pt x="0" y="23"/>
                    <a:pt x="6" y="29"/>
                    <a:pt x="14" y="29"/>
                  </a:cubicBezTo>
                  <a:cubicBezTo>
                    <a:pt x="158" y="29"/>
                    <a:pt x="158" y="29"/>
                    <a:pt x="158" y="29"/>
                  </a:cubicBezTo>
                  <a:cubicBezTo>
                    <a:pt x="166" y="29"/>
                    <a:pt x="172" y="23"/>
                    <a:pt x="172" y="15"/>
                  </a:cubicBezTo>
                  <a:cubicBezTo>
                    <a:pt x="172" y="7"/>
                    <a:pt x="166" y="0"/>
                    <a:pt x="15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sp>
          <p:nvSpPr>
            <p:cNvPr id="23" name="Freeform 88"/>
            <p:cNvSpPr>
              <a:spLocks/>
            </p:cNvSpPr>
            <p:nvPr/>
          </p:nvSpPr>
          <p:spPr bwMode="auto">
            <a:xfrm>
              <a:off x="7274254" y="3311525"/>
              <a:ext cx="133350" cy="106363"/>
            </a:xfrm>
            <a:custGeom>
              <a:avLst/>
              <a:gdLst>
                <a:gd name="T0" fmla="*/ 122 w 148"/>
                <a:gd name="T1" fmla="*/ 0 h 117"/>
                <a:gd name="T2" fmla="*/ 26 w 148"/>
                <a:gd name="T3" fmla="*/ 0 h 117"/>
                <a:gd name="T4" fmla="*/ 0 w 148"/>
                <a:gd name="T5" fmla="*/ 26 h 117"/>
                <a:gd name="T6" fmla="*/ 0 w 148"/>
                <a:gd name="T7" fmla="*/ 91 h 117"/>
                <a:gd name="T8" fmla="*/ 26 w 148"/>
                <a:gd name="T9" fmla="*/ 117 h 117"/>
                <a:gd name="T10" fmla="*/ 122 w 148"/>
                <a:gd name="T11" fmla="*/ 117 h 117"/>
                <a:gd name="T12" fmla="*/ 148 w 148"/>
                <a:gd name="T13" fmla="*/ 91 h 117"/>
                <a:gd name="T14" fmla="*/ 148 w 148"/>
                <a:gd name="T15" fmla="*/ 26 h 117"/>
                <a:gd name="T16" fmla="*/ 122 w 148"/>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7">
                  <a:moveTo>
                    <a:pt x="122" y="0"/>
                  </a:moveTo>
                  <a:cubicBezTo>
                    <a:pt x="26" y="0"/>
                    <a:pt x="26" y="0"/>
                    <a:pt x="26" y="0"/>
                  </a:cubicBezTo>
                  <a:cubicBezTo>
                    <a:pt x="12" y="0"/>
                    <a:pt x="0" y="12"/>
                    <a:pt x="0" y="26"/>
                  </a:cubicBezTo>
                  <a:cubicBezTo>
                    <a:pt x="0" y="91"/>
                    <a:pt x="0" y="91"/>
                    <a:pt x="0" y="91"/>
                  </a:cubicBezTo>
                  <a:cubicBezTo>
                    <a:pt x="0" y="105"/>
                    <a:pt x="12" y="117"/>
                    <a:pt x="26" y="117"/>
                  </a:cubicBezTo>
                  <a:cubicBezTo>
                    <a:pt x="122" y="117"/>
                    <a:pt x="122" y="117"/>
                    <a:pt x="122" y="117"/>
                  </a:cubicBezTo>
                  <a:cubicBezTo>
                    <a:pt x="136" y="117"/>
                    <a:pt x="148" y="105"/>
                    <a:pt x="148" y="91"/>
                  </a:cubicBezTo>
                  <a:cubicBezTo>
                    <a:pt x="148" y="26"/>
                    <a:pt x="148" y="26"/>
                    <a:pt x="148" y="26"/>
                  </a:cubicBezTo>
                  <a:cubicBezTo>
                    <a:pt x="148" y="12"/>
                    <a:pt x="136" y="0"/>
                    <a:pt x="12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100" dirty="0"/>
            </a:p>
          </p:txBody>
        </p:sp>
      </p:grpSp>
      <p:grpSp>
        <p:nvGrpSpPr>
          <p:cNvPr id="24" name="Group 23"/>
          <p:cNvGrpSpPr/>
          <p:nvPr/>
        </p:nvGrpSpPr>
        <p:grpSpPr>
          <a:xfrm>
            <a:off x="10876023" y="4174668"/>
            <a:ext cx="865860" cy="863675"/>
            <a:chOff x="523875" y="3754438"/>
            <a:chExt cx="481013" cy="479425"/>
          </a:xfrm>
          <a:solidFill>
            <a:srgbClr val="0070C0"/>
          </a:solidFill>
        </p:grpSpPr>
        <p:sp>
          <p:nvSpPr>
            <p:cNvPr id="25" name="Freeform 28"/>
            <p:cNvSpPr>
              <a:spLocks noEditPoints="1"/>
            </p:cNvSpPr>
            <p:nvPr/>
          </p:nvSpPr>
          <p:spPr bwMode="auto">
            <a:xfrm>
              <a:off x="523875" y="3754438"/>
              <a:ext cx="481013" cy="479425"/>
            </a:xfrm>
            <a:custGeom>
              <a:avLst/>
              <a:gdLst>
                <a:gd name="T0" fmla="*/ 267 w 534"/>
                <a:gd name="T1" fmla="*/ 0 h 534"/>
                <a:gd name="T2" fmla="*/ 0 w 534"/>
                <a:gd name="T3" fmla="*/ 267 h 534"/>
                <a:gd name="T4" fmla="*/ 267 w 534"/>
                <a:gd name="T5" fmla="*/ 534 h 534"/>
                <a:gd name="T6" fmla="*/ 534 w 534"/>
                <a:gd name="T7" fmla="*/ 267 h 534"/>
                <a:gd name="T8" fmla="*/ 267 w 534"/>
                <a:gd name="T9" fmla="*/ 0 h 534"/>
                <a:gd name="T10" fmla="*/ 329 w 534"/>
                <a:gd name="T11" fmla="*/ 478 h 534"/>
                <a:gd name="T12" fmla="*/ 327 w 534"/>
                <a:gd name="T13" fmla="*/ 412 h 534"/>
                <a:gd name="T14" fmla="*/ 316 w 534"/>
                <a:gd name="T15" fmla="*/ 397 h 534"/>
                <a:gd name="T16" fmla="*/ 236 w 534"/>
                <a:gd name="T17" fmla="*/ 356 h 534"/>
                <a:gd name="T18" fmla="*/ 225 w 534"/>
                <a:gd name="T19" fmla="*/ 351 h 534"/>
                <a:gd name="T20" fmla="*/ 250 w 534"/>
                <a:gd name="T21" fmla="*/ 288 h 534"/>
                <a:gd name="T22" fmla="*/ 250 w 534"/>
                <a:gd name="T23" fmla="*/ 228 h 534"/>
                <a:gd name="T24" fmla="*/ 167 w 534"/>
                <a:gd name="T25" fmla="*/ 139 h 534"/>
                <a:gd name="T26" fmla="*/ 167 w 534"/>
                <a:gd name="T27" fmla="*/ 139 h 534"/>
                <a:gd name="T28" fmla="*/ 167 w 534"/>
                <a:gd name="T29" fmla="*/ 139 h 534"/>
                <a:gd name="T30" fmla="*/ 84 w 534"/>
                <a:gd name="T31" fmla="*/ 228 h 534"/>
                <a:gd name="T32" fmla="*/ 84 w 534"/>
                <a:gd name="T33" fmla="*/ 288 h 534"/>
                <a:gd name="T34" fmla="*/ 109 w 534"/>
                <a:gd name="T35" fmla="*/ 351 h 534"/>
                <a:gd name="T36" fmla="*/ 98 w 534"/>
                <a:gd name="T37" fmla="*/ 356 h 534"/>
                <a:gd name="T38" fmla="*/ 73 w 534"/>
                <a:gd name="T39" fmla="*/ 369 h 534"/>
                <a:gd name="T40" fmla="*/ 48 w 534"/>
                <a:gd name="T41" fmla="*/ 267 h 534"/>
                <a:gd name="T42" fmla="*/ 267 w 534"/>
                <a:gd name="T43" fmla="*/ 48 h 534"/>
                <a:gd name="T44" fmla="*/ 486 w 534"/>
                <a:gd name="T45" fmla="*/ 267 h 534"/>
                <a:gd name="T46" fmla="*/ 329 w 534"/>
                <a:gd name="T47" fmla="*/ 47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4" h="534">
                  <a:moveTo>
                    <a:pt x="267" y="0"/>
                  </a:moveTo>
                  <a:cubicBezTo>
                    <a:pt x="120" y="0"/>
                    <a:pt x="0" y="120"/>
                    <a:pt x="0" y="267"/>
                  </a:cubicBezTo>
                  <a:cubicBezTo>
                    <a:pt x="0" y="415"/>
                    <a:pt x="120" y="534"/>
                    <a:pt x="267" y="534"/>
                  </a:cubicBezTo>
                  <a:cubicBezTo>
                    <a:pt x="415" y="534"/>
                    <a:pt x="534" y="415"/>
                    <a:pt x="534" y="267"/>
                  </a:cubicBezTo>
                  <a:cubicBezTo>
                    <a:pt x="534" y="120"/>
                    <a:pt x="415" y="0"/>
                    <a:pt x="267" y="0"/>
                  </a:cubicBezTo>
                  <a:close/>
                  <a:moveTo>
                    <a:pt x="329" y="478"/>
                  </a:moveTo>
                  <a:cubicBezTo>
                    <a:pt x="328" y="465"/>
                    <a:pt x="326" y="445"/>
                    <a:pt x="327" y="412"/>
                  </a:cubicBezTo>
                  <a:cubicBezTo>
                    <a:pt x="325" y="407"/>
                    <a:pt x="322" y="401"/>
                    <a:pt x="316" y="397"/>
                  </a:cubicBezTo>
                  <a:cubicBezTo>
                    <a:pt x="236" y="356"/>
                    <a:pt x="236" y="356"/>
                    <a:pt x="236" y="356"/>
                  </a:cubicBezTo>
                  <a:cubicBezTo>
                    <a:pt x="225" y="351"/>
                    <a:pt x="225" y="351"/>
                    <a:pt x="225" y="351"/>
                  </a:cubicBezTo>
                  <a:cubicBezTo>
                    <a:pt x="241" y="335"/>
                    <a:pt x="250" y="312"/>
                    <a:pt x="250" y="288"/>
                  </a:cubicBezTo>
                  <a:cubicBezTo>
                    <a:pt x="250" y="228"/>
                    <a:pt x="250" y="228"/>
                    <a:pt x="250" y="228"/>
                  </a:cubicBezTo>
                  <a:cubicBezTo>
                    <a:pt x="250" y="179"/>
                    <a:pt x="213" y="139"/>
                    <a:pt x="167" y="139"/>
                  </a:cubicBezTo>
                  <a:cubicBezTo>
                    <a:pt x="167" y="139"/>
                    <a:pt x="167" y="139"/>
                    <a:pt x="167" y="139"/>
                  </a:cubicBezTo>
                  <a:cubicBezTo>
                    <a:pt x="167" y="139"/>
                    <a:pt x="167" y="139"/>
                    <a:pt x="167" y="139"/>
                  </a:cubicBezTo>
                  <a:cubicBezTo>
                    <a:pt x="121" y="139"/>
                    <a:pt x="84" y="179"/>
                    <a:pt x="84" y="228"/>
                  </a:cubicBezTo>
                  <a:cubicBezTo>
                    <a:pt x="84" y="288"/>
                    <a:pt x="84" y="288"/>
                    <a:pt x="84" y="288"/>
                  </a:cubicBezTo>
                  <a:cubicBezTo>
                    <a:pt x="84" y="312"/>
                    <a:pt x="93" y="335"/>
                    <a:pt x="109" y="351"/>
                  </a:cubicBezTo>
                  <a:cubicBezTo>
                    <a:pt x="98" y="356"/>
                    <a:pt x="98" y="356"/>
                    <a:pt x="98" y="356"/>
                  </a:cubicBezTo>
                  <a:cubicBezTo>
                    <a:pt x="73" y="369"/>
                    <a:pt x="73" y="369"/>
                    <a:pt x="73" y="369"/>
                  </a:cubicBezTo>
                  <a:cubicBezTo>
                    <a:pt x="57" y="338"/>
                    <a:pt x="48" y="304"/>
                    <a:pt x="48" y="267"/>
                  </a:cubicBezTo>
                  <a:cubicBezTo>
                    <a:pt x="48" y="147"/>
                    <a:pt x="147" y="48"/>
                    <a:pt x="267" y="48"/>
                  </a:cubicBezTo>
                  <a:cubicBezTo>
                    <a:pt x="388" y="48"/>
                    <a:pt x="486" y="147"/>
                    <a:pt x="486" y="267"/>
                  </a:cubicBezTo>
                  <a:cubicBezTo>
                    <a:pt x="486" y="367"/>
                    <a:pt x="420" y="451"/>
                    <a:pt x="329" y="4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9"/>
            <p:cNvSpPr>
              <a:spLocks/>
            </p:cNvSpPr>
            <p:nvPr/>
          </p:nvSpPr>
          <p:spPr bwMode="auto">
            <a:xfrm>
              <a:off x="811213" y="3890963"/>
              <a:ext cx="92075" cy="166687"/>
            </a:xfrm>
            <a:custGeom>
              <a:avLst/>
              <a:gdLst>
                <a:gd name="T0" fmla="*/ 0 w 58"/>
                <a:gd name="T1" fmla="*/ 86 h 105"/>
                <a:gd name="T2" fmla="*/ 24 w 58"/>
                <a:gd name="T3" fmla="*/ 73 h 105"/>
                <a:gd name="T4" fmla="*/ 40 w 58"/>
                <a:gd name="T5" fmla="*/ 105 h 105"/>
                <a:gd name="T6" fmla="*/ 52 w 58"/>
                <a:gd name="T7" fmla="*/ 99 h 105"/>
                <a:gd name="T8" fmla="*/ 37 w 58"/>
                <a:gd name="T9" fmla="*/ 67 h 105"/>
                <a:gd name="T10" fmla="*/ 58 w 58"/>
                <a:gd name="T11" fmla="*/ 56 h 105"/>
                <a:gd name="T12" fmla="*/ 0 w 58"/>
                <a:gd name="T13" fmla="*/ 0 h 105"/>
                <a:gd name="T14" fmla="*/ 0 w 58"/>
                <a:gd name="T15" fmla="*/ 8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0" y="86"/>
                  </a:moveTo>
                  <a:lnTo>
                    <a:pt x="24" y="73"/>
                  </a:lnTo>
                  <a:lnTo>
                    <a:pt x="40" y="105"/>
                  </a:lnTo>
                  <a:lnTo>
                    <a:pt x="52" y="99"/>
                  </a:lnTo>
                  <a:lnTo>
                    <a:pt x="37" y="67"/>
                  </a:lnTo>
                  <a:lnTo>
                    <a:pt x="58" y="56"/>
                  </a:lnTo>
                  <a:lnTo>
                    <a:pt x="0"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26"/>
          <p:cNvGrpSpPr/>
          <p:nvPr/>
        </p:nvGrpSpPr>
        <p:grpSpPr>
          <a:xfrm>
            <a:off x="464198" y="2514603"/>
            <a:ext cx="865860" cy="863675"/>
            <a:chOff x="523875" y="3754438"/>
            <a:chExt cx="481013" cy="479425"/>
          </a:xfrm>
          <a:solidFill>
            <a:schemeClr val="accent1"/>
          </a:solidFill>
        </p:grpSpPr>
        <p:sp>
          <p:nvSpPr>
            <p:cNvPr id="28" name="Freeform 28"/>
            <p:cNvSpPr>
              <a:spLocks noEditPoints="1"/>
            </p:cNvSpPr>
            <p:nvPr/>
          </p:nvSpPr>
          <p:spPr bwMode="auto">
            <a:xfrm>
              <a:off x="523875" y="3754438"/>
              <a:ext cx="481013" cy="479425"/>
            </a:xfrm>
            <a:custGeom>
              <a:avLst/>
              <a:gdLst>
                <a:gd name="T0" fmla="*/ 267 w 534"/>
                <a:gd name="T1" fmla="*/ 0 h 534"/>
                <a:gd name="T2" fmla="*/ 0 w 534"/>
                <a:gd name="T3" fmla="*/ 267 h 534"/>
                <a:gd name="T4" fmla="*/ 267 w 534"/>
                <a:gd name="T5" fmla="*/ 534 h 534"/>
                <a:gd name="T6" fmla="*/ 534 w 534"/>
                <a:gd name="T7" fmla="*/ 267 h 534"/>
                <a:gd name="T8" fmla="*/ 267 w 534"/>
                <a:gd name="T9" fmla="*/ 0 h 534"/>
                <a:gd name="T10" fmla="*/ 329 w 534"/>
                <a:gd name="T11" fmla="*/ 478 h 534"/>
                <a:gd name="T12" fmla="*/ 327 w 534"/>
                <a:gd name="T13" fmla="*/ 412 h 534"/>
                <a:gd name="T14" fmla="*/ 316 w 534"/>
                <a:gd name="T15" fmla="*/ 397 h 534"/>
                <a:gd name="T16" fmla="*/ 236 w 534"/>
                <a:gd name="T17" fmla="*/ 356 h 534"/>
                <a:gd name="T18" fmla="*/ 225 w 534"/>
                <a:gd name="T19" fmla="*/ 351 h 534"/>
                <a:gd name="T20" fmla="*/ 250 w 534"/>
                <a:gd name="T21" fmla="*/ 288 h 534"/>
                <a:gd name="T22" fmla="*/ 250 w 534"/>
                <a:gd name="T23" fmla="*/ 228 h 534"/>
                <a:gd name="T24" fmla="*/ 167 w 534"/>
                <a:gd name="T25" fmla="*/ 139 h 534"/>
                <a:gd name="T26" fmla="*/ 167 w 534"/>
                <a:gd name="T27" fmla="*/ 139 h 534"/>
                <a:gd name="T28" fmla="*/ 167 w 534"/>
                <a:gd name="T29" fmla="*/ 139 h 534"/>
                <a:gd name="T30" fmla="*/ 84 w 534"/>
                <a:gd name="T31" fmla="*/ 228 h 534"/>
                <a:gd name="T32" fmla="*/ 84 w 534"/>
                <a:gd name="T33" fmla="*/ 288 h 534"/>
                <a:gd name="T34" fmla="*/ 109 w 534"/>
                <a:gd name="T35" fmla="*/ 351 h 534"/>
                <a:gd name="T36" fmla="*/ 98 w 534"/>
                <a:gd name="T37" fmla="*/ 356 h 534"/>
                <a:gd name="T38" fmla="*/ 73 w 534"/>
                <a:gd name="T39" fmla="*/ 369 h 534"/>
                <a:gd name="T40" fmla="*/ 48 w 534"/>
                <a:gd name="T41" fmla="*/ 267 h 534"/>
                <a:gd name="T42" fmla="*/ 267 w 534"/>
                <a:gd name="T43" fmla="*/ 48 h 534"/>
                <a:gd name="T44" fmla="*/ 486 w 534"/>
                <a:gd name="T45" fmla="*/ 267 h 534"/>
                <a:gd name="T46" fmla="*/ 329 w 534"/>
                <a:gd name="T47" fmla="*/ 47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4" h="534">
                  <a:moveTo>
                    <a:pt x="267" y="0"/>
                  </a:moveTo>
                  <a:cubicBezTo>
                    <a:pt x="120" y="0"/>
                    <a:pt x="0" y="120"/>
                    <a:pt x="0" y="267"/>
                  </a:cubicBezTo>
                  <a:cubicBezTo>
                    <a:pt x="0" y="415"/>
                    <a:pt x="120" y="534"/>
                    <a:pt x="267" y="534"/>
                  </a:cubicBezTo>
                  <a:cubicBezTo>
                    <a:pt x="415" y="534"/>
                    <a:pt x="534" y="415"/>
                    <a:pt x="534" y="267"/>
                  </a:cubicBezTo>
                  <a:cubicBezTo>
                    <a:pt x="534" y="120"/>
                    <a:pt x="415" y="0"/>
                    <a:pt x="267" y="0"/>
                  </a:cubicBezTo>
                  <a:close/>
                  <a:moveTo>
                    <a:pt x="329" y="478"/>
                  </a:moveTo>
                  <a:cubicBezTo>
                    <a:pt x="328" y="465"/>
                    <a:pt x="326" y="445"/>
                    <a:pt x="327" y="412"/>
                  </a:cubicBezTo>
                  <a:cubicBezTo>
                    <a:pt x="325" y="407"/>
                    <a:pt x="322" y="401"/>
                    <a:pt x="316" y="397"/>
                  </a:cubicBezTo>
                  <a:cubicBezTo>
                    <a:pt x="236" y="356"/>
                    <a:pt x="236" y="356"/>
                    <a:pt x="236" y="356"/>
                  </a:cubicBezTo>
                  <a:cubicBezTo>
                    <a:pt x="225" y="351"/>
                    <a:pt x="225" y="351"/>
                    <a:pt x="225" y="351"/>
                  </a:cubicBezTo>
                  <a:cubicBezTo>
                    <a:pt x="241" y="335"/>
                    <a:pt x="250" y="312"/>
                    <a:pt x="250" y="288"/>
                  </a:cubicBezTo>
                  <a:cubicBezTo>
                    <a:pt x="250" y="228"/>
                    <a:pt x="250" y="228"/>
                    <a:pt x="250" y="228"/>
                  </a:cubicBezTo>
                  <a:cubicBezTo>
                    <a:pt x="250" y="179"/>
                    <a:pt x="213" y="139"/>
                    <a:pt x="167" y="139"/>
                  </a:cubicBezTo>
                  <a:cubicBezTo>
                    <a:pt x="167" y="139"/>
                    <a:pt x="167" y="139"/>
                    <a:pt x="167" y="139"/>
                  </a:cubicBezTo>
                  <a:cubicBezTo>
                    <a:pt x="167" y="139"/>
                    <a:pt x="167" y="139"/>
                    <a:pt x="167" y="139"/>
                  </a:cubicBezTo>
                  <a:cubicBezTo>
                    <a:pt x="121" y="139"/>
                    <a:pt x="84" y="179"/>
                    <a:pt x="84" y="228"/>
                  </a:cubicBezTo>
                  <a:cubicBezTo>
                    <a:pt x="84" y="288"/>
                    <a:pt x="84" y="288"/>
                    <a:pt x="84" y="288"/>
                  </a:cubicBezTo>
                  <a:cubicBezTo>
                    <a:pt x="84" y="312"/>
                    <a:pt x="93" y="335"/>
                    <a:pt x="109" y="351"/>
                  </a:cubicBezTo>
                  <a:cubicBezTo>
                    <a:pt x="98" y="356"/>
                    <a:pt x="98" y="356"/>
                    <a:pt x="98" y="356"/>
                  </a:cubicBezTo>
                  <a:cubicBezTo>
                    <a:pt x="73" y="369"/>
                    <a:pt x="73" y="369"/>
                    <a:pt x="73" y="369"/>
                  </a:cubicBezTo>
                  <a:cubicBezTo>
                    <a:pt x="57" y="338"/>
                    <a:pt x="48" y="304"/>
                    <a:pt x="48" y="267"/>
                  </a:cubicBezTo>
                  <a:cubicBezTo>
                    <a:pt x="48" y="147"/>
                    <a:pt x="147" y="48"/>
                    <a:pt x="267" y="48"/>
                  </a:cubicBezTo>
                  <a:cubicBezTo>
                    <a:pt x="388" y="48"/>
                    <a:pt x="486" y="147"/>
                    <a:pt x="486" y="267"/>
                  </a:cubicBezTo>
                  <a:cubicBezTo>
                    <a:pt x="486" y="367"/>
                    <a:pt x="420" y="451"/>
                    <a:pt x="329" y="4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9"/>
            <p:cNvSpPr>
              <a:spLocks/>
            </p:cNvSpPr>
            <p:nvPr/>
          </p:nvSpPr>
          <p:spPr bwMode="auto">
            <a:xfrm>
              <a:off x="811213" y="3890963"/>
              <a:ext cx="92075" cy="166687"/>
            </a:xfrm>
            <a:custGeom>
              <a:avLst/>
              <a:gdLst>
                <a:gd name="T0" fmla="*/ 0 w 58"/>
                <a:gd name="T1" fmla="*/ 86 h 105"/>
                <a:gd name="T2" fmla="*/ 24 w 58"/>
                <a:gd name="T3" fmla="*/ 73 h 105"/>
                <a:gd name="T4" fmla="*/ 40 w 58"/>
                <a:gd name="T5" fmla="*/ 105 h 105"/>
                <a:gd name="T6" fmla="*/ 52 w 58"/>
                <a:gd name="T7" fmla="*/ 99 h 105"/>
                <a:gd name="T8" fmla="*/ 37 w 58"/>
                <a:gd name="T9" fmla="*/ 67 h 105"/>
                <a:gd name="T10" fmla="*/ 58 w 58"/>
                <a:gd name="T11" fmla="*/ 56 h 105"/>
                <a:gd name="T12" fmla="*/ 0 w 58"/>
                <a:gd name="T13" fmla="*/ 0 h 105"/>
                <a:gd name="T14" fmla="*/ 0 w 58"/>
                <a:gd name="T15" fmla="*/ 86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5">
                  <a:moveTo>
                    <a:pt x="0" y="86"/>
                  </a:moveTo>
                  <a:lnTo>
                    <a:pt x="24" y="73"/>
                  </a:lnTo>
                  <a:lnTo>
                    <a:pt x="40" y="105"/>
                  </a:lnTo>
                  <a:lnTo>
                    <a:pt x="52" y="99"/>
                  </a:lnTo>
                  <a:lnTo>
                    <a:pt x="37" y="67"/>
                  </a:lnTo>
                  <a:lnTo>
                    <a:pt x="58" y="56"/>
                  </a:lnTo>
                  <a:lnTo>
                    <a:pt x="0" y="0"/>
                  </a:lnTo>
                  <a:lnTo>
                    <a:pt x="0"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0" name="TextBox 29"/>
          <p:cNvSpPr txBox="1"/>
          <p:nvPr/>
        </p:nvSpPr>
        <p:spPr>
          <a:xfrm>
            <a:off x="1680091" y="1617235"/>
            <a:ext cx="8807071" cy="748864"/>
          </a:xfrm>
          <a:prstGeom prst="rect">
            <a:avLst/>
          </a:prstGeom>
          <a:noFill/>
        </p:spPr>
        <p:txBody>
          <a:bodyPr wrap="square" lIns="162504" tIns="81251" rIns="162504" bIns="81251" rtlCol="0">
            <a:spAutoFit/>
          </a:bodyPr>
          <a:lstStyle/>
          <a:p>
            <a:pPr algn="ctr"/>
            <a:r>
              <a:rPr lang="en-US" dirty="0">
                <a:solidFill>
                  <a:schemeClr val="accent1"/>
                </a:solidFill>
              </a:rPr>
              <a:t>A </a:t>
            </a:r>
            <a:r>
              <a:rPr lang="en-US" sz="2000" b="1" dirty="0" smtClean="0">
                <a:solidFill>
                  <a:srgbClr val="FF0000"/>
                </a:solidFill>
              </a:rPr>
              <a:t>Reverse Proxy </a:t>
            </a:r>
            <a:r>
              <a:rPr lang="en-US" dirty="0">
                <a:solidFill>
                  <a:schemeClr val="accent1"/>
                </a:solidFill>
              </a:rPr>
              <a:t>sits between the user and an application and can do things like </a:t>
            </a:r>
            <a:r>
              <a:rPr lang="en-US" dirty="0" smtClean="0">
                <a:solidFill>
                  <a:schemeClr val="accent1"/>
                </a:solidFill>
              </a:rPr>
              <a:t>caching</a:t>
            </a:r>
            <a:r>
              <a:rPr lang="en-US" dirty="0">
                <a:solidFill>
                  <a:schemeClr val="accent1"/>
                </a:solidFill>
              </a:rPr>
              <a:t>, load balancing, and security on behalf of the app. </a:t>
            </a:r>
          </a:p>
        </p:txBody>
      </p:sp>
      <p:sp>
        <p:nvSpPr>
          <p:cNvPr id="31" name="TextBox 30"/>
          <p:cNvSpPr txBox="1"/>
          <p:nvPr/>
        </p:nvSpPr>
        <p:spPr>
          <a:xfrm>
            <a:off x="1878111" y="5038343"/>
            <a:ext cx="8807071" cy="748864"/>
          </a:xfrm>
          <a:prstGeom prst="rect">
            <a:avLst/>
          </a:prstGeom>
          <a:noFill/>
        </p:spPr>
        <p:txBody>
          <a:bodyPr wrap="square" lIns="162504" tIns="81251" rIns="162504" bIns="81251" rtlCol="0">
            <a:spAutoFit/>
          </a:bodyPr>
          <a:lstStyle/>
          <a:p>
            <a:pPr algn="ctr"/>
            <a:r>
              <a:rPr lang="en-US" dirty="0">
                <a:solidFill>
                  <a:srgbClr val="0070C0"/>
                </a:solidFill>
              </a:rPr>
              <a:t>A </a:t>
            </a:r>
            <a:r>
              <a:rPr lang="en-US" sz="2000" b="1" dirty="0">
                <a:solidFill>
                  <a:srgbClr val="FF0000"/>
                </a:solidFill>
              </a:rPr>
              <a:t>Forward Proxy </a:t>
            </a:r>
            <a:r>
              <a:rPr lang="en-US" dirty="0">
                <a:solidFill>
                  <a:srgbClr val="0070C0"/>
                </a:solidFill>
              </a:rPr>
              <a:t>sits between the user and an application and does things like caching and stopping you from using Facebook at work. </a:t>
            </a:r>
          </a:p>
        </p:txBody>
      </p:sp>
      <p:grpSp>
        <p:nvGrpSpPr>
          <p:cNvPr id="32" name="Group 31"/>
          <p:cNvGrpSpPr/>
          <p:nvPr/>
        </p:nvGrpSpPr>
        <p:grpSpPr>
          <a:xfrm>
            <a:off x="5126723" y="2415512"/>
            <a:ext cx="1842789" cy="1093620"/>
            <a:chOff x="4143281" y="1403268"/>
            <a:chExt cx="649097" cy="370395"/>
          </a:xfrm>
        </p:grpSpPr>
        <p:sp>
          <p:nvSpPr>
            <p:cNvPr id="33" name="Freeform 14"/>
            <p:cNvSpPr>
              <a:spLocks noEditPoints="1"/>
            </p:cNvSpPr>
            <p:nvPr/>
          </p:nvSpPr>
          <p:spPr bwMode="auto">
            <a:xfrm>
              <a:off x="4143281" y="1403268"/>
              <a:ext cx="649097" cy="370395"/>
            </a:xfrm>
            <a:custGeom>
              <a:avLst/>
              <a:gdLst>
                <a:gd name="T0" fmla="*/ 750 w 757"/>
                <a:gd name="T1" fmla="*/ 207 h 432"/>
                <a:gd name="T2" fmla="*/ 664 w 757"/>
                <a:gd name="T3" fmla="*/ 145 h 432"/>
                <a:gd name="T4" fmla="*/ 651 w 757"/>
                <a:gd name="T5" fmla="*/ 152 h 432"/>
                <a:gd name="T6" fmla="*/ 651 w 757"/>
                <a:gd name="T7" fmla="*/ 195 h 432"/>
                <a:gd name="T8" fmla="*/ 595 w 757"/>
                <a:gd name="T9" fmla="*/ 195 h 432"/>
                <a:gd name="T10" fmla="*/ 595 w 757"/>
                <a:gd name="T11" fmla="*/ 92 h 432"/>
                <a:gd name="T12" fmla="*/ 504 w 757"/>
                <a:gd name="T13" fmla="*/ 0 h 432"/>
                <a:gd name="T14" fmla="*/ 253 w 757"/>
                <a:gd name="T15" fmla="*/ 0 h 432"/>
                <a:gd name="T16" fmla="*/ 162 w 757"/>
                <a:gd name="T17" fmla="*/ 92 h 432"/>
                <a:gd name="T18" fmla="*/ 162 w 757"/>
                <a:gd name="T19" fmla="*/ 195 h 432"/>
                <a:gd name="T20" fmla="*/ 106 w 757"/>
                <a:gd name="T21" fmla="*/ 195 h 432"/>
                <a:gd name="T22" fmla="*/ 106 w 757"/>
                <a:gd name="T23" fmla="*/ 152 h 432"/>
                <a:gd name="T24" fmla="*/ 93 w 757"/>
                <a:gd name="T25" fmla="*/ 145 h 432"/>
                <a:gd name="T26" fmla="*/ 7 w 757"/>
                <a:gd name="T27" fmla="*/ 207 h 432"/>
                <a:gd name="T28" fmla="*/ 7 w 757"/>
                <a:gd name="T29" fmla="*/ 226 h 432"/>
                <a:gd name="T30" fmla="*/ 94 w 757"/>
                <a:gd name="T31" fmla="*/ 287 h 432"/>
                <a:gd name="T32" fmla="*/ 107 w 757"/>
                <a:gd name="T33" fmla="*/ 280 h 432"/>
                <a:gd name="T34" fmla="*/ 107 w 757"/>
                <a:gd name="T35" fmla="*/ 237 h 432"/>
                <a:gd name="T36" fmla="*/ 162 w 757"/>
                <a:gd name="T37" fmla="*/ 237 h 432"/>
                <a:gd name="T38" fmla="*/ 162 w 757"/>
                <a:gd name="T39" fmla="*/ 341 h 432"/>
                <a:gd name="T40" fmla="*/ 253 w 757"/>
                <a:gd name="T41" fmla="*/ 432 h 432"/>
                <a:gd name="T42" fmla="*/ 504 w 757"/>
                <a:gd name="T43" fmla="*/ 432 h 432"/>
                <a:gd name="T44" fmla="*/ 595 w 757"/>
                <a:gd name="T45" fmla="*/ 341 h 432"/>
                <a:gd name="T46" fmla="*/ 595 w 757"/>
                <a:gd name="T47" fmla="*/ 237 h 432"/>
                <a:gd name="T48" fmla="*/ 650 w 757"/>
                <a:gd name="T49" fmla="*/ 237 h 432"/>
                <a:gd name="T50" fmla="*/ 650 w 757"/>
                <a:gd name="T51" fmla="*/ 280 h 432"/>
                <a:gd name="T52" fmla="*/ 663 w 757"/>
                <a:gd name="T53" fmla="*/ 287 h 432"/>
                <a:gd name="T54" fmla="*/ 750 w 757"/>
                <a:gd name="T55" fmla="*/ 226 h 432"/>
                <a:gd name="T56" fmla="*/ 750 w 757"/>
                <a:gd name="T57" fmla="*/ 207 h 432"/>
                <a:gd name="T58" fmla="*/ 553 w 757"/>
                <a:gd name="T59" fmla="*/ 341 h 432"/>
                <a:gd name="T60" fmla="*/ 504 w 757"/>
                <a:gd name="T61" fmla="*/ 390 h 432"/>
                <a:gd name="T62" fmla="*/ 253 w 757"/>
                <a:gd name="T63" fmla="*/ 390 h 432"/>
                <a:gd name="T64" fmla="*/ 204 w 757"/>
                <a:gd name="T65" fmla="*/ 341 h 432"/>
                <a:gd name="T66" fmla="*/ 204 w 757"/>
                <a:gd name="T67" fmla="*/ 92 h 432"/>
                <a:gd name="T68" fmla="*/ 253 w 757"/>
                <a:gd name="T69" fmla="*/ 42 h 432"/>
                <a:gd name="T70" fmla="*/ 504 w 757"/>
                <a:gd name="T71" fmla="*/ 42 h 432"/>
                <a:gd name="T72" fmla="*/ 553 w 757"/>
                <a:gd name="T73" fmla="*/ 92 h 432"/>
                <a:gd name="T74" fmla="*/ 553 w 757"/>
                <a:gd name="T75" fmla="*/ 34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7" h="432">
                  <a:moveTo>
                    <a:pt x="750" y="207"/>
                  </a:moveTo>
                  <a:cubicBezTo>
                    <a:pt x="664" y="145"/>
                    <a:pt x="664" y="145"/>
                    <a:pt x="664" y="145"/>
                  </a:cubicBezTo>
                  <a:cubicBezTo>
                    <a:pt x="657" y="140"/>
                    <a:pt x="651" y="143"/>
                    <a:pt x="651" y="152"/>
                  </a:cubicBezTo>
                  <a:cubicBezTo>
                    <a:pt x="651" y="195"/>
                    <a:pt x="651" y="195"/>
                    <a:pt x="651" y="195"/>
                  </a:cubicBezTo>
                  <a:cubicBezTo>
                    <a:pt x="595" y="195"/>
                    <a:pt x="595" y="195"/>
                    <a:pt x="595" y="195"/>
                  </a:cubicBezTo>
                  <a:cubicBezTo>
                    <a:pt x="595" y="92"/>
                    <a:pt x="595" y="92"/>
                    <a:pt x="595" y="92"/>
                  </a:cubicBezTo>
                  <a:cubicBezTo>
                    <a:pt x="595" y="41"/>
                    <a:pt x="554" y="0"/>
                    <a:pt x="504" y="0"/>
                  </a:cubicBezTo>
                  <a:cubicBezTo>
                    <a:pt x="253" y="0"/>
                    <a:pt x="253" y="0"/>
                    <a:pt x="253" y="0"/>
                  </a:cubicBezTo>
                  <a:cubicBezTo>
                    <a:pt x="203" y="0"/>
                    <a:pt x="162" y="41"/>
                    <a:pt x="162" y="92"/>
                  </a:cubicBezTo>
                  <a:cubicBezTo>
                    <a:pt x="162" y="195"/>
                    <a:pt x="162" y="195"/>
                    <a:pt x="162" y="195"/>
                  </a:cubicBezTo>
                  <a:cubicBezTo>
                    <a:pt x="106" y="195"/>
                    <a:pt x="106" y="195"/>
                    <a:pt x="106" y="195"/>
                  </a:cubicBezTo>
                  <a:cubicBezTo>
                    <a:pt x="106" y="152"/>
                    <a:pt x="106" y="152"/>
                    <a:pt x="106" y="152"/>
                  </a:cubicBezTo>
                  <a:cubicBezTo>
                    <a:pt x="106" y="143"/>
                    <a:pt x="100" y="140"/>
                    <a:pt x="93" y="145"/>
                  </a:cubicBezTo>
                  <a:cubicBezTo>
                    <a:pt x="7" y="207"/>
                    <a:pt x="7" y="207"/>
                    <a:pt x="7" y="207"/>
                  </a:cubicBezTo>
                  <a:cubicBezTo>
                    <a:pt x="0" y="212"/>
                    <a:pt x="0" y="221"/>
                    <a:pt x="7" y="226"/>
                  </a:cubicBezTo>
                  <a:cubicBezTo>
                    <a:pt x="94" y="287"/>
                    <a:pt x="94" y="287"/>
                    <a:pt x="94" y="287"/>
                  </a:cubicBezTo>
                  <a:cubicBezTo>
                    <a:pt x="101" y="292"/>
                    <a:pt x="107" y="289"/>
                    <a:pt x="107" y="280"/>
                  </a:cubicBezTo>
                  <a:cubicBezTo>
                    <a:pt x="107" y="237"/>
                    <a:pt x="107" y="237"/>
                    <a:pt x="107" y="237"/>
                  </a:cubicBezTo>
                  <a:cubicBezTo>
                    <a:pt x="162" y="237"/>
                    <a:pt x="162" y="237"/>
                    <a:pt x="162" y="237"/>
                  </a:cubicBezTo>
                  <a:cubicBezTo>
                    <a:pt x="162" y="341"/>
                    <a:pt x="162" y="341"/>
                    <a:pt x="162" y="341"/>
                  </a:cubicBezTo>
                  <a:cubicBezTo>
                    <a:pt x="162" y="391"/>
                    <a:pt x="203" y="432"/>
                    <a:pt x="253" y="432"/>
                  </a:cubicBezTo>
                  <a:cubicBezTo>
                    <a:pt x="504" y="432"/>
                    <a:pt x="504" y="432"/>
                    <a:pt x="504" y="432"/>
                  </a:cubicBezTo>
                  <a:cubicBezTo>
                    <a:pt x="554" y="432"/>
                    <a:pt x="595" y="391"/>
                    <a:pt x="595" y="341"/>
                  </a:cubicBezTo>
                  <a:cubicBezTo>
                    <a:pt x="595" y="237"/>
                    <a:pt x="595" y="237"/>
                    <a:pt x="595" y="237"/>
                  </a:cubicBezTo>
                  <a:cubicBezTo>
                    <a:pt x="650" y="237"/>
                    <a:pt x="650" y="237"/>
                    <a:pt x="650" y="237"/>
                  </a:cubicBezTo>
                  <a:cubicBezTo>
                    <a:pt x="650" y="280"/>
                    <a:pt x="650" y="280"/>
                    <a:pt x="650" y="280"/>
                  </a:cubicBezTo>
                  <a:cubicBezTo>
                    <a:pt x="650" y="289"/>
                    <a:pt x="656" y="292"/>
                    <a:pt x="663" y="287"/>
                  </a:cubicBezTo>
                  <a:cubicBezTo>
                    <a:pt x="750" y="226"/>
                    <a:pt x="750" y="226"/>
                    <a:pt x="750" y="226"/>
                  </a:cubicBezTo>
                  <a:cubicBezTo>
                    <a:pt x="757" y="221"/>
                    <a:pt x="757" y="212"/>
                    <a:pt x="750" y="207"/>
                  </a:cubicBezTo>
                  <a:close/>
                  <a:moveTo>
                    <a:pt x="553" y="341"/>
                  </a:moveTo>
                  <a:cubicBezTo>
                    <a:pt x="553" y="368"/>
                    <a:pt x="531" y="390"/>
                    <a:pt x="504" y="390"/>
                  </a:cubicBezTo>
                  <a:cubicBezTo>
                    <a:pt x="253" y="390"/>
                    <a:pt x="253" y="390"/>
                    <a:pt x="253" y="390"/>
                  </a:cubicBezTo>
                  <a:cubicBezTo>
                    <a:pt x="226" y="390"/>
                    <a:pt x="204" y="368"/>
                    <a:pt x="204" y="341"/>
                  </a:cubicBezTo>
                  <a:cubicBezTo>
                    <a:pt x="204" y="92"/>
                    <a:pt x="204" y="92"/>
                    <a:pt x="204" y="92"/>
                  </a:cubicBezTo>
                  <a:cubicBezTo>
                    <a:pt x="204" y="64"/>
                    <a:pt x="226" y="42"/>
                    <a:pt x="253" y="42"/>
                  </a:cubicBezTo>
                  <a:cubicBezTo>
                    <a:pt x="504" y="42"/>
                    <a:pt x="504" y="42"/>
                    <a:pt x="504" y="42"/>
                  </a:cubicBezTo>
                  <a:cubicBezTo>
                    <a:pt x="531" y="42"/>
                    <a:pt x="553" y="64"/>
                    <a:pt x="553" y="92"/>
                  </a:cubicBezTo>
                  <a:lnTo>
                    <a:pt x="553" y="341"/>
                  </a:lnTo>
                  <a:close/>
                </a:path>
              </a:pathLst>
            </a:custGeom>
            <a:solidFill>
              <a:srgbClr val="4D4D4F"/>
            </a:solidFill>
            <a:ln w="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4" name="Freeform 15"/>
            <p:cNvSpPr>
              <a:spLocks noEditPoints="1"/>
            </p:cNvSpPr>
            <p:nvPr/>
          </p:nvSpPr>
          <p:spPr bwMode="auto">
            <a:xfrm>
              <a:off x="4359244" y="1481690"/>
              <a:ext cx="224409" cy="224409"/>
            </a:xfrm>
            <a:custGeom>
              <a:avLst/>
              <a:gdLst>
                <a:gd name="T0" fmla="*/ 202 w 262"/>
                <a:gd name="T1" fmla="*/ 161 h 262"/>
                <a:gd name="T2" fmla="*/ 181 w 262"/>
                <a:gd name="T3" fmla="*/ 153 h 262"/>
                <a:gd name="T4" fmla="*/ 198 w 262"/>
                <a:gd name="T5" fmla="*/ 99 h 262"/>
                <a:gd name="T6" fmla="*/ 169 w 262"/>
                <a:gd name="T7" fmla="*/ 29 h 262"/>
                <a:gd name="T8" fmla="*/ 99 w 262"/>
                <a:gd name="T9" fmla="*/ 0 h 262"/>
                <a:gd name="T10" fmla="*/ 29 w 262"/>
                <a:gd name="T11" fmla="*/ 29 h 262"/>
                <a:gd name="T12" fmla="*/ 0 w 262"/>
                <a:gd name="T13" fmla="*/ 99 h 262"/>
                <a:gd name="T14" fmla="*/ 29 w 262"/>
                <a:gd name="T15" fmla="*/ 169 h 262"/>
                <a:gd name="T16" fmla="*/ 99 w 262"/>
                <a:gd name="T17" fmla="*/ 198 h 262"/>
                <a:gd name="T18" fmla="*/ 153 w 262"/>
                <a:gd name="T19" fmla="*/ 182 h 262"/>
                <a:gd name="T20" fmla="*/ 161 w 262"/>
                <a:gd name="T21" fmla="*/ 202 h 262"/>
                <a:gd name="T22" fmla="*/ 212 w 262"/>
                <a:gd name="T23" fmla="*/ 253 h 262"/>
                <a:gd name="T24" fmla="*/ 233 w 262"/>
                <a:gd name="T25" fmla="*/ 262 h 262"/>
                <a:gd name="T26" fmla="*/ 253 w 262"/>
                <a:gd name="T27" fmla="*/ 253 h 262"/>
                <a:gd name="T28" fmla="*/ 262 w 262"/>
                <a:gd name="T29" fmla="*/ 233 h 262"/>
                <a:gd name="T30" fmla="*/ 253 w 262"/>
                <a:gd name="T31" fmla="*/ 212 h 262"/>
                <a:gd name="T32" fmla="*/ 202 w 262"/>
                <a:gd name="T33" fmla="*/ 161 h 262"/>
                <a:gd name="T34" fmla="*/ 145 w 262"/>
                <a:gd name="T35" fmla="*/ 146 h 262"/>
                <a:gd name="T36" fmla="*/ 99 w 262"/>
                <a:gd name="T37" fmla="*/ 165 h 262"/>
                <a:gd name="T38" fmla="*/ 52 w 262"/>
                <a:gd name="T39" fmla="*/ 146 h 262"/>
                <a:gd name="T40" fmla="*/ 33 w 262"/>
                <a:gd name="T41" fmla="*/ 99 h 262"/>
                <a:gd name="T42" fmla="*/ 52 w 262"/>
                <a:gd name="T43" fmla="*/ 52 h 262"/>
                <a:gd name="T44" fmla="*/ 99 w 262"/>
                <a:gd name="T45" fmla="*/ 33 h 262"/>
                <a:gd name="T46" fmla="*/ 145 w 262"/>
                <a:gd name="T47" fmla="*/ 52 h 262"/>
                <a:gd name="T48" fmla="*/ 165 w 262"/>
                <a:gd name="T49" fmla="*/ 99 h 262"/>
                <a:gd name="T50" fmla="*/ 145 w 262"/>
                <a:gd name="T51" fmla="*/ 14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2" h="262">
                  <a:moveTo>
                    <a:pt x="202" y="161"/>
                  </a:moveTo>
                  <a:cubicBezTo>
                    <a:pt x="197" y="156"/>
                    <a:pt x="189" y="153"/>
                    <a:pt x="181" y="153"/>
                  </a:cubicBezTo>
                  <a:cubicBezTo>
                    <a:pt x="192" y="137"/>
                    <a:pt x="198" y="119"/>
                    <a:pt x="198" y="99"/>
                  </a:cubicBezTo>
                  <a:cubicBezTo>
                    <a:pt x="198" y="73"/>
                    <a:pt x="188" y="48"/>
                    <a:pt x="169" y="29"/>
                  </a:cubicBezTo>
                  <a:cubicBezTo>
                    <a:pt x="150" y="10"/>
                    <a:pt x="125" y="0"/>
                    <a:pt x="99" y="0"/>
                  </a:cubicBezTo>
                  <a:cubicBezTo>
                    <a:pt x="72" y="0"/>
                    <a:pt x="47" y="10"/>
                    <a:pt x="29" y="29"/>
                  </a:cubicBezTo>
                  <a:cubicBezTo>
                    <a:pt x="10" y="48"/>
                    <a:pt x="0" y="73"/>
                    <a:pt x="0" y="99"/>
                  </a:cubicBezTo>
                  <a:cubicBezTo>
                    <a:pt x="0" y="125"/>
                    <a:pt x="10" y="150"/>
                    <a:pt x="29" y="169"/>
                  </a:cubicBezTo>
                  <a:cubicBezTo>
                    <a:pt x="47" y="188"/>
                    <a:pt x="72" y="198"/>
                    <a:pt x="99" y="198"/>
                  </a:cubicBezTo>
                  <a:cubicBezTo>
                    <a:pt x="118" y="198"/>
                    <a:pt x="137" y="192"/>
                    <a:pt x="153" y="182"/>
                  </a:cubicBezTo>
                  <a:cubicBezTo>
                    <a:pt x="153" y="190"/>
                    <a:pt x="156" y="197"/>
                    <a:pt x="161" y="202"/>
                  </a:cubicBezTo>
                  <a:cubicBezTo>
                    <a:pt x="212" y="253"/>
                    <a:pt x="212" y="253"/>
                    <a:pt x="212" y="253"/>
                  </a:cubicBezTo>
                  <a:cubicBezTo>
                    <a:pt x="218" y="259"/>
                    <a:pt x="225" y="262"/>
                    <a:pt x="233" y="262"/>
                  </a:cubicBezTo>
                  <a:cubicBezTo>
                    <a:pt x="240" y="262"/>
                    <a:pt x="248" y="259"/>
                    <a:pt x="253" y="253"/>
                  </a:cubicBezTo>
                  <a:cubicBezTo>
                    <a:pt x="259" y="248"/>
                    <a:pt x="262" y="241"/>
                    <a:pt x="262" y="233"/>
                  </a:cubicBezTo>
                  <a:cubicBezTo>
                    <a:pt x="262" y="225"/>
                    <a:pt x="259" y="218"/>
                    <a:pt x="253" y="212"/>
                  </a:cubicBezTo>
                  <a:lnTo>
                    <a:pt x="202" y="161"/>
                  </a:lnTo>
                  <a:close/>
                  <a:moveTo>
                    <a:pt x="145" y="146"/>
                  </a:moveTo>
                  <a:cubicBezTo>
                    <a:pt x="133" y="158"/>
                    <a:pt x="116" y="165"/>
                    <a:pt x="99" y="165"/>
                  </a:cubicBezTo>
                  <a:cubicBezTo>
                    <a:pt x="81" y="165"/>
                    <a:pt x="64" y="158"/>
                    <a:pt x="52" y="146"/>
                  </a:cubicBezTo>
                  <a:cubicBezTo>
                    <a:pt x="40" y="133"/>
                    <a:pt x="33" y="117"/>
                    <a:pt x="33" y="99"/>
                  </a:cubicBezTo>
                  <a:cubicBezTo>
                    <a:pt x="33" y="81"/>
                    <a:pt x="40" y="65"/>
                    <a:pt x="52" y="52"/>
                  </a:cubicBezTo>
                  <a:cubicBezTo>
                    <a:pt x="64" y="40"/>
                    <a:pt x="81" y="33"/>
                    <a:pt x="99" y="33"/>
                  </a:cubicBezTo>
                  <a:cubicBezTo>
                    <a:pt x="116" y="33"/>
                    <a:pt x="133" y="40"/>
                    <a:pt x="145" y="52"/>
                  </a:cubicBezTo>
                  <a:cubicBezTo>
                    <a:pt x="158" y="65"/>
                    <a:pt x="165" y="81"/>
                    <a:pt x="165" y="99"/>
                  </a:cubicBezTo>
                  <a:cubicBezTo>
                    <a:pt x="165" y="117"/>
                    <a:pt x="158" y="133"/>
                    <a:pt x="145" y="146"/>
                  </a:cubicBezTo>
                  <a:close/>
                </a:path>
              </a:pathLst>
            </a:custGeom>
            <a:solidFill>
              <a:srgbClr val="4D4D4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24840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cxnSp>
        <p:nvCxnSpPr>
          <p:cNvPr id="9" name="Straight Connector 8"/>
          <p:cNvCxnSpPr>
            <a:stCxn id="79" idx="3"/>
            <a:endCxn id="40" idx="1"/>
          </p:cNvCxnSpPr>
          <p:nvPr/>
        </p:nvCxnSpPr>
        <p:spPr>
          <a:xfrm flipV="1">
            <a:off x="6590510" y="1794425"/>
            <a:ext cx="3241884" cy="1"/>
          </a:xfrm>
          <a:prstGeom prst="line">
            <a:avLst/>
          </a:prstGeom>
          <a:ln>
            <a:solidFill>
              <a:schemeClr val="bg2">
                <a:lumMod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0" name="Rectangular Callout 9"/>
          <p:cNvSpPr/>
          <p:nvPr/>
        </p:nvSpPr>
        <p:spPr>
          <a:xfrm rot="10800000">
            <a:off x="5641398" y="2492286"/>
            <a:ext cx="4416832" cy="1894841"/>
          </a:xfrm>
          <a:prstGeom prst="wedgeRectCallout">
            <a:avLst/>
          </a:prstGeom>
          <a:solidFill>
            <a:schemeClr val="bg1"/>
          </a:solidFill>
          <a:ln w="254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ctr"/>
          <a:lstStyle/>
          <a:p>
            <a:pPr algn="ctr"/>
            <a:endParaRPr lang="en-US"/>
          </a:p>
        </p:txBody>
      </p:sp>
      <p:sp>
        <p:nvSpPr>
          <p:cNvPr id="41" name="Text Box 15"/>
          <p:cNvSpPr txBox="1">
            <a:spLocks noChangeArrowheads="1"/>
          </p:cNvSpPr>
          <p:nvPr/>
        </p:nvSpPr>
        <p:spPr bwMode="auto">
          <a:xfrm>
            <a:off x="5739532" y="2492288"/>
            <a:ext cx="4190999" cy="584765"/>
          </a:xfrm>
          <a:prstGeom prst="rect">
            <a:avLst/>
          </a:prstGeom>
          <a:noFill/>
          <a:ln w="9525">
            <a:noFill/>
            <a:miter lim="800000"/>
            <a:headEnd/>
            <a:tailEnd/>
          </a:ln>
          <a:effectLst/>
        </p:spPr>
        <p:txBody>
          <a:bodyPr wrap="square" lIns="91428" tIns="45715" rIns="91428" bIns="45715">
            <a:spAutoFit/>
          </a:bodyPr>
          <a:lstStyle/>
          <a:p>
            <a:pPr algn="ctr"/>
            <a:r>
              <a:rPr lang="en-US" sz="3200" b="1" dirty="0" smtClean="0">
                <a:solidFill>
                  <a:schemeClr val="bg2">
                    <a:lumMod val="50000"/>
                  </a:schemeClr>
                </a:solidFill>
              </a:rPr>
              <a:t>HUD Filter Chain</a:t>
            </a:r>
            <a:endParaRPr lang="en-US" sz="3200" b="1" dirty="0">
              <a:solidFill>
                <a:schemeClr val="bg2">
                  <a:lumMod val="50000"/>
                </a:schemeClr>
              </a:solidFill>
            </a:endParaRPr>
          </a:p>
        </p:txBody>
      </p:sp>
      <p:grpSp>
        <p:nvGrpSpPr>
          <p:cNvPr id="2" name="Group 1"/>
          <p:cNvGrpSpPr/>
          <p:nvPr/>
        </p:nvGrpSpPr>
        <p:grpSpPr>
          <a:xfrm>
            <a:off x="9283335" y="1067417"/>
            <a:ext cx="2613519" cy="1274123"/>
            <a:chOff x="241754" y="2089652"/>
            <a:chExt cx="2613519" cy="1274123"/>
          </a:xfrm>
        </p:grpSpPr>
        <p:sp>
          <p:nvSpPr>
            <p:cNvPr id="35" name="Freeform 19"/>
            <p:cNvSpPr>
              <a:spLocks noEditPoints="1"/>
            </p:cNvSpPr>
            <p:nvPr/>
          </p:nvSpPr>
          <p:spPr bwMode="auto">
            <a:xfrm>
              <a:off x="1629337" y="2589666"/>
              <a:ext cx="495171" cy="529167"/>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7" name="Group 36"/>
            <p:cNvGrpSpPr/>
            <p:nvPr/>
          </p:nvGrpSpPr>
          <p:grpSpPr>
            <a:xfrm>
              <a:off x="241754" y="2089652"/>
              <a:ext cx="2613519" cy="1274123"/>
              <a:chOff x="2554483" y="1108572"/>
              <a:chExt cx="1960650" cy="955593"/>
            </a:xfrm>
          </p:grpSpPr>
          <p:sp>
            <p:nvSpPr>
              <p:cNvPr id="40" name="Rounded Rectangle 39"/>
              <p:cNvSpPr/>
              <p:nvPr/>
            </p:nvSpPr>
            <p:spPr>
              <a:xfrm>
                <a:off x="2966386" y="1243488"/>
                <a:ext cx="1137531" cy="820677"/>
              </a:xfrm>
              <a:prstGeom prst="roundRect">
                <a:avLst>
                  <a:gd name="adj" fmla="val 12251"/>
                </a:avLst>
              </a:prstGeom>
              <a:solidFill>
                <a:srgbClr val="FFFFFF"/>
              </a:solidFill>
              <a:ln w="6350">
                <a:solidFill>
                  <a:srgbClr val="4D4D4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9" name="Oval 18"/>
              <p:cNvSpPr>
                <a:spLocks noChangeArrowheads="1"/>
              </p:cNvSpPr>
              <p:nvPr/>
            </p:nvSpPr>
            <p:spPr bwMode="auto">
              <a:xfrm>
                <a:off x="3781179" y="1643135"/>
                <a:ext cx="30929" cy="3092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7"/>
              <p:cNvSpPr>
                <a:spLocks/>
              </p:cNvSpPr>
              <p:nvPr/>
            </p:nvSpPr>
            <p:spPr bwMode="auto">
              <a:xfrm>
                <a:off x="3116502" y="1138853"/>
                <a:ext cx="847194" cy="203057"/>
              </a:xfrm>
              <a:custGeom>
                <a:avLst/>
                <a:gdLst>
                  <a:gd name="T0" fmla="*/ 941 w 941"/>
                  <a:gd name="T1" fmla="*/ 178 h 226"/>
                  <a:gd name="T2" fmla="*/ 893 w 941"/>
                  <a:gd name="T3" fmla="*/ 226 h 226"/>
                  <a:gd name="T4" fmla="*/ 48 w 941"/>
                  <a:gd name="T5" fmla="*/ 226 h 226"/>
                  <a:gd name="T6" fmla="*/ 0 w 941"/>
                  <a:gd name="T7" fmla="*/ 178 h 226"/>
                  <a:gd name="T8" fmla="*/ 0 w 941"/>
                  <a:gd name="T9" fmla="*/ 48 h 226"/>
                  <a:gd name="T10" fmla="*/ 48 w 941"/>
                  <a:gd name="T11" fmla="*/ 0 h 226"/>
                  <a:gd name="T12" fmla="*/ 893 w 941"/>
                  <a:gd name="T13" fmla="*/ 0 h 226"/>
                  <a:gd name="T14" fmla="*/ 941 w 941"/>
                  <a:gd name="T15" fmla="*/ 48 h 226"/>
                  <a:gd name="T16" fmla="*/ 941 w 941"/>
                  <a:gd name="T17" fmla="*/ 17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226">
                    <a:moveTo>
                      <a:pt x="941" y="178"/>
                    </a:moveTo>
                    <a:cubicBezTo>
                      <a:pt x="941" y="205"/>
                      <a:pt x="920" y="226"/>
                      <a:pt x="893" y="226"/>
                    </a:cubicBezTo>
                    <a:cubicBezTo>
                      <a:pt x="48" y="226"/>
                      <a:pt x="48" y="226"/>
                      <a:pt x="48" y="226"/>
                    </a:cubicBezTo>
                    <a:cubicBezTo>
                      <a:pt x="21" y="226"/>
                      <a:pt x="0" y="205"/>
                      <a:pt x="0" y="178"/>
                    </a:cubicBezTo>
                    <a:cubicBezTo>
                      <a:pt x="0" y="48"/>
                      <a:pt x="0" y="48"/>
                      <a:pt x="0" y="48"/>
                    </a:cubicBezTo>
                    <a:cubicBezTo>
                      <a:pt x="0" y="22"/>
                      <a:pt x="21" y="0"/>
                      <a:pt x="48" y="0"/>
                    </a:cubicBezTo>
                    <a:cubicBezTo>
                      <a:pt x="893" y="0"/>
                      <a:pt x="893" y="0"/>
                      <a:pt x="893" y="0"/>
                    </a:cubicBezTo>
                    <a:cubicBezTo>
                      <a:pt x="920" y="0"/>
                      <a:pt x="941" y="22"/>
                      <a:pt x="941" y="48"/>
                    </a:cubicBezTo>
                    <a:lnTo>
                      <a:pt x="941" y="178"/>
                    </a:lnTo>
                    <a:close/>
                  </a:path>
                </a:pathLst>
              </a:custGeom>
              <a:solidFill>
                <a:srgbClr val="6364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TextBox 55"/>
              <p:cNvSpPr txBox="1"/>
              <p:nvPr/>
            </p:nvSpPr>
            <p:spPr>
              <a:xfrm>
                <a:off x="2554483" y="1108572"/>
                <a:ext cx="1960650" cy="24237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a:solidFill>
                      <a:schemeClr val="bg1"/>
                    </a:solidFill>
                    <a:latin typeface="Franklin Gothic Book"/>
                  </a:rPr>
                  <a:t>Data Center</a:t>
                </a:r>
                <a:endParaRPr lang="en-US" sz="1500" dirty="0">
                  <a:solidFill>
                    <a:schemeClr val="bg1"/>
                  </a:solidFill>
                </a:endParaRPr>
              </a:p>
            </p:txBody>
          </p:sp>
        </p:grpSp>
        <p:sp>
          <p:nvSpPr>
            <p:cNvPr id="59" name="Freeform 52"/>
            <p:cNvSpPr>
              <a:spLocks noEditPoints="1"/>
            </p:cNvSpPr>
            <p:nvPr/>
          </p:nvSpPr>
          <p:spPr bwMode="auto">
            <a:xfrm>
              <a:off x="952768" y="2543177"/>
              <a:ext cx="408410" cy="628650"/>
            </a:xfrm>
            <a:custGeom>
              <a:avLst/>
              <a:gdLst>
                <a:gd name="T0" fmla="*/ 298 w 341"/>
                <a:gd name="T1" fmla="*/ 0 h 523"/>
                <a:gd name="T2" fmla="*/ 42 w 341"/>
                <a:gd name="T3" fmla="*/ 0 h 523"/>
                <a:gd name="T4" fmla="*/ 0 w 341"/>
                <a:gd name="T5" fmla="*/ 43 h 523"/>
                <a:gd name="T6" fmla="*/ 0 w 341"/>
                <a:gd name="T7" fmla="*/ 480 h 523"/>
                <a:gd name="T8" fmla="*/ 42 w 341"/>
                <a:gd name="T9" fmla="*/ 523 h 523"/>
                <a:gd name="T10" fmla="*/ 298 w 341"/>
                <a:gd name="T11" fmla="*/ 523 h 523"/>
                <a:gd name="T12" fmla="*/ 341 w 341"/>
                <a:gd name="T13" fmla="*/ 480 h 523"/>
                <a:gd name="T14" fmla="*/ 341 w 341"/>
                <a:gd name="T15" fmla="*/ 43 h 523"/>
                <a:gd name="T16" fmla="*/ 298 w 341"/>
                <a:gd name="T17" fmla="*/ 0 h 523"/>
                <a:gd name="T18" fmla="*/ 255 w 341"/>
                <a:gd name="T19" fmla="*/ 73 h 523"/>
                <a:gd name="T20" fmla="*/ 278 w 341"/>
                <a:gd name="T21" fmla="*/ 50 h 523"/>
                <a:gd name="T22" fmla="*/ 301 w 341"/>
                <a:gd name="T23" fmla="*/ 73 h 523"/>
                <a:gd name="T24" fmla="*/ 301 w 341"/>
                <a:gd name="T25" fmla="*/ 137 h 523"/>
                <a:gd name="T26" fmla="*/ 278 w 341"/>
                <a:gd name="T27" fmla="*/ 160 h 523"/>
                <a:gd name="T28" fmla="*/ 255 w 341"/>
                <a:gd name="T29" fmla="*/ 137 h 523"/>
                <a:gd name="T30" fmla="*/ 255 w 341"/>
                <a:gd name="T31" fmla="*/ 73 h 523"/>
                <a:gd name="T32" fmla="*/ 298 w 341"/>
                <a:gd name="T33" fmla="*/ 461 h 523"/>
                <a:gd name="T34" fmla="*/ 43 w 341"/>
                <a:gd name="T35" fmla="*/ 461 h 523"/>
                <a:gd name="T36" fmla="*/ 32 w 341"/>
                <a:gd name="T37" fmla="*/ 450 h 523"/>
                <a:gd name="T38" fmla="*/ 43 w 341"/>
                <a:gd name="T39" fmla="*/ 439 h 523"/>
                <a:gd name="T40" fmla="*/ 298 w 341"/>
                <a:gd name="T41" fmla="*/ 439 h 523"/>
                <a:gd name="T42" fmla="*/ 308 w 341"/>
                <a:gd name="T43" fmla="*/ 450 h 523"/>
                <a:gd name="T44" fmla="*/ 298 w 341"/>
                <a:gd name="T45" fmla="*/ 461 h 523"/>
                <a:gd name="T46" fmla="*/ 298 w 341"/>
                <a:gd name="T47" fmla="*/ 397 h 523"/>
                <a:gd name="T48" fmla="*/ 43 w 341"/>
                <a:gd name="T49" fmla="*/ 397 h 523"/>
                <a:gd name="T50" fmla="*/ 32 w 341"/>
                <a:gd name="T51" fmla="*/ 386 h 523"/>
                <a:gd name="T52" fmla="*/ 43 w 341"/>
                <a:gd name="T53" fmla="*/ 375 h 523"/>
                <a:gd name="T54" fmla="*/ 298 w 341"/>
                <a:gd name="T55" fmla="*/ 375 h 523"/>
                <a:gd name="T56" fmla="*/ 308 w 341"/>
                <a:gd name="T57" fmla="*/ 386 h 523"/>
                <a:gd name="T58" fmla="*/ 298 w 341"/>
                <a:gd name="T59" fmla="*/ 397 h 523"/>
                <a:gd name="T60" fmla="*/ 298 w 341"/>
                <a:gd name="T61" fmla="*/ 332 h 523"/>
                <a:gd name="T62" fmla="*/ 43 w 341"/>
                <a:gd name="T63" fmla="*/ 332 h 523"/>
                <a:gd name="T64" fmla="*/ 32 w 341"/>
                <a:gd name="T65" fmla="*/ 322 h 523"/>
                <a:gd name="T66" fmla="*/ 43 w 341"/>
                <a:gd name="T67" fmla="*/ 311 h 523"/>
                <a:gd name="T68" fmla="*/ 298 w 341"/>
                <a:gd name="T69" fmla="*/ 311 h 523"/>
                <a:gd name="T70" fmla="*/ 308 w 341"/>
                <a:gd name="T71" fmla="*/ 322 h 523"/>
                <a:gd name="T72" fmla="*/ 298 w 341"/>
                <a:gd name="T73" fmla="*/ 332 h 523"/>
                <a:gd name="T74" fmla="*/ 298 w 341"/>
                <a:gd name="T75" fmla="*/ 268 h 523"/>
                <a:gd name="T76" fmla="*/ 43 w 341"/>
                <a:gd name="T77" fmla="*/ 268 h 523"/>
                <a:gd name="T78" fmla="*/ 32 w 341"/>
                <a:gd name="T79" fmla="*/ 258 h 523"/>
                <a:gd name="T80" fmla="*/ 43 w 341"/>
                <a:gd name="T81" fmla="*/ 247 h 523"/>
                <a:gd name="T82" fmla="*/ 298 w 341"/>
                <a:gd name="T83" fmla="*/ 247 h 523"/>
                <a:gd name="T84" fmla="*/ 308 w 341"/>
                <a:gd name="T85" fmla="*/ 258 h 523"/>
                <a:gd name="T86" fmla="*/ 298 w 341"/>
                <a:gd name="T87" fmla="*/ 26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523">
                  <a:moveTo>
                    <a:pt x="298" y="0"/>
                  </a:moveTo>
                  <a:cubicBezTo>
                    <a:pt x="42" y="0"/>
                    <a:pt x="42" y="0"/>
                    <a:pt x="42" y="0"/>
                  </a:cubicBezTo>
                  <a:cubicBezTo>
                    <a:pt x="19" y="0"/>
                    <a:pt x="0" y="20"/>
                    <a:pt x="0" y="43"/>
                  </a:cubicBezTo>
                  <a:cubicBezTo>
                    <a:pt x="0" y="480"/>
                    <a:pt x="0" y="480"/>
                    <a:pt x="0" y="480"/>
                  </a:cubicBezTo>
                  <a:cubicBezTo>
                    <a:pt x="0" y="504"/>
                    <a:pt x="19" y="523"/>
                    <a:pt x="42" y="523"/>
                  </a:cubicBezTo>
                  <a:cubicBezTo>
                    <a:pt x="298" y="523"/>
                    <a:pt x="298" y="523"/>
                    <a:pt x="298" y="523"/>
                  </a:cubicBezTo>
                  <a:cubicBezTo>
                    <a:pt x="322" y="523"/>
                    <a:pt x="341" y="504"/>
                    <a:pt x="341" y="480"/>
                  </a:cubicBezTo>
                  <a:cubicBezTo>
                    <a:pt x="341" y="43"/>
                    <a:pt x="341" y="43"/>
                    <a:pt x="341" y="43"/>
                  </a:cubicBezTo>
                  <a:cubicBezTo>
                    <a:pt x="341" y="20"/>
                    <a:pt x="322" y="0"/>
                    <a:pt x="298" y="0"/>
                  </a:cubicBezTo>
                  <a:close/>
                  <a:moveTo>
                    <a:pt x="255" y="73"/>
                  </a:moveTo>
                  <a:cubicBezTo>
                    <a:pt x="255" y="60"/>
                    <a:pt x="266" y="50"/>
                    <a:pt x="278" y="50"/>
                  </a:cubicBezTo>
                  <a:cubicBezTo>
                    <a:pt x="291" y="50"/>
                    <a:pt x="301" y="60"/>
                    <a:pt x="301" y="73"/>
                  </a:cubicBezTo>
                  <a:cubicBezTo>
                    <a:pt x="301" y="137"/>
                    <a:pt x="301" y="137"/>
                    <a:pt x="301" y="137"/>
                  </a:cubicBezTo>
                  <a:cubicBezTo>
                    <a:pt x="301" y="149"/>
                    <a:pt x="291" y="160"/>
                    <a:pt x="278" y="160"/>
                  </a:cubicBezTo>
                  <a:cubicBezTo>
                    <a:pt x="266" y="160"/>
                    <a:pt x="255" y="149"/>
                    <a:pt x="255" y="137"/>
                  </a:cubicBezTo>
                  <a:lnTo>
                    <a:pt x="255" y="73"/>
                  </a:lnTo>
                  <a:close/>
                  <a:moveTo>
                    <a:pt x="298" y="461"/>
                  </a:moveTo>
                  <a:cubicBezTo>
                    <a:pt x="43" y="461"/>
                    <a:pt x="43" y="461"/>
                    <a:pt x="43" y="461"/>
                  </a:cubicBezTo>
                  <a:cubicBezTo>
                    <a:pt x="37" y="461"/>
                    <a:pt x="32" y="456"/>
                    <a:pt x="32" y="450"/>
                  </a:cubicBezTo>
                  <a:cubicBezTo>
                    <a:pt x="32" y="444"/>
                    <a:pt x="37" y="439"/>
                    <a:pt x="43" y="439"/>
                  </a:cubicBezTo>
                  <a:cubicBezTo>
                    <a:pt x="298" y="439"/>
                    <a:pt x="298" y="439"/>
                    <a:pt x="298" y="439"/>
                  </a:cubicBezTo>
                  <a:cubicBezTo>
                    <a:pt x="304" y="439"/>
                    <a:pt x="308" y="444"/>
                    <a:pt x="308" y="450"/>
                  </a:cubicBezTo>
                  <a:cubicBezTo>
                    <a:pt x="308" y="456"/>
                    <a:pt x="304" y="461"/>
                    <a:pt x="298" y="461"/>
                  </a:cubicBezTo>
                  <a:close/>
                  <a:moveTo>
                    <a:pt x="298" y="397"/>
                  </a:moveTo>
                  <a:cubicBezTo>
                    <a:pt x="43" y="397"/>
                    <a:pt x="43" y="397"/>
                    <a:pt x="43" y="397"/>
                  </a:cubicBezTo>
                  <a:cubicBezTo>
                    <a:pt x="37" y="397"/>
                    <a:pt x="32" y="392"/>
                    <a:pt x="32" y="386"/>
                  </a:cubicBezTo>
                  <a:cubicBezTo>
                    <a:pt x="32" y="380"/>
                    <a:pt x="37" y="375"/>
                    <a:pt x="43" y="375"/>
                  </a:cubicBezTo>
                  <a:cubicBezTo>
                    <a:pt x="298" y="375"/>
                    <a:pt x="298" y="375"/>
                    <a:pt x="298" y="375"/>
                  </a:cubicBezTo>
                  <a:cubicBezTo>
                    <a:pt x="304" y="375"/>
                    <a:pt x="308" y="380"/>
                    <a:pt x="308" y="386"/>
                  </a:cubicBezTo>
                  <a:cubicBezTo>
                    <a:pt x="308" y="392"/>
                    <a:pt x="304" y="397"/>
                    <a:pt x="298" y="397"/>
                  </a:cubicBezTo>
                  <a:close/>
                  <a:moveTo>
                    <a:pt x="298" y="332"/>
                  </a:moveTo>
                  <a:cubicBezTo>
                    <a:pt x="43" y="332"/>
                    <a:pt x="43" y="332"/>
                    <a:pt x="43" y="332"/>
                  </a:cubicBezTo>
                  <a:cubicBezTo>
                    <a:pt x="37" y="332"/>
                    <a:pt x="32" y="328"/>
                    <a:pt x="32" y="322"/>
                  </a:cubicBezTo>
                  <a:cubicBezTo>
                    <a:pt x="32" y="316"/>
                    <a:pt x="37" y="311"/>
                    <a:pt x="43" y="311"/>
                  </a:cubicBezTo>
                  <a:cubicBezTo>
                    <a:pt x="298" y="311"/>
                    <a:pt x="298" y="311"/>
                    <a:pt x="298" y="311"/>
                  </a:cubicBezTo>
                  <a:cubicBezTo>
                    <a:pt x="304" y="311"/>
                    <a:pt x="308" y="316"/>
                    <a:pt x="308" y="322"/>
                  </a:cubicBezTo>
                  <a:cubicBezTo>
                    <a:pt x="308" y="328"/>
                    <a:pt x="304" y="332"/>
                    <a:pt x="298" y="332"/>
                  </a:cubicBezTo>
                  <a:close/>
                  <a:moveTo>
                    <a:pt x="298" y="268"/>
                  </a:moveTo>
                  <a:cubicBezTo>
                    <a:pt x="43" y="268"/>
                    <a:pt x="43" y="268"/>
                    <a:pt x="43" y="268"/>
                  </a:cubicBezTo>
                  <a:cubicBezTo>
                    <a:pt x="37" y="268"/>
                    <a:pt x="32" y="263"/>
                    <a:pt x="32" y="258"/>
                  </a:cubicBezTo>
                  <a:cubicBezTo>
                    <a:pt x="32" y="252"/>
                    <a:pt x="37" y="247"/>
                    <a:pt x="43" y="247"/>
                  </a:cubicBezTo>
                  <a:cubicBezTo>
                    <a:pt x="298" y="247"/>
                    <a:pt x="298" y="247"/>
                    <a:pt x="298" y="247"/>
                  </a:cubicBezTo>
                  <a:cubicBezTo>
                    <a:pt x="304" y="247"/>
                    <a:pt x="308" y="252"/>
                    <a:pt x="308" y="258"/>
                  </a:cubicBezTo>
                  <a:cubicBezTo>
                    <a:pt x="308" y="263"/>
                    <a:pt x="304" y="268"/>
                    <a:pt x="298" y="268"/>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9"/>
            <p:cNvSpPr>
              <a:spLocks noEditPoints="1"/>
            </p:cNvSpPr>
            <p:nvPr/>
          </p:nvSpPr>
          <p:spPr bwMode="auto">
            <a:xfrm>
              <a:off x="1649951" y="2599267"/>
              <a:ext cx="495171" cy="529167"/>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p:cNvGrpSpPr/>
          <p:nvPr/>
        </p:nvGrpSpPr>
        <p:grpSpPr>
          <a:xfrm>
            <a:off x="7746022" y="1557310"/>
            <a:ext cx="1929552" cy="781879"/>
            <a:chOff x="2671766" y="2036401"/>
            <a:chExt cx="1447541" cy="586409"/>
          </a:xfrm>
          <a:effectLst>
            <a:outerShdw blurRad="50800" dist="38100" dir="2700000" algn="tl" rotWithShape="0">
              <a:prstClr val="black">
                <a:alpha val="40000"/>
              </a:prstClr>
            </a:outerShdw>
          </a:effectLst>
        </p:grpSpPr>
        <p:sp>
          <p:nvSpPr>
            <p:cNvPr id="68" name="Freeform 24"/>
            <p:cNvSpPr>
              <a:spLocks noEditPoints="1"/>
            </p:cNvSpPr>
            <p:nvPr/>
          </p:nvSpPr>
          <p:spPr bwMode="auto">
            <a:xfrm>
              <a:off x="2806057" y="2036401"/>
              <a:ext cx="1185697" cy="350503"/>
            </a:xfrm>
            <a:custGeom>
              <a:avLst/>
              <a:gdLst>
                <a:gd name="T0" fmla="*/ 21 w 1044"/>
                <a:gd name="T1" fmla="*/ 0 h 309"/>
                <a:gd name="T2" fmla="*/ 0 w 1044"/>
                <a:gd name="T3" fmla="*/ 93 h 309"/>
                <a:gd name="T4" fmla="*/ 1023 w 1044"/>
                <a:gd name="T5" fmla="*/ 115 h 309"/>
                <a:gd name="T6" fmla="*/ 1044 w 1044"/>
                <a:gd name="T7" fmla="*/ 21 h 309"/>
                <a:gd name="T8" fmla="*/ 1027 w 1044"/>
                <a:gd name="T9" fmla="*/ 105 h 309"/>
                <a:gd name="T10" fmla="*/ 16 w 1044"/>
                <a:gd name="T11" fmla="*/ 101 h 309"/>
                <a:gd name="T12" fmla="*/ 1027 w 1044"/>
                <a:gd name="T13" fmla="*/ 97 h 309"/>
                <a:gd name="T14" fmla="*/ 1027 w 1044"/>
                <a:gd name="T15" fmla="*/ 105 h 309"/>
                <a:gd name="T16" fmla="*/ 20 w 1044"/>
                <a:gd name="T17" fmla="*/ 88 h 309"/>
                <a:gd name="T18" fmla="*/ 20 w 1044"/>
                <a:gd name="T19" fmla="*/ 80 h 309"/>
                <a:gd name="T20" fmla="*/ 1031 w 1044"/>
                <a:gd name="T21" fmla="*/ 84 h 309"/>
                <a:gd name="T22" fmla="*/ 1023 w 1044"/>
                <a:gd name="T23" fmla="*/ 128 h 309"/>
                <a:gd name="T24" fmla="*/ 0 w 1044"/>
                <a:gd name="T25" fmla="*/ 150 h 309"/>
                <a:gd name="T26" fmla="*/ 21 w 1044"/>
                <a:gd name="T27" fmla="*/ 309 h 309"/>
                <a:gd name="T28" fmla="*/ 1044 w 1044"/>
                <a:gd name="T29" fmla="*/ 288 h 309"/>
                <a:gd name="T30" fmla="*/ 1023 w 1044"/>
                <a:gd name="T31" fmla="*/ 128 h 309"/>
                <a:gd name="T32" fmla="*/ 381 w 1044"/>
                <a:gd name="T33" fmla="*/ 239 h 309"/>
                <a:gd name="T34" fmla="*/ 366 w 1044"/>
                <a:gd name="T35" fmla="*/ 228 h 309"/>
                <a:gd name="T36" fmla="*/ 376 w 1044"/>
                <a:gd name="T37" fmla="*/ 212 h 309"/>
                <a:gd name="T38" fmla="*/ 392 w 1044"/>
                <a:gd name="T39" fmla="*/ 223 h 309"/>
                <a:gd name="T40" fmla="*/ 438 w 1044"/>
                <a:gd name="T41" fmla="*/ 228 h 309"/>
                <a:gd name="T42" fmla="*/ 422 w 1044"/>
                <a:gd name="T43" fmla="*/ 239 h 309"/>
                <a:gd name="T44" fmla="*/ 412 w 1044"/>
                <a:gd name="T45" fmla="*/ 223 h 309"/>
                <a:gd name="T46" fmla="*/ 428 w 1044"/>
                <a:gd name="T47" fmla="*/ 212 h 309"/>
                <a:gd name="T48" fmla="*/ 438 w 1044"/>
                <a:gd name="T49" fmla="*/ 228 h 309"/>
                <a:gd name="T50" fmla="*/ 474 w 1044"/>
                <a:gd name="T51" fmla="*/ 239 h 309"/>
                <a:gd name="T52" fmla="*/ 458 w 1044"/>
                <a:gd name="T53" fmla="*/ 228 h 309"/>
                <a:gd name="T54" fmla="*/ 468 w 1044"/>
                <a:gd name="T55" fmla="*/ 212 h 309"/>
                <a:gd name="T56" fmla="*/ 484 w 1044"/>
                <a:gd name="T57" fmla="*/ 223 h 309"/>
                <a:gd name="T58" fmla="*/ 530 w 1044"/>
                <a:gd name="T59" fmla="*/ 228 h 309"/>
                <a:gd name="T60" fmla="*/ 515 w 1044"/>
                <a:gd name="T61" fmla="*/ 239 h 309"/>
                <a:gd name="T62" fmla="*/ 504 w 1044"/>
                <a:gd name="T63" fmla="*/ 223 h 309"/>
                <a:gd name="T64" fmla="*/ 520 w 1044"/>
                <a:gd name="T65" fmla="*/ 212 h 309"/>
                <a:gd name="T66" fmla="*/ 530 w 1044"/>
                <a:gd name="T67" fmla="*/ 228 h 309"/>
                <a:gd name="T68" fmla="*/ 566 w 1044"/>
                <a:gd name="T69" fmla="*/ 239 h 309"/>
                <a:gd name="T70" fmla="*/ 550 w 1044"/>
                <a:gd name="T71" fmla="*/ 228 h 309"/>
                <a:gd name="T72" fmla="*/ 561 w 1044"/>
                <a:gd name="T73" fmla="*/ 212 h 309"/>
                <a:gd name="T74" fmla="*/ 577 w 1044"/>
                <a:gd name="T75" fmla="*/ 223 h 309"/>
                <a:gd name="T76" fmla="*/ 844 w 1044"/>
                <a:gd name="T77" fmla="*/ 232 h 309"/>
                <a:gd name="T78" fmla="*/ 651 w 1044"/>
                <a:gd name="T79" fmla="*/ 246 h 309"/>
                <a:gd name="T80" fmla="*/ 637 w 1044"/>
                <a:gd name="T81" fmla="*/ 219 h 309"/>
                <a:gd name="T82" fmla="*/ 830 w 1044"/>
                <a:gd name="T83" fmla="*/ 205 h 309"/>
                <a:gd name="T84" fmla="*/ 844 w 1044"/>
                <a:gd name="T85" fmla="*/ 232 h 309"/>
                <a:gd name="T86" fmla="*/ 922 w 1044"/>
                <a:gd name="T87" fmla="*/ 225 h 309"/>
                <a:gd name="T88" fmla="*/ 997 w 1044"/>
                <a:gd name="T89" fmla="*/ 22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4" h="309">
                  <a:moveTo>
                    <a:pt x="1023" y="0"/>
                  </a:moveTo>
                  <a:cubicBezTo>
                    <a:pt x="21" y="0"/>
                    <a:pt x="21" y="0"/>
                    <a:pt x="21" y="0"/>
                  </a:cubicBezTo>
                  <a:cubicBezTo>
                    <a:pt x="9" y="0"/>
                    <a:pt x="0" y="9"/>
                    <a:pt x="0" y="21"/>
                  </a:cubicBezTo>
                  <a:cubicBezTo>
                    <a:pt x="0" y="93"/>
                    <a:pt x="0" y="93"/>
                    <a:pt x="0" y="93"/>
                  </a:cubicBezTo>
                  <a:cubicBezTo>
                    <a:pt x="0" y="105"/>
                    <a:pt x="9" y="115"/>
                    <a:pt x="21" y="115"/>
                  </a:cubicBezTo>
                  <a:cubicBezTo>
                    <a:pt x="1023" y="115"/>
                    <a:pt x="1023" y="115"/>
                    <a:pt x="1023" y="115"/>
                  </a:cubicBezTo>
                  <a:cubicBezTo>
                    <a:pt x="1034" y="115"/>
                    <a:pt x="1044" y="105"/>
                    <a:pt x="1044" y="93"/>
                  </a:cubicBezTo>
                  <a:cubicBezTo>
                    <a:pt x="1044" y="21"/>
                    <a:pt x="1044" y="21"/>
                    <a:pt x="1044" y="21"/>
                  </a:cubicBezTo>
                  <a:cubicBezTo>
                    <a:pt x="1044" y="9"/>
                    <a:pt x="1034" y="0"/>
                    <a:pt x="1023" y="0"/>
                  </a:cubicBezTo>
                  <a:close/>
                  <a:moveTo>
                    <a:pt x="1027" y="105"/>
                  </a:moveTo>
                  <a:cubicBezTo>
                    <a:pt x="20" y="105"/>
                    <a:pt x="20" y="105"/>
                    <a:pt x="20" y="105"/>
                  </a:cubicBezTo>
                  <a:cubicBezTo>
                    <a:pt x="18" y="105"/>
                    <a:pt x="16" y="103"/>
                    <a:pt x="16" y="101"/>
                  </a:cubicBezTo>
                  <a:cubicBezTo>
                    <a:pt x="16" y="99"/>
                    <a:pt x="18" y="97"/>
                    <a:pt x="20" y="97"/>
                  </a:cubicBezTo>
                  <a:cubicBezTo>
                    <a:pt x="1027" y="97"/>
                    <a:pt x="1027" y="97"/>
                    <a:pt x="1027" y="97"/>
                  </a:cubicBezTo>
                  <a:cubicBezTo>
                    <a:pt x="1029" y="97"/>
                    <a:pt x="1031" y="99"/>
                    <a:pt x="1031" y="101"/>
                  </a:cubicBezTo>
                  <a:cubicBezTo>
                    <a:pt x="1031" y="103"/>
                    <a:pt x="1029" y="105"/>
                    <a:pt x="1027" y="105"/>
                  </a:cubicBezTo>
                  <a:close/>
                  <a:moveTo>
                    <a:pt x="1027" y="88"/>
                  </a:moveTo>
                  <a:cubicBezTo>
                    <a:pt x="20" y="88"/>
                    <a:pt x="20" y="88"/>
                    <a:pt x="20" y="88"/>
                  </a:cubicBezTo>
                  <a:cubicBezTo>
                    <a:pt x="18" y="88"/>
                    <a:pt x="16" y="86"/>
                    <a:pt x="16" y="84"/>
                  </a:cubicBezTo>
                  <a:cubicBezTo>
                    <a:pt x="16" y="81"/>
                    <a:pt x="18" y="80"/>
                    <a:pt x="20" y="80"/>
                  </a:cubicBezTo>
                  <a:cubicBezTo>
                    <a:pt x="1027" y="80"/>
                    <a:pt x="1027" y="80"/>
                    <a:pt x="1027" y="80"/>
                  </a:cubicBezTo>
                  <a:cubicBezTo>
                    <a:pt x="1029" y="80"/>
                    <a:pt x="1031" y="81"/>
                    <a:pt x="1031" y="84"/>
                  </a:cubicBezTo>
                  <a:cubicBezTo>
                    <a:pt x="1031" y="86"/>
                    <a:pt x="1029" y="88"/>
                    <a:pt x="1027" y="88"/>
                  </a:cubicBezTo>
                  <a:close/>
                  <a:moveTo>
                    <a:pt x="1023" y="128"/>
                  </a:moveTo>
                  <a:cubicBezTo>
                    <a:pt x="21" y="128"/>
                    <a:pt x="21" y="128"/>
                    <a:pt x="21" y="128"/>
                  </a:cubicBezTo>
                  <a:cubicBezTo>
                    <a:pt x="9" y="128"/>
                    <a:pt x="0" y="138"/>
                    <a:pt x="0" y="150"/>
                  </a:cubicBezTo>
                  <a:cubicBezTo>
                    <a:pt x="0" y="288"/>
                    <a:pt x="0" y="288"/>
                    <a:pt x="0" y="288"/>
                  </a:cubicBezTo>
                  <a:cubicBezTo>
                    <a:pt x="0" y="300"/>
                    <a:pt x="9" y="309"/>
                    <a:pt x="21" y="309"/>
                  </a:cubicBezTo>
                  <a:cubicBezTo>
                    <a:pt x="1023" y="309"/>
                    <a:pt x="1023" y="309"/>
                    <a:pt x="1023" y="309"/>
                  </a:cubicBezTo>
                  <a:cubicBezTo>
                    <a:pt x="1034" y="309"/>
                    <a:pt x="1044" y="300"/>
                    <a:pt x="1044" y="288"/>
                  </a:cubicBezTo>
                  <a:cubicBezTo>
                    <a:pt x="1044" y="150"/>
                    <a:pt x="1044" y="150"/>
                    <a:pt x="1044" y="150"/>
                  </a:cubicBezTo>
                  <a:cubicBezTo>
                    <a:pt x="1044" y="138"/>
                    <a:pt x="1034" y="128"/>
                    <a:pt x="1023" y="128"/>
                  </a:cubicBezTo>
                  <a:close/>
                  <a:moveTo>
                    <a:pt x="392" y="228"/>
                  </a:moveTo>
                  <a:cubicBezTo>
                    <a:pt x="392" y="234"/>
                    <a:pt x="387" y="239"/>
                    <a:pt x="381" y="239"/>
                  </a:cubicBezTo>
                  <a:cubicBezTo>
                    <a:pt x="376" y="239"/>
                    <a:pt x="376" y="239"/>
                    <a:pt x="376" y="239"/>
                  </a:cubicBezTo>
                  <a:cubicBezTo>
                    <a:pt x="370" y="239"/>
                    <a:pt x="366" y="234"/>
                    <a:pt x="366" y="228"/>
                  </a:cubicBezTo>
                  <a:cubicBezTo>
                    <a:pt x="366" y="223"/>
                    <a:pt x="366" y="223"/>
                    <a:pt x="366" y="223"/>
                  </a:cubicBezTo>
                  <a:cubicBezTo>
                    <a:pt x="366" y="217"/>
                    <a:pt x="370" y="212"/>
                    <a:pt x="376" y="212"/>
                  </a:cubicBezTo>
                  <a:cubicBezTo>
                    <a:pt x="381" y="212"/>
                    <a:pt x="381" y="212"/>
                    <a:pt x="381" y="212"/>
                  </a:cubicBezTo>
                  <a:cubicBezTo>
                    <a:pt x="387" y="212"/>
                    <a:pt x="392" y="217"/>
                    <a:pt x="392" y="223"/>
                  </a:cubicBezTo>
                  <a:lnTo>
                    <a:pt x="392" y="228"/>
                  </a:lnTo>
                  <a:close/>
                  <a:moveTo>
                    <a:pt x="438" y="228"/>
                  </a:moveTo>
                  <a:cubicBezTo>
                    <a:pt x="438" y="234"/>
                    <a:pt x="433" y="239"/>
                    <a:pt x="428" y="239"/>
                  </a:cubicBezTo>
                  <a:cubicBezTo>
                    <a:pt x="422" y="239"/>
                    <a:pt x="422" y="239"/>
                    <a:pt x="422" y="239"/>
                  </a:cubicBezTo>
                  <a:cubicBezTo>
                    <a:pt x="416" y="239"/>
                    <a:pt x="412" y="234"/>
                    <a:pt x="412" y="228"/>
                  </a:cubicBezTo>
                  <a:cubicBezTo>
                    <a:pt x="412" y="223"/>
                    <a:pt x="412" y="223"/>
                    <a:pt x="412" y="223"/>
                  </a:cubicBezTo>
                  <a:cubicBezTo>
                    <a:pt x="412" y="217"/>
                    <a:pt x="416" y="212"/>
                    <a:pt x="422" y="212"/>
                  </a:cubicBezTo>
                  <a:cubicBezTo>
                    <a:pt x="428" y="212"/>
                    <a:pt x="428" y="212"/>
                    <a:pt x="428" y="212"/>
                  </a:cubicBezTo>
                  <a:cubicBezTo>
                    <a:pt x="433" y="212"/>
                    <a:pt x="438" y="217"/>
                    <a:pt x="438" y="223"/>
                  </a:cubicBezTo>
                  <a:lnTo>
                    <a:pt x="438" y="228"/>
                  </a:lnTo>
                  <a:close/>
                  <a:moveTo>
                    <a:pt x="484" y="228"/>
                  </a:moveTo>
                  <a:cubicBezTo>
                    <a:pt x="484" y="234"/>
                    <a:pt x="480" y="239"/>
                    <a:pt x="474" y="239"/>
                  </a:cubicBezTo>
                  <a:cubicBezTo>
                    <a:pt x="468" y="239"/>
                    <a:pt x="468" y="239"/>
                    <a:pt x="468" y="239"/>
                  </a:cubicBezTo>
                  <a:cubicBezTo>
                    <a:pt x="463" y="239"/>
                    <a:pt x="458" y="234"/>
                    <a:pt x="458" y="228"/>
                  </a:cubicBezTo>
                  <a:cubicBezTo>
                    <a:pt x="458" y="223"/>
                    <a:pt x="458" y="223"/>
                    <a:pt x="458" y="223"/>
                  </a:cubicBezTo>
                  <a:cubicBezTo>
                    <a:pt x="458" y="217"/>
                    <a:pt x="463" y="212"/>
                    <a:pt x="468" y="212"/>
                  </a:cubicBezTo>
                  <a:cubicBezTo>
                    <a:pt x="474" y="212"/>
                    <a:pt x="474" y="212"/>
                    <a:pt x="474" y="212"/>
                  </a:cubicBezTo>
                  <a:cubicBezTo>
                    <a:pt x="480" y="212"/>
                    <a:pt x="484" y="217"/>
                    <a:pt x="484" y="223"/>
                  </a:cubicBezTo>
                  <a:lnTo>
                    <a:pt x="484" y="228"/>
                  </a:lnTo>
                  <a:close/>
                  <a:moveTo>
                    <a:pt x="530" y="228"/>
                  </a:moveTo>
                  <a:cubicBezTo>
                    <a:pt x="530" y="234"/>
                    <a:pt x="526" y="239"/>
                    <a:pt x="520" y="239"/>
                  </a:cubicBezTo>
                  <a:cubicBezTo>
                    <a:pt x="515" y="239"/>
                    <a:pt x="515" y="239"/>
                    <a:pt x="515" y="239"/>
                  </a:cubicBezTo>
                  <a:cubicBezTo>
                    <a:pt x="509" y="239"/>
                    <a:pt x="504" y="234"/>
                    <a:pt x="504" y="228"/>
                  </a:cubicBezTo>
                  <a:cubicBezTo>
                    <a:pt x="504" y="223"/>
                    <a:pt x="504" y="223"/>
                    <a:pt x="504" y="223"/>
                  </a:cubicBezTo>
                  <a:cubicBezTo>
                    <a:pt x="504" y="217"/>
                    <a:pt x="509" y="212"/>
                    <a:pt x="515" y="212"/>
                  </a:cubicBezTo>
                  <a:cubicBezTo>
                    <a:pt x="520" y="212"/>
                    <a:pt x="520" y="212"/>
                    <a:pt x="520" y="212"/>
                  </a:cubicBezTo>
                  <a:cubicBezTo>
                    <a:pt x="526" y="212"/>
                    <a:pt x="530" y="217"/>
                    <a:pt x="530" y="223"/>
                  </a:cubicBezTo>
                  <a:lnTo>
                    <a:pt x="530" y="228"/>
                  </a:lnTo>
                  <a:close/>
                  <a:moveTo>
                    <a:pt x="577" y="228"/>
                  </a:moveTo>
                  <a:cubicBezTo>
                    <a:pt x="577" y="234"/>
                    <a:pt x="572" y="239"/>
                    <a:pt x="566" y="239"/>
                  </a:cubicBezTo>
                  <a:cubicBezTo>
                    <a:pt x="561" y="239"/>
                    <a:pt x="561" y="239"/>
                    <a:pt x="561" y="239"/>
                  </a:cubicBezTo>
                  <a:cubicBezTo>
                    <a:pt x="555" y="239"/>
                    <a:pt x="550" y="234"/>
                    <a:pt x="550" y="228"/>
                  </a:cubicBezTo>
                  <a:cubicBezTo>
                    <a:pt x="550" y="223"/>
                    <a:pt x="550" y="223"/>
                    <a:pt x="550" y="223"/>
                  </a:cubicBezTo>
                  <a:cubicBezTo>
                    <a:pt x="550" y="217"/>
                    <a:pt x="555" y="212"/>
                    <a:pt x="561" y="212"/>
                  </a:cubicBezTo>
                  <a:cubicBezTo>
                    <a:pt x="566" y="212"/>
                    <a:pt x="566" y="212"/>
                    <a:pt x="566" y="212"/>
                  </a:cubicBezTo>
                  <a:cubicBezTo>
                    <a:pt x="572" y="212"/>
                    <a:pt x="577" y="217"/>
                    <a:pt x="577" y="223"/>
                  </a:cubicBezTo>
                  <a:lnTo>
                    <a:pt x="577" y="228"/>
                  </a:lnTo>
                  <a:close/>
                  <a:moveTo>
                    <a:pt x="844" y="232"/>
                  </a:moveTo>
                  <a:cubicBezTo>
                    <a:pt x="844" y="240"/>
                    <a:pt x="838" y="246"/>
                    <a:pt x="830" y="246"/>
                  </a:cubicBezTo>
                  <a:cubicBezTo>
                    <a:pt x="651" y="246"/>
                    <a:pt x="651" y="246"/>
                    <a:pt x="651" y="246"/>
                  </a:cubicBezTo>
                  <a:cubicBezTo>
                    <a:pt x="643" y="246"/>
                    <a:pt x="637" y="240"/>
                    <a:pt x="637" y="232"/>
                  </a:cubicBezTo>
                  <a:cubicBezTo>
                    <a:pt x="637" y="219"/>
                    <a:pt x="637" y="219"/>
                    <a:pt x="637" y="219"/>
                  </a:cubicBezTo>
                  <a:cubicBezTo>
                    <a:pt x="637" y="211"/>
                    <a:pt x="643" y="205"/>
                    <a:pt x="651" y="205"/>
                  </a:cubicBezTo>
                  <a:cubicBezTo>
                    <a:pt x="830" y="205"/>
                    <a:pt x="830" y="205"/>
                    <a:pt x="830" y="205"/>
                  </a:cubicBezTo>
                  <a:cubicBezTo>
                    <a:pt x="838" y="205"/>
                    <a:pt x="844" y="211"/>
                    <a:pt x="844" y="219"/>
                  </a:cubicBezTo>
                  <a:lnTo>
                    <a:pt x="844" y="232"/>
                  </a:lnTo>
                  <a:close/>
                  <a:moveTo>
                    <a:pt x="960" y="263"/>
                  </a:moveTo>
                  <a:cubicBezTo>
                    <a:pt x="939" y="263"/>
                    <a:pt x="922" y="246"/>
                    <a:pt x="922" y="225"/>
                  </a:cubicBezTo>
                  <a:cubicBezTo>
                    <a:pt x="922" y="205"/>
                    <a:pt x="939" y="188"/>
                    <a:pt x="960" y="188"/>
                  </a:cubicBezTo>
                  <a:cubicBezTo>
                    <a:pt x="980" y="188"/>
                    <a:pt x="997" y="205"/>
                    <a:pt x="997" y="225"/>
                  </a:cubicBezTo>
                  <a:cubicBezTo>
                    <a:pt x="997" y="246"/>
                    <a:pt x="980" y="263"/>
                    <a:pt x="960" y="26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TextBox 68"/>
            <p:cNvSpPr txBox="1"/>
            <p:nvPr/>
          </p:nvSpPr>
          <p:spPr>
            <a:xfrm>
              <a:off x="2671766" y="2384283"/>
              <a:ext cx="1447541" cy="238527"/>
            </a:xfrm>
            <a:prstGeom prst="rect">
              <a:avLst/>
            </a:prstGeom>
            <a:noFill/>
          </p:spPr>
          <p:txBody>
            <a:bodyPr wrap="square" rtlCol="0">
              <a:spAutoFit/>
            </a:bodyPr>
            <a:lstStyle/>
            <a:p>
              <a:pPr algn="ctr">
                <a:lnSpc>
                  <a:spcPct val="90000"/>
                </a:lnSpc>
              </a:pPr>
              <a:r>
                <a:rPr lang="en-US" sz="1600" dirty="0">
                  <a:cs typeface="Franklin Gothic Book"/>
                </a:rPr>
                <a:t>BIG-IP Platform</a:t>
              </a:r>
              <a:endParaRPr lang="en-US" sz="1600" dirty="0"/>
            </a:p>
          </p:txBody>
        </p:sp>
      </p:grpSp>
      <p:grpSp>
        <p:nvGrpSpPr>
          <p:cNvPr id="6" name="Group 5"/>
          <p:cNvGrpSpPr/>
          <p:nvPr/>
        </p:nvGrpSpPr>
        <p:grpSpPr>
          <a:xfrm>
            <a:off x="4525137" y="1067418"/>
            <a:ext cx="2613519" cy="1274123"/>
            <a:chOff x="1801604" y="575277"/>
            <a:chExt cx="2613519" cy="1274123"/>
          </a:xfrm>
        </p:grpSpPr>
        <p:grpSp>
          <p:nvGrpSpPr>
            <p:cNvPr id="74" name="Group 73"/>
            <p:cNvGrpSpPr/>
            <p:nvPr/>
          </p:nvGrpSpPr>
          <p:grpSpPr>
            <a:xfrm>
              <a:off x="1801604" y="575277"/>
              <a:ext cx="2613519" cy="1274123"/>
              <a:chOff x="241754" y="2089652"/>
              <a:chExt cx="2613519" cy="1274123"/>
            </a:xfrm>
          </p:grpSpPr>
          <p:sp>
            <p:nvSpPr>
              <p:cNvPr id="75" name="Freeform 19"/>
              <p:cNvSpPr>
                <a:spLocks noEditPoints="1"/>
              </p:cNvSpPr>
              <p:nvPr/>
            </p:nvSpPr>
            <p:spPr bwMode="auto">
              <a:xfrm>
                <a:off x="1629337" y="2589666"/>
                <a:ext cx="495171" cy="529167"/>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6" name="Group 75"/>
              <p:cNvGrpSpPr/>
              <p:nvPr/>
            </p:nvGrpSpPr>
            <p:grpSpPr>
              <a:xfrm>
                <a:off x="241754" y="2089652"/>
                <a:ext cx="2613519" cy="1274123"/>
                <a:chOff x="2554483" y="1108572"/>
                <a:chExt cx="1960650" cy="955593"/>
              </a:xfrm>
            </p:grpSpPr>
            <p:sp>
              <p:nvSpPr>
                <p:cNvPr id="79" name="Rounded Rectangle 78"/>
                <p:cNvSpPr/>
                <p:nvPr/>
              </p:nvSpPr>
              <p:spPr>
                <a:xfrm>
                  <a:off x="2966386" y="1243488"/>
                  <a:ext cx="1137531" cy="820677"/>
                </a:xfrm>
                <a:prstGeom prst="roundRect">
                  <a:avLst>
                    <a:gd name="adj" fmla="val 12251"/>
                  </a:avLst>
                </a:prstGeom>
                <a:solidFill>
                  <a:srgbClr val="FFFFFF"/>
                </a:solidFill>
                <a:ln w="6350">
                  <a:solidFill>
                    <a:srgbClr val="4D4D4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0" name="Oval 18"/>
                <p:cNvSpPr>
                  <a:spLocks noChangeArrowheads="1"/>
                </p:cNvSpPr>
                <p:nvPr/>
              </p:nvSpPr>
              <p:spPr bwMode="auto">
                <a:xfrm>
                  <a:off x="3781179" y="1643135"/>
                  <a:ext cx="30929" cy="3092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7"/>
                <p:cNvSpPr>
                  <a:spLocks/>
                </p:cNvSpPr>
                <p:nvPr/>
              </p:nvSpPr>
              <p:spPr bwMode="auto">
                <a:xfrm>
                  <a:off x="3116502" y="1138853"/>
                  <a:ext cx="847194" cy="203057"/>
                </a:xfrm>
                <a:custGeom>
                  <a:avLst/>
                  <a:gdLst>
                    <a:gd name="T0" fmla="*/ 941 w 941"/>
                    <a:gd name="T1" fmla="*/ 178 h 226"/>
                    <a:gd name="T2" fmla="*/ 893 w 941"/>
                    <a:gd name="T3" fmla="*/ 226 h 226"/>
                    <a:gd name="T4" fmla="*/ 48 w 941"/>
                    <a:gd name="T5" fmla="*/ 226 h 226"/>
                    <a:gd name="T6" fmla="*/ 0 w 941"/>
                    <a:gd name="T7" fmla="*/ 178 h 226"/>
                    <a:gd name="T8" fmla="*/ 0 w 941"/>
                    <a:gd name="T9" fmla="*/ 48 h 226"/>
                    <a:gd name="T10" fmla="*/ 48 w 941"/>
                    <a:gd name="T11" fmla="*/ 0 h 226"/>
                    <a:gd name="T12" fmla="*/ 893 w 941"/>
                    <a:gd name="T13" fmla="*/ 0 h 226"/>
                    <a:gd name="T14" fmla="*/ 941 w 941"/>
                    <a:gd name="T15" fmla="*/ 48 h 226"/>
                    <a:gd name="T16" fmla="*/ 941 w 941"/>
                    <a:gd name="T17" fmla="*/ 17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226">
                      <a:moveTo>
                        <a:pt x="941" y="178"/>
                      </a:moveTo>
                      <a:cubicBezTo>
                        <a:pt x="941" y="205"/>
                        <a:pt x="920" y="226"/>
                        <a:pt x="893" y="226"/>
                      </a:cubicBezTo>
                      <a:cubicBezTo>
                        <a:pt x="48" y="226"/>
                        <a:pt x="48" y="226"/>
                        <a:pt x="48" y="226"/>
                      </a:cubicBezTo>
                      <a:cubicBezTo>
                        <a:pt x="21" y="226"/>
                        <a:pt x="0" y="205"/>
                        <a:pt x="0" y="178"/>
                      </a:cubicBezTo>
                      <a:cubicBezTo>
                        <a:pt x="0" y="48"/>
                        <a:pt x="0" y="48"/>
                        <a:pt x="0" y="48"/>
                      </a:cubicBezTo>
                      <a:cubicBezTo>
                        <a:pt x="0" y="22"/>
                        <a:pt x="21" y="0"/>
                        <a:pt x="48" y="0"/>
                      </a:cubicBezTo>
                      <a:cubicBezTo>
                        <a:pt x="893" y="0"/>
                        <a:pt x="893" y="0"/>
                        <a:pt x="893" y="0"/>
                      </a:cubicBezTo>
                      <a:cubicBezTo>
                        <a:pt x="920" y="0"/>
                        <a:pt x="941" y="22"/>
                        <a:pt x="941" y="48"/>
                      </a:cubicBezTo>
                      <a:lnTo>
                        <a:pt x="941" y="178"/>
                      </a:lnTo>
                      <a:close/>
                    </a:path>
                  </a:pathLst>
                </a:custGeom>
                <a:solidFill>
                  <a:srgbClr val="6364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TextBox 81"/>
                <p:cNvSpPr txBox="1"/>
                <p:nvPr/>
              </p:nvSpPr>
              <p:spPr>
                <a:xfrm>
                  <a:off x="2554483" y="1108572"/>
                  <a:ext cx="1960650" cy="24237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a:solidFill>
                        <a:schemeClr val="bg1"/>
                      </a:solidFill>
                      <a:latin typeface="Franklin Gothic Book"/>
                    </a:rPr>
                    <a:t>Clients</a:t>
                  </a:r>
                  <a:endParaRPr lang="en-US" sz="1500" dirty="0">
                    <a:solidFill>
                      <a:schemeClr val="bg1"/>
                    </a:solidFill>
                  </a:endParaRPr>
                </a:p>
              </p:txBody>
            </p:sp>
          </p:grpSp>
        </p:grpSp>
        <p:sp>
          <p:nvSpPr>
            <p:cNvPr id="71" name="Freeform 23"/>
            <p:cNvSpPr>
              <a:spLocks noEditPoints="1"/>
            </p:cNvSpPr>
            <p:nvPr/>
          </p:nvSpPr>
          <p:spPr bwMode="auto">
            <a:xfrm>
              <a:off x="2550767" y="1061145"/>
              <a:ext cx="681164" cy="480525"/>
            </a:xfrm>
            <a:custGeom>
              <a:avLst/>
              <a:gdLst>
                <a:gd name="T0" fmla="*/ 78 w 568"/>
                <a:gd name="T1" fmla="*/ 401 h 401"/>
                <a:gd name="T2" fmla="*/ 490 w 568"/>
                <a:gd name="T3" fmla="*/ 401 h 401"/>
                <a:gd name="T4" fmla="*/ 568 w 568"/>
                <a:gd name="T5" fmla="*/ 323 h 401"/>
                <a:gd name="T6" fmla="*/ 568 w 568"/>
                <a:gd name="T7" fmla="*/ 78 h 401"/>
                <a:gd name="T8" fmla="*/ 490 w 568"/>
                <a:gd name="T9" fmla="*/ 0 h 401"/>
                <a:gd name="T10" fmla="*/ 78 w 568"/>
                <a:gd name="T11" fmla="*/ 0 h 401"/>
                <a:gd name="T12" fmla="*/ 0 w 568"/>
                <a:gd name="T13" fmla="*/ 78 h 401"/>
                <a:gd name="T14" fmla="*/ 0 w 568"/>
                <a:gd name="T15" fmla="*/ 323 h 401"/>
                <a:gd name="T16" fmla="*/ 78 w 568"/>
                <a:gd name="T17" fmla="*/ 401 h 401"/>
                <a:gd name="T18" fmla="*/ 49 w 568"/>
                <a:gd name="T19" fmla="*/ 92 h 401"/>
                <a:gd name="T20" fmla="*/ 94 w 568"/>
                <a:gd name="T21" fmla="*/ 48 h 401"/>
                <a:gd name="T22" fmla="*/ 474 w 568"/>
                <a:gd name="T23" fmla="*/ 48 h 401"/>
                <a:gd name="T24" fmla="*/ 520 w 568"/>
                <a:gd name="T25" fmla="*/ 92 h 401"/>
                <a:gd name="T26" fmla="*/ 520 w 568"/>
                <a:gd name="T27" fmla="*/ 302 h 401"/>
                <a:gd name="T28" fmla="*/ 475 w 568"/>
                <a:gd name="T29" fmla="*/ 345 h 401"/>
                <a:gd name="T30" fmla="*/ 93 w 568"/>
                <a:gd name="T31" fmla="*/ 345 h 401"/>
                <a:gd name="T32" fmla="*/ 49 w 568"/>
                <a:gd name="T33" fmla="*/ 302 h 401"/>
                <a:gd name="T34" fmla="*/ 49 w 568"/>
                <a:gd name="T35" fmla="*/ 9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1">
                  <a:moveTo>
                    <a:pt x="78" y="401"/>
                  </a:moveTo>
                  <a:cubicBezTo>
                    <a:pt x="490" y="401"/>
                    <a:pt x="490" y="401"/>
                    <a:pt x="490" y="401"/>
                  </a:cubicBezTo>
                  <a:cubicBezTo>
                    <a:pt x="533" y="401"/>
                    <a:pt x="568" y="366"/>
                    <a:pt x="568" y="323"/>
                  </a:cubicBezTo>
                  <a:cubicBezTo>
                    <a:pt x="568" y="78"/>
                    <a:pt x="568" y="78"/>
                    <a:pt x="568" y="78"/>
                  </a:cubicBezTo>
                  <a:cubicBezTo>
                    <a:pt x="568" y="35"/>
                    <a:pt x="533" y="0"/>
                    <a:pt x="490" y="0"/>
                  </a:cubicBezTo>
                  <a:cubicBezTo>
                    <a:pt x="78" y="0"/>
                    <a:pt x="78" y="0"/>
                    <a:pt x="78" y="0"/>
                  </a:cubicBezTo>
                  <a:cubicBezTo>
                    <a:pt x="35" y="0"/>
                    <a:pt x="0" y="35"/>
                    <a:pt x="0" y="78"/>
                  </a:cubicBezTo>
                  <a:cubicBezTo>
                    <a:pt x="0" y="323"/>
                    <a:pt x="0" y="323"/>
                    <a:pt x="0" y="323"/>
                  </a:cubicBezTo>
                  <a:cubicBezTo>
                    <a:pt x="0" y="366"/>
                    <a:pt x="35" y="401"/>
                    <a:pt x="78" y="401"/>
                  </a:cubicBezTo>
                  <a:close/>
                  <a:moveTo>
                    <a:pt x="49" y="92"/>
                  </a:moveTo>
                  <a:cubicBezTo>
                    <a:pt x="49" y="68"/>
                    <a:pt x="70" y="48"/>
                    <a:pt x="94" y="48"/>
                  </a:cubicBezTo>
                  <a:cubicBezTo>
                    <a:pt x="474" y="48"/>
                    <a:pt x="474" y="48"/>
                    <a:pt x="474" y="48"/>
                  </a:cubicBezTo>
                  <a:cubicBezTo>
                    <a:pt x="498" y="48"/>
                    <a:pt x="520" y="68"/>
                    <a:pt x="520" y="92"/>
                  </a:cubicBezTo>
                  <a:cubicBezTo>
                    <a:pt x="520" y="302"/>
                    <a:pt x="520" y="302"/>
                    <a:pt x="520" y="302"/>
                  </a:cubicBezTo>
                  <a:cubicBezTo>
                    <a:pt x="520" y="326"/>
                    <a:pt x="499" y="345"/>
                    <a:pt x="475" y="345"/>
                  </a:cubicBezTo>
                  <a:cubicBezTo>
                    <a:pt x="93" y="345"/>
                    <a:pt x="93" y="345"/>
                    <a:pt x="93" y="345"/>
                  </a:cubicBezTo>
                  <a:cubicBezTo>
                    <a:pt x="69" y="345"/>
                    <a:pt x="49" y="326"/>
                    <a:pt x="49" y="302"/>
                  </a:cubicBezTo>
                  <a:lnTo>
                    <a:pt x="49" y="9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4"/>
            <p:cNvSpPr>
              <a:spLocks/>
            </p:cNvSpPr>
            <p:nvPr/>
          </p:nvSpPr>
          <p:spPr bwMode="auto">
            <a:xfrm>
              <a:off x="2445008" y="1597254"/>
              <a:ext cx="894475" cy="118338"/>
            </a:xfrm>
            <a:custGeom>
              <a:avLst/>
              <a:gdLst>
                <a:gd name="T0" fmla="*/ 737 w 746"/>
                <a:gd name="T1" fmla="*/ 84 h 100"/>
                <a:gd name="T2" fmla="*/ 669 w 746"/>
                <a:gd name="T3" fmla="*/ 6 h 100"/>
                <a:gd name="T4" fmla="*/ 652 w 746"/>
                <a:gd name="T5" fmla="*/ 0 h 100"/>
                <a:gd name="T6" fmla="*/ 94 w 746"/>
                <a:gd name="T7" fmla="*/ 0 h 100"/>
                <a:gd name="T8" fmla="*/ 78 w 746"/>
                <a:gd name="T9" fmla="*/ 6 h 100"/>
                <a:gd name="T10" fmla="*/ 9 w 746"/>
                <a:gd name="T11" fmla="*/ 84 h 100"/>
                <a:gd name="T12" fmla="*/ 18 w 746"/>
                <a:gd name="T13" fmla="*/ 100 h 100"/>
                <a:gd name="T14" fmla="*/ 728 w 746"/>
                <a:gd name="T15" fmla="*/ 100 h 100"/>
                <a:gd name="T16" fmla="*/ 737 w 746"/>
                <a:gd name="T17"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00">
                  <a:moveTo>
                    <a:pt x="737" y="84"/>
                  </a:moveTo>
                  <a:cubicBezTo>
                    <a:pt x="669" y="6"/>
                    <a:pt x="669" y="6"/>
                    <a:pt x="669" y="6"/>
                  </a:cubicBezTo>
                  <a:cubicBezTo>
                    <a:pt x="663" y="0"/>
                    <a:pt x="657" y="0"/>
                    <a:pt x="652" y="0"/>
                  </a:cubicBezTo>
                  <a:cubicBezTo>
                    <a:pt x="94" y="0"/>
                    <a:pt x="94" y="0"/>
                    <a:pt x="94" y="0"/>
                  </a:cubicBezTo>
                  <a:cubicBezTo>
                    <a:pt x="89" y="0"/>
                    <a:pt x="83" y="0"/>
                    <a:pt x="78" y="6"/>
                  </a:cubicBezTo>
                  <a:cubicBezTo>
                    <a:pt x="9" y="84"/>
                    <a:pt x="9" y="84"/>
                    <a:pt x="9" y="84"/>
                  </a:cubicBezTo>
                  <a:cubicBezTo>
                    <a:pt x="0" y="96"/>
                    <a:pt x="6" y="100"/>
                    <a:pt x="18" y="100"/>
                  </a:cubicBezTo>
                  <a:cubicBezTo>
                    <a:pt x="728" y="100"/>
                    <a:pt x="728" y="100"/>
                    <a:pt x="728" y="100"/>
                  </a:cubicBezTo>
                  <a:cubicBezTo>
                    <a:pt x="740" y="100"/>
                    <a:pt x="746" y="96"/>
                    <a:pt x="737"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6"/>
            <p:cNvSpPr>
              <a:spLocks noEditPoints="1"/>
            </p:cNvSpPr>
            <p:nvPr/>
          </p:nvSpPr>
          <p:spPr bwMode="auto">
            <a:xfrm>
              <a:off x="3481094" y="1093418"/>
              <a:ext cx="283221" cy="430321"/>
            </a:xfrm>
            <a:custGeom>
              <a:avLst/>
              <a:gdLst>
                <a:gd name="T0" fmla="*/ 196 w 236"/>
                <a:gd name="T1" fmla="*/ 0 h 359"/>
                <a:gd name="T2" fmla="*/ 39 w 236"/>
                <a:gd name="T3" fmla="*/ 0 h 359"/>
                <a:gd name="T4" fmla="*/ 0 w 236"/>
                <a:gd name="T5" fmla="*/ 39 h 359"/>
                <a:gd name="T6" fmla="*/ 0 w 236"/>
                <a:gd name="T7" fmla="*/ 320 h 359"/>
                <a:gd name="T8" fmla="*/ 39 w 236"/>
                <a:gd name="T9" fmla="*/ 359 h 359"/>
                <a:gd name="T10" fmla="*/ 196 w 236"/>
                <a:gd name="T11" fmla="*/ 359 h 359"/>
                <a:gd name="T12" fmla="*/ 236 w 236"/>
                <a:gd name="T13" fmla="*/ 320 h 359"/>
                <a:gd name="T14" fmla="*/ 236 w 236"/>
                <a:gd name="T15" fmla="*/ 39 h 359"/>
                <a:gd name="T16" fmla="*/ 196 w 236"/>
                <a:gd name="T17" fmla="*/ 0 h 359"/>
                <a:gd name="T18" fmla="*/ 118 w 236"/>
                <a:gd name="T19" fmla="*/ 333 h 359"/>
                <a:gd name="T20" fmla="*/ 98 w 236"/>
                <a:gd name="T21" fmla="*/ 314 h 359"/>
                <a:gd name="T22" fmla="*/ 118 w 236"/>
                <a:gd name="T23" fmla="*/ 294 h 359"/>
                <a:gd name="T24" fmla="*/ 138 w 236"/>
                <a:gd name="T25" fmla="*/ 314 h 359"/>
                <a:gd name="T26" fmla="*/ 118 w 236"/>
                <a:gd name="T27" fmla="*/ 333 h 359"/>
                <a:gd name="T28" fmla="*/ 203 w 236"/>
                <a:gd name="T29" fmla="*/ 261 h 359"/>
                <a:gd name="T30" fmla="*/ 190 w 236"/>
                <a:gd name="T31" fmla="*/ 274 h 359"/>
                <a:gd name="T32" fmla="*/ 46 w 236"/>
                <a:gd name="T33" fmla="*/ 274 h 359"/>
                <a:gd name="T34" fmla="*/ 33 w 236"/>
                <a:gd name="T35" fmla="*/ 261 h 359"/>
                <a:gd name="T36" fmla="*/ 33 w 236"/>
                <a:gd name="T37" fmla="*/ 45 h 359"/>
                <a:gd name="T38" fmla="*/ 46 w 236"/>
                <a:gd name="T39" fmla="*/ 32 h 359"/>
                <a:gd name="T40" fmla="*/ 190 w 236"/>
                <a:gd name="T41" fmla="*/ 32 h 359"/>
                <a:gd name="T42" fmla="*/ 203 w 236"/>
                <a:gd name="T43" fmla="*/ 45 h 359"/>
                <a:gd name="T44" fmla="*/ 203 w 236"/>
                <a:gd name="T45" fmla="*/ 26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359">
                  <a:moveTo>
                    <a:pt x="196" y="0"/>
                  </a:moveTo>
                  <a:cubicBezTo>
                    <a:pt x="39" y="0"/>
                    <a:pt x="39" y="0"/>
                    <a:pt x="39" y="0"/>
                  </a:cubicBezTo>
                  <a:cubicBezTo>
                    <a:pt x="18" y="0"/>
                    <a:pt x="0" y="17"/>
                    <a:pt x="0" y="39"/>
                  </a:cubicBezTo>
                  <a:cubicBezTo>
                    <a:pt x="0" y="320"/>
                    <a:pt x="0" y="320"/>
                    <a:pt x="0" y="320"/>
                  </a:cubicBezTo>
                  <a:cubicBezTo>
                    <a:pt x="0" y="342"/>
                    <a:pt x="18" y="359"/>
                    <a:pt x="39" y="359"/>
                  </a:cubicBezTo>
                  <a:cubicBezTo>
                    <a:pt x="196" y="359"/>
                    <a:pt x="196" y="359"/>
                    <a:pt x="196" y="359"/>
                  </a:cubicBezTo>
                  <a:cubicBezTo>
                    <a:pt x="218" y="359"/>
                    <a:pt x="236" y="342"/>
                    <a:pt x="236" y="320"/>
                  </a:cubicBezTo>
                  <a:cubicBezTo>
                    <a:pt x="236" y="39"/>
                    <a:pt x="236" y="39"/>
                    <a:pt x="236" y="39"/>
                  </a:cubicBezTo>
                  <a:cubicBezTo>
                    <a:pt x="236" y="17"/>
                    <a:pt x="218" y="0"/>
                    <a:pt x="196" y="0"/>
                  </a:cubicBezTo>
                  <a:close/>
                  <a:moveTo>
                    <a:pt x="118" y="333"/>
                  </a:moveTo>
                  <a:cubicBezTo>
                    <a:pt x="107" y="333"/>
                    <a:pt x="98" y="324"/>
                    <a:pt x="98" y="314"/>
                  </a:cubicBezTo>
                  <a:cubicBezTo>
                    <a:pt x="98" y="303"/>
                    <a:pt x="107" y="294"/>
                    <a:pt x="118" y="294"/>
                  </a:cubicBezTo>
                  <a:cubicBezTo>
                    <a:pt x="129" y="294"/>
                    <a:pt x="138" y="303"/>
                    <a:pt x="138" y="314"/>
                  </a:cubicBezTo>
                  <a:cubicBezTo>
                    <a:pt x="138" y="324"/>
                    <a:pt x="129" y="333"/>
                    <a:pt x="118" y="333"/>
                  </a:cubicBezTo>
                  <a:close/>
                  <a:moveTo>
                    <a:pt x="203" y="261"/>
                  </a:moveTo>
                  <a:cubicBezTo>
                    <a:pt x="203" y="268"/>
                    <a:pt x="197" y="274"/>
                    <a:pt x="190" y="274"/>
                  </a:cubicBezTo>
                  <a:cubicBezTo>
                    <a:pt x="46" y="274"/>
                    <a:pt x="46" y="274"/>
                    <a:pt x="46" y="274"/>
                  </a:cubicBezTo>
                  <a:cubicBezTo>
                    <a:pt x="39" y="274"/>
                    <a:pt x="33" y="268"/>
                    <a:pt x="33" y="261"/>
                  </a:cubicBezTo>
                  <a:cubicBezTo>
                    <a:pt x="33" y="45"/>
                    <a:pt x="33" y="45"/>
                    <a:pt x="33" y="45"/>
                  </a:cubicBezTo>
                  <a:cubicBezTo>
                    <a:pt x="33" y="38"/>
                    <a:pt x="39" y="32"/>
                    <a:pt x="46" y="32"/>
                  </a:cubicBezTo>
                  <a:cubicBezTo>
                    <a:pt x="190" y="32"/>
                    <a:pt x="190" y="32"/>
                    <a:pt x="190" y="32"/>
                  </a:cubicBezTo>
                  <a:cubicBezTo>
                    <a:pt x="197" y="32"/>
                    <a:pt x="203" y="38"/>
                    <a:pt x="203" y="45"/>
                  </a:cubicBezTo>
                  <a:lnTo>
                    <a:pt x="203" y="261"/>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3" name="Freeform 56"/>
          <p:cNvSpPr>
            <a:spLocks noEditPoints="1"/>
          </p:cNvSpPr>
          <p:nvPr/>
        </p:nvSpPr>
        <p:spPr bwMode="auto">
          <a:xfrm>
            <a:off x="6892536" y="1551006"/>
            <a:ext cx="730060" cy="486833"/>
          </a:xfrm>
          <a:custGeom>
            <a:avLst/>
            <a:gdLst>
              <a:gd name="T0" fmla="*/ 551 w 609"/>
              <a:gd name="T1" fmla="*/ 67 h 406"/>
              <a:gd name="T2" fmla="*/ 505 w 609"/>
              <a:gd name="T3" fmla="*/ 67 h 406"/>
              <a:gd name="T4" fmla="*/ 505 w 609"/>
              <a:gd name="T5" fmla="*/ 57 h 406"/>
              <a:gd name="T6" fmla="*/ 448 w 609"/>
              <a:gd name="T7" fmla="*/ 0 h 406"/>
              <a:gd name="T8" fmla="*/ 352 w 609"/>
              <a:gd name="T9" fmla="*/ 0 h 406"/>
              <a:gd name="T10" fmla="*/ 217 w 609"/>
              <a:gd name="T11" fmla="*/ 0 h 406"/>
              <a:gd name="T12" fmla="*/ 160 w 609"/>
              <a:gd name="T13" fmla="*/ 57 h 406"/>
              <a:gd name="T14" fmla="*/ 160 w 609"/>
              <a:gd name="T15" fmla="*/ 63 h 406"/>
              <a:gd name="T16" fmla="*/ 133 w 609"/>
              <a:gd name="T17" fmla="*/ 63 h 406"/>
              <a:gd name="T18" fmla="*/ 76 w 609"/>
              <a:gd name="T19" fmla="*/ 120 h 406"/>
              <a:gd name="T20" fmla="*/ 76 w 609"/>
              <a:gd name="T21" fmla="*/ 135 h 406"/>
              <a:gd name="T22" fmla="*/ 57 w 609"/>
              <a:gd name="T23" fmla="*/ 135 h 406"/>
              <a:gd name="T24" fmla="*/ 0 w 609"/>
              <a:gd name="T25" fmla="*/ 193 h 406"/>
              <a:gd name="T26" fmla="*/ 0 w 609"/>
              <a:gd name="T27" fmla="*/ 281 h 406"/>
              <a:gd name="T28" fmla="*/ 57 w 609"/>
              <a:gd name="T29" fmla="*/ 338 h 406"/>
              <a:gd name="T30" fmla="*/ 103 w 609"/>
              <a:gd name="T31" fmla="*/ 338 h 406"/>
              <a:gd name="T32" fmla="*/ 103 w 609"/>
              <a:gd name="T33" fmla="*/ 349 h 406"/>
              <a:gd name="T34" fmla="*/ 161 w 609"/>
              <a:gd name="T35" fmla="*/ 406 h 406"/>
              <a:gd name="T36" fmla="*/ 241 w 609"/>
              <a:gd name="T37" fmla="*/ 406 h 406"/>
              <a:gd name="T38" fmla="*/ 391 w 609"/>
              <a:gd name="T39" fmla="*/ 406 h 406"/>
              <a:gd name="T40" fmla="*/ 449 w 609"/>
              <a:gd name="T41" fmla="*/ 349 h 406"/>
              <a:gd name="T42" fmla="*/ 449 w 609"/>
              <a:gd name="T43" fmla="*/ 343 h 406"/>
              <a:gd name="T44" fmla="*/ 476 w 609"/>
              <a:gd name="T45" fmla="*/ 343 h 406"/>
              <a:gd name="T46" fmla="*/ 533 w 609"/>
              <a:gd name="T47" fmla="*/ 285 h 406"/>
              <a:gd name="T48" fmla="*/ 533 w 609"/>
              <a:gd name="T49" fmla="*/ 270 h 406"/>
              <a:gd name="T50" fmla="*/ 551 w 609"/>
              <a:gd name="T51" fmla="*/ 270 h 406"/>
              <a:gd name="T52" fmla="*/ 609 w 609"/>
              <a:gd name="T53" fmla="*/ 213 h 406"/>
              <a:gd name="T54" fmla="*/ 609 w 609"/>
              <a:gd name="T55" fmla="*/ 125 h 406"/>
              <a:gd name="T56" fmla="*/ 551 w 609"/>
              <a:gd name="T57" fmla="*/ 67 h 406"/>
              <a:gd name="T58" fmla="*/ 249 w 609"/>
              <a:gd name="T59" fmla="*/ 378 h 406"/>
              <a:gd name="T60" fmla="*/ 161 w 609"/>
              <a:gd name="T61" fmla="*/ 378 h 406"/>
              <a:gd name="T62" fmla="*/ 131 w 609"/>
              <a:gd name="T63" fmla="*/ 349 h 406"/>
              <a:gd name="T64" fmla="*/ 131 w 609"/>
              <a:gd name="T65" fmla="*/ 324 h 406"/>
              <a:gd name="T66" fmla="*/ 117 w 609"/>
              <a:gd name="T67" fmla="*/ 310 h 406"/>
              <a:gd name="T68" fmla="*/ 57 w 609"/>
              <a:gd name="T69" fmla="*/ 310 h 406"/>
              <a:gd name="T70" fmla="*/ 28 w 609"/>
              <a:gd name="T71" fmla="*/ 281 h 406"/>
              <a:gd name="T72" fmla="*/ 28 w 609"/>
              <a:gd name="T73" fmla="*/ 193 h 406"/>
              <a:gd name="T74" fmla="*/ 57 w 609"/>
              <a:gd name="T75" fmla="*/ 163 h 406"/>
              <a:gd name="T76" fmla="*/ 91 w 609"/>
              <a:gd name="T77" fmla="*/ 163 h 406"/>
              <a:gd name="T78" fmla="*/ 102 w 609"/>
              <a:gd name="T79" fmla="*/ 158 h 406"/>
              <a:gd name="T80" fmla="*/ 104 w 609"/>
              <a:gd name="T81" fmla="*/ 146 h 406"/>
              <a:gd name="T82" fmla="*/ 103 w 609"/>
              <a:gd name="T83" fmla="*/ 138 h 406"/>
              <a:gd name="T84" fmla="*/ 103 w 609"/>
              <a:gd name="T85" fmla="*/ 120 h 406"/>
              <a:gd name="T86" fmla="*/ 133 w 609"/>
              <a:gd name="T87" fmla="*/ 91 h 406"/>
              <a:gd name="T88" fmla="*/ 174 w 609"/>
              <a:gd name="T89" fmla="*/ 91 h 406"/>
              <a:gd name="T90" fmla="*/ 187 w 609"/>
              <a:gd name="T91" fmla="*/ 77 h 406"/>
              <a:gd name="T92" fmla="*/ 187 w 609"/>
              <a:gd name="T93" fmla="*/ 57 h 406"/>
              <a:gd name="T94" fmla="*/ 217 w 609"/>
              <a:gd name="T95" fmla="*/ 27 h 406"/>
              <a:gd name="T96" fmla="*/ 344 w 609"/>
              <a:gd name="T97" fmla="*/ 27 h 406"/>
              <a:gd name="T98" fmla="*/ 249 w 609"/>
              <a:gd name="T99" fmla="*/ 37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9" h="406">
                <a:moveTo>
                  <a:pt x="551" y="67"/>
                </a:moveTo>
                <a:cubicBezTo>
                  <a:pt x="505" y="67"/>
                  <a:pt x="505" y="67"/>
                  <a:pt x="505" y="67"/>
                </a:cubicBezTo>
                <a:cubicBezTo>
                  <a:pt x="505" y="57"/>
                  <a:pt x="505" y="57"/>
                  <a:pt x="505" y="57"/>
                </a:cubicBezTo>
                <a:cubicBezTo>
                  <a:pt x="505" y="25"/>
                  <a:pt x="480" y="0"/>
                  <a:pt x="448" y="0"/>
                </a:cubicBezTo>
                <a:cubicBezTo>
                  <a:pt x="352" y="0"/>
                  <a:pt x="352" y="0"/>
                  <a:pt x="352" y="0"/>
                </a:cubicBezTo>
                <a:cubicBezTo>
                  <a:pt x="217" y="0"/>
                  <a:pt x="217" y="0"/>
                  <a:pt x="217" y="0"/>
                </a:cubicBezTo>
                <a:cubicBezTo>
                  <a:pt x="185" y="0"/>
                  <a:pt x="160" y="25"/>
                  <a:pt x="160" y="57"/>
                </a:cubicBezTo>
                <a:cubicBezTo>
                  <a:pt x="160" y="63"/>
                  <a:pt x="160" y="63"/>
                  <a:pt x="160" y="63"/>
                </a:cubicBezTo>
                <a:cubicBezTo>
                  <a:pt x="133" y="63"/>
                  <a:pt x="133" y="63"/>
                  <a:pt x="133" y="63"/>
                </a:cubicBezTo>
                <a:cubicBezTo>
                  <a:pt x="101" y="63"/>
                  <a:pt x="76" y="89"/>
                  <a:pt x="76" y="120"/>
                </a:cubicBezTo>
                <a:cubicBezTo>
                  <a:pt x="76" y="135"/>
                  <a:pt x="76" y="135"/>
                  <a:pt x="76" y="135"/>
                </a:cubicBezTo>
                <a:cubicBezTo>
                  <a:pt x="57" y="135"/>
                  <a:pt x="57" y="135"/>
                  <a:pt x="57" y="135"/>
                </a:cubicBezTo>
                <a:cubicBezTo>
                  <a:pt x="26" y="135"/>
                  <a:pt x="0" y="161"/>
                  <a:pt x="0" y="193"/>
                </a:cubicBezTo>
                <a:cubicBezTo>
                  <a:pt x="0" y="281"/>
                  <a:pt x="0" y="281"/>
                  <a:pt x="0" y="281"/>
                </a:cubicBezTo>
                <a:cubicBezTo>
                  <a:pt x="0" y="312"/>
                  <a:pt x="26" y="338"/>
                  <a:pt x="57" y="338"/>
                </a:cubicBezTo>
                <a:cubicBezTo>
                  <a:pt x="103" y="338"/>
                  <a:pt x="103" y="338"/>
                  <a:pt x="103" y="338"/>
                </a:cubicBezTo>
                <a:cubicBezTo>
                  <a:pt x="103" y="349"/>
                  <a:pt x="103" y="349"/>
                  <a:pt x="103" y="349"/>
                </a:cubicBezTo>
                <a:cubicBezTo>
                  <a:pt x="103" y="380"/>
                  <a:pt x="129" y="406"/>
                  <a:pt x="161" y="406"/>
                </a:cubicBezTo>
                <a:cubicBezTo>
                  <a:pt x="241" y="406"/>
                  <a:pt x="241" y="406"/>
                  <a:pt x="241" y="406"/>
                </a:cubicBezTo>
                <a:cubicBezTo>
                  <a:pt x="391" y="406"/>
                  <a:pt x="391" y="406"/>
                  <a:pt x="391" y="406"/>
                </a:cubicBezTo>
                <a:cubicBezTo>
                  <a:pt x="423" y="406"/>
                  <a:pt x="449" y="380"/>
                  <a:pt x="449" y="349"/>
                </a:cubicBezTo>
                <a:cubicBezTo>
                  <a:pt x="449" y="343"/>
                  <a:pt x="449" y="343"/>
                  <a:pt x="449" y="343"/>
                </a:cubicBezTo>
                <a:cubicBezTo>
                  <a:pt x="476" y="343"/>
                  <a:pt x="476" y="343"/>
                  <a:pt x="476" y="343"/>
                </a:cubicBezTo>
                <a:cubicBezTo>
                  <a:pt x="507" y="343"/>
                  <a:pt x="533" y="317"/>
                  <a:pt x="533" y="285"/>
                </a:cubicBezTo>
                <a:cubicBezTo>
                  <a:pt x="533" y="270"/>
                  <a:pt x="533" y="270"/>
                  <a:pt x="533" y="270"/>
                </a:cubicBezTo>
                <a:cubicBezTo>
                  <a:pt x="551" y="270"/>
                  <a:pt x="551" y="270"/>
                  <a:pt x="551" y="270"/>
                </a:cubicBezTo>
                <a:cubicBezTo>
                  <a:pt x="583" y="270"/>
                  <a:pt x="609" y="245"/>
                  <a:pt x="609" y="213"/>
                </a:cubicBezTo>
                <a:cubicBezTo>
                  <a:pt x="609" y="125"/>
                  <a:pt x="609" y="125"/>
                  <a:pt x="609" y="125"/>
                </a:cubicBezTo>
                <a:cubicBezTo>
                  <a:pt x="609" y="93"/>
                  <a:pt x="583" y="67"/>
                  <a:pt x="551" y="67"/>
                </a:cubicBezTo>
                <a:close/>
                <a:moveTo>
                  <a:pt x="249" y="378"/>
                </a:moveTo>
                <a:cubicBezTo>
                  <a:pt x="161" y="378"/>
                  <a:pt x="161" y="378"/>
                  <a:pt x="161" y="378"/>
                </a:cubicBezTo>
                <a:cubicBezTo>
                  <a:pt x="144" y="378"/>
                  <a:pt x="131" y="365"/>
                  <a:pt x="131" y="349"/>
                </a:cubicBezTo>
                <a:cubicBezTo>
                  <a:pt x="131" y="324"/>
                  <a:pt x="131" y="324"/>
                  <a:pt x="131" y="324"/>
                </a:cubicBezTo>
                <a:cubicBezTo>
                  <a:pt x="131" y="317"/>
                  <a:pt x="125" y="310"/>
                  <a:pt x="117" y="310"/>
                </a:cubicBezTo>
                <a:cubicBezTo>
                  <a:pt x="57" y="310"/>
                  <a:pt x="57" y="310"/>
                  <a:pt x="57" y="310"/>
                </a:cubicBezTo>
                <a:cubicBezTo>
                  <a:pt x="41" y="310"/>
                  <a:pt x="28" y="297"/>
                  <a:pt x="28" y="281"/>
                </a:cubicBezTo>
                <a:cubicBezTo>
                  <a:pt x="28" y="193"/>
                  <a:pt x="28" y="193"/>
                  <a:pt x="28" y="193"/>
                </a:cubicBezTo>
                <a:cubicBezTo>
                  <a:pt x="28" y="176"/>
                  <a:pt x="41" y="163"/>
                  <a:pt x="57" y="163"/>
                </a:cubicBezTo>
                <a:cubicBezTo>
                  <a:pt x="91" y="163"/>
                  <a:pt x="91" y="163"/>
                  <a:pt x="91" y="163"/>
                </a:cubicBezTo>
                <a:cubicBezTo>
                  <a:pt x="95" y="163"/>
                  <a:pt x="99" y="161"/>
                  <a:pt x="102" y="158"/>
                </a:cubicBezTo>
                <a:cubicBezTo>
                  <a:pt x="105" y="154"/>
                  <a:pt x="105" y="150"/>
                  <a:pt x="104" y="146"/>
                </a:cubicBezTo>
                <a:cubicBezTo>
                  <a:pt x="104" y="143"/>
                  <a:pt x="103" y="140"/>
                  <a:pt x="103" y="138"/>
                </a:cubicBezTo>
                <a:cubicBezTo>
                  <a:pt x="103" y="120"/>
                  <a:pt x="103" y="120"/>
                  <a:pt x="103" y="120"/>
                </a:cubicBezTo>
                <a:cubicBezTo>
                  <a:pt x="103" y="104"/>
                  <a:pt x="117" y="91"/>
                  <a:pt x="133" y="91"/>
                </a:cubicBezTo>
                <a:cubicBezTo>
                  <a:pt x="174" y="91"/>
                  <a:pt x="174" y="91"/>
                  <a:pt x="174" y="91"/>
                </a:cubicBezTo>
                <a:cubicBezTo>
                  <a:pt x="181" y="91"/>
                  <a:pt x="187" y="84"/>
                  <a:pt x="187" y="77"/>
                </a:cubicBezTo>
                <a:cubicBezTo>
                  <a:pt x="187" y="57"/>
                  <a:pt x="187" y="57"/>
                  <a:pt x="187" y="57"/>
                </a:cubicBezTo>
                <a:cubicBezTo>
                  <a:pt x="187" y="41"/>
                  <a:pt x="201" y="27"/>
                  <a:pt x="217" y="27"/>
                </a:cubicBezTo>
                <a:cubicBezTo>
                  <a:pt x="344" y="27"/>
                  <a:pt x="344" y="27"/>
                  <a:pt x="344" y="27"/>
                </a:cubicBezTo>
                <a:lnTo>
                  <a:pt x="249" y="378"/>
                </a:lnTo>
                <a:close/>
              </a:path>
            </a:pathLst>
          </a:custGeom>
          <a:solidFill>
            <a:srgbClr val="4D4D4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endParaRPr lang="en-US" dirty="0"/>
          </a:p>
        </p:txBody>
      </p:sp>
      <p:sp>
        <p:nvSpPr>
          <p:cNvPr id="7" name="Rectangle 6"/>
          <p:cNvSpPr/>
          <p:nvPr/>
        </p:nvSpPr>
        <p:spPr>
          <a:xfrm>
            <a:off x="5739532" y="3091628"/>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C</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84" name="Rectangle 83"/>
          <p:cNvSpPr/>
          <p:nvPr/>
        </p:nvSpPr>
        <p:spPr>
          <a:xfrm>
            <a:off x="6349133" y="3091628"/>
            <a:ext cx="533400" cy="1202045"/>
          </a:xfrm>
          <a:prstGeom prst="rect">
            <a:avLst/>
          </a:prstGeom>
          <a:solidFill>
            <a:schemeClr val="bg1"/>
          </a:solidFill>
          <a:ln>
            <a:solidFill>
              <a:schemeClr val="bg1">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l</a:t>
            </a:r>
          </a:p>
        </p:txBody>
      </p:sp>
      <p:sp>
        <p:nvSpPr>
          <p:cNvPr id="85" name="Rectangle 84"/>
          <p:cNvSpPr/>
          <p:nvPr/>
        </p:nvSpPr>
        <p:spPr>
          <a:xfrm>
            <a:off x="6958733" y="3091628"/>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H</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86" name="Rectangle 85"/>
          <p:cNvSpPr/>
          <p:nvPr/>
        </p:nvSpPr>
        <p:spPr>
          <a:xfrm>
            <a:off x="7568333" y="3091628"/>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R</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O</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X</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y</a:t>
            </a:r>
          </a:p>
        </p:txBody>
      </p:sp>
      <p:sp>
        <p:nvSpPr>
          <p:cNvPr id="87" name="Rectangle 86"/>
          <p:cNvSpPr/>
          <p:nvPr/>
        </p:nvSpPr>
        <p:spPr>
          <a:xfrm>
            <a:off x="8177933" y="3091628"/>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H</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88" name="Rectangle 87"/>
          <p:cNvSpPr/>
          <p:nvPr/>
        </p:nvSpPr>
        <p:spPr>
          <a:xfrm>
            <a:off x="8787533" y="3091628"/>
            <a:ext cx="533400" cy="1202045"/>
          </a:xfrm>
          <a:prstGeom prst="rect">
            <a:avLst/>
          </a:prstGeom>
          <a:solidFill>
            <a:schemeClr val="bg1"/>
          </a:solidFill>
          <a:ln>
            <a:solidFill>
              <a:schemeClr val="bg1">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l</a:t>
            </a:r>
          </a:p>
        </p:txBody>
      </p:sp>
      <p:sp>
        <p:nvSpPr>
          <p:cNvPr id="89" name="Rectangle 88"/>
          <p:cNvSpPr/>
          <p:nvPr/>
        </p:nvSpPr>
        <p:spPr>
          <a:xfrm>
            <a:off x="9397132" y="3091628"/>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C</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46" name="Title 1"/>
          <p:cNvSpPr txBox="1">
            <a:spLocks/>
          </p:cNvSpPr>
          <p:nvPr/>
        </p:nvSpPr>
        <p:spPr>
          <a:xfrm>
            <a:off x="733108" y="502920"/>
            <a:ext cx="10972800" cy="474349"/>
          </a:xfrm>
          <a:prstGeom prst="rect">
            <a:avLst/>
          </a:prstGeom>
        </p:spPr>
        <p:txBody>
          <a:bodyPr vert="horz" lIns="0" tIns="0" rIns="0" bIns="0" rtlCol="0" anchor="t" anchorCtr="0">
            <a:noAutofit/>
          </a:bodyPr>
          <a:lstStyle>
            <a:lvl1pPr>
              <a:lnSpc>
                <a:spcPct val="80000"/>
              </a:lnSpc>
              <a:spcBef>
                <a:spcPct val="0"/>
              </a:spcBef>
              <a:buNone/>
              <a:defRPr lang="en-US" sz="34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a:t>BIG-IP Architecture – HUD Filter Chain </a:t>
            </a:r>
            <a:r>
              <a:rPr lang="en-US" sz="2000" dirty="0"/>
              <a:t>(Proxy Chain)</a:t>
            </a:r>
          </a:p>
        </p:txBody>
      </p:sp>
      <p:sp>
        <p:nvSpPr>
          <p:cNvPr id="4" name="Rounded Rectangle 3"/>
          <p:cNvSpPr/>
          <p:nvPr/>
        </p:nvSpPr>
        <p:spPr>
          <a:xfrm>
            <a:off x="524485" y="1101938"/>
            <a:ext cx="4141341" cy="553191"/>
          </a:xfrm>
          <a:prstGeom prst="roundRect">
            <a:avLst/>
          </a:prstGeom>
          <a:solidFill>
            <a:schemeClr val="accent1">
              <a:lumMod val="7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r>
              <a:rPr lang="en-US" sz="2400" dirty="0">
                <a:solidFill>
                  <a:schemeClr val="bg1"/>
                </a:solidFill>
              </a:rPr>
              <a:t>Intelligent Full Proxy Benefits</a:t>
            </a:r>
          </a:p>
        </p:txBody>
      </p:sp>
      <p:sp>
        <p:nvSpPr>
          <p:cNvPr id="48" name="Rounded Rectangle 47"/>
          <p:cNvSpPr/>
          <p:nvPr/>
        </p:nvSpPr>
        <p:spPr>
          <a:xfrm>
            <a:off x="528062" y="1794422"/>
            <a:ext cx="4141341" cy="2612000"/>
          </a:xfrm>
          <a:prstGeom prst="roundRect">
            <a:avLst>
              <a:gd name="adj" fmla="val 2721"/>
            </a:avLst>
          </a:prstGeom>
          <a:solidFill>
            <a:schemeClr val="bg1">
              <a:lumMod val="8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marL="285750" indent="-285750">
              <a:lnSpc>
                <a:spcPct val="150000"/>
              </a:lnSpc>
              <a:buFont typeface="Arial" panose="020B0604020202020204" pitchFamily="34" charset="0"/>
              <a:buChar char="•"/>
            </a:pPr>
            <a:r>
              <a:rPr lang="en-US" dirty="0">
                <a:solidFill>
                  <a:schemeClr val="tx2"/>
                </a:solidFill>
              </a:rPr>
              <a:t>App “point of delivery &amp; definition”</a:t>
            </a:r>
          </a:p>
          <a:p>
            <a:pPr marL="285750" indent="-285750">
              <a:lnSpc>
                <a:spcPct val="150000"/>
              </a:lnSpc>
              <a:buFont typeface="Arial" panose="020B0604020202020204" pitchFamily="34" charset="0"/>
              <a:buChar char="•"/>
            </a:pPr>
            <a:r>
              <a:rPr lang="en-US" dirty="0" smtClean="0">
                <a:solidFill>
                  <a:schemeClr val="tx2"/>
                </a:solidFill>
              </a:rPr>
              <a:t>App </a:t>
            </a:r>
            <a:r>
              <a:rPr lang="en-US" dirty="0">
                <a:solidFill>
                  <a:schemeClr val="tx2"/>
                </a:solidFill>
              </a:rPr>
              <a:t>Intelligence - layer 3- 7 visibility</a:t>
            </a:r>
          </a:p>
          <a:p>
            <a:pPr marL="285750" indent="-285750">
              <a:lnSpc>
                <a:spcPct val="150000"/>
              </a:lnSpc>
              <a:buFont typeface="Arial" panose="020B0604020202020204" pitchFamily="34" charset="0"/>
              <a:buChar char="•"/>
            </a:pPr>
            <a:r>
              <a:rPr lang="en-US" dirty="0" smtClean="0">
                <a:solidFill>
                  <a:schemeClr val="tx2"/>
                </a:solidFill>
              </a:rPr>
              <a:t>Distinct </a:t>
            </a:r>
            <a:r>
              <a:rPr lang="en-US" dirty="0">
                <a:solidFill>
                  <a:schemeClr val="tx2"/>
                </a:solidFill>
              </a:rPr>
              <a:t>client / server control</a:t>
            </a:r>
          </a:p>
          <a:p>
            <a:pPr marL="285750" indent="-285750">
              <a:lnSpc>
                <a:spcPct val="150000"/>
              </a:lnSpc>
              <a:buFont typeface="Arial" panose="020B0604020202020204" pitchFamily="34" charset="0"/>
              <a:buChar char="•"/>
            </a:pPr>
            <a:r>
              <a:rPr lang="en-US" dirty="0" smtClean="0">
                <a:solidFill>
                  <a:schemeClr val="tx2"/>
                </a:solidFill>
              </a:rPr>
              <a:t>Unified </a:t>
            </a:r>
            <a:r>
              <a:rPr lang="en-US" dirty="0">
                <a:solidFill>
                  <a:schemeClr val="tx2"/>
                </a:solidFill>
              </a:rPr>
              <a:t>services / context </a:t>
            </a:r>
          </a:p>
          <a:p>
            <a:pPr marL="285750" indent="-285750">
              <a:lnSpc>
                <a:spcPct val="150000"/>
              </a:lnSpc>
              <a:buFont typeface="Arial" panose="020B0604020202020204" pitchFamily="34" charset="0"/>
              <a:buChar char="•"/>
            </a:pPr>
            <a:r>
              <a:rPr lang="en-US" dirty="0" smtClean="0">
                <a:solidFill>
                  <a:schemeClr val="tx2"/>
                </a:solidFill>
              </a:rPr>
              <a:t>Interoperability </a:t>
            </a:r>
            <a:r>
              <a:rPr lang="en-US" dirty="0">
                <a:solidFill>
                  <a:schemeClr val="tx2"/>
                </a:solidFill>
              </a:rPr>
              <a:t>and gateway </a:t>
            </a:r>
            <a:r>
              <a:rPr lang="en-US" dirty="0" smtClean="0">
                <a:solidFill>
                  <a:schemeClr val="tx2"/>
                </a:solidFill>
              </a:rPr>
              <a:t>functions</a:t>
            </a:r>
            <a:endParaRPr lang="en-US" sz="2400" b="1" dirty="0">
              <a:solidFill>
                <a:schemeClr val="tx2"/>
              </a:solidFill>
              <a:effectLst>
                <a:outerShdw blurRad="25400" dist="25400" dir="2700000" algn="tl">
                  <a:srgbClr val="000000">
                    <a:alpha val="0"/>
                  </a:srgbClr>
                </a:outerShdw>
              </a:effectLst>
            </a:endParaRPr>
          </a:p>
        </p:txBody>
      </p:sp>
      <p:sp>
        <p:nvSpPr>
          <p:cNvPr id="50" name="Rounded Rectangle 49"/>
          <p:cNvSpPr/>
          <p:nvPr/>
        </p:nvSpPr>
        <p:spPr>
          <a:xfrm>
            <a:off x="538796" y="4502195"/>
            <a:ext cx="10999225" cy="1899570"/>
          </a:xfrm>
          <a:prstGeom prst="roundRect">
            <a:avLst>
              <a:gd name="adj" fmla="val 9231"/>
            </a:avLst>
          </a:prstGeom>
          <a:noFill/>
          <a:ln w="28575">
            <a:solidFill>
              <a:srgbClr val="0070C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endParaRPr lang="en-US" sz="2400" dirty="0"/>
          </a:p>
        </p:txBody>
      </p:sp>
      <p:sp>
        <p:nvSpPr>
          <p:cNvPr id="5" name="Rectangle 4"/>
          <p:cNvSpPr/>
          <p:nvPr/>
        </p:nvSpPr>
        <p:spPr>
          <a:xfrm>
            <a:off x="622633" y="4649841"/>
            <a:ext cx="10831550" cy="1569660"/>
          </a:xfrm>
          <a:prstGeom prst="rect">
            <a:avLst/>
          </a:prstGeom>
        </p:spPr>
        <p:txBody>
          <a:bodyPr wrap="square">
            <a:spAutoFit/>
          </a:bodyPr>
          <a:lstStyle/>
          <a:p>
            <a:pPr marL="285750" indent="-285750">
              <a:buFont typeface="Arial" panose="020B0604020202020204" pitchFamily="34" charset="0"/>
              <a:buChar char="•"/>
            </a:pPr>
            <a:r>
              <a:rPr lang="en-US" sz="2400" dirty="0"/>
              <a:t>HUD chains are a series of filters which implement the configuration.</a:t>
            </a:r>
          </a:p>
          <a:p>
            <a:pPr marL="285750" indent="-285750">
              <a:buFont typeface="Arial" panose="020B0604020202020204" pitchFamily="34" charset="0"/>
              <a:buChar char="•"/>
            </a:pPr>
            <a:r>
              <a:rPr lang="en-US" sz="2400" dirty="0"/>
              <a:t>The HUD chain is divided into two halves, client and server side.</a:t>
            </a:r>
          </a:p>
          <a:p>
            <a:pPr marL="285750" indent="-285750">
              <a:buFont typeface="Arial" panose="020B0604020202020204" pitchFamily="34" charset="0"/>
              <a:buChar char="•"/>
            </a:pPr>
            <a:r>
              <a:rPr lang="en-US" sz="2400" dirty="0"/>
              <a:t>Filters on HUD chains usually are arranged as client/server pairs.</a:t>
            </a:r>
          </a:p>
          <a:p>
            <a:pPr marL="285750" indent="-285750">
              <a:buFont typeface="Arial" panose="020B0604020202020204" pitchFamily="34" charset="0"/>
              <a:buChar char="•"/>
            </a:pPr>
            <a:r>
              <a:rPr lang="en-US" sz="2400" dirty="0"/>
              <a:t>The two halves are joined by the “proxy”.</a:t>
            </a:r>
          </a:p>
        </p:txBody>
      </p:sp>
      <p:sp>
        <p:nvSpPr>
          <p:cNvPr id="3" name="Rectangle 2"/>
          <p:cNvSpPr/>
          <p:nvPr/>
        </p:nvSpPr>
        <p:spPr>
          <a:xfrm>
            <a:off x="703556" y="4632041"/>
            <a:ext cx="10645153" cy="401623"/>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44" name="Rectangle 43"/>
          <p:cNvSpPr/>
          <p:nvPr/>
        </p:nvSpPr>
        <p:spPr>
          <a:xfrm>
            <a:off x="676743" y="5065478"/>
            <a:ext cx="10782897" cy="396616"/>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45" name="Rectangle 44"/>
          <p:cNvSpPr/>
          <p:nvPr/>
        </p:nvSpPr>
        <p:spPr>
          <a:xfrm>
            <a:off x="617176" y="5424064"/>
            <a:ext cx="10703332" cy="453667"/>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51" name="Rectangle 50"/>
          <p:cNvSpPr/>
          <p:nvPr/>
        </p:nvSpPr>
        <p:spPr>
          <a:xfrm>
            <a:off x="733108" y="5749519"/>
            <a:ext cx="10777440" cy="431721"/>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2622630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7" presetClass="emph" presetSubtype="0" repeatCount="2000" fill="remove" grpId="0" nodeType="withEffect">
                                  <p:stCondLst>
                                    <p:cond delay="1500"/>
                                  </p:stCondLst>
                                  <p:childTnLst>
                                    <p:animClr clrSpc="rgb" dir="cw">
                                      <p:cBhvr override="childStyle">
                                        <p:cTn id="9" dur="250" autoRev="1" fill="remove"/>
                                        <p:tgtEl>
                                          <p:spTgt spid="89"/>
                                        </p:tgtEl>
                                        <p:attrNameLst>
                                          <p:attrName>style.color</p:attrName>
                                        </p:attrNameLst>
                                      </p:cBhvr>
                                      <p:to>
                                        <a:srgbClr val="FF0000"/>
                                      </p:to>
                                    </p:animClr>
                                    <p:animClr clrSpc="rgb" dir="cw">
                                      <p:cBhvr>
                                        <p:cTn id="10" dur="250" autoRev="1" fill="remove"/>
                                        <p:tgtEl>
                                          <p:spTgt spid="89"/>
                                        </p:tgtEl>
                                        <p:attrNameLst>
                                          <p:attrName>fillcolor</p:attrName>
                                        </p:attrNameLst>
                                      </p:cBhvr>
                                      <p:to>
                                        <a:srgbClr val="FF0000"/>
                                      </p:to>
                                    </p:animClr>
                                    <p:set>
                                      <p:cBhvr>
                                        <p:cTn id="11" dur="250" autoRev="1" fill="remove"/>
                                        <p:tgtEl>
                                          <p:spTgt spid="89"/>
                                        </p:tgtEl>
                                        <p:attrNameLst>
                                          <p:attrName>fill.type</p:attrName>
                                        </p:attrNameLst>
                                      </p:cBhvr>
                                      <p:to>
                                        <p:strVal val="solid"/>
                                      </p:to>
                                    </p:set>
                                    <p:set>
                                      <p:cBhvr>
                                        <p:cTn id="12" dur="250" autoRev="1" fill="remove"/>
                                        <p:tgtEl>
                                          <p:spTgt spid="89"/>
                                        </p:tgtEl>
                                        <p:attrNameLst>
                                          <p:attrName>fill.on</p:attrName>
                                        </p:attrNameLst>
                                      </p:cBhvr>
                                      <p:to>
                                        <p:strVal val="true"/>
                                      </p:to>
                                    </p:set>
                                  </p:childTnLst>
                                </p:cTn>
                              </p:par>
                              <p:par>
                                <p:cTn id="13" presetID="27" presetClass="emph" presetSubtype="0" repeatCount="2000" fill="remove" grpId="0" nodeType="withEffect">
                                  <p:stCondLst>
                                    <p:cond delay="1250"/>
                                  </p:stCondLst>
                                  <p:childTnLst>
                                    <p:animClr clrSpc="rgb" dir="cw">
                                      <p:cBhvr override="childStyle">
                                        <p:cTn id="14" dur="250" autoRev="1" fill="remove"/>
                                        <p:tgtEl>
                                          <p:spTgt spid="88"/>
                                        </p:tgtEl>
                                        <p:attrNameLst>
                                          <p:attrName>style.color</p:attrName>
                                        </p:attrNameLst>
                                      </p:cBhvr>
                                      <p:to>
                                        <a:srgbClr val="FF0000"/>
                                      </p:to>
                                    </p:animClr>
                                    <p:animClr clrSpc="rgb" dir="cw">
                                      <p:cBhvr>
                                        <p:cTn id="15" dur="250" autoRev="1" fill="remove"/>
                                        <p:tgtEl>
                                          <p:spTgt spid="88"/>
                                        </p:tgtEl>
                                        <p:attrNameLst>
                                          <p:attrName>fillcolor</p:attrName>
                                        </p:attrNameLst>
                                      </p:cBhvr>
                                      <p:to>
                                        <a:srgbClr val="FF0000"/>
                                      </p:to>
                                    </p:animClr>
                                    <p:set>
                                      <p:cBhvr>
                                        <p:cTn id="16" dur="250" autoRev="1" fill="remove"/>
                                        <p:tgtEl>
                                          <p:spTgt spid="88"/>
                                        </p:tgtEl>
                                        <p:attrNameLst>
                                          <p:attrName>fill.type</p:attrName>
                                        </p:attrNameLst>
                                      </p:cBhvr>
                                      <p:to>
                                        <p:strVal val="solid"/>
                                      </p:to>
                                    </p:set>
                                    <p:set>
                                      <p:cBhvr>
                                        <p:cTn id="17" dur="250" autoRev="1" fill="remove"/>
                                        <p:tgtEl>
                                          <p:spTgt spid="88"/>
                                        </p:tgtEl>
                                        <p:attrNameLst>
                                          <p:attrName>fill.on</p:attrName>
                                        </p:attrNameLst>
                                      </p:cBhvr>
                                      <p:to>
                                        <p:strVal val="true"/>
                                      </p:to>
                                    </p:set>
                                  </p:childTnLst>
                                </p:cTn>
                              </p:par>
                              <p:par>
                                <p:cTn id="18" presetID="27" presetClass="emph" presetSubtype="0" repeatCount="2000" fill="remove" grpId="0" nodeType="withEffect">
                                  <p:stCondLst>
                                    <p:cond delay="1000"/>
                                  </p:stCondLst>
                                  <p:childTnLst>
                                    <p:animClr clrSpc="rgb" dir="cw">
                                      <p:cBhvr override="childStyle">
                                        <p:cTn id="19" dur="250" autoRev="1" fill="remove"/>
                                        <p:tgtEl>
                                          <p:spTgt spid="87"/>
                                        </p:tgtEl>
                                        <p:attrNameLst>
                                          <p:attrName>style.color</p:attrName>
                                        </p:attrNameLst>
                                      </p:cBhvr>
                                      <p:to>
                                        <a:srgbClr val="FF0000"/>
                                      </p:to>
                                    </p:animClr>
                                    <p:animClr clrSpc="rgb" dir="cw">
                                      <p:cBhvr>
                                        <p:cTn id="20" dur="250" autoRev="1" fill="remove"/>
                                        <p:tgtEl>
                                          <p:spTgt spid="87"/>
                                        </p:tgtEl>
                                        <p:attrNameLst>
                                          <p:attrName>fillcolor</p:attrName>
                                        </p:attrNameLst>
                                      </p:cBhvr>
                                      <p:to>
                                        <a:srgbClr val="FF0000"/>
                                      </p:to>
                                    </p:animClr>
                                    <p:set>
                                      <p:cBhvr>
                                        <p:cTn id="21" dur="250" autoRev="1" fill="remove"/>
                                        <p:tgtEl>
                                          <p:spTgt spid="87"/>
                                        </p:tgtEl>
                                        <p:attrNameLst>
                                          <p:attrName>fill.type</p:attrName>
                                        </p:attrNameLst>
                                      </p:cBhvr>
                                      <p:to>
                                        <p:strVal val="solid"/>
                                      </p:to>
                                    </p:set>
                                    <p:set>
                                      <p:cBhvr>
                                        <p:cTn id="22" dur="250" autoRev="1" fill="remove"/>
                                        <p:tgtEl>
                                          <p:spTgt spid="87"/>
                                        </p:tgtEl>
                                        <p:attrNameLst>
                                          <p:attrName>fill.on</p:attrName>
                                        </p:attrNameLst>
                                      </p:cBhvr>
                                      <p:to>
                                        <p:strVal val="true"/>
                                      </p:to>
                                    </p:set>
                                  </p:childTnLst>
                                </p:cTn>
                              </p:par>
                              <p:par>
                                <p:cTn id="23" presetID="27" presetClass="emph" presetSubtype="0" repeatCount="2000" fill="remove" grpId="0" nodeType="withEffect">
                                  <p:stCondLst>
                                    <p:cond delay="750"/>
                                  </p:stCondLst>
                                  <p:childTnLst>
                                    <p:animClr clrSpc="rgb" dir="cw">
                                      <p:cBhvr override="childStyle">
                                        <p:cTn id="24" dur="250" autoRev="1" fill="remove"/>
                                        <p:tgtEl>
                                          <p:spTgt spid="86"/>
                                        </p:tgtEl>
                                        <p:attrNameLst>
                                          <p:attrName>style.color</p:attrName>
                                        </p:attrNameLst>
                                      </p:cBhvr>
                                      <p:to>
                                        <a:srgbClr val="FF0000"/>
                                      </p:to>
                                    </p:animClr>
                                    <p:animClr clrSpc="rgb" dir="cw">
                                      <p:cBhvr>
                                        <p:cTn id="25" dur="250" autoRev="1" fill="remove"/>
                                        <p:tgtEl>
                                          <p:spTgt spid="86"/>
                                        </p:tgtEl>
                                        <p:attrNameLst>
                                          <p:attrName>fillcolor</p:attrName>
                                        </p:attrNameLst>
                                      </p:cBhvr>
                                      <p:to>
                                        <a:srgbClr val="FF0000"/>
                                      </p:to>
                                    </p:animClr>
                                    <p:set>
                                      <p:cBhvr>
                                        <p:cTn id="26" dur="250" autoRev="1" fill="remove"/>
                                        <p:tgtEl>
                                          <p:spTgt spid="86"/>
                                        </p:tgtEl>
                                        <p:attrNameLst>
                                          <p:attrName>fill.type</p:attrName>
                                        </p:attrNameLst>
                                      </p:cBhvr>
                                      <p:to>
                                        <p:strVal val="solid"/>
                                      </p:to>
                                    </p:set>
                                    <p:set>
                                      <p:cBhvr>
                                        <p:cTn id="27" dur="250" autoRev="1" fill="remove"/>
                                        <p:tgtEl>
                                          <p:spTgt spid="86"/>
                                        </p:tgtEl>
                                        <p:attrNameLst>
                                          <p:attrName>fill.on</p:attrName>
                                        </p:attrNameLst>
                                      </p:cBhvr>
                                      <p:to>
                                        <p:strVal val="true"/>
                                      </p:to>
                                    </p:set>
                                  </p:childTnLst>
                                </p:cTn>
                              </p:par>
                              <p:par>
                                <p:cTn id="28" presetID="27" presetClass="emph" presetSubtype="0" repeatCount="2000" fill="remove" grpId="0" nodeType="withEffect">
                                  <p:stCondLst>
                                    <p:cond delay="500"/>
                                  </p:stCondLst>
                                  <p:childTnLst>
                                    <p:animClr clrSpc="rgb" dir="cw">
                                      <p:cBhvr override="childStyle">
                                        <p:cTn id="29" dur="250" autoRev="1" fill="remove"/>
                                        <p:tgtEl>
                                          <p:spTgt spid="85"/>
                                        </p:tgtEl>
                                        <p:attrNameLst>
                                          <p:attrName>style.color</p:attrName>
                                        </p:attrNameLst>
                                      </p:cBhvr>
                                      <p:to>
                                        <a:srgbClr val="FF0000"/>
                                      </p:to>
                                    </p:animClr>
                                    <p:animClr clrSpc="rgb" dir="cw">
                                      <p:cBhvr>
                                        <p:cTn id="30" dur="250" autoRev="1" fill="remove"/>
                                        <p:tgtEl>
                                          <p:spTgt spid="85"/>
                                        </p:tgtEl>
                                        <p:attrNameLst>
                                          <p:attrName>fillcolor</p:attrName>
                                        </p:attrNameLst>
                                      </p:cBhvr>
                                      <p:to>
                                        <a:srgbClr val="FF0000"/>
                                      </p:to>
                                    </p:animClr>
                                    <p:set>
                                      <p:cBhvr>
                                        <p:cTn id="31" dur="250" autoRev="1" fill="remove"/>
                                        <p:tgtEl>
                                          <p:spTgt spid="85"/>
                                        </p:tgtEl>
                                        <p:attrNameLst>
                                          <p:attrName>fill.type</p:attrName>
                                        </p:attrNameLst>
                                      </p:cBhvr>
                                      <p:to>
                                        <p:strVal val="solid"/>
                                      </p:to>
                                    </p:set>
                                    <p:set>
                                      <p:cBhvr>
                                        <p:cTn id="32" dur="250" autoRev="1" fill="remove"/>
                                        <p:tgtEl>
                                          <p:spTgt spid="85"/>
                                        </p:tgtEl>
                                        <p:attrNameLst>
                                          <p:attrName>fill.on</p:attrName>
                                        </p:attrNameLst>
                                      </p:cBhvr>
                                      <p:to>
                                        <p:strVal val="true"/>
                                      </p:to>
                                    </p:set>
                                  </p:childTnLst>
                                </p:cTn>
                              </p:par>
                              <p:par>
                                <p:cTn id="33" presetID="27" presetClass="emph" presetSubtype="0" repeatCount="2000" fill="remove" grpId="0" nodeType="withEffect">
                                  <p:stCondLst>
                                    <p:cond delay="250"/>
                                  </p:stCondLst>
                                  <p:childTnLst>
                                    <p:animClr clrSpc="rgb" dir="cw">
                                      <p:cBhvr override="childStyle">
                                        <p:cTn id="34" dur="250" autoRev="1" fill="remove"/>
                                        <p:tgtEl>
                                          <p:spTgt spid="84"/>
                                        </p:tgtEl>
                                        <p:attrNameLst>
                                          <p:attrName>style.color</p:attrName>
                                        </p:attrNameLst>
                                      </p:cBhvr>
                                      <p:to>
                                        <a:srgbClr val="FF0000"/>
                                      </p:to>
                                    </p:animClr>
                                    <p:animClr clrSpc="rgb" dir="cw">
                                      <p:cBhvr>
                                        <p:cTn id="35" dur="250" autoRev="1" fill="remove"/>
                                        <p:tgtEl>
                                          <p:spTgt spid="84"/>
                                        </p:tgtEl>
                                        <p:attrNameLst>
                                          <p:attrName>fillcolor</p:attrName>
                                        </p:attrNameLst>
                                      </p:cBhvr>
                                      <p:to>
                                        <a:srgbClr val="FF0000"/>
                                      </p:to>
                                    </p:animClr>
                                    <p:set>
                                      <p:cBhvr>
                                        <p:cTn id="36" dur="250" autoRev="1" fill="remove"/>
                                        <p:tgtEl>
                                          <p:spTgt spid="84"/>
                                        </p:tgtEl>
                                        <p:attrNameLst>
                                          <p:attrName>fill.type</p:attrName>
                                        </p:attrNameLst>
                                      </p:cBhvr>
                                      <p:to>
                                        <p:strVal val="solid"/>
                                      </p:to>
                                    </p:set>
                                    <p:set>
                                      <p:cBhvr>
                                        <p:cTn id="37" dur="250" autoRev="1" fill="remove"/>
                                        <p:tgtEl>
                                          <p:spTgt spid="84"/>
                                        </p:tgtEl>
                                        <p:attrNameLst>
                                          <p:attrName>fill.on</p:attrName>
                                        </p:attrNameLst>
                                      </p:cBhvr>
                                      <p:to>
                                        <p:strVal val="true"/>
                                      </p:to>
                                    </p:set>
                                  </p:childTnLst>
                                </p:cTn>
                              </p:par>
                              <p:par>
                                <p:cTn id="38" presetID="27" presetClass="emph" presetSubtype="0" repeatCount="2000" fill="remove" grpId="0" nodeType="withEffect">
                                  <p:stCondLst>
                                    <p:cond delay="0"/>
                                  </p:stCondLst>
                                  <p:childTnLst>
                                    <p:animClr clrSpc="rgb" dir="cw">
                                      <p:cBhvr override="childStyle">
                                        <p:cTn id="39" dur="250" autoRev="1" fill="remove"/>
                                        <p:tgtEl>
                                          <p:spTgt spid="7"/>
                                        </p:tgtEl>
                                        <p:attrNameLst>
                                          <p:attrName>style.color</p:attrName>
                                        </p:attrNameLst>
                                      </p:cBhvr>
                                      <p:to>
                                        <a:srgbClr val="FF0000"/>
                                      </p:to>
                                    </p:animClr>
                                    <p:animClr clrSpc="rgb" dir="cw">
                                      <p:cBhvr>
                                        <p:cTn id="40" dur="250" autoRev="1" fill="remove"/>
                                        <p:tgtEl>
                                          <p:spTgt spid="7"/>
                                        </p:tgtEl>
                                        <p:attrNameLst>
                                          <p:attrName>fillcolor</p:attrName>
                                        </p:attrNameLst>
                                      </p:cBhvr>
                                      <p:to>
                                        <a:srgbClr val="FF0000"/>
                                      </p:to>
                                    </p:animClr>
                                    <p:set>
                                      <p:cBhvr>
                                        <p:cTn id="41" dur="250" autoRev="1" fill="remove"/>
                                        <p:tgtEl>
                                          <p:spTgt spid="7"/>
                                        </p:tgtEl>
                                        <p:attrNameLst>
                                          <p:attrName>fill.type</p:attrName>
                                        </p:attrNameLst>
                                      </p:cBhvr>
                                      <p:to>
                                        <p:strVal val="solid"/>
                                      </p:to>
                                    </p:set>
                                    <p:set>
                                      <p:cBhvr>
                                        <p:cTn id="42" dur="250" autoRev="1" fill="remove"/>
                                        <p:tgtEl>
                                          <p:spTgt spid="7"/>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xit" presetSubtype="0" fill="hold" grpId="0" nodeType="withEffect">
                                  <p:stCondLst>
                                    <p:cond delay="0"/>
                                  </p:stCondLst>
                                  <p:childTnLst>
                                    <p:animEffect transition="out" filter="fade">
                                      <p:cBhvr>
                                        <p:cTn id="49" dur="500"/>
                                        <p:tgtEl>
                                          <p:spTgt spid="44"/>
                                        </p:tgtEl>
                                      </p:cBhvr>
                                    </p:animEffect>
                                    <p:set>
                                      <p:cBhvr>
                                        <p:cTn id="50" dur="1" fill="hold">
                                          <p:stCondLst>
                                            <p:cond delay="499"/>
                                          </p:stCondLst>
                                        </p:cTn>
                                        <p:tgtEl>
                                          <p:spTgt spid="44"/>
                                        </p:tgtEl>
                                        <p:attrNameLst>
                                          <p:attrName>style.visibility</p:attrName>
                                        </p:attrNameLst>
                                      </p:cBhvr>
                                      <p:to>
                                        <p:strVal val="hidden"/>
                                      </p:to>
                                    </p:set>
                                  </p:childTnLst>
                                </p:cTn>
                              </p:par>
                              <p:par>
                                <p:cTn id="51" presetID="27" presetClass="emph" presetSubtype="0" fill="remove" grpId="1" nodeType="withEffect">
                                  <p:stCondLst>
                                    <p:cond delay="0"/>
                                  </p:stCondLst>
                                  <p:childTnLst>
                                    <p:animClr clrSpc="rgb" dir="cw">
                                      <p:cBhvr override="childStyle">
                                        <p:cTn id="52" dur="1000" autoRev="1" fill="remove"/>
                                        <p:tgtEl>
                                          <p:spTgt spid="85"/>
                                        </p:tgtEl>
                                        <p:attrNameLst>
                                          <p:attrName>style.color</p:attrName>
                                        </p:attrNameLst>
                                      </p:cBhvr>
                                      <p:to>
                                        <a:schemeClr val="accent1"/>
                                      </p:to>
                                    </p:animClr>
                                    <p:animClr clrSpc="rgb" dir="cw">
                                      <p:cBhvr>
                                        <p:cTn id="53" dur="1000" autoRev="1" fill="remove"/>
                                        <p:tgtEl>
                                          <p:spTgt spid="85"/>
                                        </p:tgtEl>
                                        <p:attrNameLst>
                                          <p:attrName>fillcolor</p:attrName>
                                        </p:attrNameLst>
                                      </p:cBhvr>
                                      <p:to>
                                        <a:schemeClr val="accent1"/>
                                      </p:to>
                                    </p:animClr>
                                    <p:set>
                                      <p:cBhvr>
                                        <p:cTn id="54" dur="1000" autoRev="1" fill="remove"/>
                                        <p:tgtEl>
                                          <p:spTgt spid="85"/>
                                        </p:tgtEl>
                                        <p:attrNameLst>
                                          <p:attrName>fill.type</p:attrName>
                                        </p:attrNameLst>
                                      </p:cBhvr>
                                      <p:to>
                                        <p:strVal val="solid"/>
                                      </p:to>
                                    </p:set>
                                    <p:set>
                                      <p:cBhvr>
                                        <p:cTn id="55" dur="1000" autoRev="1" fill="remove"/>
                                        <p:tgtEl>
                                          <p:spTgt spid="85"/>
                                        </p:tgtEl>
                                        <p:attrNameLst>
                                          <p:attrName>fill.on</p:attrName>
                                        </p:attrNameLst>
                                      </p:cBhvr>
                                      <p:to>
                                        <p:strVal val="true"/>
                                      </p:to>
                                    </p:set>
                                  </p:childTnLst>
                                </p:cTn>
                              </p:par>
                              <p:par>
                                <p:cTn id="56" presetID="27" presetClass="emph" presetSubtype="0" fill="remove" grpId="1" nodeType="withEffect">
                                  <p:stCondLst>
                                    <p:cond delay="0"/>
                                  </p:stCondLst>
                                  <p:childTnLst>
                                    <p:animClr clrSpc="rgb" dir="cw">
                                      <p:cBhvr override="childStyle">
                                        <p:cTn id="57" dur="1000" autoRev="1" fill="remove"/>
                                        <p:tgtEl>
                                          <p:spTgt spid="84"/>
                                        </p:tgtEl>
                                        <p:attrNameLst>
                                          <p:attrName>style.color</p:attrName>
                                        </p:attrNameLst>
                                      </p:cBhvr>
                                      <p:to>
                                        <a:schemeClr val="accent1"/>
                                      </p:to>
                                    </p:animClr>
                                    <p:animClr clrSpc="rgb" dir="cw">
                                      <p:cBhvr>
                                        <p:cTn id="58" dur="1000" autoRev="1" fill="remove"/>
                                        <p:tgtEl>
                                          <p:spTgt spid="84"/>
                                        </p:tgtEl>
                                        <p:attrNameLst>
                                          <p:attrName>fillcolor</p:attrName>
                                        </p:attrNameLst>
                                      </p:cBhvr>
                                      <p:to>
                                        <a:schemeClr val="accent1"/>
                                      </p:to>
                                    </p:animClr>
                                    <p:set>
                                      <p:cBhvr>
                                        <p:cTn id="59" dur="1000" autoRev="1" fill="remove"/>
                                        <p:tgtEl>
                                          <p:spTgt spid="84"/>
                                        </p:tgtEl>
                                        <p:attrNameLst>
                                          <p:attrName>fill.type</p:attrName>
                                        </p:attrNameLst>
                                      </p:cBhvr>
                                      <p:to>
                                        <p:strVal val="solid"/>
                                      </p:to>
                                    </p:set>
                                    <p:set>
                                      <p:cBhvr>
                                        <p:cTn id="60" dur="1000" autoRev="1" fill="remove"/>
                                        <p:tgtEl>
                                          <p:spTgt spid="84"/>
                                        </p:tgtEl>
                                        <p:attrNameLst>
                                          <p:attrName>fill.on</p:attrName>
                                        </p:attrNameLst>
                                      </p:cBhvr>
                                      <p:to>
                                        <p:strVal val="true"/>
                                      </p:to>
                                    </p:set>
                                  </p:childTnLst>
                                </p:cTn>
                              </p:par>
                              <p:par>
                                <p:cTn id="61" presetID="27" presetClass="emph" presetSubtype="0" fill="remove" grpId="1" nodeType="withEffect">
                                  <p:stCondLst>
                                    <p:cond delay="0"/>
                                  </p:stCondLst>
                                  <p:childTnLst>
                                    <p:animClr clrSpc="rgb" dir="cw">
                                      <p:cBhvr override="childStyle">
                                        <p:cTn id="62" dur="1000" autoRev="1" fill="remove"/>
                                        <p:tgtEl>
                                          <p:spTgt spid="7"/>
                                        </p:tgtEl>
                                        <p:attrNameLst>
                                          <p:attrName>style.color</p:attrName>
                                        </p:attrNameLst>
                                      </p:cBhvr>
                                      <p:to>
                                        <a:schemeClr val="accent1"/>
                                      </p:to>
                                    </p:animClr>
                                    <p:animClr clrSpc="rgb" dir="cw">
                                      <p:cBhvr>
                                        <p:cTn id="63" dur="1000" autoRev="1" fill="remove"/>
                                        <p:tgtEl>
                                          <p:spTgt spid="7"/>
                                        </p:tgtEl>
                                        <p:attrNameLst>
                                          <p:attrName>fillcolor</p:attrName>
                                        </p:attrNameLst>
                                      </p:cBhvr>
                                      <p:to>
                                        <a:schemeClr val="accent1"/>
                                      </p:to>
                                    </p:animClr>
                                    <p:set>
                                      <p:cBhvr>
                                        <p:cTn id="64" dur="1000" autoRev="1" fill="remove"/>
                                        <p:tgtEl>
                                          <p:spTgt spid="7"/>
                                        </p:tgtEl>
                                        <p:attrNameLst>
                                          <p:attrName>fill.type</p:attrName>
                                        </p:attrNameLst>
                                      </p:cBhvr>
                                      <p:to>
                                        <p:strVal val="solid"/>
                                      </p:to>
                                    </p:set>
                                    <p:set>
                                      <p:cBhvr>
                                        <p:cTn id="65" dur="1000" autoRev="1" fill="remove"/>
                                        <p:tgtEl>
                                          <p:spTgt spid="7"/>
                                        </p:tgtEl>
                                        <p:attrNameLst>
                                          <p:attrName>fill.on</p:attrName>
                                        </p:attrNameLst>
                                      </p:cBhvr>
                                      <p:to>
                                        <p:strVal val="true"/>
                                      </p:to>
                                    </p:set>
                                  </p:childTnLst>
                                </p:cTn>
                              </p:par>
                              <p:par>
                                <p:cTn id="66" presetID="27" presetClass="emph" presetSubtype="0" fill="remove" grpId="1" nodeType="withEffect">
                                  <p:stCondLst>
                                    <p:cond delay="0"/>
                                  </p:stCondLst>
                                  <p:childTnLst>
                                    <p:animClr clrSpc="rgb" dir="cw">
                                      <p:cBhvr override="childStyle">
                                        <p:cTn id="67" dur="1000" autoRev="1" fill="remove"/>
                                        <p:tgtEl>
                                          <p:spTgt spid="89"/>
                                        </p:tgtEl>
                                        <p:attrNameLst>
                                          <p:attrName>style.color</p:attrName>
                                        </p:attrNameLst>
                                      </p:cBhvr>
                                      <p:to>
                                        <a:srgbClr val="33CC33"/>
                                      </p:to>
                                    </p:animClr>
                                    <p:animClr clrSpc="rgb" dir="cw">
                                      <p:cBhvr>
                                        <p:cTn id="68" dur="1000" autoRev="1" fill="remove"/>
                                        <p:tgtEl>
                                          <p:spTgt spid="89"/>
                                        </p:tgtEl>
                                        <p:attrNameLst>
                                          <p:attrName>fillcolor</p:attrName>
                                        </p:attrNameLst>
                                      </p:cBhvr>
                                      <p:to>
                                        <a:srgbClr val="33CC33"/>
                                      </p:to>
                                    </p:animClr>
                                    <p:set>
                                      <p:cBhvr>
                                        <p:cTn id="69" dur="1000" autoRev="1" fill="remove"/>
                                        <p:tgtEl>
                                          <p:spTgt spid="89"/>
                                        </p:tgtEl>
                                        <p:attrNameLst>
                                          <p:attrName>fill.type</p:attrName>
                                        </p:attrNameLst>
                                      </p:cBhvr>
                                      <p:to>
                                        <p:strVal val="solid"/>
                                      </p:to>
                                    </p:set>
                                    <p:set>
                                      <p:cBhvr>
                                        <p:cTn id="70" dur="1000" autoRev="1" fill="remove"/>
                                        <p:tgtEl>
                                          <p:spTgt spid="89"/>
                                        </p:tgtEl>
                                        <p:attrNameLst>
                                          <p:attrName>fill.on</p:attrName>
                                        </p:attrNameLst>
                                      </p:cBhvr>
                                      <p:to>
                                        <p:strVal val="true"/>
                                      </p:to>
                                    </p:set>
                                  </p:childTnLst>
                                </p:cTn>
                              </p:par>
                              <p:par>
                                <p:cTn id="71" presetID="27" presetClass="emph" presetSubtype="0" fill="remove" grpId="1" nodeType="withEffect">
                                  <p:stCondLst>
                                    <p:cond delay="0"/>
                                  </p:stCondLst>
                                  <p:childTnLst>
                                    <p:animClr clrSpc="rgb" dir="cw">
                                      <p:cBhvr override="childStyle">
                                        <p:cTn id="72" dur="1000" autoRev="1" fill="remove"/>
                                        <p:tgtEl>
                                          <p:spTgt spid="88"/>
                                        </p:tgtEl>
                                        <p:attrNameLst>
                                          <p:attrName>style.color</p:attrName>
                                        </p:attrNameLst>
                                      </p:cBhvr>
                                      <p:to>
                                        <a:srgbClr val="33CC33"/>
                                      </p:to>
                                    </p:animClr>
                                    <p:animClr clrSpc="rgb" dir="cw">
                                      <p:cBhvr>
                                        <p:cTn id="73" dur="1000" autoRev="1" fill="remove"/>
                                        <p:tgtEl>
                                          <p:spTgt spid="88"/>
                                        </p:tgtEl>
                                        <p:attrNameLst>
                                          <p:attrName>fillcolor</p:attrName>
                                        </p:attrNameLst>
                                      </p:cBhvr>
                                      <p:to>
                                        <a:srgbClr val="33CC33"/>
                                      </p:to>
                                    </p:animClr>
                                    <p:set>
                                      <p:cBhvr>
                                        <p:cTn id="74" dur="1000" autoRev="1" fill="remove"/>
                                        <p:tgtEl>
                                          <p:spTgt spid="88"/>
                                        </p:tgtEl>
                                        <p:attrNameLst>
                                          <p:attrName>fill.type</p:attrName>
                                        </p:attrNameLst>
                                      </p:cBhvr>
                                      <p:to>
                                        <p:strVal val="solid"/>
                                      </p:to>
                                    </p:set>
                                    <p:set>
                                      <p:cBhvr>
                                        <p:cTn id="75" dur="1000" autoRev="1" fill="remove"/>
                                        <p:tgtEl>
                                          <p:spTgt spid="88"/>
                                        </p:tgtEl>
                                        <p:attrNameLst>
                                          <p:attrName>fill.on</p:attrName>
                                        </p:attrNameLst>
                                      </p:cBhvr>
                                      <p:to>
                                        <p:strVal val="true"/>
                                      </p:to>
                                    </p:set>
                                  </p:childTnLst>
                                </p:cTn>
                              </p:par>
                              <p:par>
                                <p:cTn id="76" presetID="27" presetClass="emph" presetSubtype="0" fill="remove" grpId="1" nodeType="withEffect">
                                  <p:stCondLst>
                                    <p:cond delay="0"/>
                                  </p:stCondLst>
                                  <p:childTnLst>
                                    <p:animClr clrSpc="rgb" dir="cw">
                                      <p:cBhvr override="childStyle">
                                        <p:cTn id="77" dur="1000" autoRev="1" fill="remove"/>
                                        <p:tgtEl>
                                          <p:spTgt spid="87"/>
                                        </p:tgtEl>
                                        <p:attrNameLst>
                                          <p:attrName>style.color</p:attrName>
                                        </p:attrNameLst>
                                      </p:cBhvr>
                                      <p:to>
                                        <a:srgbClr val="33CC33"/>
                                      </p:to>
                                    </p:animClr>
                                    <p:animClr clrSpc="rgb" dir="cw">
                                      <p:cBhvr>
                                        <p:cTn id="78" dur="1000" autoRev="1" fill="remove"/>
                                        <p:tgtEl>
                                          <p:spTgt spid="87"/>
                                        </p:tgtEl>
                                        <p:attrNameLst>
                                          <p:attrName>fillcolor</p:attrName>
                                        </p:attrNameLst>
                                      </p:cBhvr>
                                      <p:to>
                                        <a:srgbClr val="33CC33"/>
                                      </p:to>
                                    </p:animClr>
                                    <p:set>
                                      <p:cBhvr>
                                        <p:cTn id="79" dur="1000" autoRev="1" fill="remove"/>
                                        <p:tgtEl>
                                          <p:spTgt spid="87"/>
                                        </p:tgtEl>
                                        <p:attrNameLst>
                                          <p:attrName>fill.type</p:attrName>
                                        </p:attrNameLst>
                                      </p:cBhvr>
                                      <p:to>
                                        <p:strVal val="solid"/>
                                      </p:to>
                                    </p:set>
                                    <p:set>
                                      <p:cBhvr>
                                        <p:cTn id="80" dur="1000" autoRev="1" fill="remove"/>
                                        <p:tgtEl>
                                          <p:spTgt spid="87"/>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5"/>
                                        </p:tgtEl>
                                      </p:cBhvr>
                                    </p:animEffect>
                                    <p:set>
                                      <p:cBhvr>
                                        <p:cTn id="85" dur="1" fill="hold">
                                          <p:stCondLst>
                                            <p:cond delay="499"/>
                                          </p:stCondLst>
                                        </p:cTn>
                                        <p:tgtEl>
                                          <p:spTgt spid="45"/>
                                        </p:tgtEl>
                                        <p:attrNameLst>
                                          <p:attrName>style.visibility</p:attrName>
                                        </p:attrNameLst>
                                      </p:cBhvr>
                                      <p:to>
                                        <p:strVal val="hidden"/>
                                      </p:to>
                                    </p:set>
                                  </p:childTnLst>
                                </p:cTn>
                              </p:par>
                              <p:par>
                                <p:cTn id="86" presetID="10" presetClass="entr" presetSubtype="0" fill="hold" grpId="1" nodeType="with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500"/>
                                        <p:tgtEl>
                                          <p:spTgt spid="44"/>
                                        </p:tgtEl>
                                      </p:cBhvr>
                                    </p:animEffect>
                                  </p:childTnLst>
                                </p:cTn>
                              </p:par>
                              <p:par>
                                <p:cTn id="89" presetID="27" presetClass="emph" presetSubtype="0" fill="remove" grpId="2" nodeType="withEffect">
                                  <p:stCondLst>
                                    <p:cond delay="0"/>
                                  </p:stCondLst>
                                  <p:childTnLst>
                                    <p:animClr clrSpc="rgb" dir="cw">
                                      <p:cBhvr override="childStyle">
                                        <p:cTn id="90" dur="1000" autoRev="1" fill="remove"/>
                                        <p:tgtEl>
                                          <p:spTgt spid="88"/>
                                        </p:tgtEl>
                                        <p:attrNameLst>
                                          <p:attrName>style.color</p:attrName>
                                        </p:attrNameLst>
                                      </p:cBhvr>
                                      <p:to>
                                        <a:srgbClr val="0099FF"/>
                                      </p:to>
                                    </p:animClr>
                                    <p:animClr clrSpc="rgb" dir="cw">
                                      <p:cBhvr>
                                        <p:cTn id="91" dur="1000" autoRev="1" fill="remove"/>
                                        <p:tgtEl>
                                          <p:spTgt spid="88"/>
                                        </p:tgtEl>
                                        <p:attrNameLst>
                                          <p:attrName>fillcolor</p:attrName>
                                        </p:attrNameLst>
                                      </p:cBhvr>
                                      <p:to>
                                        <a:srgbClr val="0099FF"/>
                                      </p:to>
                                    </p:animClr>
                                    <p:set>
                                      <p:cBhvr>
                                        <p:cTn id="92" dur="1000" autoRev="1" fill="remove"/>
                                        <p:tgtEl>
                                          <p:spTgt spid="88"/>
                                        </p:tgtEl>
                                        <p:attrNameLst>
                                          <p:attrName>fill.type</p:attrName>
                                        </p:attrNameLst>
                                      </p:cBhvr>
                                      <p:to>
                                        <p:strVal val="solid"/>
                                      </p:to>
                                    </p:set>
                                    <p:set>
                                      <p:cBhvr>
                                        <p:cTn id="93" dur="1000" autoRev="1" fill="remove"/>
                                        <p:tgtEl>
                                          <p:spTgt spid="88"/>
                                        </p:tgtEl>
                                        <p:attrNameLst>
                                          <p:attrName>fill.on</p:attrName>
                                        </p:attrNameLst>
                                      </p:cBhvr>
                                      <p:to>
                                        <p:strVal val="true"/>
                                      </p:to>
                                    </p:set>
                                  </p:childTnLst>
                                </p:cTn>
                              </p:par>
                              <p:par>
                                <p:cTn id="94" presetID="27" presetClass="emph" presetSubtype="0" fill="remove" grpId="2" nodeType="withEffect">
                                  <p:stCondLst>
                                    <p:cond delay="0"/>
                                  </p:stCondLst>
                                  <p:childTnLst>
                                    <p:animClr clrSpc="rgb" dir="cw">
                                      <p:cBhvr override="childStyle">
                                        <p:cTn id="95" dur="1000" autoRev="1" fill="remove"/>
                                        <p:tgtEl>
                                          <p:spTgt spid="84"/>
                                        </p:tgtEl>
                                        <p:attrNameLst>
                                          <p:attrName>style.color</p:attrName>
                                        </p:attrNameLst>
                                      </p:cBhvr>
                                      <p:to>
                                        <a:srgbClr val="0099FF"/>
                                      </p:to>
                                    </p:animClr>
                                    <p:animClr clrSpc="rgb" dir="cw">
                                      <p:cBhvr>
                                        <p:cTn id="96" dur="1000" autoRev="1" fill="remove"/>
                                        <p:tgtEl>
                                          <p:spTgt spid="84"/>
                                        </p:tgtEl>
                                        <p:attrNameLst>
                                          <p:attrName>fillcolor</p:attrName>
                                        </p:attrNameLst>
                                      </p:cBhvr>
                                      <p:to>
                                        <a:srgbClr val="0099FF"/>
                                      </p:to>
                                    </p:animClr>
                                    <p:set>
                                      <p:cBhvr>
                                        <p:cTn id="97" dur="1000" autoRev="1" fill="remove"/>
                                        <p:tgtEl>
                                          <p:spTgt spid="84"/>
                                        </p:tgtEl>
                                        <p:attrNameLst>
                                          <p:attrName>fill.type</p:attrName>
                                        </p:attrNameLst>
                                      </p:cBhvr>
                                      <p:to>
                                        <p:strVal val="solid"/>
                                      </p:to>
                                    </p:set>
                                    <p:set>
                                      <p:cBhvr>
                                        <p:cTn id="98" dur="1000" autoRev="1" fill="remove"/>
                                        <p:tgtEl>
                                          <p:spTgt spid="84"/>
                                        </p:tgtEl>
                                        <p:attrNameLst>
                                          <p:attrName>fill.on</p:attrName>
                                        </p:attrNameLst>
                                      </p:cBhvr>
                                      <p:to>
                                        <p:strVal val="true"/>
                                      </p:to>
                                    </p:se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par>
                                <p:cTn id="104" presetID="1" presetClass="entr" presetSubtype="0" fill="hold" grpId="1"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par>
                                <p:cTn id="106" presetID="27" presetClass="emph" presetSubtype="0" fill="remove" grpId="1" nodeType="withEffect">
                                  <p:stCondLst>
                                    <p:cond delay="0"/>
                                  </p:stCondLst>
                                  <p:childTnLst>
                                    <p:animClr clrSpc="rgb" dir="cw">
                                      <p:cBhvr override="childStyle">
                                        <p:cTn id="107" dur="1000" autoRev="1" fill="remove"/>
                                        <p:tgtEl>
                                          <p:spTgt spid="86"/>
                                        </p:tgtEl>
                                        <p:attrNameLst>
                                          <p:attrName>style.color</p:attrName>
                                        </p:attrNameLst>
                                      </p:cBhvr>
                                      <p:to>
                                        <a:srgbClr val="FFFF00"/>
                                      </p:to>
                                    </p:animClr>
                                    <p:animClr clrSpc="rgb" dir="cw">
                                      <p:cBhvr>
                                        <p:cTn id="108" dur="1000" autoRev="1" fill="remove"/>
                                        <p:tgtEl>
                                          <p:spTgt spid="86"/>
                                        </p:tgtEl>
                                        <p:attrNameLst>
                                          <p:attrName>fillcolor</p:attrName>
                                        </p:attrNameLst>
                                      </p:cBhvr>
                                      <p:to>
                                        <a:srgbClr val="FFFF00"/>
                                      </p:to>
                                    </p:animClr>
                                    <p:set>
                                      <p:cBhvr>
                                        <p:cTn id="109" dur="1000" autoRev="1" fill="remove"/>
                                        <p:tgtEl>
                                          <p:spTgt spid="86"/>
                                        </p:tgtEl>
                                        <p:attrNameLst>
                                          <p:attrName>fill.type</p:attrName>
                                        </p:attrNameLst>
                                      </p:cBhvr>
                                      <p:to>
                                        <p:strVal val="solid"/>
                                      </p:to>
                                    </p:set>
                                    <p:set>
                                      <p:cBhvr>
                                        <p:cTn id="110" dur="1000" autoRev="1" fill="remove"/>
                                        <p:tgtEl>
                                          <p:spTgt spid="86"/>
                                        </p:tgtEl>
                                        <p:attrNameLst>
                                          <p:attrName>fill.on</p:attrName>
                                        </p:attrNameLst>
                                      </p:cBhvr>
                                      <p:to>
                                        <p:strVal val="tru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1" nodeType="click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4" grpId="0" animBg="1"/>
      <p:bldP spid="84" grpId="1" animBg="1"/>
      <p:bldP spid="84" grpId="2" animBg="1"/>
      <p:bldP spid="85" grpId="0" animBg="1"/>
      <p:bldP spid="85" grpId="1" animBg="1"/>
      <p:bldP spid="86" grpId="0" animBg="1"/>
      <p:bldP spid="86" grpId="1" animBg="1"/>
      <p:bldP spid="87" grpId="0" animBg="1"/>
      <p:bldP spid="87" grpId="1" animBg="1"/>
      <p:bldP spid="88" grpId="0" animBg="1"/>
      <p:bldP spid="88" grpId="1" animBg="1"/>
      <p:bldP spid="88" grpId="2" animBg="1"/>
      <p:bldP spid="89" grpId="0" animBg="1"/>
      <p:bldP spid="89" grpId="1" animBg="1"/>
      <p:bldP spid="3" grpId="0" animBg="1"/>
      <p:bldP spid="3" grpId="1" animBg="1"/>
      <p:bldP spid="44" grpId="0" animBg="1"/>
      <p:bldP spid="44" grpId="1" animBg="1"/>
      <p:bldP spid="45" grpId="0" animBg="1"/>
      <p:bldP spid="45" grpId="1" animBg="1"/>
      <p:bldP spid="51" grpId="0" animBg="1"/>
      <p:bldP spid="5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cxnSp>
        <p:nvCxnSpPr>
          <p:cNvPr id="9" name="Straight Connector 8"/>
          <p:cNvCxnSpPr>
            <a:stCxn id="79" idx="3"/>
            <a:endCxn id="40" idx="1"/>
          </p:cNvCxnSpPr>
          <p:nvPr/>
        </p:nvCxnSpPr>
        <p:spPr>
          <a:xfrm flipV="1">
            <a:off x="6590510" y="1794425"/>
            <a:ext cx="3241884" cy="1"/>
          </a:xfrm>
          <a:prstGeom prst="line">
            <a:avLst/>
          </a:prstGeom>
          <a:ln>
            <a:solidFill>
              <a:schemeClr val="bg2">
                <a:lumMod val="2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283335" y="1067417"/>
            <a:ext cx="2613519" cy="1274123"/>
            <a:chOff x="241754" y="2089652"/>
            <a:chExt cx="2613519" cy="1274123"/>
          </a:xfrm>
        </p:grpSpPr>
        <p:sp>
          <p:nvSpPr>
            <p:cNvPr id="35" name="Freeform 19"/>
            <p:cNvSpPr>
              <a:spLocks noEditPoints="1"/>
            </p:cNvSpPr>
            <p:nvPr/>
          </p:nvSpPr>
          <p:spPr bwMode="auto">
            <a:xfrm>
              <a:off x="1629337" y="2589666"/>
              <a:ext cx="495171" cy="529167"/>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7" name="Group 36"/>
            <p:cNvGrpSpPr/>
            <p:nvPr/>
          </p:nvGrpSpPr>
          <p:grpSpPr>
            <a:xfrm>
              <a:off x="241754" y="2089652"/>
              <a:ext cx="2613519" cy="1274123"/>
              <a:chOff x="2554483" y="1108572"/>
              <a:chExt cx="1960650" cy="955593"/>
            </a:xfrm>
          </p:grpSpPr>
          <p:sp>
            <p:nvSpPr>
              <p:cNvPr id="40" name="Rounded Rectangle 39"/>
              <p:cNvSpPr/>
              <p:nvPr/>
            </p:nvSpPr>
            <p:spPr>
              <a:xfrm>
                <a:off x="2966386" y="1243488"/>
                <a:ext cx="1137531" cy="820677"/>
              </a:xfrm>
              <a:prstGeom prst="roundRect">
                <a:avLst>
                  <a:gd name="adj" fmla="val 12251"/>
                </a:avLst>
              </a:prstGeom>
              <a:solidFill>
                <a:srgbClr val="FFFFFF"/>
              </a:solidFill>
              <a:ln w="6350">
                <a:solidFill>
                  <a:srgbClr val="4D4D4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9" name="Oval 18"/>
              <p:cNvSpPr>
                <a:spLocks noChangeArrowheads="1"/>
              </p:cNvSpPr>
              <p:nvPr/>
            </p:nvSpPr>
            <p:spPr bwMode="auto">
              <a:xfrm>
                <a:off x="3781179" y="1643135"/>
                <a:ext cx="30929" cy="3092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7"/>
              <p:cNvSpPr>
                <a:spLocks/>
              </p:cNvSpPr>
              <p:nvPr/>
            </p:nvSpPr>
            <p:spPr bwMode="auto">
              <a:xfrm>
                <a:off x="3116502" y="1138853"/>
                <a:ext cx="847194" cy="203057"/>
              </a:xfrm>
              <a:custGeom>
                <a:avLst/>
                <a:gdLst>
                  <a:gd name="T0" fmla="*/ 941 w 941"/>
                  <a:gd name="T1" fmla="*/ 178 h 226"/>
                  <a:gd name="T2" fmla="*/ 893 w 941"/>
                  <a:gd name="T3" fmla="*/ 226 h 226"/>
                  <a:gd name="T4" fmla="*/ 48 w 941"/>
                  <a:gd name="T5" fmla="*/ 226 h 226"/>
                  <a:gd name="T6" fmla="*/ 0 w 941"/>
                  <a:gd name="T7" fmla="*/ 178 h 226"/>
                  <a:gd name="T8" fmla="*/ 0 w 941"/>
                  <a:gd name="T9" fmla="*/ 48 h 226"/>
                  <a:gd name="T10" fmla="*/ 48 w 941"/>
                  <a:gd name="T11" fmla="*/ 0 h 226"/>
                  <a:gd name="T12" fmla="*/ 893 w 941"/>
                  <a:gd name="T13" fmla="*/ 0 h 226"/>
                  <a:gd name="T14" fmla="*/ 941 w 941"/>
                  <a:gd name="T15" fmla="*/ 48 h 226"/>
                  <a:gd name="T16" fmla="*/ 941 w 941"/>
                  <a:gd name="T17" fmla="*/ 17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226">
                    <a:moveTo>
                      <a:pt x="941" y="178"/>
                    </a:moveTo>
                    <a:cubicBezTo>
                      <a:pt x="941" y="205"/>
                      <a:pt x="920" y="226"/>
                      <a:pt x="893" y="226"/>
                    </a:cubicBezTo>
                    <a:cubicBezTo>
                      <a:pt x="48" y="226"/>
                      <a:pt x="48" y="226"/>
                      <a:pt x="48" y="226"/>
                    </a:cubicBezTo>
                    <a:cubicBezTo>
                      <a:pt x="21" y="226"/>
                      <a:pt x="0" y="205"/>
                      <a:pt x="0" y="178"/>
                    </a:cubicBezTo>
                    <a:cubicBezTo>
                      <a:pt x="0" y="48"/>
                      <a:pt x="0" y="48"/>
                      <a:pt x="0" y="48"/>
                    </a:cubicBezTo>
                    <a:cubicBezTo>
                      <a:pt x="0" y="22"/>
                      <a:pt x="21" y="0"/>
                      <a:pt x="48" y="0"/>
                    </a:cubicBezTo>
                    <a:cubicBezTo>
                      <a:pt x="893" y="0"/>
                      <a:pt x="893" y="0"/>
                      <a:pt x="893" y="0"/>
                    </a:cubicBezTo>
                    <a:cubicBezTo>
                      <a:pt x="920" y="0"/>
                      <a:pt x="941" y="22"/>
                      <a:pt x="941" y="48"/>
                    </a:cubicBezTo>
                    <a:lnTo>
                      <a:pt x="941" y="178"/>
                    </a:lnTo>
                    <a:close/>
                  </a:path>
                </a:pathLst>
              </a:custGeom>
              <a:solidFill>
                <a:srgbClr val="6364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TextBox 55"/>
              <p:cNvSpPr txBox="1"/>
              <p:nvPr/>
            </p:nvSpPr>
            <p:spPr>
              <a:xfrm>
                <a:off x="2554483" y="1108572"/>
                <a:ext cx="1960650" cy="24237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a:solidFill>
                      <a:schemeClr val="bg1"/>
                    </a:solidFill>
                    <a:latin typeface="Franklin Gothic Book"/>
                  </a:rPr>
                  <a:t>Data Center</a:t>
                </a:r>
                <a:endParaRPr lang="en-US" sz="1500" dirty="0">
                  <a:solidFill>
                    <a:schemeClr val="bg1"/>
                  </a:solidFill>
                </a:endParaRPr>
              </a:p>
            </p:txBody>
          </p:sp>
        </p:grpSp>
        <p:sp>
          <p:nvSpPr>
            <p:cNvPr id="59" name="Freeform 52"/>
            <p:cNvSpPr>
              <a:spLocks noEditPoints="1"/>
            </p:cNvSpPr>
            <p:nvPr/>
          </p:nvSpPr>
          <p:spPr bwMode="auto">
            <a:xfrm>
              <a:off x="952768" y="2543177"/>
              <a:ext cx="408410" cy="628650"/>
            </a:xfrm>
            <a:custGeom>
              <a:avLst/>
              <a:gdLst>
                <a:gd name="T0" fmla="*/ 298 w 341"/>
                <a:gd name="T1" fmla="*/ 0 h 523"/>
                <a:gd name="T2" fmla="*/ 42 w 341"/>
                <a:gd name="T3" fmla="*/ 0 h 523"/>
                <a:gd name="T4" fmla="*/ 0 w 341"/>
                <a:gd name="T5" fmla="*/ 43 h 523"/>
                <a:gd name="T6" fmla="*/ 0 w 341"/>
                <a:gd name="T7" fmla="*/ 480 h 523"/>
                <a:gd name="T8" fmla="*/ 42 w 341"/>
                <a:gd name="T9" fmla="*/ 523 h 523"/>
                <a:gd name="T10" fmla="*/ 298 w 341"/>
                <a:gd name="T11" fmla="*/ 523 h 523"/>
                <a:gd name="T12" fmla="*/ 341 w 341"/>
                <a:gd name="T13" fmla="*/ 480 h 523"/>
                <a:gd name="T14" fmla="*/ 341 w 341"/>
                <a:gd name="T15" fmla="*/ 43 h 523"/>
                <a:gd name="T16" fmla="*/ 298 w 341"/>
                <a:gd name="T17" fmla="*/ 0 h 523"/>
                <a:gd name="T18" fmla="*/ 255 w 341"/>
                <a:gd name="T19" fmla="*/ 73 h 523"/>
                <a:gd name="T20" fmla="*/ 278 w 341"/>
                <a:gd name="T21" fmla="*/ 50 h 523"/>
                <a:gd name="T22" fmla="*/ 301 w 341"/>
                <a:gd name="T23" fmla="*/ 73 h 523"/>
                <a:gd name="T24" fmla="*/ 301 w 341"/>
                <a:gd name="T25" fmla="*/ 137 h 523"/>
                <a:gd name="T26" fmla="*/ 278 w 341"/>
                <a:gd name="T27" fmla="*/ 160 h 523"/>
                <a:gd name="T28" fmla="*/ 255 w 341"/>
                <a:gd name="T29" fmla="*/ 137 h 523"/>
                <a:gd name="T30" fmla="*/ 255 w 341"/>
                <a:gd name="T31" fmla="*/ 73 h 523"/>
                <a:gd name="T32" fmla="*/ 298 w 341"/>
                <a:gd name="T33" fmla="*/ 461 h 523"/>
                <a:gd name="T34" fmla="*/ 43 w 341"/>
                <a:gd name="T35" fmla="*/ 461 h 523"/>
                <a:gd name="T36" fmla="*/ 32 w 341"/>
                <a:gd name="T37" fmla="*/ 450 h 523"/>
                <a:gd name="T38" fmla="*/ 43 w 341"/>
                <a:gd name="T39" fmla="*/ 439 h 523"/>
                <a:gd name="T40" fmla="*/ 298 w 341"/>
                <a:gd name="T41" fmla="*/ 439 h 523"/>
                <a:gd name="T42" fmla="*/ 308 w 341"/>
                <a:gd name="T43" fmla="*/ 450 h 523"/>
                <a:gd name="T44" fmla="*/ 298 w 341"/>
                <a:gd name="T45" fmla="*/ 461 h 523"/>
                <a:gd name="T46" fmla="*/ 298 w 341"/>
                <a:gd name="T47" fmla="*/ 397 h 523"/>
                <a:gd name="T48" fmla="*/ 43 w 341"/>
                <a:gd name="T49" fmla="*/ 397 h 523"/>
                <a:gd name="T50" fmla="*/ 32 w 341"/>
                <a:gd name="T51" fmla="*/ 386 h 523"/>
                <a:gd name="T52" fmla="*/ 43 w 341"/>
                <a:gd name="T53" fmla="*/ 375 h 523"/>
                <a:gd name="T54" fmla="*/ 298 w 341"/>
                <a:gd name="T55" fmla="*/ 375 h 523"/>
                <a:gd name="T56" fmla="*/ 308 w 341"/>
                <a:gd name="T57" fmla="*/ 386 h 523"/>
                <a:gd name="T58" fmla="*/ 298 w 341"/>
                <a:gd name="T59" fmla="*/ 397 h 523"/>
                <a:gd name="T60" fmla="*/ 298 w 341"/>
                <a:gd name="T61" fmla="*/ 332 h 523"/>
                <a:gd name="T62" fmla="*/ 43 w 341"/>
                <a:gd name="T63" fmla="*/ 332 h 523"/>
                <a:gd name="T64" fmla="*/ 32 w 341"/>
                <a:gd name="T65" fmla="*/ 322 h 523"/>
                <a:gd name="T66" fmla="*/ 43 w 341"/>
                <a:gd name="T67" fmla="*/ 311 h 523"/>
                <a:gd name="T68" fmla="*/ 298 w 341"/>
                <a:gd name="T69" fmla="*/ 311 h 523"/>
                <a:gd name="T70" fmla="*/ 308 w 341"/>
                <a:gd name="T71" fmla="*/ 322 h 523"/>
                <a:gd name="T72" fmla="*/ 298 w 341"/>
                <a:gd name="T73" fmla="*/ 332 h 523"/>
                <a:gd name="T74" fmla="*/ 298 w 341"/>
                <a:gd name="T75" fmla="*/ 268 h 523"/>
                <a:gd name="T76" fmla="*/ 43 w 341"/>
                <a:gd name="T77" fmla="*/ 268 h 523"/>
                <a:gd name="T78" fmla="*/ 32 w 341"/>
                <a:gd name="T79" fmla="*/ 258 h 523"/>
                <a:gd name="T80" fmla="*/ 43 w 341"/>
                <a:gd name="T81" fmla="*/ 247 h 523"/>
                <a:gd name="T82" fmla="*/ 298 w 341"/>
                <a:gd name="T83" fmla="*/ 247 h 523"/>
                <a:gd name="T84" fmla="*/ 308 w 341"/>
                <a:gd name="T85" fmla="*/ 258 h 523"/>
                <a:gd name="T86" fmla="*/ 298 w 341"/>
                <a:gd name="T87" fmla="*/ 26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523">
                  <a:moveTo>
                    <a:pt x="298" y="0"/>
                  </a:moveTo>
                  <a:cubicBezTo>
                    <a:pt x="42" y="0"/>
                    <a:pt x="42" y="0"/>
                    <a:pt x="42" y="0"/>
                  </a:cubicBezTo>
                  <a:cubicBezTo>
                    <a:pt x="19" y="0"/>
                    <a:pt x="0" y="20"/>
                    <a:pt x="0" y="43"/>
                  </a:cubicBezTo>
                  <a:cubicBezTo>
                    <a:pt x="0" y="480"/>
                    <a:pt x="0" y="480"/>
                    <a:pt x="0" y="480"/>
                  </a:cubicBezTo>
                  <a:cubicBezTo>
                    <a:pt x="0" y="504"/>
                    <a:pt x="19" y="523"/>
                    <a:pt x="42" y="523"/>
                  </a:cubicBezTo>
                  <a:cubicBezTo>
                    <a:pt x="298" y="523"/>
                    <a:pt x="298" y="523"/>
                    <a:pt x="298" y="523"/>
                  </a:cubicBezTo>
                  <a:cubicBezTo>
                    <a:pt x="322" y="523"/>
                    <a:pt x="341" y="504"/>
                    <a:pt x="341" y="480"/>
                  </a:cubicBezTo>
                  <a:cubicBezTo>
                    <a:pt x="341" y="43"/>
                    <a:pt x="341" y="43"/>
                    <a:pt x="341" y="43"/>
                  </a:cubicBezTo>
                  <a:cubicBezTo>
                    <a:pt x="341" y="20"/>
                    <a:pt x="322" y="0"/>
                    <a:pt x="298" y="0"/>
                  </a:cubicBezTo>
                  <a:close/>
                  <a:moveTo>
                    <a:pt x="255" y="73"/>
                  </a:moveTo>
                  <a:cubicBezTo>
                    <a:pt x="255" y="60"/>
                    <a:pt x="266" y="50"/>
                    <a:pt x="278" y="50"/>
                  </a:cubicBezTo>
                  <a:cubicBezTo>
                    <a:pt x="291" y="50"/>
                    <a:pt x="301" y="60"/>
                    <a:pt x="301" y="73"/>
                  </a:cubicBezTo>
                  <a:cubicBezTo>
                    <a:pt x="301" y="137"/>
                    <a:pt x="301" y="137"/>
                    <a:pt x="301" y="137"/>
                  </a:cubicBezTo>
                  <a:cubicBezTo>
                    <a:pt x="301" y="149"/>
                    <a:pt x="291" y="160"/>
                    <a:pt x="278" y="160"/>
                  </a:cubicBezTo>
                  <a:cubicBezTo>
                    <a:pt x="266" y="160"/>
                    <a:pt x="255" y="149"/>
                    <a:pt x="255" y="137"/>
                  </a:cubicBezTo>
                  <a:lnTo>
                    <a:pt x="255" y="73"/>
                  </a:lnTo>
                  <a:close/>
                  <a:moveTo>
                    <a:pt x="298" y="461"/>
                  </a:moveTo>
                  <a:cubicBezTo>
                    <a:pt x="43" y="461"/>
                    <a:pt x="43" y="461"/>
                    <a:pt x="43" y="461"/>
                  </a:cubicBezTo>
                  <a:cubicBezTo>
                    <a:pt x="37" y="461"/>
                    <a:pt x="32" y="456"/>
                    <a:pt x="32" y="450"/>
                  </a:cubicBezTo>
                  <a:cubicBezTo>
                    <a:pt x="32" y="444"/>
                    <a:pt x="37" y="439"/>
                    <a:pt x="43" y="439"/>
                  </a:cubicBezTo>
                  <a:cubicBezTo>
                    <a:pt x="298" y="439"/>
                    <a:pt x="298" y="439"/>
                    <a:pt x="298" y="439"/>
                  </a:cubicBezTo>
                  <a:cubicBezTo>
                    <a:pt x="304" y="439"/>
                    <a:pt x="308" y="444"/>
                    <a:pt x="308" y="450"/>
                  </a:cubicBezTo>
                  <a:cubicBezTo>
                    <a:pt x="308" y="456"/>
                    <a:pt x="304" y="461"/>
                    <a:pt x="298" y="461"/>
                  </a:cubicBezTo>
                  <a:close/>
                  <a:moveTo>
                    <a:pt x="298" y="397"/>
                  </a:moveTo>
                  <a:cubicBezTo>
                    <a:pt x="43" y="397"/>
                    <a:pt x="43" y="397"/>
                    <a:pt x="43" y="397"/>
                  </a:cubicBezTo>
                  <a:cubicBezTo>
                    <a:pt x="37" y="397"/>
                    <a:pt x="32" y="392"/>
                    <a:pt x="32" y="386"/>
                  </a:cubicBezTo>
                  <a:cubicBezTo>
                    <a:pt x="32" y="380"/>
                    <a:pt x="37" y="375"/>
                    <a:pt x="43" y="375"/>
                  </a:cubicBezTo>
                  <a:cubicBezTo>
                    <a:pt x="298" y="375"/>
                    <a:pt x="298" y="375"/>
                    <a:pt x="298" y="375"/>
                  </a:cubicBezTo>
                  <a:cubicBezTo>
                    <a:pt x="304" y="375"/>
                    <a:pt x="308" y="380"/>
                    <a:pt x="308" y="386"/>
                  </a:cubicBezTo>
                  <a:cubicBezTo>
                    <a:pt x="308" y="392"/>
                    <a:pt x="304" y="397"/>
                    <a:pt x="298" y="397"/>
                  </a:cubicBezTo>
                  <a:close/>
                  <a:moveTo>
                    <a:pt x="298" y="332"/>
                  </a:moveTo>
                  <a:cubicBezTo>
                    <a:pt x="43" y="332"/>
                    <a:pt x="43" y="332"/>
                    <a:pt x="43" y="332"/>
                  </a:cubicBezTo>
                  <a:cubicBezTo>
                    <a:pt x="37" y="332"/>
                    <a:pt x="32" y="328"/>
                    <a:pt x="32" y="322"/>
                  </a:cubicBezTo>
                  <a:cubicBezTo>
                    <a:pt x="32" y="316"/>
                    <a:pt x="37" y="311"/>
                    <a:pt x="43" y="311"/>
                  </a:cubicBezTo>
                  <a:cubicBezTo>
                    <a:pt x="298" y="311"/>
                    <a:pt x="298" y="311"/>
                    <a:pt x="298" y="311"/>
                  </a:cubicBezTo>
                  <a:cubicBezTo>
                    <a:pt x="304" y="311"/>
                    <a:pt x="308" y="316"/>
                    <a:pt x="308" y="322"/>
                  </a:cubicBezTo>
                  <a:cubicBezTo>
                    <a:pt x="308" y="328"/>
                    <a:pt x="304" y="332"/>
                    <a:pt x="298" y="332"/>
                  </a:cubicBezTo>
                  <a:close/>
                  <a:moveTo>
                    <a:pt x="298" y="268"/>
                  </a:moveTo>
                  <a:cubicBezTo>
                    <a:pt x="43" y="268"/>
                    <a:pt x="43" y="268"/>
                    <a:pt x="43" y="268"/>
                  </a:cubicBezTo>
                  <a:cubicBezTo>
                    <a:pt x="37" y="268"/>
                    <a:pt x="32" y="263"/>
                    <a:pt x="32" y="258"/>
                  </a:cubicBezTo>
                  <a:cubicBezTo>
                    <a:pt x="32" y="252"/>
                    <a:pt x="37" y="247"/>
                    <a:pt x="43" y="247"/>
                  </a:cubicBezTo>
                  <a:cubicBezTo>
                    <a:pt x="298" y="247"/>
                    <a:pt x="298" y="247"/>
                    <a:pt x="298" y="247"/>
                  </a:cubicBezTo>
                  <a:cubicBezTo>
                    <a:pt x="304" y="247"/>
                    <a:pt x="308" y="252"/>
                    <a:pt x="308" y="258"/>
                  </a:cubicBezTo>
                  <a:cubicBezTo>
                    <a:pt x="308" y="263"/>
                    <a:pt x="304" y="268"/>
                    <a:pt x="298" y="268"/>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9"/>
            <p:cNvSpPr>
              <a:spLocks noEditPoints="1"/>
            </p:cNvSpPr>
            <p:nvPr/>
          </p:nvSpPr>
          <p:spPr bwMode="auto">
            <a:xfrm>
              <a:off x="1649951" y="2599267"/>
              <a:ext cx="495171" cy="529167"/>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p:cNvGrpSpPr/>
          <p:nvPr/>
        </p:nvGrpSpPr>
        <p:grpSpPr>
          <a:xfrm>
            <a:off x="7746022" y="1557310"/>
            <a:ext cx="1929552" cy="781879"/>
            <a:chOff x="2671766" y="2036401"/>
            <a:chExt cx="1447541" cy="586409"/>
          </a:xfrm>
          <a:effectLst>
            <a:outerShdw blurRad="50800" dist="38100" dir="2700000" algn="tl" rotWithShape="0">
              <a:prstClr val="black">
                <a:alpha val="40000"/>
              </a:prstClr>
            </a:outerShdw>
          </a:effectLst>
        </p:grpSpPr>
        <p:sp>
          <p:nvSpPr>
            <p:cNvPr id="68" name="Freeform 24"/>
            <p:cNvSpPr>
              <a:spLocks noEditPoints="1"/>
            </p:cNvSpPr>
            <p:nvPr/>
          </p:nvSpPr>
          <p:spPr bwMode="auto">
            <a:xfrm>
              <a:off x="2806057" y="2036401"/>
              <a:ext cx="1185697" cy="350503"/>
            </a:xfrm>
            <a:custGeom>
              <a:avLst/>
              <a:gdLst>
                <a:gd name="T0" fmla="*/ 21 w 1044"/>
                <a:gd name="T1" fmla="*/ 0 h 309"/>
                <a:gd name="T2" fmla="*/ 0 w 1044"/>
                <a:gd name="T3" fmla="*/ 93 h 309"/>
                <a:gd name="T4" fmla="*/ 1023 w 1044"/>
                <a:gd name="T5" fmla="*/ 115 h 309"/>
                <a:gd name="T6" fmla="*/ 1044 w 1044"/>
                <a:gd name="T7" fmla="*/ 21 h 309"/>
                <a:gd name="T8" fmla="*/ 1027 w 1044"/>
                <a:gd name="T9" fmla="*/ 105 h 309"/>
                <a:gd name="T10" fmla="*/ 16 w 1044"/>
                <a:gd name="T11" fmla="*/ 101 h 309"/>
                <a:gd name="T12" fmla="*/ 1027 w 1044"/>
                <a:gd name="T13" fmla="*/ 97 h 309"/>
                <a:gd name="T14" fmla="*/ 1027 w 1044"/>
                <a:gd name="T15" fmla="*/ 105 h 309"/>
                <a:gd name="T16" fmla="*/ 20 w 1044"/>
                <a:gd name="T17" fmla="*/ 88 h 309"/>
                <a:gd name="T18" fmla="*/ 20 w 1044"/>
                <a:gd name="T19" fmla="*/ 80 h 309"/>
                <a:gd name="T20" fmla="*/ 1031 w 1044"/>
                <a:gd name="T21" fmla="*/ 84 h 309"/>
                <a:gd name="T22" fmla="*/ 1023 w 1044"/>
                <a:gd name="T23" fmla="*/ 128 h 309"/>
                <a:gd name="T24" fmla="*/ 0 w 1044"/>
                <a:gd name="T25" fmla="*/ 150 h 309"/>
                <a:gd name="T26" fmla="*/ 21 w 1044"/>
                <a:gd name="T27" fmla="*/ 309 h 309"/>
                <a:gd name="T28" fmla="*/ 1044 w 1044"/>
                <a:gd name="T29" fmla="*/ 288 h 309"/>
                <a:gd name="T30" fmla="*/ 1023 w 1044"/>
                <a:gd name="T31" fmla="*/ 128 h 309"/>
                <a:gd name="T32" fmla="*/ 381 w 1044"/>
                <a:gd name="T33" fmla="*/ 239 h 309"/>
                <a:gd name="T34" fmla="*/ 366 w 1044"/>
                <a:gd name="T35" fmla="*/ 228 h 309"/>
                <a:gd name="T36" fmla="*/ 376 w 1044"/>
                <a:gd name="T37" fmla="*/ 212 h 309"/>
                <a:gd name="T38" fmla="*/ 392 w 1044"/>
                <a:gd name="T39" fmla="*/ 223 h 309"/>
                <a:gd name="T40" fmla="*/ 438 w 1044"/>
                <a:gd name="T41" fmla="*/ 228 h 309"/>
                <a:gd name="T42" fmla="*/ 422 w 1044"/>
                <a:gd name="T43" fmla="*/ 239 h 309"/>
                <a:gd name="T44" fmla="*/ 412 w 1044"/>
                <a:gd name="T45" fmla="*/ 223 h 309"/>
                <a:gd name="T46" fmla="*/ 428 w 1044"/>
                <a:gd name="T47" fmla="*/ 212 h 309"/>
                <a:gd name="T48" fmla="*/ 438 w 1044"/>
                <a:gd name="T49" fmla="*/ 228 h 309"/>
                <a:gd name="T50" fmla="*/ 474 w 1044"/>
                <a:gd name="T51" fmla="*/ 239 h 309"/>
                <a:gd name="T52" fmla="*/ 458 w 1044"/>
                <a:gd name="T53" fmla="*/ 228 h 309"/>
                <a:gd name="T54" fmla="*/ 468 w 1044"/>
                <a:gd name="T55" fmla="*/ 212 h 309"/>
                <a:gd name="T56" fmla="*/ 484 w 1044"/>
                <a:gd name="T57" fmla="*/ 223 h 309"/>
                <a:gd name="T58" fmla="*/ 530 w 1044"/>
                <a:gd name="T59" fmla="*/ 228 h 309"/>
                <a:gd name="T60" fmla="*/ 515 w 1044"/>
                <a:gd name="T61" fmla="*/ 239 h 309"/>
                <a:gd name="T62" fmla="*/ 504 w 1044"/>
                <a:gd name="T63" fmla="*/ 223 h 309"/>
                <a:gd name="T64" fmla="*/ 520 w 1044"/>
                <a:gd name="T65" fmla="*/ 212 h 309"/>
                <a:gd name="T66" fmla="*/ 530 w 1044"/>
                <a:gd name="T67" fmla="*/ 228 h 309"/>
                <a:gd name="T68" fmla="*/ 566 w 1044"/>
                <a:gd name="T69" fmla="*/ 239 h 309"/>
                <a:gd name="T70" fmla="*/ 550 w 1044"/>
                <a:gd name="T71" fmla="*/ 228 h 309"/>
                <a:gd name="T72" fmla="*/ 561 w 1044"/>
                <a:gd name="T73" fmla="*/ 212 h 309"/>
                <a:gd name="T74" fmla="*/ 577 w 1044"/>
                <a:gd name="T75" fmla="*/ 223 h 309"/>
                <a:gd name="T76" fmla="*/ 844 w 1044"/>
                <a:gd name="T77" fmla="*/ 232 h 309"/>
                <a:gd name="T78" fmla="*/ 651 w 1044"/>
                <a:gd name="T79" fmla="*/ 246 h 309"/>
                <a:gd name="T80" fmla="*/ 637 w 1044"/>
                <a:gd name="T81" fmla="*/ 219 h 309"/>
                <a:gd name="T82" fmla="*/ 830 w 1044"/>
                <a:gd name="T83" fmla="*/ 205 h 309"/>
                <a:gd name="T84" fmla="*/ 844 w 1044"/>
                <a:gd name="T85" fmla="*/ 232 h 309"/>
                <a:gd name="T86" fmla="*/ 922 w 1044"/>
                <a:gd name="T87" fmla="*/ 225 h 309"/>
                <a:gd name="T88" fmla="*/ 997 w 1044"/>
                <a:gd name="T89" fmla="*/ 22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4" h="309">
                  <a:moveTo>
                    <a:pt x="1023" y="0"/>
                  </a:moveTo>
                  <a:cubicBezTo>
                    <a:pt x="21" y="0"/>
                    <a:pt x="21" y="0"/>
                    <a:pt x="21" y="0"/>
                  </a:cubicBezTo>
                  <a:cubicBezTo>
                    <a:pt x="9" y="0"/>
                    <a:pt x="0" y="9"/>
                    <a:pt x="0" y="21"/>
                  </a:cubicBezTo>
                  <a:cubicBezTo>
                    <a:pt x="0" y="93"/>
                    <a:pt x="0" y="93"/>
                    <a:pt x="0" y="93"/>
                  </a:cubicBezTo>
                  <a:cubicBezTo>
                    <a:pt x="0" y="105"/>
                    <a:pt x="9" y="115"/>
                    <a:pt x="21" y="115"/>
                  </a:cubicBezTo>
                  <a:cubicBezTo>
                    <a:pt x="1023" y="115"/>
                    <a:pt x="1023" y="115"/>
                    <a:pt x="1023" y="115"/>
                  </a:cubicBezTo>
                  <a:cubicBezTo>
                    <a:pt x="1034" y="115"/>
                    <a:pt x="1044" y="105"/>
                    <a:pt x="1044" y="93"/>
                  </a:cubicBezTo>
                  <a:cubicBezTo>
                    <a:pt x="1044" y="21"/>
                    <a:pt x="1044" y="21"/>
                    <a:pt x="1044" y="21"/>
                  </a:cubicBezTo>
                  <a:cubicBezTo>
                    <a:pt x="1044" y="9"/>
                    <a:pt x="1034" y="0"/>
                    <a:pt x="1023" y="0"/>
                  </a:cubicBezTo>
                  <a:close/>
                  <a:moveTo>
                    <a:pt x="1027" y="105"/>
                  </a:moveTo>
                  <a:cubicBezTo>
                    <a:pt x="20" y="105"/>
                    <a:pt x="20" y="105"/>
                    <a:pt x="20" y="105"/>
                  </a:cubicBezTo>
                  <a:cubicBezTo>
                    <a:pt x="18" y="105"/>
                    <a:pt x="16" y="103"/>
                    <a:pt x="16" y="101"/>
                  </a:cubicBezTo>
                  <a:cubicBezTo>
                    <a:pt x="16" y="99"/>
                    <a:pt x="18" y="97"/>
                    <a:pt x="20" y="97"/>
                  </a:cubicBezTo>
                  <a:cubicBezTo>
                    <a:pt x="1027" y="97"/>
                    <a:pt x="1027" y="97"/>
                    <a:pt x="1027" y="97"/>
                  </a:cubicBezTo>
                  <a:cubicBezTo>
                    <a:pt x="1029" y="97"/>
                    <a:pt x="1031" y="99"/>
                    <a:pt x="1031" y="101"/>
                  </a:cubicBezTo>
                  <a:cubicBezTo>
                    <a:pt x="1031" y="103"/>
                    <a:pt x="1029" y="105"/>
                    <a:pt x="1027" y="105"/>
                  </a:cubicBezTo>
                  <a:close/>
                  <a:moveTo>
                    <a:pt x="1027" y="88"/>
                  </a:moveTo>
                  <a:cubicBezTo>
                    <a:pt x="20" y="88"/>
                    <a:pt x="20" y="88"/>
                    <a:pt x="20" y="88"/>
                  </a:cubicBezTo>
                  <a:cubicBezTo>
                    <a:pt x="18" y="88"/>
                    <a:pt x="16" y="86"/>
                    <a:pt x="16" y="84"/>
                  </a:cubicBezTo>
                  <a:cubicBezTo>
                    <a:pt x="16" y="81"/>
                    <a:pt x="18" y="80"/>
                    <a:pt x="20" y="80"/>
                  </a:cubicBezTo>
                  <a:cubicBezTo>
                    <a:pt x="1027" y="80"/>
                    <a:pt x="1027" y="80"/>
                    <a:pt x="1027" y="80"/>
                  </a:cubicBezTo>
                  <a:cubicBezTo>
                    <a:pt x="1029" y="80"/>
                    <a:pt x="1031" y="81"/>
                    <a:pt x="1031" y="84"/>
                  </a:cubicBezTo>
                  <a:cubicBezTo>
                    <a:pt x="1031" y="86"/>
                    <a:pt x="1029" y="88"/>
                    <a:pt x="1027" y="88"/>
                  </a:cubicBezTo>
                  <a:close/>
                  <a:moveTo>
                    <a:pt x="1023" y="128"/>
                  </a:moveTo>
                  <a:cubicBezTo>
                    <a:pt x="21" y="128"/>
                    <a:pt x="21" y="128"/>
                    <a:pt x="21" y="128"/>
                  </a:cubicBezTo>
                  <a:cubicBezTo>
                    <a:pt x="9" y="128"/>
                    <a:pt x="0" y="138"/>
                    <a:pt x="0" y="150"/>
                  </a:cubicBezTo>
                  <a:cubicBezTo>
                    <a:pt x="0" y="288"/>
                    <a:pt x="0" y="288"/>
                    <a:pt x="0" y="288"/>
                  </a:cubicBezTo>
                  <a:cubicBezTo>
                    <a:pt x="0" y="300"/>
                    <a:pt x="9" y="309"/>
                    <a:pt x="21" y="309"/>
                  </a:cubicBezTo>
                  <a:cubicBezTo>
                    <a:pt x="1023" y="309"/>
                    <a:pt x="1023" y="309"/>
                    <a:pt x="1023" y="309"/>
                  </a:cubicBezTo>
                  <a:cubicBezTo>
                    <a:pt x="1034" y="309"/>
                    <a:pt x="1044" y="300"/>
                    <a:pt x="1044" y="288"/>
                  </a:cubicBezTo>
                  <a:cubicBezTo>
                    <a:pt x="1044" y="150"/>
                    <a:pt x="1044" y="150"/>
                    <a:pt x="1044" y="150"/>
                  </a:cubicBezTo>
                  <a:cubicBezTo>
                    <a:pt x="1044" y="138"/>
                    <a:pt x="1034" y="128"/>
                    <a:pt x="1023" y="128"/>
                  </a:cubicBezTo>
                  <a:close/>
                  <a:moveTo>
                    <a:pt x="392" y="228"/>
                  </a:moveTo>
                  <a:cubicBezTo>
                    <a:pt x="392" y="234"/>
                    <a:pt x="387" y="239"/>
                    <a:pt x="381" y="239"/>
                  </a:cubicBezTo>
                  <a:cubicBezTo>
                    <a:pt x="376" y="239"/>
                    <a:pt x="376" y="239"/>
                    <a:pt x="376" y="239"/>
                  </a:cubicBezTo>
                  <a:cubicBezTo>
                    <a:pt x="370" y="239"/>
                    <a:pt x="366" y="234"/>
                    <a:pt x="366" y="228"/>
                  </a:cubicBezTo>
                  <a:cubicBezTo>
                    <a:pt x="366" y="223"/>
                    <a:pt x="366" y="223"/>
                    <a:pt x="366" y="223"/>
                  </a:cubicBezTo>
                  <a:cubicBezTo>
                    <a:pt x="366" y="217"/>
                    <a:pt x="370" y="212"/>
                    <a:pt x="376" y="212"/>
                  </a:cubicBezTo>
                  <a:cubicBezTo>
                    <a:pt x="381" y="212"/>
                    <a:pt x="381" y="212"/>
                    <a:pt x="381" y="212"/>
                  </a:cubicBezTo>
                  <a:cubicBezTo>
                    <a:pt x="387" y="212"/>
                    <a:pt x="392" y="217"/>
                    <a:pt x="392" y="223"/>
                  </a:cubicBezTo>
                  <a:lnTo>
                    <a:pt x="392" y="228"/>
                  </a:lnTo>
                  <a:close/>
                  <a:moveTo>
                    <a:pt x="438" y="228"/>
                  </a:moveTo>
                  <a:cubicBezTo>
                    <a:pt x="438" y="234"/>
                    <a:pt x="433" y="239"/>
                    <a:pt x="428" y="239"/>
                  </a:cubicBezTo>
                  <a:cubicBezTo>
                    <a:pt x="422" y="239"/>
                    <a:pt x="422" y="239"/>
                    <a:pt x="422" y="239"/>
                  </a:cubicBezTo>
                  <a:cubicBezTo>
                    <a:pt x="416" y="239"/>
                    <a:pt x="412" y="234"/>
                    <a:pt x="412" y="228"/>
                  </a:cubicBezTo>
                  <a:cubicBezTo>
                    <a:pt x="412" y="223"/>
                    <a:pt x="412" y="223"/>
                    <a:pt x="412" y="223"/>
                  </a:cubicBezTo>
                  <a:cubicBezTo>
                    <a:pt x="412" y="217"/>
                    <a:pt x="416" y="212"/>
                    <a:pt x="422" y="212"/>
                  </a:cubicBezTo>
                  <a:cubicBezTo>
                    <a:pt x="428" y="212"/>
                    <a:pt x="428" y="212"/>
                    <a:pt x="428" y="212"/>
                  </a:cubicBezTo>
                  <a:cubicBezTo>
                    <a:pt x="433" y="212"/>
                    <a:pt x="438" y="217"/>
                    <a:pt x="438" y="223"/>
                  </a:cubicBezTo>
                  <a:lnTo>
                    <a:pt x="438" y="228"/>
                  </a:lnTo>
                  <a:close/>
                  <a:moveTo>
                    <a:pt x="484" y="228"/>
                  </a:moveTo>
                  <a:cubicBezTo>
                    <a:pt x="484" y="234"/>
                    <a:pt x="480" y="239"/>
                    <a:pt x="474" y="239"/>
                  </a:cubicBezTo>
                  <a:cubicBezTo>
                    <a:pt x="468" y="239"/>
                    <a:pt x="468" y="239"/>
                    <a:pt x="468" y="239"/>
                  </a:cubicBezTo>
                  <a:cubicBezTo>
                    <a:pt x="463" y="239"/>
                    <a:pt x="458" y="234"/>
                    <a:pt x="458" y="228"/>
                  </a:cubicBezTo>
                  <a:cubicBezTo>
                    <a:pt x="458" y="223"/>
                    <a:pt x="458" y="223"/>
                    <a:pt x="458" y="223"/>
                  </a:cubicBezTo>
                  <a:cubicBezTo>
                    <a:pt x="458" y="217"/>
                    <a:pt x="463" y="212"/>
                    <a:pt x="468" y="212"/>
                  </a:cubicBezTo>
                  <a:cubicBezTo>
                    <a:pt x="474" y="212"/>
                    <a:pt x="474" y="212"/>
                    <a:pt x="474" y="212"/>
                  </a:cubicBezTo>
                  <a:cubicBezTo>
                    <a:pt x="480" y="212"/>
                    <a:pt x="484" y="217"/>
                    <a:pt x="484" y="223"/>
                  </a:cubicBezTo>
                  <a:lnTo>
                    <a:pt x="484" y="228"/>
                  </a:lnTo>
                  <a:close/>
                  <a:moveTo>
                    <a:pt x="530" y="228"/>
                  </a:moveTo>
                  <a:cubicBezTo>
                    <a:pt x="530" y="234"/>
                    <a:pt x="526" y="239"/>
                    <a:pt x="520" y="239"/>
                  </a:cubicBezTo>
                  <a:cubicBezTo>
                    <a:pt x="515" y="239"/>
                    <a:pt x="515" y="239"/>
                    <a:pt x="515" y="239"/>
                  </a:cubicBezTo>
                  <a:cubicBezTo>
                    <a:pt x="509" y="239"/>
                    <a:pt x="504" y="234"/>
                    <a:pt x="504" y="228"/>
                  </a:cubicBezTo>
                  <a:cubicBezTo>
                    <a:pt x="504" y="223"/>
                    <a:pt x="504" y="223"/>
                    <a:pt x="504" y="223"/>
                  </a:cubicBezTo>
                  <a:cubicBezTo>
                    <a:pt x="504" y="217"/>
                    <a:pt x="509" y="212"/>
                    <a:pt x="515" y="212"/>
                  </a:cubicBezTo>
                  <a:cubicBezTo>
                    <a:pt x="520" y="212"/>
                    <a:pt x="520" y="212"/>
                    <a:pt x="520" y="212"/>
                  </a:cubicBezTo>
                  <a:cubicBezTo>
                    <a:pt x="526" y="212"/>
                    <a:pt x="530" y="217"/>
                    <a:pt x="530" y="223"/>
                  </a:cubicBezTo>
                  <a:lnTo>
                    <a:pt x="530" y="228"/>
                  </a:lnTo>
                  <a:close/>
                  <a:moveTo>
                    <a:pt x="577" y="228"/>
                  </a:moveTo>
                  <a:cubicBezTo>
                    <a:pt x="577" y="234"/>
                    <a:pt x="572" y="239"/>
                    <a:pt x="566" y="239"/>
                  </a:cubicBezTo>
                  <a:cubicBezTo>
                    <a:pt x="561" y="239"/>
                    <a:pt x="561" y="239"/>
                    <a:pt x="561" y="239"/>
                  </a:cubicBezTo>
                  <a:cubicBezTo>
                    <a:pt x="555" y="239"/>
                    <a:pt x="550" y="234"/>
                    <a:pt x="550" y="228"/>
                  </a:cubicBezTo>
                  <a:cubicBezTo>
                    <a:pt x="550" y="223"/>
                    <a:pt x="550" y="223"/>
                    <a:pt x="550" y="223"/>
                  </a:cubicBezTo>
                  <a:cubicBezTo>
                    <a:pt x="550" y="217"/>
                    <a:pt x="555" y="212"/>
                    <a:pt x="561" y="212"/>
                  </a:cubicBezTo>
                  <a:cubicBezTo>
                    <a:pt x="566" y="212"/>
                    <a:pt x="566" y="212"/>
                    <a:pt x="566" y="212"/>
                  </a:cubicBezTo>
                  <a:cubicBezTo>
                    <a:pt x="572" y="212"/>
                    <a:pt x="577" y="217"/>
                    <a:pt x="577" y="223"/>
                  </a:cubicBezTo>
                  <a:lnTo>
                    <a:pt x="577" y="228"/>
                  </a:lnTo>
                  <a:close/>
                  <a:moveTo>
                    <a:pt x="844" y="232"/>
                  </a:moveTo>
                  <a:cubicBezTo>
                    <a:pt x="844" y="240"/>
                    <a:pt x="838" y="246"/>
                    <a:pt x="830" y="246"/>
                  </a:cubicBezTo>
                  <a:cubicBezTo>
                    <a:pt x="651" y="246"/>
                    <a:pt x="651" y="246"/>
                    <a:pt x="651" y="246"/>
                  </a:cubicBezTo>
                  <a:cubicBezTo>
                    <a:pt x="643" y="246"/>
                    <a:pt x="637" y="240"/>
                    <a:pt x="637" y="232"/>
                  </a:cubicBezTo>
                  <a:cubicBezTo>
                    <a:pt x="637" y="219"/>
                    <a:pt x="637" y="219"/>
                    <a:pt x="637" y="219"/>
                  </a:cubicBezTo>
                  <a:cubicBezTo>
                    <a:pt x="637" y="211"/>
                    <a:pt x="643" y="205"/>
                    <a:pt x="651" y="205"/>
                  </a:cubicBezTo>
                  <a:cubicBezTo>
                    <a:pt x="830" y="205"/>
                    <a:pt x="830" y="205"/>
                    <a:pt x="830" y="205"/>
                  </a:cubicBezTo>
                  <a:cubicBezTo>
                    <a:pt x="838" y="205"/>
                    <a:pt x="844" y="211"/>
                    <a:pt x="844" y="219"/>
                  </a:cubicBezTo>
                  <a:lnTo>
                    <a:pt x="844" y="232"/>
                  </a:lnTo>
                  <a:close/>
                  <a:moveTo>
                    <a:pt x="960" y="263"/>
                  </a:moveTo>
                  <a:cubicBezTo>
                    <a:pt x="939" y="263"/>
                    <a:pt x="922" y="246"/>
                    <a:pt x="922" y="225"/>
                  </a:cubicBezTo>
                  <a:cubicBezTo>
                    <a:pt x="922" y="205"/>
                    <a:pt x="939" y="188"/>
                    <a:pt x="960" y="188"/>
                  </a:cubicBezTo>
                  <a:cubicBezTo>
                    <a:pt x="980" y="188"/>
                    <a:pt x="997" y="205"/>
                    <a:pt x="997" y="225"/>
                  </a:cubicBezTo>
                  <a:cubicBezTo>
                    <a:pt x="997" y="246"/>
                    <a:pt x="980" y="263"/>
                    <a:pt x="960" y="26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TextBox 68"/>
            <p:cNvSpPr txBox="1"/>
            <p:nvPr/>
          </p:nvSpPr>
          <p:spPr>
            <a:xfrm>
              <a:off x="2671766" y="2384283"/>
              <a:ext cx="1447541" cy="238527"/>
            </a:xfrm>
            <a:prstGeom prst="rect">
              <a:avLst/>
            </a:prstGeom>
            <a:noFill/>
          </p:spPr>
          <p:txBody>
            <a:bodyPr wrap="square" rtlCol="0">
              <a:spAutoFit/>
            </a:bodyPr>
            <a:lstStyle/>
            <a:p>
              <a:pPr algn="ctr">
                <a:lnSpc>
                  <a:spcPct val="90000"/>
                </a:lnSpc>
              </a:pPr>
              <a:r>
                <a:rPr lang="en-US" sz="1600" dirty="0">
                  <a:cs typeface="Franklin Gothic Book"/>
                </a:rPr>
                <a:t>BIG-IP Platform</a:t>
              </a:r>
              <a:endParaRPr lang="en-US" sz="1600" dirty="0"/>
            </a:p>
          </p:txBody>
        </p:sp>
      </p:grpSp>
      <p:grpSp>
        <p:nvGrpSpPr>
          <p:cNvPr id="6" name="Group 5"/>
          <p:cNvGrpSpPr/>
          <p:nvPr/>
        </p:nvGrpSpPr>
        <p:grpSpPr>
          <a:xfrm>
            <a:off x="4525137" y="1067418"/>
            <a:ext cx="2613519" cy="1274123"/>
            <a:chOff x="1801604" y="575277"/>
            <a:chExt cx="2613519" cy="1274123"/>
          </a:xfrm>
        </p:grpSpPr>
        <p:grpSp>
          <p:nvGrpSpPr>
            <p:cNvPr id="74" name="Group 73"/>
            <p:cNvGrpSpPr/>
            <p:nvPr/>
          </p:nvGrpSpPr>
          <p:grpSpPr>
            <a:xfrm>
              <a:off x="1801604" y="575277"/>
              <a:ext cx="2613519" cy="1274123"/>
              <a:chOff x="241754" y="2089652"/>
              <a:chExt cx="2613519" cy="1274123"/>
            </a:xfrm>
          </p:grpSpPr>
          <p:sp>
            <p:nvSpPr>
              <p:cNvPr id="75" name="Freeform 19"/>
              <p:cNvSpPr>
                <a:spLocks noEditPoints="1"/>
              </p:cNvSpPr>
              <p:nvPr/>
            </p:nvSpPr>
            <p:spPr bwMode="auto">
              <a:xfrm>
                <a:off x="1629337" y="2589666"/>
                <a:ext cx="495171" cy="529167"/>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6" name="Group 75"/>
              <p:cNvGrpSpPr/>
              <p:nvPr/>
            </p:nvGrpSpPr>
            <p:grpSpPr>
              <a:xfrm>
                <a:off x="241754" y="2089652"/>
                <a:ext cx="2613519" cy="1274123"/>
                <a:chOff x="2554483" y="1108572"/>
                <a:chExt cx="1960650" cy="955593"/>
              </a:xfrm>
            </p:grpSpPr>
            <p:sp>
              <p:nvSpPr>
                <p:cNvPr id="79" name="Rounded Rectangle 78"/>
                <p:cNvSpPr/>
                <p:nvPr/>
              </p:nvSpPr>
              <p:spPr>
                <a:xfrm>
                  <a:off x="2966386" y="1243488"/>
                  <a:ext cx="1137531" cy="820677"/>
                </a:xfrm>
                <a:prstGeom prst="roundRect">
                  <a:avLst>
                    <a:gd name="adj" fmla="val 12251"/>
                  </a:avLst>
                </a:prstGeom>
                <a:solidFill>
                  <a:srgbClr val="FFFFFF"/>
                </a:solidFill>
                <a:ln w="6350">
                  <a:solidFill>
                    <a:srgbClr val="4D4D4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0" name="Oval 18"/>
                <p:cNvSpPr>
                  <a:spLocks noChangeArrowheads="1"/>
                </p:cNvSpPr>
                <p:nvPr/>
              </p:nvSpPr>
              <p:spPr bwMode="auto">
                <a:xfrm>
                  <a:off x="3781179" y="1643135"/>
                  <a:ext cx="30929" cy="3092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7"/>
                <p:cNvSpPr>
                  <a:spLocks/>
                </p:cNvSpPr>
                <p:nvPr/>
              </p:nvSpPr>
              <p:spPr bwMode="auto">
                <a:xfrm>
                  <a:off x="3116502" y="1138853"/>
                  <a:ext cx="847194" cy="203057"/>
                </a:xfrm>
                <a:custGeom>
                  <a:avLst/>
                  <a:gdLst>
                    <a:gd name="T0" fmla="*/ 941 w 941"/>
                    <a:gd name="T1" fmla="*/ 178 h 226"/>
                    <a:gd name="T2" fmla="*/ 893 w 941"/>
                    <a:gd name="T3" fmla="*/ 226 h 226"/>
                    <a:gd name="T4" fmla="*/ 48 w 941"/>
                    <a:gd name="T5" fmla="*/ 226 h 226"/>
                    <a:gd name="T6" fmla="*/ 0 w 941"/>
                    <a:gd name="T7" fmla="*/ 178 h 226"/>
                    <a:gd name="T8" fmla="*/ 0 w 941"/>
                    <a:gd name="T9" fmla="*/ 48 h 226"/>
                    <a:gd name="T10" fmla="*/ 48 w 941"/>
                    <a:gd name="T11" fmla="*/ 0 h 226"/>
                    <a:gd name="T12" fmla="*/ 893 w 941"/>
                    <a:gd name="T13" fmla="*/ 0 h 226"/>
                    <a:gd name="T14" fmla="*/ 941 w 941"/>
                    <a:gd name="T15" fmla="*/ 48 h 226"/>
                    <a:gd name="T16" fmla="*/ 941 w 941"/>
                    <a:gd name="T17" fmla="*/ 17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226">
                      <a:moveTo>
                        <a:pt x="941" y="178"/>
                      </a:moveTo>
                      <a:cubicBezTo>
                        <a:pt x="941" y="205"/>
                        <a:pt x="920" y="226"/>
                        <a:pt x="893" y="226"/>
                      </a:cubicBezTo>
                      <a:cubicBezTo>
                        <a:pt x="48" y="226"/>
                        <a:pt x="48" y="226"/>
                        <a:pt x="48" y="226"/>
                      </a:cubicBezTo>
                      <a:cubicBezTo>
                        <a:pt x="21" y="226"/>
                        <a:pt x="0" y="205"/>
                        <a:pt x="0" y="178"/>
                      </a:cubicBezTo>
                      <a:cubicBezTo>
                        <a:pt x="0" y="48"/>
                        <a:pt x="0" y="48"/>
                        <a:pt x="0" y="48"/>
                      </a:cubicBezTo>
                      <a:cubicBezTo>
                        <a:pt x="0" y="22"/>
                        <a:pt x="21" y="0"/>
                        <a:pt x="48" y="0"/>
                      </a:cubicBezTo>
                      <a:cubicBezTo>
                        <a:pt x="893" y="0"/>
                        <a:pt x="893" y="0"/>
                        <a:pt x="893" y="0"/>
                      </a:cubicBezTo>
                      <a:cubicBezTo>
                        <a:pt x="920" y="0"/>
                        <a:pt x="941" y="22"/>
                        <a:pt x="941" y="48"/>
                      </a:cubicBezTo>
                      <a:lnTo>
                        <a:pt x="941" y="178"/>
                      </a:lnTo>
                      <a:close/>
                    </a:path>
                  </a:pathLst>
                </a:custGeom>
                <a:solidFill>
                  <a:srgbClr val="6364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TextBox 81"/>
                <p:cNvSpPr txBox="1"/>
                <p:nvPr/>
              </p:nvSpPr>
              <p:spPr>
                <a:xfrm>
                  <a:off x="2554483" y="1108572"/>
                  <a:ext cx="1960650" cy="24237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a:solidFill>
                        <a:schemeClr val="bg1"/>
                      </a:solidFill>
                      <a:latin typeface="Franklin Gothic Book"/>
                    </a:rPr>
                    <a:t>Clients</a:t>
                  </a:r>
                  <a:endParaRPr lang="en-US" sz="1500" dirty="0">
                    <a:solidFill>
                      <a:schemeClr val="bg1"/>
                    </a:solidFill>
                  </a:endParaRPr>
                </a:p>
              </p:txBody>
            </p:sp>
          </p:grpSp>
        </p:grpSp>
        <p:sp>
          <p:nvSpPr>
            <p:cNvPr id="71" name="Freeform 23"/>
            <p:cNvSpPr>
              <a:spLocks noEditPoints="1"/>
            </p:cNvSpPr>
            <p:nvPr/>
          </p:nvSpPr>
          <p:spPr bwMode="auto">
            <a:xfrm>
              <a:off x="2550767" y="1061145"/>
              <a:ext cx="681164" cy="480525"/>
            </a:xfrm>
            <a:custGeom>
              <a:avLst/>
              <a:gdLst>
                <a:gd name="T0" fmla="*/ 78 w 568"/>
                <a:gd name="T1" fmla="*/ 401 h 401"/>
                <a:gd name="T2" fmla="*/ 490 w 568"/>
                <a:gd name="T3" fmla="*/ 401 h 401"/>
                <a:gd name="T4" fmla="*/ 568 w 568"/>
                <a:gd name="T5" fmla="*/ 323 h 401"/>
                <a:gd name="T6" fmla="*/ 568 w 568"/>
                <a:gd name="T7" fmla="*/ 78 h 401"/>
                <a:gd name="T8" fmla="*/ 490 w 568"/>
                <a:gd name="T9" fmla="*/ 0 h 401"/>
                <a:gd name="T10" fmla="*/ 78 w 568"/>
                <a:gd name="T11" fmla="*/ 0 h 401"/>
                <a:gd name="T12" fmla="*/ 0 w 568"/>
                <a:gd name="T13" fmla="*/ 78 h 401"/>
                <a:gd name="T14" fmla="*/ 0 w 568"/>
                <a:gd name="T15" fmla="*/ 323 h 401"/>
                <a:gd name="T16" fmla="*/ 78 w 568"/>
                <a:gd name="T17" fmla="*/ 401 h 401"/>
                <a:gd name="T18" fmla="*/ 49 w 568"/>
                <a:gd name="T19" fmla="*/ 92 h 401"/>
                <a:gd name="T20" fmla="*/ 94 w 568"/>
                <a:gd name="T21" fmla="*/ 48 h 401"/>
                <a:gd name="T22" fmla="*/ 474 w 568"/>
                <a:gd name="T23" fmla="*/ 48 h 401"/>
                <a:gd name="T24" fmla="*/ 520 w 568"/>
                <a:gd name="T25" fmla="*/ 92 h 401"/>
                <a:gd name="T26" fmla="*/ 520 w 568"/>
                <a:gd name="T27" fmla="*/ 302 h 401"/>
                <a:gd name="T28" fmla="*/ 475 w 568"/>
                <a:gd name="T29" fmla="*/ 345 h 401"/>
                <a:gd name="T30" fmla="*/ 93 w 568"/>
                <a:gd name="T31" fmla="*/ 345 h 401"/>
                <a:gd name="T32" fmla="*/ 49 w 568"/>
                <a:gd name="T33" fmla="*/ 302 h 401"/>
                <a:gd name="T34" fmla="*/ 49 w 568"/>
                <a:gd name="T35" fmla="*/ 9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1">
                  <a:moveTo>
                    <a:pt x="78" y="401"/>
                  </a:moveTo>
                  <a:cubicBezTo>
                    <a:pt x="490" y="401"/>
                    <a:pt x="490" y="401"/>
                    <a:pt x="490" y="401"/>
                  </a:cubicBezTo>
                  <a:cubicBezTo>
                    <a:pt x="533" y="401"/>
                    <a:pt x="568" y="366"/>
                    <a:pt x="568" y="323"/>
                  </a:cubicBezTo>
                  <a:cubicBezTo>
                    <a:pt x="568" y="78"/>
                    <a:pt x="568" y="78"/>
                    <a:pt x="568" y="78"/>
                  </a:cubicBezTo>
                  <a:cubicBezTo>
                    <a:pt x="568" y="35"/>
                    <a:pt x="533" y="0"/>
                    <a:pt x="490" y="0"/>
                  </a:cubicBezTo>
                  <a:cubicBezTo>
                    <a:pt x="78" y="0"/>
                    <a:pt x="78" y="0"/>
                    <a:pt x="78" y="0"/>
                  </a:cubicBezTo>
                  <a:cubicBezTo>
                    <a:pt x="35" y="0"/>
                    <a:pt x="0" y="35"/>
                    <a:pt x="0" y="78"/>
                  </a:cubicBezTo>
                  <a:cubicBezTo>
                    <a:pt x="0" y="323"/>
                    <a:pt x="0" y="323"/>
                    <a:pt x="0" y="323"/>
                  </a:cubicBezTo>
                  <a:cubicBezTo>
                    <a:pt x="0" y="366"/>
                    <a:pt x="35" y="401"/>
                    <a:pt x="78" y="401"/>
                  </a:cubicBezTo>
                  <a:close/>
                  <a:moveTo>
                    <a:pt x="49" y="92"/>
                  </a:moveTo>
                  <a:cubicBezTo>
                    <a:pt x="49" y="68"/>
                    <a:pt x="70" y="48"/>
                    <a:pt x="94" y="48"/>
                  </a:cubicBezTo>
                  <a:cubicBezTo>
                    <a:pt x="474" y="48"/>
                    <a:pt x="474" y="48"/>
                    <a:pt x="474" y="48"/>
                  </a:cubicBezTo>
                  <a:cubicBezTo>
                    <a:pt x="498" y="48"/>
                    <a:pt x="520" y="68"/>
                    <a:pt x="520" y="92"/>
                  </a:cubicBezTo>
                  <a:cubicBezTo>
                    <a:pt x="520" y="302"/>
                    <a:pt x="520" y="302"/>
                    <a:pt x="520" y="302"/>
                  </a:cubicBezTo>
                  <a:cubicBezTo>
                    <a:pt x="520" y="326"/>
                    <a:pt x="499" y="345"/>
                    <a:pt x="475" y="345"/>
                  </a:cubicBezTo>
                  <a:cubicBezTo>
                    <a:pt x="93" y="345"/>
                    <a:pt x="93" y="345"/>
                    <a:pt x="93" y="345"/>
                  </a:cubicBezTo>
                  <a:cubicBezTo>
                    <a:pt x="69" y="345"/>
                    <a:pt x="49" y="326"/>
                    <a:pt x="49" y="302"/>
                  </a:cubicBezTo>
                  <a:lnTo>
                    <a:pt x="49" y="9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4"/>
            <p:cNvSpPr>
              <a:spLocks/>
            </p:cNvSpPr>
            <p:nvPr/>
          </p:nvSpPr>
          <p:spPr bwMode="auto">
            <a:xfrm>
              <a:off x="2445008" y="1597254"/>
              <a:ext cx="894475" cy="118338"/>
            </a:xfrm>
            <a:custGeom>
              <a:avLst/>
              <a:gdLst>
                <a:gd name="T0" fmla="*/ 737 w 746"/>
                <a:gd name="T1" fmla="*/ 84 h 100"/>
                <a:gd name="T2" fmla="*/ 669 w 746"/>
                <a:gd name="T3" fmla="*/ 6 h 100"/>
                <a:gd name="T4" fmla="*/ 652 w 746"/>
                <a:gd name="T5" fmla="*/ 0 h 100"/>
                <a:gd name="T6" fmla="*/ 94 w 746"/>
                <a:gd name="T7" fmla="*/ 0 h 100"/>
                <a:gd name="T8" fmla="*/ 78 w 746"/>
                <a:gd name="T9" fmla="*/ 6 h 100"/>
                <a:gd name="T10" fmla="*/ 9 w 746"/>
                <a:gd name="T11" fmla="*/ 84 h 100"/>
                <a:gd name="T12" fmla="*/ 18 w 746"/>
                <a:gd name="T13" fmla="*/ 100 h 100"/>
                <a:gd name="T14" fmla="*/ 728 w 746"/>
                <a:gd name="T15" fmla="*/ 100 h 100"/>
                <a:gd name="T16" fmla="*/ 737 w 746"/>
                <a:gd name="T17"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00">
                  <a:moveTo>
                    <a:pt x="737" y="84"/>
                  </a:moveTo>
                  <a:cubicBezTo>
                    <a:pt x="669" y="6"/>
                    <a:pt x="669" y="6"/>
                    <a:pt x="669" y="6"/>
                  </a:cubicBezTo>
                  <a:cubicBezTo>
                    <a:pt x="663" y="0"/>
                    <a:pt x="657" y="0"/>
                    <a:pt x="652" y="0"/>
                  </a:cubicBezTo>
                  <a:cubicBezTo>
                    <a:pt x="94" y="0"/>
                    <a:pt x="94" y="0"/>
                    <a:pt x="94" y="0"/>
                  </a:cubicBezTo>
                  <a:cubicBezTo>
                    <a:pt x="89" y="0"/>
                    <a:pt x="83" y="0"/>
                    <a:pt x="78" y="6"/>
                  </a:cubicBezTo>
                  <a:cubicBezTo>
                    <a:pt x="9" y="84"/>
                    <a:pt x="9" y="84"/>
                    <a:pt x="9" y="84"/>
                  </a:cubicBezTo>
                  <a:cubicBezTo>
                    <a:pt x="0" y="96"/>
                    <a:pt x="6" y="100"/>
                    <a:pt x="18" y="100"/>
                  </a:cubicBezTo>
                  <a:cubicBezTo>
                    <a:pt x="728" y="100"/>
                    <a:pt x="728" y="100"/>
                    <a:pt x="728" y="100"/>
                  </a:cubicBezTo>
                  <a:cubicBezTo>
                    <a:pt x="740" y="100"/>
                    <a:pt x="746" y="96"/>
                    <a:pt x="737"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6"/>
            <p:cNvSpPr>
              <a:spLocks noEditPoints="1"/>
            </p:cNvSpPr>
            <p:nvPr/>
          </p:nvSpPr>
          <p:spPr bwMode="auto">
            <a:xfrm>
              <a:off x="3481094" y="1093418"/>
              <a:ext cx="283221" cy="430321"/>
            </a:xfrm>
            <a:custGeom>
              <a:avLst/>
              <a:gdLst>
                <a:gd name="T0" fmla="*/ 196 w 236"/>
                <a:gd name="T1" fmla="*/ 0 h 359"/>
                <a:gd name="T2" fmla="*/ 39 w 236"/>
                <a:gd name="T3" fmla="*/ 0 h 359"/>
                <a:gd name="T4" fmla="*/ 0 w 236"/>
                <a:gd name="T5" fmla="*/ 39 h 359"/>
                <a:gd name="T6" fmla="*/ 0 w 236"/>
                <a:gd name="T7" fmla="*/ 320 h 359"/>
                <a:gd name="T8" fmla="*/ 39 w 236"/>
                <a:gd name="T9" fmla="*/ 359 h 359"/>
                <a:gd name="T10" fmla="*/ 196 w 236"/>
                <a:gd name="T11" fmla="*/ 359 h 359"/>
                <a:gd name="T12" fmla="*/ 236 w 236"/>
                <a:gd name="T13" fmla="*/ 320 h 359"/>
                <a:gd name="T14" fmla="*/ 236 w 236"/>
                <a:gd name="T15" fmla="*/ 39 h 359"/>
                <a:gd name="T16" fmla="*/ 196 w 236"/>
                <a:gd name="T17" fmla="*/ 0 h 359"/>
                <a:gd name="T18" fmla="*/ 118 w 236"/>
                <a:gd name="T19" fmla="*/ 333 h 359"/>
                <a:gd name="T20" fmla="*/ 98 w 236"/>
                <a:gd name="T21" fmla="*/ 314 h 359"/>
                <a:gd name="T22" fmla="*/ 118 w 236"/>
                <a:gd name="T23" fmla="*/ 294 h 359"/>
                <a:gd name="T24" fmla="*/ 138 w 236"/>
                <a:gd name="T25" fmla="*/ 314 h 359"/>
                <a:gd name="T26" fmla="*/ 118 w 236"/>
                <a:gd name="T27" fmla="*/ 333 h 359"/>
                <a:gd name="T28" fmla="*/ 203 w 236"/>
                <a:gd name="T29" fmla="*/ 261 h 359"/>
                <a:gd name="T30" fmla="*/ 190 w 236"/>
                <a:gd name="T31" fmla="*/ 274 h 359"/>
                <a:gd name="T32" fmla="*/ 46 w 236"/>
                <a:gd name="T33" fmla="*/ 274 h 359"/>
                <a:gd name="T34" fmla="*/ 33 w 236"/>
                <a:gd name="T35" fmla="*/ 261 h 359"/>
                <a:gd name="T36" fmla="*/ 33 w 236"/>
                <a:gd name="T37" fmla="*/ 45 h 359"/>
                <a:gd name="T38" fmla="*/ 46 w 236"/>
                <a:gd name="T39" fmla="*/ 32 h 359"/>
                <a:gd name="T40" fmla="*/ 190 w 236"/>
                <a:gd name="T41" fmla="*/ 32 h 359"/>
                <a:gd name="T42" fmla="*/ 203 w 236"/>
                <a:gd name="T43" fmla="*/ 45 h 359"/>
                <a:gd name="T44" fmla="*/ 203 w 236"/>
                <a:gd name="T45" fmla="*/ 26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359">
                  <a:moveTo>
                    <a:pt x="196" y="0"/>
                  </a:moveTo>
                  <a:cubicBezTo>
                    <a:pt x="39" y="0"/>
                    <a:pt x="39" y="0"/>
                    <a:pt x="39" y="0"/>
                  </a:cubicBezTo>
                  <a:cubicBezTo>
                    <a:pt x="18" y="0"/>
                    <a:pt x="0" y="17"/>
                    <a:pt x="0" y="39"/>
                  </a:cubicBezTo>
                  <a:cubicBezTo>
                    <a:pt x="0" y="320"/>
                    <a:pt x="0" y="320"/>
                    <a:pt x="0" y="320"/>
                  </a:cubicBezTo>
                  <a:cubicBezTo>
                    <a:pt x="0" y="342"/>
                    <a:pt x="18" y="359"/>
                    <a:pt x="39" y="359"/>
                  </a:cubicBezTo>
                  <a:cubicBezTo>
                    <a:pt x="196" y="359"/>
                    <a:pt x="196" y="359"/>
                    <a:pt x="196" y="359"/>
                  </a:cubicBezTo>
                  <a:cubicBezTo>
                    <a:pt x="218" y="359"/>
                    <a:pt x="236" y="342"/>
                    <a:pt x="236" y="320"/>
                  </a:cubicBezTo>
                  <a:cubicBezTo>
                    <a:pt x="236" y="39"/>
                    <a:pt x="236" y="39"/>
                    <a:pt x="236" y="39"/>
                  </a:cubicBezTo>
                  <a:cubicBezTo>
                    <a:pt x="236" y="17"/>
                    <a:pt x="218" y="0"/>
                    <a:pt x="196" y="0"/>
                  </a:cubicBezTo>
                  <a:close/>
                  <a:moveTo>
                    <a:pt x="118" y="333"/>
                  </a:moveTo>
                  <a:cubicBezTo>
                    <a:pt x="107" y="333"/>
                    <a:pt x="98" y="324"/>
                    <a:pt x="98" y="314"/>
                  </a:cubicBezTo>
                  <a:cubicBezTo>
                    <a:pt x="98" y="303"/>
                    <a:pt x="107" y="294"/>
                    <a:pt x="118" y="294"/>
                  </a:cubicBezTo>
                  <a:cubicBezTo>
                    <a:pt x="129" y="294"/>
                    <a:pt x="138" y="303"/>
                    <a:pt x="138" y="314"/>
                  </a:cubicBezTo>
                  <a:cubicBezTo>
                    <a:pt x="138" y="324"/>
                    <a:pt x="129" y="333"/>
                    <a:pt x="118" y="333"/>
                  </a:cubicBezTo>
                  <a:close/>
                  <a:moveTo>
                    <a:pt x="203" y="261"/>
                  </a:moveTo>
                  <a:cubicBezTo>
                    <a:pt x="203" y="268"/>
                    <a:pt x="197" y="274"/>
                    <a:pt x="190" y="274"/>
                  </a:cubicBezTo>
                  <a:cubicBezTo>
                    <a:pt x="46" y="274"/>
                    <a:pt x="46" y="274"/>
                    <a:pt x="46" y="274"/>
                  </a:cubicBezTo>
                  <a:cubicBezTo>
                    <a:pt x="39" y="274"/>
                    <a:pt x="33" y="268"/>
                    <a:pt x="33" y="261"/>
                  </a:cubicBezTo>
                  <a:cubicBezTo>
                    <a:pt x="33" y="45"/>
                    <a:pt x="33" y="45"/>
                    <a:pt x="33" y="45"/>
                  </a:cubicBezTo>
                  <a:cubicBezTo>
                    <a:pt x="33" y="38"/>
                    <a:pt x="39" y="32"/>
                    <a:pt x="46" y="32"/>
                  </a:cubicBezTo>
                  <a:cubicBezTo>
                    <a:pt x="190" y="32"/>
                    <a:pt x="190" y="32"/>
                    <a:pt x="190" y="32"/>
                  </a:cubicBezTo>
                  <a:cubicBezTo>
                    <a:pt x="197" y="32"/>
                    <a:pt x="203" y="38"/>
                    <a:pt x="203" y="45"/>
                  </a:cubicBezTo>
                  <a:lnTo>
                    <a:pt x="203" y="261"/>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3" name="Freeform 56"/>
          <p:cNvSpPr>
            <a:spLocks noEditPoints="1"/>
          </p:cNvSpPr>
          <p:nvPr/>
        </p:nvSpPr>
        <p:spPr bwMode="auto">
          <a:xfrm>
            <a:off x="6892536" y="1551006"/>
            <a:ext cx="730060" cy="486833"/>
          </a:xfrm>
          <a:custGeom>
            <a:avLst/>
            <a:gdLst>
              <a:gd name="T0" fmla="*/ 551 w 609"/>
              <a:gd name="T1" fmla="*/ 67 h 406"/>
              <a:gd name="T2" fmla="*/ 505 w 609"/>
              <a:gd name="T3" fmla="*/ 67 h 406"/>
              <a:gd name="T4" fmla="*/ 505 w 609"/>
              <a:gd name="T5" fmla="*/ 57 h 406"/>
              <a:gd name="T6" fmla="*/ 448 w 609"/>
              <a:gd name="T7" fmla="*/ 0 h 406"/>
              <a:gd name="T8" fmla="*/ 352 w 609"/>
              <a:gd name="T9" fmla="*/ 0 h 406"/>
              <a:gd name="T10" fmla="*/ 217 w 609"/>
              <a:gd name="T11" fmla="*/ 0 h 406"/>
              <a:gd name="T12" fmla="*/ 160 w 609"/>
              <a:gd name="T13" fmla="*/ 57 h 406"/>
              <a:gd name="T14" fmla="*/ 160 w 609"/>
              <a:gd name="T15" fmla="*/ 63 h 406"/>
              <a:gd name="T16" fmla="*/ 133 w 609"/>
              <a:gd name="T17" fmla="*/ 63 h 406"/>
              <a:gd name="T18" fmla="*/ 76 w 609"/>
              <a:gd name="T19" fmla="*/ 120 h 406"/>
              <a:gd name="T20" fmla="*/ 76 w 609"/>
              <a:gd name="T21" fmla="*/ 135 h 406"/>
              <a:gd name="T22" fmla="*/ 57 w 609"/>
              <a:gd name="T23" fmla="*/ 135 h 406"/>
              <a:gd name="T24" fmla="*/ 0 w 609"/>
              <a:gd name="T25" fmla="*/ 193 h 406"/>
              <a:gd name="T26" fmla="*/ 0 w 609"/>
              <a:gd name="T27" fmla="*/ 281 h 406"/>
              <a:gd name="T28" fmla="*/ 57 w 609"/>
              <a:gd name="T29" fmla="*/ 338 h 406"/>
              <a:gd name="T30" fmla="*/ 103 w 609"/>
              <a:gd name="T31" fmla="*/ 338 h 406"/>
              <a:gd name="T32" fmla="*/ 103 w 609"/>
              <a:gd name="T33" fmla="*/ 349 h 406"/>
              <a:gd name="T34" fmla="*/ 161 w 609"/>
              <a:gd name="T35" fmla="*/ 406 h 406"/>
              <a:gd name="T36" fmla="*/ 241 w 609"/>
              <a:gd name="T37" fmla="*/ 406 h 406"/>
              <a:gd name="T38" fmla="*/ 391 w 609"/>
              <a:gd name="T39" fmla="*/ 406 h 406"/>
              <a:gd name="T40" fmla="*/ 449 w 609"/>
              <a:gd name="T41" fmla="*/ 349 h 406"/>
              <a:gd name="T42" fmla="*/ 449 w 609"/>
              <a:gd name="T43" fmla="*/ 343 h 406"/>
              <a:gd name="T44" fmla="*/ 476 w 609"/>
              <a:gd name="T45" fmla="*/ 343 h 406"/>
              <a:gd name="T46" fmla="*/ 533 w 609"/>
              <a:gd name="T47" fmla="*/ 285 h 406"/>
              <a:gd name="T48" fmla="*/ 533 w 609"/>
              <a:gd name="T49" fmla="*/ 270 h 406"/>
              <a:gd name="T50" fmla="*/ 551 w 609"/>
              <a:gd name="T51" fmla="*/ 270 h 406"/>
              <a:gd name="T52" fmla="*/ 609 w 609"/>
              <a:gd name="T53" fmla="*/ 213 h 406"/>
              <a:gd name="T54" fmla="*/ 609 w 609"/>
              <a:gd name="T55" fmla="*/ 125 h 406"/>
              <a:gd name="T56" fmla="*/ 551 w 609"/>
              <a:gd name="T57" fmla="*/ 67 h 406"/>
              <a:gd name="T58" fmla="*/ 249 w 609"/>
              <a:gd name="T59" fmla="*/ 378 h 406"/>
              <a:gd name="T60" fmla="*/ 161 w 609"/>
              <a:gd name="T61" fmla="*/ 378 h 406"/>
              <a:gd name="T62" fmla="*/ 131 w 609"/>
              <a:gd name="T63" fmla="*/ 349 h 406"/>
              <a:gd name="T64" fmla="*/ 131 w 609"/>
              <a:gd name="T65" fmla="*/ 324 h 406"/>
              <a:gd name="T66" fmla="*/ 117 w 609"/>
              <a:gd name="T67" fmla="*/ 310 h 406"/>
              <a:gd name="T68" fmla="*/ 57 w 609"/>
              <a:gd name="T69" fmla="*/ 310 h 406"/>
              <a:gd name="T70" fmla="*/ 28 w 609"/>
              <a:gd name="T71" fmla="*/ 281 h 406"/>
              <a:gd name="T72" fmla="*/ 28 w 609"/>
              <a:gd name="T73" fmla="*/ 193 h 406"/>
              <a:gd name="T74" fmla="*/ 57 w 609"/>
              <a:gd name="T75" fmla="*/ 163 h 406"/>
              <a:gd name="T76" fmla="*/ 91 w 609"/>
              <a:gd name="T77" fmla="*/ 163 h 406"/>
              <a:gd name="T78" fmla="*/ 102 w 609"/>
              <a:gd name="T79" fmla="*/ 158 h 406"/>
              <a:gd name="T80" fmla="*/ 104 w 609"/>
              <a:gd name="T81" fmla="*/ 146 h 406"/>
              <a:gd name="T82" fmla="*/ 103 w 609"/>
              <a:gd name="T83" fmla="*/ 138 h 406"/>
              <a:gd name="T84" fmla="*/ 103 w 609"/>
              <a:gd name="T85" fmla="*/ 120 h 406"/>
              <a:gd name="T86" fmla="*/ 133 w 609"/>
              <a:gd name="T87" fmla="*/ 91 h 406"/>
              <a:gd name="T88" fmla="*/ 174 w 609"/>
              <a:gd name="T89" fmla="*/ 91 h 406"/>
              <a:gd name="T90" fmla="*/ 187 w 609"/>
              <a:gd name="T91" fmla="*/ 77 h 406"/>
              <a:gd name="T92" fmla="*/ 187 w 609"/>
              <a:gd name="T93" fmla="*/ 57 h 406"/>
              <a:gd name="T94" fmla="*/ 217 w 609"/>
              <a:gd name="T95" fmla="*/ 27 h 406"/>
              <a:gd name="T96" fmla="*/ 344 w 609"/>
              <a:gd name="T97" fmla="*/ 27 h 406"/>
              <a:gd name="T98" fmla="*/ 249 w 609"/>
              <a:gd name="T99" fmla="*/ 37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9" h="406">
                <a:moveTo>
                  <a:pt x="551" y="67"/>
                </a:moveTo>
                <a:cubicBezTo>
                  <a:pt x="505" y="67"/>
                  <a:pt x="505" y="67"/>
                  <a:pt x="505" y="67"/>
                </a:cubicBezTo>
                <a:cubicBezTo>
                  <a:pt x="505" y="57"/>
                  <a:pt x="505" y="57"/>
                  <a:pt x="505" y="57"/>
                </a:cubicBezTo>
                <a:cubicBezTo>
                  <a:pt x="505" y="25"/>
                  <a:pt x="480" y="0"/>
                  <a:pt x="448" y="0"/>
                </a:cubicBezTo>
                <a:cubicBezTo>
                  <a:pt x="352" y="0"/>
                  <a:pt x="352" y="0"/>
                  <a:pt x="352" y="0"/>
                </a:cubicBezTo>
                <a:cubicBezTo>
                  <a:pt x="217" y="0"/>
                  <a:pt x="217" y="0"/>
                  <a:pt x="217" y="0"/>
                </a:cubicBezTo>
                <a:cubicBezTo>
                  <a:pt x="185" y="0"/>
                  <a:pt x="160" y="25"/>
                  <a:pt x="160" y="57"/>
                </a:cubicBezTo>
                <a:cubicBezTo>
                  <a:pt x="160" y="63"/>
                  <a:pt x="160" y="63"/>
                  <a:pt x="160" y="63"/>
                </a:cubicBezTo>
                <a:cubicBezTo>
                  <a:pt x="133" y="63"/>
                  <a:pt x="133" y="63"/>
                  <a:pt x="133" y="63"/>
                </a:cubicBezTo>
                <a:cubicBezTo>
                  <a:pt x="101" y="63"/>
                  <a:pt x="76" y="89"/>
                  <a:pt x="76" y="120"/>
                </a:cubicBezTo>
                <a:cubicBezTo>
                  <a:pt x="76" y="135"/>
                  <a:pt x="76" y="135"/>
                  <a:pt x="76" y="135"/>
                </a:cubicBezTo>
                <a:cubicBezTo>
                  <a:pt x="57" y="135"/>
                  <a:pt x="57" y="135"/>
                  <a:pt x="57" y="135"/>
                </a:cubicBezTo>
                <a:cubicBezTo>
                  <a:pt x="26" y="135"/>
                  <a:pt x="0" y="161"/>
                  <a:pt x="0" y="193"/>
                </a:cubicBezTo>
                <a:cubicBezTo>
                  <a:pt x="0" y="281"/>
                  <a:pt x="0" y="281"/>
                  <a:pt x="0" y="281"/>
                </a:cubicBezTo>
                <a:cubicBezTo>
                  <a:pt x="0" y="312"/>
                  <a:pt x="26" y="338"/>
                  <a:pt x="57" y="338"/>
                </a:cubicBezTo>
                <a:cubicBezTo>
                  <a:pt x="103" y="338"/>
                  <a:pt x="103" y="338"/>
                  <a:pt x="103" y="338"/>
                </a:cubicBezTo>
                <a:cubicBezTo>
                  <a:pt x="103" y="349"/>
                  <a:pt x="103" y="349"/>
                  <a:pt x="103" y="349"/>
                </a:cubicBezTo>
                <a:cubicBezTo>
                  <a:pt x="103" y="380"/>
                  <a:pt x="129" y="406"/>
                  <a:pt x="161" y="406"/>
                </a:cubicBezTo>
                <a:cubicBezTo>
                  <a:pt x="241" y="406"/>
                  <a:pt x="241" y="406"/>
                  <a:pt x="241" y="406"/>
                </a:cubicBezTo>
                <a:cubicBezTo>
                  <a:pt x="391" y="406"/>
                  <a:pt x="391" y="406"/>
                  <a:pt x="391" y="406"/>
                </a:cubicBezTo>
                <a:cubicBezTo>
                  <a:pt x="423" y="406"/>
                  <a:pt x="449" y="380"/>
                  <a:pt x="449" y="349"/>
                </a:cubicBezTo>
                <a:cubicBezTo>
                  <a:pt x="449" y="343"/>
                  <a:pt x="449" y="343"/>
                  <a:pt x="449" y="343"/>
                </a:cubicBezTo>
                <a:cubicBezTo>
                  <a:pt x="476" y="343"/>
                  <a:pt x="476" y="343"/>
                  <a:pt x="476" y="343"/>
                </a:cubicBezTo>
                <a:cubicBezTo>
                  <a:pt x="507" y="343"/>
                  <a:pt x="533" y="317"/>
                  <a:pt x="533" y="285"/>
                </a:cubicBezTo>
                <a:cubicBezTo>
                  <a:pt x="533" y="270"/>
                  <a:pt x="533" y="270"/>
                  <a:pt x="533" y="270"/>
                </a:cubicBezTo>
                <a:cubicBezTo>
                  <a:pt x="551" y="270"/>
                  <a:pt x="551" y="270"/>
                  <a:pt x="551" y="270"/>
                </a:cubicBezTo>
                <a:cubicBezTo>
                  <a:pt x="583" y="270"/>
                  <a:pt x="609" y="245"/>
                  <a:pt x="609" y="213"/>
                </a:cubicBezTo>
                <a:cubicBezTo>
                  <a:pt x="609" y="125"/>
                  <a:pt x="609" y="125"/>
                  <a:pt x="609" y="125"/>
                </a:cubicBezTo>
                <a:cubicBezTo>
                  <a:pt x="609" y="93"/>
                  <a:pt x="583" y="67"/>
                  <a:pt x="551" y="67"/>
                </a:cubicBezTo>
                <a:close/>
                <a:moveTo>
                  <a:pt x="249" y="378"/>
                </a:moveTo>
                <a:cubicBezTo>
                  <a:pt x="161" y="378"/>
                  <a:pt x="161" y="378"/>
                  <a:pt x="161" y="378"/>
                </a:cubicBezTo>
                <a:cubicBezTo>
                  <a:pt x="144" y="378"/>
                  <a:pt x="131" y="365"/>
                  <a:pt x="131" y="349"/>
                </a:cubicBezTo>
                <a:cubicBezTo>
                  <a:pt x="131" y="324"/>
                  <a:pt x="131" y="324"/>
                  <a:pt x="131" y="324"/>
                </a:cubicBezTo>
                <a:cubicBezTo>
                  <a:pt x="131" y="317"/>
                  <a:pt x="125" y="310"/>
                  <a:pt x="117" y="310"/>
                </a:cubicBezTo>
                <a:cubicBezTo>
                  <a:pt x="57" y="310"/>
                  <a:pt x="57" y="310"/>
                  <a:pt x="57" y="310"/>
                </a:cubicBezTo>
                <a:cubicBezTo>
                  <a:pt x="41" y="310"/>
                  <a:pt x="28" y="297"/>
                  <a:pt x="28" y="281"/>
                </a:cubicBezTo>
                <a:cubicBezTo>
                  <a:pt x="28" y="193"/>
                  <a:pt x="28" y="193"/>
                  <a:pt x="28" y="193"/>
                </a:cubicBezTo>
                <a:cubicBezTo>
                  <a:pt x="28" y="176"/>
                  <a:pt x="41" y="163"/>
                  <a:pt x="57" y="163"/>
                </a:cubicBezTo>
                <a:cubicBezTo>
                  <a:pt x="91" y="163"/>
                  <a:pt x="91" y="163"/>
                  <a:pt x="91" y="163"/>
                </a:cubicBezTo>
                <a:cubicBezTo>
                  <a:pt x="95" y="163"/>
                  <a:pt x="99" y="161"/>
                  <a:pt x="102" y="158"/>
                </a:cubicBezTo>
                <a:cubicBezTo>
                  <a:pt x="105" y="154"/>
                  <a:pt x="105" y="150"/>
                  <a:pt x="104" y="146"/>
                </a:cubicBezTo>
                <a:cubicBezTo>
                  <a:pt x="104" y="143"/>
                  <a:pt x="103" y="140"/>
                  <a:pt x="103" y="138"/>
                </a:cubicBezTo>
                <a:cubicBezTo>
                  <a:pt x="103" y="120"/>
                  <a:pt x="103" y="120"/>
                  <a:pt x="103" y="120"/>
                </a:cubicBezTo>
                <a:cubicBezTo>
                  <a:pt x="103" y="104"/>
                  <a:pt x="117" y="91"/>
                  <a:pt x="133" y="91"/>
                </a:cubicBezTo>
                <a:cubicBezTo>
                  <a:pt x="174" y="91"/>
                  <a:pt x="174" y="91"/>
                  <a:pt x="174" y="91"/>
                </a:cubicBezTo>
                <a:cubicBezTo>
                  <a:pt x="181" y="91"/>
                  <a:pt x="187" y="84"/>
                  <a:pt x="187" y="77"/>
                </a:cubicBezTo>
                <a:cubicBezTo>
                  <a:pt x="187" y="57"/>
                  <a:pt x="187" y="57"/>
                  <a:pt x="187" y="57"/>
                </a:cubicBezTo>
                <a:cubicBezTo>
                  <a:pt x="187" y="41"/>
                  <a:pt x="201" y="27"/>
                  <a:pt x="217" y="27"/>
                </a:cubicBezTo>
                <a:cubicBezTo>
                  <a:pt x="344" y="27"/>
                  <a:pt x="344" y="27"/>
                  <a:pt x="344" y="27"/>
                </a:cubicBezTo>
                <a:lnTo>
                  <a:pt x="249" y="378"/>
                </a:lnTo>
                <a:close/>
              </a:path>
            </a:pathLst>
          </a:custGeom>
          <a:solidFill>
            <a:srgbClr val="4D4D4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endParaRPr lang="en-US" dirty="0"/>
          </a:p>
        </p:txBody>
      </p:sp>
      <p:sp>
        <p:nvSpPr>
          <p:cNvPr id="46" name="Title 1"/>
          <p:cNvSpPr txBox="1">
            <a:spLocks/>
          </p:cNvSpPr>
          <p:nvPr/>
        </p:nvSpPr>
        <p:spPr>
          <a:xfrm>
            <a:off x="733108" y="502920"/>
            <a:ext cx="10972800" cy="914400"/>
          </a:xfrm>
          <a:prstGeom prst="rect">
            <a:avLst/>
          </a:prstGeom>
        </p:spPr>
        <p:txBody>
          <a:bodyPr vert="horz" lIns="0" tIns="0" rIns="0" bIns="0" rtlCol="0" anchor="t" anchorCtr="0">
            <a:noAutofit/>
          </a:bodyPr>
          <a:lstStyle>
            <a:defPPr>
              <a:defRPr lang="en-US"/>
            </a:defPPr>
            <a:lvl1pPr>
              <a:lnSpc>
                <a:spcPct val="80000"/>
              </a:lnSpc>
              <a:spcBef>
                <a:spcPct val="0"/>
              </a:spcBef>
              <a:buNone/>
              <a:defRPr sz="3400" spc="-30" baseline="0">
                <a:solidFill>
                  <a:srgbClr val="004892"/>
                </a:solidFill>
                <a:effectLst>
                  <a:outerShdw blurRad="38100" dist="25400" dir="2700000" algn="tl">
                    <a:srgbClr val="000000">
                      <a:alpha val="0"/>
                    </a:srgbClr>
                  </a:outerShdw>
                </a:effectLst>
                <a:latin typeface="+mj-lt"/>
                <a:ea typeface="+mj-ea"/>
                <a:cs typeface="+mj-cs"/>
              </a:defRPr>
            </a:lvl1pPr>
          </a:lstStyle>
          <a:p>
            <a:r>
              <a:rPr lang="en-US" dirty="0"/>
              <a:t>BIG-IP Architecture – SSL Termination </a:t>
            </a:r>
            <a:r>
              <a:rPr lang="en-US" sz="2000" dirty="0"/>
              <a:t>(SSL Offloading &amp; SSL Bridging)</a:t>
            </a:r>
          </a:p>
        </p:txBody>
      </p:sp>
      <p:sp>
        <p:nvSpPr>
          <p:cNvPr id="4" name="Rounded Rectangle 3"/>
          <p:cNvSpPr/>
          <p:nvPr/>
        </p:nvSpPr>
        <p:spPr>
          <a:xfrm>
            <a:off x="524485" y="1101938"/>
            <a:ext cx="4141341" cy="553191"/>
          </a:xfrm>
          <a:prstGeom prst="roundRect">
            <a:avLst/>
          </a:prstGeom>
          <a:solidFill>
            <a:schemeClr val="accent1">
              <a:lumMod val="7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r>
              <a:rPr lang="en-US" sz="2400" dirty="0">
                <a:solidFill>
                  <a:schemeClr val="bg1"/>
                </a:solidFill>
              </a:rPr>
              <a:t>Intelligent Full Proxy Benefits</a:t>
            </a:r>
          </a:p>
        </p:txBody>
      </p:sp>
      <p:sp>
        <p:nvSpPr>
          <p:cNvPr id="48" name="Rounded Rectangle 47"/>
          <p:cNvSpPr/>
          <p:nvPr/>
        </p:nvSpPr>
        <p:spPr>
          <a:xfrm>
            <a:off x="528062" y="1794422"/>
            <a:ext cx="4141341" cy="2612000"/>
          </a:xfrm>
          <a:prstGeom prst="roundRect">
            <a:avLst>
              <a:gd name="adj" fmla="val 2721"/>
            </a:avLst>
          </a:prstGeom>
          <a:solidFill>
            <a:schemeClr val="bg1">
              <a:lumMod val="8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marL="285750" indent="-285750">
              <a:lnSpc>
                <a:spcPct val="150000"/>
              </a:lnSpc>
              <a:buFont typeface="Arial" panose="020B0604020202020204" pitchFamily="34" charset="0"/>
              <a:buChar char="•"/>
            </a:pPr>
            <a:r>
              <a:rPr lang="en-US" dirty="0">
                <a:solidFill>
                  <a:schemeClr val="tx2"/>
                </a:solidFill>
              </a:rPr>
              <a:t>App “point of delivery &amp; definition”</a:t>
            </a:r>
          </a:p>
          <a:p>
            <a:pPr marL="285750" indent="-285750">
              <a:lnSpc>
                <a:spcPct val="150000"/>
              </a:lnSpc>
              <a:buFont typeface="Arial" panose="020B0604020202020204" pitchFamily="34" charset="0"/>
              <a:buChar char="•"/>
            </a:pPr>
            <a:r>
              <a:rPr lang="en-US" dirty="0" smtClean="0">
                <a:solidFill>
                  <a:schemeClr val="tx2"/>
                </a:solidFill>
              </a:rPr>
              <a:t>App </a:t>
            </a:r>
            <a:r>
              <a:rPr lang="en-US" dirty="0">
                <a:solidFill>
                  <a:schemeClr val="tx2"/>
                </a:solidFill>
              </a:rPr>
              <a:t>Intelligence - layer 3- 7 visibility</a:t>
            </a:r>
          </a:p>
          <a:p>
            <a:pPr marL="285750" indent="-285750">
              <a:lnSpc>
                <a:spcPct val="150000"/>
              </a:lnSpc>
              <a:buFont typeface="Arial" panose="020B0604020202020204" pitchFamily="34" charset="0"/>
              <a:buChar char="•"/>
            </a:pPr>
            <a:r>
              <a:rPr lang="en-US" dirty="0" smtClean="0">
                <a:solidFill>
                  <a:schemeClr val="tx2"/>
                </a:solidFill>
              </a:rPr>
              <a:t>Distinct </a:t>
            </a:r>
            <a:r>
              <a:rPr lang="en-US" dirty="0">
                <a:solidFill>
                  <a:schemeClr val="tx2"/>
                </a:solidFill>
              </a:rPr>
              <a:t>client / server control</a:t>
            </a:r>
          </a:p>
          <a:p>
            <a:pPr marL="285750" indent="-285750">
              <a:lnSpc>
                <a:spcPct val="150000"/>
              </a:lnSpc>
              <a:buFont typeface="Arial" panose="020B0604020202020204" pitchFamily="34" charset="0"/>
              <a:buChar char="•"/>
            </a:pPr>
            <a:r>
              <a:rPr lang="en-US" dirty="0" smtClean="0">
                <a:solidFill>
                  <a:schemeClr val="tx2"/>
                </a:solidFill>
              </a:rPr>
              <a:t>Unified </a:t>
            </a:r>
            <a:r>
              <a:rPr lang="en-US" dirty="0">
                <a:solidFill>
                  <a:schemeClr val="tx2"/>
                </a:solidFill>
              </a:rPr>
              <a:t>services / context </a:t>
            </a:r>
          </a:p>
          <a:p>
            <a:pPr marL="285750" indent="-285750">
              <a:lnSpc>
                <a:spcPct val="150000"/>
              </a:lnSpc>
              <a:buFont typeface="Arial" panose="020B0604020202020204" pitchFamily="34" charset="0"/>
              <a:buChar char="•"/>
            </a:pPr>
            <a:r>
              <a:rPr lang="en-US" dirty="0" smtClean="0">
                <a:solidFill>
                  <a:schemeClr val="tx2"/>
                </a:solidFill>
              </a:rPr>
              <a:t>Interoperability </a:t>
            </a:r>
            <a:r>
              <a:rPr lang="en-US" dirty="0">
                <a:solidFill>
                  <a:schemeClr val="tx2"/>
                </a:solidFill>
              </a:rPr>
              <a:t>and gateway </a:t>
            </a:r>
            <a:r>
              <a:rPr lang="en-US" dirty="0" smtClean="0">
                <a:solidFill>
                  <a:schemeClr val="tx2"/>
                </a:solidFill>
              </a:rPr>
              <a:t>functions</a:t>
            </a:r>
            <a:endParaRPr lang="en-US" sz="2400" b="1" dirty="0">
              <a:solidFill>
                <a:schemeClr val="tx2"/>
              </a:solidFill>
              <a:effectLst>
                <a:outerShdw blurRad="25400" dist="25400" dir="2700000" algn="tl">
                  <a:srgbClr val="000000">
                    <a:alpha val="0"/>
                  </a:srgbClr>
                </a:outerShdw>
              </a:effectLst>
            </a:endParaRPr>
          </a:p>
        </p:txBody>
      </p:sp>
      <p:sp>
        <p:nvSpPr>
          <p:cNvPr id="50" name="Rounded Rectangle 49"/>
          <p:cNvSpPr/>
          <p:nvPr/>
        </p:nvSpPr>
        <p:spPr>
          <a:xfrm>
            <a:off x="538796" y="4502195"/>
            <a:ext cx="10999225" cy="1899570"/>
          </a:xfrm>
          <a:prstGeom prst="roundRect">
            <a:avLst>
              <a:gd name="adj" fmla="val 9231"/>
            </a:avLst>
          </a:prstGeom>
          <a:noFill/>
          <a:ln w="28575">
            <a:solidFill>
              <a:srgbClr val="0070C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endParaRPr lang="en-US" sz="2400" dirty="0"/>
          </a:p>
        </p:txBody>
      </p:sp>
      <p:sp>
        <p:nvSpPr>
          <p:cNvPr id="5" name="Rectangle 4"/>
          <p:cNvSpPr/>
          <p:nvPr/>
        </p:nvSpPr>
        <p:spPr>
          <a:xfrm>
            <a:off x="622633" y="4649841"/>
            <a:ext cx="10831550" cy="1569660"/>
          </a:xfrm>
          <a:prstGeom prst="rect">
            <a:avLst/>
          </a:prstGeom>
        </p:spPr>
        <p:txBody>
          <a:bodyPr wrap="square">
            <a:spAutoFit/>
          </a:bodyPr>
          <a:lstStyle/>
          <a:p>
            <a:pPr marL="342900" indent="-342900">
              <a:buFont typeface="Arial" panose="020B0604020202020204" pitchFamily="34" charset="0"/>
              <a:buChar char="•"/>
            </a:pPr>
            <a:r>
              <a:rPr lang="en-US" sz="2400" dirty="0"/>
              <a:t>Each SSL filter handles connection to device on their side of the proxy.</a:t>
            </a:r>
          </a:p>
          <a:p>
            <a:pPr marL="342900" indent="-342900">
              <a:buFont typeface="Arial" panose="020B0604020202020204" pitchFamily="34" charset="0"/>
              <a:buChar char="•"/>
            </a:pPr>
            <a:r>
              <a:rPr lang="en-US" sz="2400" dirty="0"/>
              <a:t>Normally, the two SSL filters operate completely independently.</a:t>
            </a:r>
          </a:p>
          <a:p>
            <a:pPr marL="342900" indent="-342900">
              <a:buFont typeface="Arial" panose="020B0604020202020204" pitchFamily="34" charset="0"/>
              <a:buChar char="•"/>
            </a:pPr>
            <a:r>
              <a:rPr lang="en-US" sz="2400" dirty="0"/>
              <a:t>Between the two filters, all data is available unencrypted.</a:t>
            </a:r>
          </a:p>
          <a:p>
            <a:pPr marL="342900" indent="-342900">
              <a:buFont typeface="Arial" panose="020B0604020202020204" pitchFamily="34" charset="0"/>
              <a:buChar char="•"/>
            </a:pPr>
            <a:r>
              <a:rPr lang="en-US" sz="2400" dirty="0"/>
              <a:t>To fully offload the backend server, remove the server side SSL filter.</a:t>
            </a:r>
          </a:p>
        </p:txBody>
      </p:sp>
      <p:sp>
        <p:nvSpPr>
          <p:cNvPr id="3" name="Rectangle 2"/>
          <p:cNvSpPr/>
          <p:nvPr/>
        </p:nvSpPr>
        <p:spPr>
          <a:xfrm>
            <a:off x="703556" y="4632041"/>
            <a:ext cx="10645153" cy="401623"/>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44" name="Rectangle 43"/>
          <p:cNvSpPr/>
          <p:nvPr/>
        </p:nvSpPr>
        <p:spPr>
          <a:xfrm>
            <a:off x="676743" y="5065478"/>
            <a:ext cx="10782897" cy="396616"/>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45" name="Rectangle 44"/>
          <p:cNvSpPr/>
          <p:nvPr/>
        </p:nvSpPr>
        <p:spPr>
          <a:xfrm>
            <a:off x="617176" y="5424064"/>
            <a:ext cx="10731533" cy="453667"/>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51" name="Rectangle 50"/>
          <p:cNvSpPr/>
          <p:nvPr/>
        </p:nvSpPr>
        <p:spPr>
          <a:xfrm>
            <a:off x="733107" y="5807887"/>
            <a:ext cx="9494625" cy="373353"/>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52" name="Rectangular Callout 51"/>
          <p:cNvSpPr/>
          <p:nvPr/>
        </p:nvSpPr>
        <p:spPr>
          <a:xfrm rot="10800000">
            <a:off x="5641398" y="2517078"/>
            <a:ext cx="4416832" cy="1894841"/>
          </a:xfrm>
          <a:prstGeom prst="wedgeRectCallout">
            <a:avLst/>
          </a:prstGeom>
          <a:solidFill>
            <a:schemeClr val="bg1"/>
          </a:solidFill>
          <a:ln w="254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ctr"/>
          <a:lstStyle/>
          <a:p>
            <a:pPr algn="ctr"/>
            <a:endParaRPr lang="en-US"/>
          </a:p>
        </p:txBody>
      </p:sp>
      <p:sp>
        <p:nvSpPr>
          <p:cNvPr id="53" name="Text Box 15"/>
          <p:cNvSpPr txBox="1">
            <a:spLocks noChangeArrowheads="1"/>
          </p:cNvSpPr>
          <p:nvPr/>
        </p:nvSpPr>
        <p:spPr bwMode="auto">
          <a:xfrm>
            <a:off x="5641398" y="2517080"/>
            <a:ext cx="4391099" cy="584765"/>
          </a:xfrm>
          <a:prstGeom prst="rect">
            <a:avLst/>
          </a:prstGeom>
          <a:noFill/>
          <a:ln w="9525">
            <a:noFill/>
            <a:miter lim="800000"/>
            <a:headEnd/>
            <a:tailEnd/>
          </a:ln>
          <a:effectLst/>
        </p:spPr>
        <p:txBody>
          <a:bodyPr wrap="square" lIns="91428" tIns="45715" rIns="91428" bIns="45715">
            <a:spAutoFit/>
          </a:bodyPr>
          <a:lstStyle/>
          <a:p>
            <a:pPr algn="ctr"/>
            <a:r>
              <a:rPr lang="en-US" sz="3200" b="1" dirty="0" smtClean="0">
                <a:solidFill>
                  <a:schemeClr val="bg2">
                    <a:lumMod val="50000"/>
                  </a:schemeClr>
                </a:solidFill>
              </a:rPr>
              <a:t>HUD Filter Chain</a:t>
            </a:r>
            <a:endParaRPr lang="en-US" sz="3200" b="1" dirty="0">
              <a:solidFill>
                <a:schemeClr val="bg2">
                  <a:lumMod val="50000"/>
                </a:schemeClr>
              </a:solidFill>
            </a:endParaRPr>
          </a:p>
        </p:txBody>
      </p:sp>
      <p:sp>
        <p:nvSpPr>
          <p:cNvPr id="54" name="Rectangle 53"/>
          <p:cNvSpPr/>
          <p:nvPr/>
        </p:nvSpPr>
        <p:spPr>
          <a:xfrm>
            <a:off x="5739532"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C</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57" name="Rectangle 56"/>
          <p:cNvSpPr/>
          <p:nvPr/>
        </p:nvSpPr>
        <p:spPr>
          <a:xfrm>
            <a:off x="6349133" y="3116420"/>
            <a:ext cx="533400" cy="1202045"/>
          </a:xfrm>
          <a:prstGeom prst="rect">
            <a:avLst/>
          </a:prstGeom>
          <a:solidFill>
            <a:schemeClr val="bg1"/>
          </a:solidFill>
          <a:ln>
            <a:solidFill>
              <a:schemeClr val="bg1">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l</a:t>
            </a:r>
          </a:p>
        </p:txBody>
      </p:sp>
      <p:sp>
        <p:nvSpPr>
          <p:cNvPr id="58" name="Rectangle 57"/>
          <p:cNvSpPr/>
          <p:nvPr/>
        </p:nvSpPr>
        <p:spPr>
          <a:xfrm>
            <a:off x="6958733"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H</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60" name="Rectangle 59"/>
          <p:cNvSpPr/>
          <p:nvPr/>
        </p:nvSpPr>
        <p:spPr>
          <a:xfrm>
            <a:off x="7568333"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R</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O</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X</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y</a:t>
            </a:r>
          </a:p>
        </p:txBody>
      </p:sp>
      <p:sp>
        <p:nvSpPr>
          <p:cNvPr id="61" name="Rectangle 60"/>
          <p:cNvSpPr/>
          <p:nvPr/>
        </p:nvSpPr>
        <p:spPr>
          <a:xfrm>
            <a:off x="8177933"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H</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62" name="Rectangle 61"/>
          <p:cNvSpPr/>
          <p:nvPr/>
        </p:nvSpPr>
        <p:spPr>
          <a:xfrm>
            <a:off x="8787533" y="3116420"/>
            <a:ext cx="533400" cy="1202045"/>
          </a:xfrm>
          <a:prstGeom prst="rect">
            <a:avLst/>
          </a:prstGeom>
          <a:solidFill>
            <a:schemeClr val="bg1"/>
          </a:solidFill>
          <a:ln>
            <a:solidFill>
              <a:schemeClr val="bg1">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l</a:t>
            </a:r>
          </a:p>
        </p:txBody>
      </p:sp>
      <p:sp>
        <p:nvSpPr>
          <p:cNvPr id="63" name="Rectangle 62"/>
          <p:cNvSpPr/>
          <p:nvPr/>
        </p:nvSpPr>
        <p:spPr>
          <a:xfrm>
            <a:off x="9397132"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C</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64" name="Right Arrow 63"/>
          <p:cNvSpPr/>
          <p:nvPr/>
        </p:nvSpPr>
        <p:spPr>
          <a:xfrm>
            <a:off x="9338601" y="3421220"/>
            <a:ext cx="1331997" cy="566323"/>
          </a:xfrm>
          <a:prstGeom prst="rightArrow">
            <a:avLst/>
          </a:prstGeom>
          <a:solidFill>
            <a:schemeClr val="accent1"/>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65" name="Right Arrow 64"/>
          <p:cNvSpPr/>
          <p:nvPr/>
        </p:nvSpPr>
        <p:spPr>
          <a:xfrm rot="10800000">
            <a:off x="5014241" y="3434281"/>
            <a:ext cx="1331997" cy="566323"/>
          </a:xfrm>
          <a:prstGeom prst="rightArrow">
            <a:avLst/>
          </a:prstGeom>
          <a:solidFill>
            <a:schemeClr val="accent1"/>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1315792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7" presetClass="emph" presetSubtype="0" repeatCount="4000" fill="remove" grpId="0" nodeType="withEffect">
                                  <p:stCondLst>
                                    <p:cond delay="0"/>
                                  </p:stCondLst>
                                  <p:childTnLst>
                                    <p:animClr clrSpc="rgb" dir="cw">
                                      <p:cBhvr override="childStyle">
                                        <p:cTn id="9" dur="250" autoRev="1" fill="remove"/>
                                        <p:tgtEl>
                                          <p:spTgt spid="62"/>
                                        </p:tgtEl>
                                        <p:attrNameLst>
                                          <p:attrName>style.color</p:attrName>
                                        </p:attrNameLst>
                                      </p:cBhvr>
                                      <p:to>
                                        <a:schemeClr val="accent1"/>
                                      </p:to>
                                    </p:animClr>
                                    <p:animClr clrSpc="rgb" dir="cw">
                                      <p:cBhvr>
                                        <p:cTn id="10" dur="250" autoRev="1" fill="remove"/>
                                        <p:tgtEl>
                                          <p:spTgt spid="62"/>
                                        </p:tgtEl>
                                        <p:attrNameLst>
                                          <p:attrName>fillcolor</p:attrName>
                                        </p:attrNameLst>
                                      </p:cBhvr>
                                      <p:to>
                                        <a:schemeClr val="accent1"/>
                                      </p:to>
                                    </p:animClr>
                                    <p:set>
                                      <p:cBhvr>
                                        <p:cTn id="11" dur="250" autoRev="1" fill="remove"/>
                                        <p:tgtEl>
                                          <p:spTgt spid="62"/>
                                        </p:tgtEl>
                                        <p:attrNameLst>
                                          <p:attrName>fill.type</p:attrName>
                                        </p:attrNameLst>
                                      </p:cBhvr>
                                      <p:to>
                                        <p:strVal val="solid"/>
                                      </p:to>
                                    </p:set>
                                    <p:set>
                                      <p:cBhvr>
                                        <p:cTn id="12" dur="250" autoRev="1" fill="remove"/>
                                        <p:tgtEl>
                                          <p:spTgt spid="62"/>
                                        </p:tgtEl>
                                        <p:attrNameLst>
                                          <p:attrName>fill.on</p:attrName>
                                        </p:attrNameLst>
                                      </p:cBhvr>
                                      <p:to>
                                        <p:strVal val="true"/>
                                      </p:to>
                                    </p:set>
                                  </p:childTnLst>
                                </p:cTn>
                              </p:par>
                              <p:par>
                                <p:cTn id="13" presetID="27" presetClass="emph" presetSubtype="0" repeatCount="4000" fill="remove" grpId="0" nodeType="withEffect">
                                  <p:stCondLst>
                                    <p:cond delay="0"/>
                                  </p:stCondLst>
                                  <p:childTnLst>
                                    <p:animClr clrSpc="rgb" dir="cw">
                                      <p:cBhvr override="childStyle">
                                        <p:cTn id="14" dur="250" autoRev="1" fill="remove"/>
                                        <p:tgtEl>
                                          <p:spTgt spid="57"/>
                                        </p:tgtEl>
                                        <p:attrNameLst>
                                          <p:attrName>style.color</p:attrName>
                                        </p:attrNameLst>
                                      </p:cBhvr>
                                      <p:to>
                                        <a:schemeClr val="accent1"/>
                                      </p:to>
                                    </p:animClr>
                                    <p:animClr clrSpc="rgb" dir="cw">
                                      <p:cBhvr>
                                        <p:cTn id="15" dur="250" autoRev="1" fill="remove"/>
                                        <p:tgtEl>
                                          <p:spTgt spid="57"/>
                                        </p:tgtEl>
                                        <p:attrNameLst>
                                          <p:attrName>fillcolor</p:attrName>
                                        </p:attrNameLst>
                                      </p:cBhvr>
                                      <p:to>
                                        <a:schemeClr val="accent1"/>
                                      </p:to>
                                    </p:animClr>
                                    <p:set>
                                      <p:cBhvr>
                                        <p:cTn id="16" dur="250" autoRev="1" fill="remove"/>
                                        <p:tgtEl>
                                          <p:spTgt spid="57"/>
                                        </p:tgtEl>
                                        <p:attrNameLst>
                                          <p:attrName>fill.type</p:attrName>
                                        </p:attrNameLst>
                                      </p:cBhvr>
                                      <p:to>
                                        <p:strVal val="solid"/>
                                      </p:to>
                                    </p:set>
                                    <p:set>
                                      <p:cBhvr>
                                        <p:cTn id="17" dur="250" autoRev="1" fill="remove"/>
                                        <p:tgtEl>
                                          <p:spTgt spid="57"/>
                                        </p:tgtEl>
                                        <p:attrNameLst>
                                          <p:attrName>fill.on</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left)">
                                      <p:cBhvr>
                                        <p:cTn id="20" dur="500"/>
                                        <p:tgtEl>
                                          <p:spTgt spid="6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right)">
                                      <p:cBhvr>
                                        <p:cTn id="23" dur="500"/>
                                        <p:tgtEl>
                                          <p:spTgt spid="65"/>
                                        </p:tgtEl>
                                      </p:cBhvr>
                                    </p:animEffect>
                                  </p:childTnLst>
                                </p:cTn>
                              </p:par>
                            </p:childTnLst>
                          </p:cTn>
                        </p:par>
                        <p:par>
                          <p:cTn id="24" fill="hold">
                            <p:stCondLst>
                              <p:cond delay="2000"/>
                            </p:stCondLst>
                            <p:childTnLst>
                              <p:par>
                                <p:cTn id="25" presetID="10" presetClass="exit" presetSubtype="0" fill="hold" grpId="1" nodeType="afterEffect">
                                  <p:stCondLst>
                                    <p:cond delay="0"/>
                                  </p:stCondLst>
                                  <p:childTnLst>
                                    <p:animEffect transition="out" filter="fade">
                                      <p:cBhvr>
                                        <p:cTn id="26" dur="500"/>
                                        <p:tgtEl>
                                          <p:spTgt spid="64"/>
                                        </p:tgtEl>
                                      </p:cBhvr>
                                    </p:animEffect>
                                    <p:set>
                                      <p:cBhvr>
                                        <p:cTn id="27" dur="1" fill="hold">
                                          <p:stCondLst>
                                            <p:cond delay="499"/>
                                          </p:stCondLst>
                                        </p:cTn>
                                        <p:tgtEl>
                                          <p:spTgt spid="6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5"/>
                                        </p:tgtEl>
                                      </p:cBhvr>
                                    </p:animEffect>
                                    <p:set>
                                      <p:cBhvr>
                                        <p:cTn id="30" dur="1" fill="hold">
                                          <p:stCondLst>
                                            <p:cond delay="499"/>
                                          </p:stCondLst>
                                        </p:cTn>
                                        <p:tgtEl>
                                          <p:spTgt spid="6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xit" presetSubtype="0" fill="hold" grpId="0" nodeType="withEffect">
                                  <p:stCondLst>
                                    <p:cond delay="0"/>
                                  </p:stCondLst>
                                  <p:childTnLst>
                                    <p:animEffect transition="out" filter="fade">
                                      <p:cBhvr>
                                        <p:cTn id="37" dur="500"/>
                                        <p:tgtEl>
                                          <p:spTgt spid="44"/>
                                        </p:tgtEl>
                                      </p:cBhvr>
                                    </p:animEffect>
                                    <p:set>
                                      <p:cBhvr>
                                        <p:cTn id="38" dur="1" fill="hold">
                                          <p:stCondLst>
                                            <p:cond delay="499"/>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5"/>
                                        </p:tgtEl>
                                      </p:cBhvr>
                                    </p:animEffect>
                                    <p:set>
                                      <p:cBhvr>
                                        <p:cTn id="43" dur="1" fill="hold">
                                          <p:stCondLst>
                                            <p:cond delay="499"/>
                                          </p:stCondLst>
                                        </p:cTn>
                                        <p:tgtEl>
                                          <p:spTgt spid="45"/>
                                        </p:tgtEl>
                                        <p:attrNameLst>
                                          <p:attrName>style.visibility</p:attrName>
                                        </p:attrNameLst>
                                      </p:cBhvr>
                                      <p:to>
                                        <p:strVal val="hidden"/>
                                      </p:to>
                                    </p:set>
                                  </p:childTnLst>
                                </p:cTn>
                              </p:par>
                              <p:par>
                                <p:cTn id="44" presetID="10" presetClass="entr" presetSubtype="0" fill="hold" grpId="1"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27" presetClass="emph" presetSubtype="0" fill="remove" grpId="0" nodeType="withEffect">
                                  <p:stCondLst>
                                    <p:cond delay="0"/>
                                  </p:stCondLst>
                                  <p:childTnLst>
                                    <p:animClr clrSpc="rgb" dir="cw">
                                      <p:cBhvr override="childStyle">
                                        <p:cTn id="48" dur="1000" autoRev="1" fill="remove"/>
                                        <p:tgtEl>
                                          <p:spTgt spid="58"/>
                                        </p:tgtEl>
                                        <p:attrNameLst>
                                          <p:attrName>style.color</p:attrName>
                                        </p:attrNameLst>
                                      </p:cBhvr>
                                      <p:to>
                                        <a:srgbClr val="FFFF00"/>
                                      </p:to>
                                    </p:animClr>
                                    <p:animClr clrSpc="rgb" dir="cw">
                                      <p:cBhvr>
                                        <p:cTn id="49" dur="1000" autoRev="1" fill="remove"/>
                                        <p:tgtEl>
                                          <p:spTgt spid="58"/>
                                        </p:tgtEl>
                                        <p:attrNameLst>
                                          <p:attrName>fillcolor</p:attrName>
                                        </p:attrNameLst>
                                      </p:cBhvr>
                                      <p:to>
                                        <a:srgbClr val="FFFF00"/>
                                      </p:to>
                                    </p:animClr>
                                    <p:set>
                                      <p:cBhvr>
                                        <p:cTn id="50" dur="1000" autoRev="1" fill="remove"/>
                                        <p:tgtEl>
                                          <p:spTgt spid="58"/>
                                        </p:tgtEl>
                                        <p:attrNameLst>
                                          <p:attrName>fill.type</p:attrName>
                                        </p:attrNameLst>
                                      </p:cBhvr>
                                      <p:to>
                                        <p:strVal val="solid"/>
                                      </p:to>
                                    </p:set>
                                    <p:set>
                                      <p:cBhvr>
                                        <p:cTn id="51" dur="1000" autoRev="1" fill="remove"/>
                                        <p:tgtEl>
                                          <p:spTgt spid="58"/>
                                        </p:tgtEl>
                                        <p:attrNameLst>
                                          <p:attrName>fill.on</p:attrName>
                                        </p:attrNameLst>
                                      </p:cBhvr>
                                      <p:to>
                                        <p:strVal val="true"/>
                                      </p:to>
                                    </p:set>
                                  </p:childTnLst>
                                </p:cTn>
                              </p:par>
                              <p:par>
                                <p:cTn id="52" presetID="27" presetClass="emph" presetSubtype="0" fill="remove" grpId="0" nodeType="withEffect">
                                  <p:stCondLst>
                                    <p:cond delay="0"/>
                                  </p:stCondLst>
                                  <p:childTnLst>
                                    <p:animClr clrSpc="rgb" dir="cw">
                                      <p:cBhvr override="childStyle">
                                        <p:cTn id="53" dur="1000" autoRev="1" fill="remove"/>
                                        <p:tgtEl>
                                          <p:spTgt spid="60"/>
                                        </p:tgtEl>
                                        <p:attrNameLst>
                                          <p:attrName>style.color</p:attrName>
                                        </p:attrNameLst>
                                      </p:cBhvr>
                                      <p:to>
                                        <a:srgbClr val="FFFF00"/>
                                      </p:to>
                                    </p:animClr>
                                    <p:animClr clrSpc="rgb" dir="cw">
                                      <p:cBhvr>
                                        <p:cTn id="54" dur="1000" autoRev="1" fill="remove"/>
                                        <p:tgtEl>
                                          <p:spTgt spid="60"/>
                                        </p:tgtEl>
                                        <p:attrNameLst>
                                          <p:attrName>fillcolor</p:attrName>
                                        </p:attrNameLst>
                                      </p:cBhvr>
                                      <p:to>
                                        <a:srgbClr val="FFFF00"/>
                                      </p:to>
                                    </p:animClr>
                                    <p:set>
                                      <p:cBhvr>
                                        <p:cTn id="55" dur="1000" autoRev="1" fill="remove"/>
                                        <p:tgtEl>
                                          <p:spTgt spid="60"/>
                                        </p:tgtEl>
                                        <p:attrNameLst>
                                          <p:attrName>fill.type</p:attrName>
                                        </p:attrNameLst>
                                      </p:cBhvr>
                                      <p:to>
                                        <p:strVal val="solid"/>
                                      </p:to>
                                    </p:set>
                                    <p:set>
                                      <p:cBhvr>
                                        <p:cTn id="56" dur="1000" autoRev="1" fill="remove"/>
                                        <p:tgtEl>
                                          <p:spTgt spid="60"/>
                                        </p:tgtEl>
                                        <p:attrNameLst>
                                          <p:attrName>fill.on</p:attrName>
                                        </p:attrNameLst>
                                      </p:cBhvr>
                                      <p:to>
                                        <p:strVal val="true"/>
                                      </p:to>
                                    </p:set>
                                  </p:childTnLst>
                                </p:cTn>
                              </p:par>
                              <p:par>
                                <p:cTn id="57" presetID="27" presetClass="emph" presetSubtype="0" fill="remove" grpId="0" nodeType="withEffect">
                                  <p:stCondLst>
                                    <p:cond delay="0"/>
                                  </p:stCondLst>
                                  <p:childTnLst>
                                    <p:animClr clrSpc="rgb" dir="cw">
                                      <p:cBhvr override="childStyle">
                                        <p:cTn id="58" dur="1000" autoRev="1" fill="remove"/>
                                        <p:tgtEl>
                                          <p:spTgt spid="61"/>
                                        </p:tgtEl>
                                        <p:attrNameLst>
                                          <p:attrName>style.color</p:attrName>
                                        </p:attrNameLst>
                                      </p:cBhvr>
                                      <p:to>
                                        <a:srgbClr val="FFFF00"/>
                                      </p:to>
                                    </p:animClr>
                                    <p:animClr clrSpc="rgb" dir="cw">
                                      <p:cBhvr>
                                        <p:cTn id="59" dur="1000" autoRev="1" fill="remove"/>
                                        <p:tgtEl>
                                          <p:spTgt spid="61"/>
                                        </p:tgtEl>
                                        <p:attrNameLst>
                                          <p:attrName>fillcolor</p:attrName>
                                        </p:attrNameLst>
                                      </p:cBhvr>
                                      <p:to>
                                        <a:srgbClr val="FFFF00"/>
                                      </p:to>
                                    </p:animClr>
                                    <p:set>
                                      <p:cBhvr>
                                        <p:cTn id="60" dur="1000" autoRev="1" fill="remove"/>
                                        <p:tgtEl>
                                          <p:spTgt spid="61"/>
                                        </p:tgtEl>
                                        <p:attrNameLst>
                                          <p:attrName>fill.type</p:attrName>
                                        </p:attrNameLst>
                                      </p:cBhvr>
                                      <p:to>
                                        <p:strVal val="solid"/>
                                      </p:to>
                                    </p:set>
                                    <p:set>
                                      <p:cBhvr>
                                        <p:cTn id="61" dur="1000" autoRev="1" fill="remove"/>
                                        <p:tgtEl>
                                          <p:spTgt spid="61"/>
                                        </p:tgtEl>
                                        <p:attrNameLst>
                                          <p:attrName>fill.on</p:attrName>
                                        </p:attrNameLst>
                                      </p:cBhvr>
                                      <p:to>
                                        <p:strVal val="true"/>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 presetClass="entr" presetSubtype="0" fill="hold" grpId="1"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0" presetClass="exit" presetSubtype="0" fill="hold" grpId="1" nodeType="withEffect">
                                  <p:stCondLst>
                                    <p:cond delay="0"/>
                                  </p:stCondLst>
                                  <p:childTnLst>
                                    <p:animEffect transition="out" filter="fade">
                                      <p:cBhvr>
                                        <p:cTn id="70" dur="500"/>
                                        <p:tgtEl>
                                          <p:spTgt spid="62"/>
                                        </p:tgtEl>
                                      </p:cBhvr>
                                    </p:animEffect>
                                    <p:set>
                                      <p:cBhvr>
                                        <p:cTn id="71" dur="1" fill="hold">
                                          <p:stCondLst>
                                            <p:cond delay="499"/>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1"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4" grpId="0" animBg="1"/>
      <p:bldP spid="44" grpId="1" animBg="1"/>
      <p:bldP spid="45" grpId="0" animBg="1"/>
      <p:bldP spid="45" grpId="1" animBg="1"/>
      <p:bldP spid="51" grpId="0" animBg="1"/>
      <p:bldP spid="51" grpId="1" animBg="1"/>
      <p:bldP spid="57" grpId="0" animBg="1"/>
      <p:bldP spid="58" grpId="0" animBg="1"/>
      <p:bldP spid="60" grpId="0" animBg="1"/>
      <p:bldP spid="61" grpId="0" animBg="1"/>
      <p:bldP spid="62" grpId="0" animBg="1"/>
      <p:bldP spid="62" grpId="1" animBg="1"/>
      <p:bldP spid="64" grpId="0" animBg="1"/>
      <p:bldP spid="64" grpId="1" animBg="1"/>
      <p:bldP spid="65" grpId="0" animBg="1"/>
      <p:bldP spid="6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cxnSp>
        <p:nvCxnSpPr>
          <p:cNvPr id="9" name="Straight Connector 8"/>
          <p:cNvCxnSpPr>
            <a:stCxn id="79" idx="3"/>
            <a:endCxn id="40" idx="1"/>
          </p:cNvCxnSpPr>
          <p:nvPr/>
        </p:nvCxnSpPr>
        <p:spPr>
          <a:xfrm flipV="1">
            <a:off x="6590510" y="1794425"/>
            <a:ext cx="3241884" cy="1"/>
          </a:xfrm>
          <a:prstGeom prst="line">
            <a:avLst/>
          </a:prstGeom>
          <a:ln>
            <a:solidFill>
              <a:schemeClr val="bg2">
                <a:lumMod val="2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9283335" y="1067417"/>
            <a:ext cx="2613519" cy="1274123"/>
            <a:chOff x="241754" y="2089652"/>
            <a:chExt cx="2613519" cy="1274123"/>
          </a:xfrm>
        </p:grpSpPr>
        <p:sp>
          <p:nvSpPr>
            <p:cNvPr id="35" name="Freeform 19"/>
            <p:cNvSpPr>
              <a:spLocks noEditPoints="1"/>
            </p:cNvSpPr>
            <p:nvPr/>
          </p:nvSpPr>
          <p:spPr bwMode="auto">
            <a:xfrm>
              <a:off x="1629337" y="2589666"/>
              <a:ext cx="495171" cy="529167"/>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7" name="Group 36"/>
            <p:cNvGrpSpPr/>
            <p:nvPr/>
          </p:nvGrpSpPr>
          <p:grpSpPr>
            <a:xfrm>
              <a:off x="241754" y="2089652"/>
              <a:ext cx="2613519" cy="1274123"/>
              <a:chOff x="2554483" y="1108572"/>
              <a:chExt cx="1960650" cy="955593"/>
            </a:xfrm>
          </p:grpSpPr>
          <p:sp>
            <p:nvSpPr>
              <p:cNvPr id="40" name="Rounded Rectangle 39"/>
              <p:cNvSpPr/>
              <p:nvPr/>
            </p:nvSpPr>
            <p:spPr>
              <a:xfrm>
                <a:off x="2966386" y="1243488"/>
                <a:ext cx="1137531" cy="820677"/>
              </a:xfrm>
              <a:prstGeom prst="roundRect">
                <a:avLst>
                  <a:gd name="adj" fmla="val 12251"/>
                </a:avLst>
              </a:prstGeom>
              <a:solidFill>
                <a:srgbClr val="FFFFFF"/>
              </a:solidFill>
              <a:ln w="6350">
                <a:solidFill>
                  <a:srgbClr val="4D4D4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9" name="Oval 18"/>
              <p:cNvSpPr>
                <a:spLocks noChangeArrowheads="1"/>
              </p:cNvSpPr>
              <p:nvPr/>
            </p:nvSpPr>
            <p:spPr bwMode="auto">
              <a:xfrm>
                <a:off x="3781179" y="1643135"/>
                <a:ext cx="30929" cy="3092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7"/>
              <p:cNvSpPr>
                <a:spLocks/>
              </p:cNvSpPr>
              <p:nvPr/>
            </p:nvSpPr>
            <p:spPr bwMode="auto">
              <a:xfrm>
                <a:off x="3116502" y="1138853"/>
                <a:ext cx="847194" cy="203057"/>
              </a:xfrm>
              <a:custGeom>
                <a:avLst/>
                <a:gdLst>
                  <a:gd name="T0" fmla="*/ 941 w 941"/>
                  <a:gd name="T1" fmla="*/ 178 h 226"/>
                  <a:gd name="T2" fmla="*/ 893 w 941"/>
                  <a:gd name="T3" fmla="*/ 226 h 226"/>
                  <a:gd name="T4" fmla="*/ 48 w 941"/>
                  <a:gd name="T5" fmla="*/ 226 h 226"/>
                  <a:gd name="T6" fmla="*/ 0 w 941"/>
                  <a:gd name="T7" fmla="*/ 178 h 226"/>
                  <a:gd name="T8" fmla="*/ 0 w 941"/>
                  <a:gd name="T9" fmla="*/ 48 h 226"/>
                  <a:gd name="T10" fmla="*/ 48 w 941"/>
                  <a:gd name="T11" fmla="*/ 0 h 226"/>
                  <a:gd name="T12" fmla="*/ 893 w 941"/>
                  <a:gd name="T13" fmla="*/ 0 h 226"/>
                  <a:gd name="T14" fmla="*/ 941 w 941"/>
                  <a:gd name="T15" fmla="*/ 48 h 226"/>
                  <a:gd name="T16" fmla="*/ 941 w 941"/>
                  <a:gd name="T17" fmla="*/ 17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226">
                    <a:moveTo>
                      <a:pt x="941" y="178"/>
                    </a:moveTo>
                    <a:cubicBezTo>
                      <a:pt x="941" y="205"/>
                      <a:pt x="920" y="226"/>
                      <a:pt x="893" y="226"/>
                    </a:cubicBezTo>
                    <a:cubicBezTo>
                      <a:pt x="48" y="226"/>
                      <a:pt x="48" y="226"/>
                      <a:pt x="48" y="226"/>
                    </a:cubicBezTo>
                    <a:cubicBezTo>
                      <a:pt x="21" y="226"/>
                      <a:pt x="0" y="205"/>
                      <a:pt x="0" y="178"/>
                    </a:cubicBezTo>
                    <a:cubicBezTo>
                      <a:pt x="0" y="48"/>
                      <a:pt x="0" y="48"/>
                      <a:pt x="0" y="48"/>
                    </a:cubicBezTo>
                    <a:cubicBezTo>
                      <a:pt x="0" y="22"/>
                      <a:pt x="21" y="0"/>
                      <a:pt x="48" y="0"/>
                    </a:cubicBezTo>
                    <a:cubicBezTo>
                      <a:pt x="893" y="0"/>
                      <a:pt x="893" y="0"/>
                      <a:pt x="893" y="0"/>
                    </a:cubicBezTo>
                    <a:cubicBezTo>
                      <a:pt x="920" y="0"/>
                      <a:pt x="941" y="22"/>
                      <a:pt x="941" y="48"/>
                    </a:cubicBezTo>
                    <a:lnTo>
                      <a:pt x="941" y="178"/>
                    </a:lnTo>
                    <a:close/>
                  </a:path>
                </a:pathLst>
              </a:custGeom>
              <a:solidFill>
                <a:srgbClr val="6364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TextBox 55"/>
              <p:cNvSpPr txBox="1"/>
              <p:nvPr/>
            </p:nvSpPr>
            <p:spPr>
              <a:xfrm>
                <a:off x="2554483" y="1108572"/>
                <a:ext cx="1960650" cy="24237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a:solidFill>
                      <a:schemeClr val="bg1"/>
                    </a:solidFill>
                    <a:latin typeface="Franklin Gothic Book"/>
                  </a:rPr>
                  <a:t>Data Center</a:t>
                </a:r>
                <a:endParaRPr lang="en-US" sz="1500" dirty="0">
                  <a:solidFill>
                    <a:schemeClr val="bg1"/>
                  </a:solidFill>
                </a:endParaRPr>
              </a:p>
            </p:txBody>
          </p:sp>
        </p:grpSp>
        <p:sp>
          <p:nvSpPr>
            <p:cNvPr id="59" name="Freeform 52"/>
            <p:cNvSpPr>
              <a:spLocks noEditPoints="1"/>
            </p:cNvSpPr>
            <p:nvPr/>
          </p:nvSpPr>
          <p:spPr bwMode="auto">
            <a:xfrm>
              <a:off x="952768" y="2543177"/>
              <a:ext cx="408410" cy="628650"/>
            </a:xfrm>
            <a:custGeom>
              <a:avLst/>
              <a:gdLst>
                <a:gd name="T0" fmla="*/ 298 w 341"/>
                <a:gd name="T1" fmla="*/ 0 h 523"/>
                <a:gd name="T2" fmla="*/ 42 w 341"/>
                <a:gd name="T3" fmla="*/ 0 h 523"/>
                <a:gd name="T4" fmla="*/ 0 w 341"/>
                <a:gd name="T5" fmla="*/ 43 h 523"/>
                <a:gd name="T6" fmla="*/ 0 w 341"/>
                <a:gd name="T7" fmla="*/ 480 h 523"/>
                <a:gd name="T8" fmla="*/ 42 w 341"/>
                <a:gd name="T9" fmla="*/ 523 h 523"/>
                <a:gd name="T10" fmla="*/ 298 w 341"/>
                <a:gd name="T11" fmla="*/ 523 h 523"/>
                <a:gd name="T12" fmla="*/ 341 w 341"/>
                <a:gd name="T13" fmla="*/ 480 h 523"/>
                <a:gd name="T14" fmla="*/ 341 w 341"/>
                <a:gd name="T15" fmla="*/ 43 h 523"/>
                <a:gd name="T16" fmla="*/ 298 w 341"/>
                <a:gd name="T17" fmla="*/ 0 h 523"/>
                <a:gd name="T18" fmla="*/ 255 w 341"/>
                <a:gd name="T19" fmla="*/ 73 h 523"/>
                <a:gd name="T20" fmla="*/ 278 w 341"/>
                <a:gd name="T21" fmla="*/ 50 h 523"/>
                <a:gd name="T22" fmla="*/ 301 w 341"/>
                <a:gd name="T23" fmla="*/ 73 h 523"/>
                <a:gd name="T24" fmla="*/ 301 w 341"/>
                <a:gd name="T25" fmla="*/ 137 h 523"/>
                <a:gd name="T26" fmla="*/ 278 w 341"/>
                <a:gd name="T27" fmla="*/ 160 h 523"/>
                <a:gd name="T28" fmla="*/ 255 w 341"/>
                <a:gd name="T29" fmla="*/ 137 h 523"/>
                <a:gd name="T30" fmla="*/ 255 w 341"/>
                <a:gd name="T31" fmla="*/ 73 h 523"/>
                <a:gd name="T32" fmla="*/ 298 w 341"/>
                <a:gd name="T33" fmla="*/ 461 h 523"/>
                <a:gd name="T34" fmla="*/ 43 w 341"/>
                <a:gd name="T35" fmla="*/ 461 h 523"/>
                <a:gd name="T36" fmla="*/ 32 w 341"/>
                <a:gd name="T37" fmla="*/ 450 h 523"/>
                <a:gd name="T38" fmla="*/ 43 w 341"/>
                <a:gd name="T39" fmla="*/ 439 h 523"/>
                <a:gd name="T40" fmla="*/ 298 w 341"/>
                <a:gd name="T41" fmla="*/ 439 h 523"/>
                <a:gd name="T42" fmla="*/ 308 w 341"/>
                <a:gd name="T43" fmla="*/ 450 h 523"/>
                <a:gd name="T44" fmla="*/ 298 w 341"/>
                <a:gd name="T45" fmla="*/ 461 h 523"/>
                <a:gd name="T46" fmla="*/ 298 w 341"/>
                <a:gd name="T47" fmla="*/ 397 h 523"/>
                <a:gd name="T48" fmla="*/ 43 w 341"/>
                <a:gd name="T49" fmla="*/ 397 h 523"/>
                <a:gd name="T50" fmla="*/ 32 w 341"/>
                <a:gd name="T51" fmla="*/ 386 h 523"/>
                <a:gd name="T52" fmla="*/ 43 w 341"/>
                <a:gd name="T53" fmla="*/ 375 h 523"/>
                <a:gd name="T54" fmla="*/ 298 w 341"/>
                <a:gd name="T55" fmla="*/ 375 h 523"/>
                <a:gd name="T56" fmla="*/ 308 w 341"/>
                <a:gd name="T57" fmla="*/ 386 h 523"/>
                <a:gd name="T58" fmla="*/ 298 w 341"/>
                <a:gd name="T59" fmla="*/ 397 h 523"/>
                <a:gd name="T60" fmla="*/ 298 w 341"/>
                <a:gd name="T61" fmla="*/ 332 h 523"/>
                <a:gd name="T62" fmla="*/ 43 w 341"/>
                <a:gd name="T63" fmla="*/ 332 h 523"/>
                <a:gd name="T64" fmla="*/ 32 w 341"/>
                <a:gd name="T65" fmla="*/ 322 h 523"/>
                <a:gd name="T66" fmla="*/ 43 w 341"/>
                <a:gd name="T67" fmla="*/ 311 h 523"/>
                <a:gd name="T68" fmla="*/ 298 w 341"/>
                <a:gd name="T69" fmla="*/ 311 h 523"/>
                <a:gd name="T70" fmla="*/ 308 w 341"/>
                <a:gd name="T71" fmla="*/ 322 h 523"/>
                <a:gd name="T72" fmla="*/ 298 w 341"/>
                <a:gd name="T73" fmla="*/ 332 h 523"/>
                <a:gd name="T74" fmla="*/ 298 w 341"/>
                <a:gd name="T75" fmla="*/ 268 h 523"/>
                <a:gd name="T76" fmla="*/ 43 w 341"/>
                <a:gd name="T77" fmla="*/ 268 h 523"/>
                <a:gd name="T78" fmla="*/ 32 w 341"/>
                <a:gd name="T79" fmla="*/ 258 h 523"/>
                <a:gd name="T80" fmla="*/ 43 w 341"/>
                <a:gd name="T81" fmla="*/ 247 h 523"/>
                <a:gd name="T82" fmla="*/ 298 w 341"/>
                <a:gd name="T83" fmla="*/ 247 h 523"/>
                <a:gd name="T84" fmla="*/ 308 w 341"/>
                <a:gd name="T85" fmla="*/ 258 h 523"/>
                <a:gd name="T86" fmla="*/ 298 w 341"/>
                <a:gd name="T87" fmla="*/ 268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523">
                  <a:moveTo>
                    <a:pt x="298" y="0"/>
                  </a:moveTo>
                  <a:cubicBezTo>
                    <a:pt x="42" y="0"/>
                    <a:pt x="42" y="0"/>
                    <a:pt x="42" y="0"/>
                  </a:cubicBezTo>
                  <a:cubicBezTo>
                    <a:pt x="19" y="0"/>
                    <a:pt x="0" y="20"/>
                    <a:pt x="0" y="43"/>
                  </a:cubicBezTo>
                  <a:cubicBezTo>
                    <a:pt x="0" y="480"/>
                    <a:pt x="0" y="480"/>
                    <a:pt x="0" y="480"/>
                  </a:cubicBezTo>
                  <a:cubicBezTo>
                    <a:pt x="0" y="504"/>
                    <a:pt x="19" y="523"/>
                    <a:pt x="42" y="523"/>
                  </a:cubicBezTo>
                  <a:cubicBezTo>
                    <a:pt x="298" y="523"/>
                    <a:pt x="298" y="523"/>
                    <a:pt x="298" y="523"/>
                  </a:cubicBezTo>
                  <a:cubicBezTo>
                    <a:pt x="322" y="523"/>
                    <a:pt x="341" y="504"/>
                    <a:pt x="341" y="480"/>
                  </a:cubicBezTo>
                  <a:cubicBezTo>
                    <a:pt x="341" y="43"/>
                    <a:pt x="341" y="43"/>
                    <a:pt x="341" y="43"/>
                  </a:cubicBezTo>
                  <a:cubicBezTo>
                    <a:pt x="341" y="20"/>
                    <a:pt x="322" y="0"/>
                    <a:pt x="298" y="0"/>
                  </a:cubicBezTo>
                  <a:close/>
                  <a:moveTo>
                    <a:pt x="255" y="73"/>
                  </a:moveTo>
                  <a:cubicBezTo>
                    <a:pt x="255" y="60"/>
                    <a:pt x="266" y="50"/>
                    <a:pt x="278" y="50"/>
                  </a:cubicBezTo>
                  <a:cubicBezTo>
                    <a:pt x="291" y="50"/>
                    <a:pt x="301" y="60"/>
                    <a:pt x="301" y="73"/>
                  </a:cubicBezTo>
                  <a:cubicBezTo>
                    <a:pt x="301" y="137"/>
                    <a:pt x="301" y="137"/>
                    <a:pt x="301" y="137"/>
                  </a:cubicBezTo>
                  <a:cubicBezTo>
                    <a:pt x="301" y="149"/>
                    <a:pt x="291" y="160"/>
                    <a:pt x="278" y="160"/>
                  </a:cubicBezTo>
                  <a:cubicBezTo>
                    <a:pt x="266" y="160"/>
                    <a:pt x="255" y="149"/>
                    <a:pt x="255" y="137"/>
                  </a:cubicBezTo>
                  <a:lnTo>
                    <a:pt x="255" y="73"/>
                  </a:lnTo>
                  <a:close/>
                  <a:moveTo>
                    <a:pt x="298" y="461"/>
                  </a:moveTo>
                  <a:cubicBezTo>
                    <a:pt x="43" y="461"/>
                    <a:pt x="43" y="461"/>
                    <a:pt x="43" y="461"/>
                  </a:cubicBezTo>
                  <a:cubicBezTo>
                    <a:pt x="37" y="461"/>
                    <a:pt x="32" y="456"/>
                    <a:pt x="32" y="450"/>
                  </a:cubicBezTo>
                  <a:cubicBezTo>
                    <a:pt x="32" y="444"/>
                    <a:pt x="37" y="439"/>
                    <a:pt x="43" y="439"/>
                  </a:cubicBezTo>
                  <a:cubicBezTo>
                    <a:pt x="298" y="439"/>
                    <a:pt x="298" y="439"/>
                    <a:pt x="298" y="439"/>
                  </a:cubicBezTo>
                  <a:cubicBezTo>
                    <a:pt x="304" y="439"/>
                    <a:pt x="308" y="444"/>
                    <a:pt x="308" y="450"/>
                  </a:cubicBezTo>
                  <a:cubicBezTo>
                    <a:pt x="308" y="456"/>
                    <a:pt x="304" y="461"/>
                    <a:pt x="298" y="461"/>
                  </a:cubicBezTo>
                  <a:close/>
                  <a:moveTo>
                    <a:pt x="298" y="397"/>
                  </a:moveTo>
                  <a:cubicBezTo>
                    <a:pt x="43" y="397"/>
                    <a:pt x="43" y="397"/>
                    <a:pt x="43" y="397"/>
                  </a:cubicBezTo>
                  <a:cubicBezTo>
                    <a:pt x="37" y="397"/>
                    <a:pt x="32" y="392"/>
                    <a:pt x="32" y="386"/>
                  </a:cubicBezTo>
                  <a:cubicBezTo>
                    <a:pt x="32" y="380"/>
                    <a:pt x="37" y="375"/>
                    <a:pt x="43" y="375"/>
                  </a:cubicBezTo>
                  <a:cubicBezTo>
                    <a:pt x="298" y="375"/>
                    <a:pt x="298" y="375"/>
                    <a:pt x="298" y="375"/>
                  </a:cubicBezTo>
                  <a:cubicBezTo>
                    <a:pt x="304" y="375"/>
                    <a:pt x="308" y="380"/>
                    <a:pt x="308" y="386"/>
                  </a:cubicBezTo>
                  <a:cubicBezTo>
                    <a:pt x="308" y="392"/>
                    <a:pt x="304" y="397"/>
                    <a:pt x="298" y="397"/>
                  </a:cubicBezTo>
                  <a:close/>
                  <a:moveTo>
                    <a:pt x="298" y="332"/>
                  </a:moveTo>
                  <a:cubicBezTo>
                    <a:pt x="43" y="332"/>
                    <a:pt x="43" y="332"/>
                    <a:pt x="43" y="332"/>
                  </a:cubicBezTo>
                  <a:cubicBezTo>
                    <a:pt x="37" y="332"/>
                    <a:pt x="32" y="328"/>
                    <a:pt x="32" y="322"/>
                  </a:cubicBezTo>
                  <a:cubicBezTo>
                    <a:pt x="32" y="316"/>
                    <a:pt x="37" y="311"/>
                    <a:pt x="43" y="311"/>
                  </a:cubicBezTo>
                  <a:cubicBezTo>
                    <a:pt x="298" y="311"/>
                    <a:pt x="298" y="311"/>
                    <a:pt x="298" y="311"/>
                  </a:cubicBezTo>
                  <a:cubicBezTo>
                    <a:pt x="304" y="311"/>
                    <a:pt x="308" y="316"/>
                    <a:pt x="308" y="322"/>
                  </a:cubicBezTo>
                  <a:cubicBezTo>
                    <a:pt x="308" y="328"/>
                    <a:pt x="304" y="332"/>
                    <a:pt x="298" y="332"/>
                  </a:cubicBezTo>
                  <a:close/>
                  <a:moveTo>
                    <a:pt x="298" y="268"/>
                  </a:moveTo>
                  <a:cubicBezTo>
                    <a:pt x="43" y="268"/>
                    <a:pt x="43" y="268"/>
                    <a:pt x="43" y="268"/>
                  </a:cubicBezTo>
                  <a:cubicBezTo>
                    <a:pt x="37" y="268"/>
                    <a:pt x="32" y="263"/>
                    <a:pt x="32" y="258"/>
                  </a:cubicBezTo>
                  <a:cubicBezTo>
                    <a:pt x="32" y="252"/>
                    <a:pt x="37" y="247"/>
                    <a:pt x="43" y="247"/>
                  </a:cubicBezTo>
                  <a:cubicBezTo>
                    <a:pt x="298" y="247"/>
                    <a:pt x="298" y="247"/>
                    <a:pt x="298" y="247"/>
                  </a:cubicBezTo>
                  <a:cubicBezTo>
                    <a:pt x="304" y="247"/>
                    <a:pt x="308" y="252"/>
                    <a:pt x="308" y="258"/>
                  </a:cubicBezTo>
                  <a:cubicBezTo>
                    <a:pt x="308" y="263"/>
                    <a:pt x="304" y="268"/>
                    <a:pt x="298" y="268"/>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9"/>
            <p:cNvSpPr>
              <a:spLocks noEditPoints="1"/>
            </p:cNvSpPr>
            <p:nvPr/>
          </p:nvSpPr>
          <p:spPr bwMode="auto">
            <a:xfrm>
              <a:off x="1649951" y="2599267"/>
              <a:ext cx="495171" cy="529167"/>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7" name="Group 66"/>
          <p:cNvGrpSpPr/>
          <p:nvPr/>
        </p:nvGrpSpPr>
        <p:grpSpPr>
          <a:xfrm>
            <a:off x="7746022" y="1557310"/>
            <a:ext cx="1929552" cy="781879"/>
            <a:chOff x="2671766" y="2036401"/>
            <a:chExt cx="1447541" cy="586409"/>
          </a:xfrm>
          <a:effectLst>
            <a:outerShdw blurRad="50800" dist="38100" dir="2700000" algn="tl" rotWithShape="0">
              <a:prstClr val="black">
                <a:alpha val="40000"/>
              </a:prstClr>
            </a:outerShdw>
          </a:effectLst>
        </p:grpSpPr>
        <p:sp>
          <p:nvSpPr>
            <p:cNvPr id="68" name="Freeform 24"/>
            <p:cNvSpPr>
              <a:spLocks noEditPoints="1"/>
            </p:cNvSpPr>
            <p:nvPr/>
          </p:nvSpPr>
          <p:spPr bwMode="auto">
            <a:xfrm>
              <a:off x="2806057" y="2036401"/>
              <a:ext cx="1185697" cy="350503"/>
            </a:xfrm>
            <a:custGeom>
              <a:avLst/>
              <a:gdLst>
                <a:gd name="T0" fmla="*/ 21 w 1044"/>
                <a:gd name="T1" fmla="*/ 0 h 309"/>
                <a:gd name="T2" fmla="*/ 0 w 1044"/>
                <a:gd name="T3" fmla="*/ 93 h 309"/>
                <a:gd name="T4" fmla="*/ 1023 w 1044"/>
                <a:gd name="T5" fmla="*/ 115 h 309"/>
                <a:gd name="T6" fmla="*/ 1044 w 1044"/>
                <a:gd name="T7" fmla="*/ 21 h 309"/>
                <a:gd name="T8" fmla="*/ 1027 w 1044"/>
                <a:gd name="T9" fmla="*/ 105 h 309"/>
                <a:gd name="T10" fmla="*/ 16 w 1044"/>
                <a:gd name="T11" fmla="*/ 101 h 309"/>
                <a:gd name="T12" fmla="*/ 1027 w 1044"/>
                <a:gd name="T13" fmla="*/ 97 h 309"/>
                <a:gd name="T14" fmla="*/ 1027 w 1044"/>
                <a:gd name="T15" fmla="*/ 105 h 309"/>
                <a:gd name="T16" fmla="*/ 20 w 1044"/>
                <a:gd name="T17" fmla="*/ 88 h 309"/>
                <a:gd name="T18" fmla="*/ 20 w 1044"/>
                <a:gd name="T19" fmla="*/ 80 h 309"/>
                <a:gd name="T20" fmla="*/ 1031 w 1044"/>
                <a:gd name="T21" fmla="*/ 84 h 309"/>
                <a:gd name="T22" fmla="*/ 1023 w 1044"/>
                <a:gd name="T23" fmla="*/ 128 h 309"/>
                <a:gd name="T24" fmla="*/ 0 w 1044"/>
                <a:gd name="T25" fmla="*/ 150 h 309"/>
                <a:gd name="T26" fmla="*/ 21 w 1044"/>
                <a:gd name="T27" fmla="*/ 309 h 309"/>
                <a:gd name="T28" fmla="*/ 1044 w 1044"/>
                <a:gd name="T29" fmla="*/ 288 h 309"/>
                <a:gd name="T30" fmla="*/ 1023 w 1044"/>
                <a:gd name="T31" fmla="*/ 128 h 309"/>
                <a:gd name="T32" fmla="*/ 381 w 1044"/>
                <a:gd name="T33" fmla="*/ 239 h 309"/>
                <a:gd name="T34" fmla="*/ 366 w 1044"/>
                <a:gd name="T35" fmla="*/ 228 h 309"/>
                <a:gd name="T36" fmla="*/ 376 w 1044"/>
                <a:gd name="T37" fmla="*/ 212 h 309"/>
                <a:gd name="T38" fmla="*/ 392 w 1044"/>
                <a:gd name="T39" fmla="*/ 223 h 309"/>
                <a:gd name="T40" fmla="*/ 438 w 1044"/>
                <a:gd name="T41" fmla="*/ 228 h 309"/>
                <a:gd name="T42" fmla="*/ 422 w 1044"/>
                <a:gd name="T43" fmla="*/ 239 h 309"/>
                <a:gd name="T44" fmla="*/ 412 w 1044"/>
                <a:gd name="T45" fmla="*/ 223 h 309"/>
                <a:gd name="T46" fmla="*/ 428 w 1044"/>
                <a:gd name="T47" fmla="*/ 212 h 309"/>
                <a:gd name="T48" fmla="*/ 438 w 1044"/>
                <a:gd name="T49" fmla="*/ 228 h 309"/>
                <a:gd name="T50" fmla="*/ 474 w 1044"/>
                <a:gd name="T51" fmla="*/ 239 h 309"/>
                <a:gd name="T52" fmla="*/ 458 w 1044"/>
                <a:gd name="T53" fmla="*/ 228 h 309"/>
                <a:gd name="T54" fmla="*/ 468 w 1044"/>
                <a:gd name="T55" fmla="*/ 212 h 309"/>
                <a:gd name="T56" fmla="*/ 484 w 1044"/>
                <a:gd name="T57" fmla="*/ 223 h 309"/>
                <a:gd name="T58" fmla="*/ 530 w 1044"/>
                <a:gd name="T59" fmla="*/ 228 h 309"/>
                <a:gd name="T60" fmla="*/ 515 w 1044"/>
                <a:gd name="T61" fmla="*/ 239 h 309"/>
                <a:gd name="T62" fmla="*/ 504 w 1044"/>
                <a:gd name="T63" fmla="*/ 223 h 309"/>
                <a:gd name="T64" fmla="*/ 520 w 1044"/>
                <a:gd name="T65" fmla="*/ 212 h 309"/>
                <a:gd name="T66" fmla="*/ 530 w 1044"/>
                <a:gd name="T67" fmla="*/ 228 h 309"/>
                <a:gd name="T68" fmla="*/ 566 w 1044"/>
                <a:gd name="T69" fmla="*/ 239 h 309"/>
                <a:gd name="T70" fmla="*/ 550 w 1044"/>
                <a:gd name="T71" fmla="*/ 228 h 309"/>
                <a:gd name="T72" fmla="*/ 561 w 1044"/>
                <a:gd name="T73" fmla="*/ 212 h 309"/>
                <a:gd name="T74" fmla="*/ 577 w 1044"/>
                <a:gd name="T75" fmla="*/ 223 h 309"/>
                <a:gd name="T76" fmla="*/ 844 w 1044"/>
                <a:gd name="T77" fmla="*/ 232 h 309"/>
                <a:gd name="T78" fmla="*/ 651 w 1044"/>
                <a:gd name="T79" fmla="*/ 246 h 309"/>
                <a:gd name="T80" fmla="*/ 637 w 1044"/>
                <a:gd name="T81" fmla="*/ 219 h 309"/>
                <a:gd name="T82" fmla="*/ 830 w 1044"/>
                <a:gd name="T83" fmla="*/ 205 h 309"/>
                <a:gd name="T84" fmla="*/ 844 w 1044"/>
                <a:gd name="T85" fmla="*/ 232 h 309"/>
                <a:gd name="T86" fmla="*/ 922 w 1044"/>
                <a:gd name="T87" fmla="*/ 225 h 309"/>
                <a:gd name="T88" fmla="*/ 997 w 1044"/>
                <a:gd name="T89" fmla="*/ 22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4" h="309">
                  <a:moveTo>
                    <a:pt x="1023" y="0"/>
                  </a:moveTo>
                  <a:cubicBezTo>
                    <a:pt x="21" y="0"/>
                    <a:pt x="21" y="0"/>
                    <a:pt x="21" y="0"/>
                  </a:cubicBezTo>
                  <a:cubicBezTo>
                    <a:pt x="9" y="0"/>
                    <a:pt x="0" y="9"/>
                    <a:pt x="0" y="21"/>
                  </a:cubicBezTo>
                  <a:cubicBezTo>
                    <a:pt x="0" y="93"/>
                    <a:pt x="0" y="93"/>
                    <a:pt x="0" y="93"/>
                  </a:cubicBezTo>
                  <a:cubicBezTo>
                    <a:pt x="0" y="105"/>
                    <a:pt x="9" y="115"/>
                    <a:pt x="21" y="115"/>
                  </a:cubicBezTo>
                  <a:cubicBezTo>
                    <a:pt x="1023" y="115"/>
                    <a:pt x="1023" y="115"/>
                    <a:pt x="1023" y="115"/>
                  </a:cubicBezTo>
                  <a:cubicBezTo>
                    <a:pt x="1034" y="115"/>
                    <a:pt x="1044" y="105"/>
                    <a:pt x="1044" y="93"/>
                  </a:cubicBezTo>
                  <a:cubicBezTo>
                    <a:pt x="1044" y="21"/>
                    <a:pt x="1044" y="21"/>
                    <a:pt x="1044" y="21"/>
                  </a:cubicBezTo>
                  <a:cubicBezTo>
                    <a:pt x="1044" y="9"/>
                    <a:pt x="1034" y="0"/>
                    <a:pt x="1023" y="0"/>
                  </a:cubicBezTo>
                  <a:close/>
                  <a:moveTo>
                    <a:pt x="1027" y="105"/>
                  </a:moveTo>
                  <a:cubicBezTo>
                    <a:pt x="20" y="105"/>
                    <a:pt x="20" y="105"/>
                    <a:pt x="20" y="105"/>
                  </a:cubicBezTo>
                  <a:cubicBezTo>
                    <a:pt x="18" y="105"/>
                    <a:pt x="16" y="103"/>
                    <a:pt x="16" y="101"/>
                  </a:cubicBezTo>
                  <a:cubicBezTo>
                    <a:pt x="16" y="99"/>
                    <a:pt x="18" y="97"/>
                    <a:pt x="20" y="97"/>
                  </a:cubicBezTo>
                  <a:cubicBezTo>
                    <a:pt x="1027" y="97"/>
                    <a:pt x="1027" y="97"/>
                    <a:pt x="1027" y="97"/>
                  </a:cubicBezTo>
                  <a:cubicBezTo>
                    <a:pt x="1029" y="97"/>
                    <a:pt x="1031" y="99"/>
                    <a:pt x="1031" y="101"/>
                  </a:cubicBezTo>
                  <a:cubicBezTo>
                    <a:pt x="1031" y="103"/>
                    <a:pt x="1029" y="105"/>
                    <a:pt x="1027" y="105"/>
                  </a:cubicBezTo>
                  <a:close/>
                  <a:moveTo>
                    <a:pt x="1027" y="88"/>
                  </a:moveTo>
                  <a:cubicBezTo>
                    <a:pt x="20" y="88"/>
                    <a:pt x="20" y="88"/>
                    <a:pt x="20" y="88"/>
                  </a:cubicBezTo>
                  <a:cubicBezTo>
                    <a:pt x="18" y="88"/>
                    <a:pt x="16" y="86"/>
                    <a:pt x="16" y="84"/>
                  </a:cubicBezTo>
                  <a:cubicBezTo>
                    <a:pt x="16" y="81"/>
                    <a:pt x="18" y="80"/>
                    <a:pt x="20" y="80"/>
                  </a:cubicBezTo>
                  <a:cubicBezTo>
                    <a:pt x="1027" y="80"/>
                    <a:pt x="1027" y="80"/>
                    <a:pt x="1027" y="80"/>
                  </a:cubicBezTo>
                  <a:cubicBezTo>
                    <a:pt x="1029" y="80"/>
                    <a:pt x="1031" y="81"/>
                    <a:pt x="1031" y="84"/>
                  </a:cubicBezTo>
                  <a:cubicBezTo>
                    <a:pt x="1031" y="86"/>
                    <a:pt x="1029" y="88"/>
                    <a:pt x="1027" y="88"/>
                  </a:cubicBezTo>
                  <a:close/>
                  <a:moveTo>
                    <a:pt x="1023" y="128"/>
                  </a:moveTo>
                  <a:cubicBezTo>
                    <a:pt x="21" y="128"/>
                    <a:pt x="21" y="128"/>
                    <a:pt x="21" y="128"/>
                  </a:cubicBezTo>
                  <a:cubicBezTo>
                    <a:pt x="9" y="128"/>
                    <a:pt x="0" y="138"/>
                    <a:pt x="0" y="150"/>
                  </a:cubicBezTo>
                  <a:cubicBezTo>
                    <a:pt x="0" y="288"/>
                    <a:pt x="0" y="288"/>
                    <a:pt x="0" y="288"/>
                  </a:cubicBezTo>
                  <a:cubicBezTo>
                    <a:pt x="0" y="300"/>
                    <a:pt x="9" y="309"/>
                    <a:pt x="21" y="309"/>
                  </a:cubicBezTo>
                  <a:cubicBezTo>
                    <a:pt x="1023" y="309"/>
                    <a:pt x="1023" y="309"/>
                    <a:pt x="1023" y="309"/>
                  </a:cubicBezTo>
                  <a:cubicBezTo>
                    <a:pt x="1034" y="309"/>
                    <a:pt x="1044" y="300"/>
                    <a:pt x="1044" y="288"/>
                  </a:cubicBezTo>
                  <a:cubicBezTo>
                    <a:pt x="1044" y="150"/>
                    <a:pt x="1044" y="150"/>
                    <a:pt x="1044" y="150"/>
                  </a:cubicBezTo>
                  <a:cubicBezTo>
                    <a:pt x="1044" y="138"/>
                    <a:pt x="1034" y="128"/>
                    <a:pt x="1023" y="128"/>
                  </a:cubicBezTo>
                  <a:close/>
                  <a:moveTo>
                    <a:pt x="392" y="228"/>
                  </a:moveTo>
                  <a:cubicBezTo>
                    <a:pt x="392" y="234"/>
                    <a:pt x="387" y="239"/>
                    <a:pt x="381" y="239"/>
                  </a:cubicBezTo>
                  <a:cubicBezTo>
                    <a:pt x="376" y="239"/>
                    <a:pt x="376" y="239"/>
                    <a:pt x="376" y="239"/>
                  </a:cubicBezTo>
                  <a:cubicBezTo>
                    <a:pt x="370" y="239"/>
                    <a:pt x="366" y="234"/>
                    <a:pt x="366" y="228"/>
                  </a:cubicBezTo>
                  <a:cubicBezTo>
                    <a:pt x="366" y="223"/>
                    <a:pt x="366" y="223"/>
                    <a:pt x="366" y="223"/>
                  </a:cubicBezTo>
                  <a:cubicBezTo>
                    <a:pt x="366" y="217"/>
                    <a:pt x="370" y="212"/>
                    <a:pt x="376" y="212"/>
                  </a:cubicBezTo>
                  <a:cubicBezTo>
                    <a:pt x="381" y="212"/>
                    <a:pt x="381" y="212"/>
                    <a:pt x="381" y="212"/>
                  </a:cubicBezTo>
                  <a:cubicBezTo>
                    <a:pt x="387" y="212"/>
                    <a:pt x="392" y="217"/>
                    <a:pt x="392" y="223"/>
                  </a:cubicBezTo>
                  <a:lnTo>
                    <a:pt x="392" y="228"/>
                  </a:lnTo>
                  <a:close/>
                  <a:moveTo>
                    <a:pt x="438" y="228"/>
                  </a:moveTo>
                  <a:cubicBezTo>
                    <a:pt x="438" y="234"/>
                    <a:pt x="433" y="239"/>
                    <a:pt x="428" y="239"/>
                  </a:cubicBezTo>
                  <a:cubicBezTo>
                    <a:pt x="422" y="239"/>
                    <a:pt x="422" y="239"/>
                    <a:pt x="422" y="239"/>
                  </a:cubicBezTo>
                  <a:cubicBezTo>
                    <a:pt x="416" y="239"/>
                    <a:pt x="412" y="234"/>
                    <a:pt x="412" y="228"/>
                  </a:cubicBezTo>
                  <a:cubicBezTo>
                    <a:pt x="412" y="223"/>
                    <a:pt x="412" y="223"/>
                    <a:pt x="412" y="223"/>
                  </a:cubicBezTo>
                  <a:cubicBezTo>
                    <a:pt x="412" y="217"/>
                    <a:pt x="416" y="212"/>
                    <a:pt x="422" y="212"/>
                  </a:cubicBezTo>
                  <a:cubicBezTo>
                    <a:pt x="428" y="212"/>
                    <a:pt x="428" y="212"/>
                    <a:pt x="428" y="212"/>
                  </a:cubicBezTo>
                  <a:cubicBezTo>
                    <a:pt x="433" y="212"/>
                    <a:pt x="438" y="217"/>
                    <a:pt x="438" y="223"/>
                  </a:cubicBezTo>
                  <a:lnTo>
                    <a:pt x="438" y="228"/>
                  </a:lnTo>
                  <a:close/>
                  <a:moveTo>
                    <a:pt x="484" y="228"/>
                  </a:moveTo>
                  <a:cubicBezTo>
                    <a:pt x="484" y="234"/>
                    <a:pt x="480" y="239"/>
                    <a:pt x="474" y="239"/>
                  </a:cubicBezTo>
                  <a:cubicBezTo>
                    <a:pt x="468" y="239"/>
                    <a:pt x="468" y="239"/>
                    <a:pt x="468" y="239"/>
                  </a:cubicBezTo>
                  <a:cubicBezTo>
                    <a:pt x="463" y="239"/>
                    <a:pt x="458" y="234"/>
                    <a:pt x="458" y="228"/>
                  </a:cubicBezTo>
                  <a:cubicBezTo>
                    <a:pt x="458" y="223"/>
                    <a:pt x="458" y="223"/>
                    <a:pt x="458" y="223"/>
                  </a:cubicBezTo>
                  <a:cubicBezTo>
                    <a:pt x="458" y="217"/>
                    <a:pt x="463" y="212"/>
                    <a:pt x="468" y="212"/>
                  </a:cubicBezTo>
                  <a:cubicBezTo>
                    <a:pt x="474" y="212"/>
                    <a:pt x="474" y="212"/>
                    <a:pt x="474" y="212"/>
                  </a:cubicBezTo>
                  <a:cubicBezTo>
                    <a:pt x="480" y="212"/>
                    <a:pt x="484" y="217"/>
                    <a:pt x="484" y="223"/>
                  </a:cubicBezTo>
                  <a:lnTo>
                    <a:pt x="484" y="228"/>
                  </a:lnTo>
                  <a:close/>
                  <a:moveTo>
                    <a:pt x="530" y="228"/>
                  </a:moveTo>
                  <a:cubicBezTo>
                    <a:pt x="530" y="234"/>
                    <a:pt x="526" y="239"/>
                    <a:pt x="520" y="239"/>
                  </a:cubicBezTo>
                  <a:cubicBezTo>
                    <a:pt x="515" y="239"/>
                    <a:pt x="515" y="239"/>
                    <a:pt x="515" y="239"/>
                  </a:cubicBezTo>
                  <a:cubicBezTo>
                    <a:pt x="509" y="239"/>
                    <a:pt x="504" y="234"/>
                    <a:pt x="504" y="228"/>
                  </a:cubicBezTo>
                  <a:cubicBezTo>
                    <a:pt x="504" y="223"/>
                    <a:pt x="504" y="223"/>
                    <a:pt x="504" y="223"/>
                  </a:cubicBezTo>
                  <a:cubicBezTo>
                    <a:pt x="504" y="217"/>
                    <a:pt x="509" y="212"/>
                    <a:pt x="515" y="212"/>
                  </a:cubicBezTo>
                  <a:cubicBezTo>
                    <a:pt x="520" y="212"/>
                    <a:pt x="520" y="212"/>
                    <a:pt x="520" y="212"/>
                  </a:cubicBezTo>
                  <a:cubicBezTo>
                    <a:pt x="526" y="212"/>
                    <a:pt x="530" y="217"/>
                    <a:pt x="530" y="223"/>
                  </a:cubicBezTo>
                  <a:lnTo>
                    <a:pt x="530" y="228"/>
                  </a:lnTo>
                  <a:close/>
                  <a:moveTo>
                    <a:pt x="577" y="228"/>
                  </a:moveTo>
                  <a:cubicBezTo>
                    <a:pt x="577" y="234"/>
                    <a:pt x="572" y="239"/>
                    <a:pt x="566" y="239"/>
                  </a:cubicBezTo>
                  <a:cubicBezTo>
                    <a:pt x="561" y="239"/>
                    <a:pt x="561" y="239"/>
                    <a:pt x="561" y="239"/>
                  </a:cubicBezTo>
                  <a:cubicBezTo>
                    <a:pt x="555" y="239"/>
                    <a:pt x="550" y="234"/>
                    <a:pt x="550" y="228"/>
                  </a:cubicBezTo>
                  <a:cubicBezTo>
                    <a:pt x="550" y="223"/>
                    <a:pt x="550" y="223"/>
                    <a:pt x="550" y="223"/>
                  </a:cubicBezTo>
                  <a:cubicBezTo>
                    <a:pt x="550" y="217"/>
                    <a:pt x="555" y="212"/>
                    <a:pt x="561" y="212"/>
                  </a:cubicBezTo>
                  <a:cubicBezTo>
                    <a:pt x="566" y="212"/>
                    <a:pt x="566" y="212"/>
                    <a:pt x="566" y="212"/>
                  </a:cubicBezTo>
                  <a:cubicBezTo>
                    <a:pt x="572" y="212"/>
                    <a:pt x="577" y="217"/>
                    <a:pt x="577" y="223"/>
                  </a:cubicBezTo>
                  <a:lnTo>
                    <a:pt x="577" y="228"/>
                  </a:lnTo>
                  <a:close/>
                  <a:moveTo>
                    <a:pt x="844" y="232"/>
                  </a:moveTo>
                  <a:cubicBezTo>
                    <a:pt x="844" y="240"/>
                    <a:pt x="838" y="246"/>
                    <a:pt x="830" y="246"/>
                  </a:cubicBezTo>
                  <a:cubicBezTo>
                    <a:pt x="651" y="246"/>
                    <a:pt x="651" y="246"/>
                    <a:pt x="651" y="246"/>
                  </a:cubicBezTo>
                  <a:cubicBezTo>
                    <a:pt x="643" y="246"/>
                    <a:pt x="637" y="240"/>
                    <a:pt x="637" y="232"/>
                  </a:cubicBezTo>
                  <a:cubicBezTo>
                    <a:pt x="637" y="219"/>
                    <a:pt x="637" y="219"/>
                    <a:pt x="637" y="219"/>
                  </a:cubicBezTo>
                  <a:cubicBezTo>
                    <a:pt x="637" y="211"/>
                    <a:pt x="643" y="205"/>
                    <a:pt x="651" y="205"/>
                  </a:cubicBezTo>
                  <a:cubicBezTo>
                    <a:pt x="830" y="205"/>
                    <a:pt x="830" y="205"/>
                    <a:pt x="830" y="205"/>
                  </a:cubicBezTo>
                  <a:cubicBezTo>
                    <a:pt x="838" y="205"/>
                    <a:pt x="844" y="211"/>
                    <a:pt x="844" y="219"/>
                  </a:cubicBezTo>
                  <a:lnTo>
                    <a:pt x="844" y="232"/>
                  </a:lnTo>
                  <a:close/>
                  <a:moveTo>
                    <a:pt x="960" y="263"/>
                  </a:moveTo>
                  <a:cubicBezTo>
                    <a:pt x="939" y="263"/>
                    <a:pt x="922" y="246"/>
                    <a:pt x="922" y="225"/>
                  </a:cubicBezTo>
                  <a:cubicBezTo>
                    <a:pt x="922" y="205"/>
                    <a:pt x="939" y="188"/>
                    <a:pt x="960" y="188"/>
                  </a:cubicBezTo>
                  <a:cubicBezTo>
                    <a:pt x="980" y="188"/>
                    <a:pt x="997" y="205"/>
                    <a:pt x="997" y="225"/>
                  </a:cubicBezTo>
                  <a:cubicBezTo>
                    <a:pt x="997" y="246"/>
                    <a:pt x="980" y="263"/>
                    <a:pt x="960" y="26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TextBox 68"/>
            <p:cNvSpPr txBox="1"/>
            <p:nvPr/>
          </p:nvSpPr>
          <p:spPr>
            <a:xfrm>
              <a:off x="2671766" y="2384283"/>
              <a:ext cx="1447541" cy="238527"/>
            </a:xfrm>
            <a:prstGeom prst="rect">
              <a:avLst/>
            </a:prstGeom>
            <a:noFill/>
          </p:spPr>
          <p:txBody>
            <a:bodyPr wrap="square" rtlCol="0">
              <a:spAutoFit/>
            </a:bodyPr>
            <a:lstStyle/>
            <a:p>
              <a:pPr algn="ctr">
                <a:lnSpc>
                  <a:spcPct val="90000"/>
                </a:lnSpc>
              </a:pPr>
              <a:r>
                <a:rPr lang="en-US" sz="1600" dirty="0">
                  <a:cs typeface="Franklin Gothic Book"/>
                </a:rPr>
                <a:t>BIG-IP Platform</a:t>
              </a:r>
              <a:endParaRPr lang="en-US" sz="1600" dirty="0"/>
            </a:p>
          </p:txBody>
        </p:sp>
      </p:grpSp>
      <p:grpSp>
        <p:nvGrpSpPr>
          <p:cNvPr id="6" name="Group 5"/>
          <p:cNvGrpSpPr/>
          <p:nvPr/>
        </p:nvGrpSpPr>
        <p:grpSpPr>
          <a:xfrm>
            <a:off x="4525137" y="1067418"/>
            <a:ext cx="2613519" cy="1274123"/>
            <a:chOff x="1801604" y="575277"/>
            <a:chExt cx="2613519" cy="1274123"/>
          </a:xfrm>
        </p:grpSpPr>
        <p:grpSp>
          <p:nvGrpSpPr>
            <p:cNvPr id="74" name="Group 73"/>
            <p:cNvGrpSpPr/>
            <p:nvPr/>
          </p:nvGrpSpPr>
          <p:grpSpPr>
            <a:xfrm>
              <a:off x="1801604" y="575277"/>
              <a:ext cx="2613519" cy="1274123"/>
              <a:chOff x="241754" y="2089652"/>
              <a:chExt cx="2613519" cy="1274123"/>
            </a:xfrm>
          </p:grpSpPr>
          <p:sp>
            <p:nvSpPr>
              <p:cNvPr id="75" name="Freeform 19"/>
              <p:cNvSpPr>
                <a:spLocks noEditPoints="1"/>
              </p:cNvSpPr>
              <p:nvPr/>
            </p:nvSpPr>
            <p:spPr bwMode="auto">
              <a:xfrm>
                <a:off x="1629337" y="2589666"/>
                <a:ext cx="495171" cy="529167"/>
              </a:xfrm>
              <a:custGeom>
                <a:avLst/>
                <a:gdLst>
                  <a:gd name="T0" fmla="*/ 206 w 412"/>
                  <a:gd name="T1" fmla="*/ 0 h 441"/>
                  <a:gd name="T2" fmla="*/ 0 w 412"/>
                  <a:gd name="T3" fmla="*/ 82 h 441"/>
                  <a:gd name="T4" fmla="*/ 0 w 412"/>
                  <a:gd name="T5" fmla="*/ 361 h 441"/>
                  <a:gd name="T6" fmla="*/ 0 w 412"/>
                  <a:gd name="T7" fmla="*/ 361 h 441"/>
                  <a:gd name="T8" fmla="*/ 206 w 412"/>
                  <a:gd name="T9" fmla="*/ 441 h 441"/>
                  <a:gd name="T10" fmla="*/ 411 w 412"/>
                  <a:gd name="T11" fmla="*/ 361 h 441"/>
                  <a:gd name="T12" fmla="*/ 412 w 412"/>
                  <a:gd name="T13" fmla="*/ 361 h 441"/>
                  <a:gd name="T14" fmla="*/ 412 w 412"/>
                  <a:gd name="T15" fmla="*/ 82 h 441"/>
                  <a:gd name="T16" fmla="*/ 206 w 412"/>
                  <a:gd name="T17" fmla="*/ 0 h 441"/>
                  <a:gd name="T18" fmla="*/ 381 w 412"/>
                  <a:gd name="T19" fmla="*/ 320 h 441"/>
                  <a:gd name="T20" fmla="*/ 206 w 412"/>
                  <a:gd name="T21" fmla="*/ 357 h 441"/>
                  <a:gd name="T22" fmla="*/ 30 w 412"/>
                  <a:gd name="T23" fmla="*/ 320 h 441"/>
                  <a:gd name="T24" fmla="*/ 25 w 412"/>
                  <a:gd name="T25" fmla="*/ 303 h 441"/>
                  <a:gd name="T26" fmla="*/ 42 w 412"/>
                  <a:gd name="T27" fmla="*/ 299 h 441"/>
                  <a:gd name="T28" fmla="*/ 206 w 412"/>
                  <a:gd name="T29" fmla="*/ 333 h 441"/>
                  <a:gd name="T30" fmla="*/ 369 w 412"/>
                  <a:gd name="T31" fmla="*/ 299 h 441"/>
                  <a:gd name="T32" fmla="*/ 386 w 412"/>
                  <a:gd name="T33" fmla="*/ 303 h 441"/>
                  <a:gd name="T34" fmla="*/ 381 w 412"/>
                  <a:gd name="T35" fmla="*/ 320 h 441"/>
                  <a:gd name="T36" fmla="*/ 381 w 412"/>
                  <a:gd name="T37" fmla="*/ 223 h 441"/>
                  <a:gd name="T38" fmla="*/ 206 w 412"/>
                  <a:gd name="T39" fmla="*/ 260 h 441"/>
                  <a:gd name="T40" fmla="*/ 30 w 412"/>
                  <a:gd name="T41" fmla="*/ 223 h 441"/>
                  <a:gd name="T42" fmla="*/ 25 w 412"/>
                  <a:gd name="T43" fmla="*/ 207 h 441"/>
                  <a:gd name="T44" fmla="*/ 42 w 412"/>
                  <a:gd name="T45" fmla="*/ 202 h 441"/>
                  <a:gd name="T46" fmla="*/ 206 w 412"/>
                  <a:gd name="T47" fmla="*/ 236 h 441"/>
                  <a:gd name="T48" fmla="*/ 369 w 412"/>
                  <a:gd name="T49" fmla="*/ 202 h 441"/>
                  <a:gd name="T50" fmla="*/ 386 w 412"/>
                  <a:gd name="T51" fmla="*/ 207 h 441"/>
                  <a:gd name="T52" fmla="*/ 381 w 412"/>
                  <a:gd name="T53" fmla="*/ 223 h 441"/>
                  <a:gd name="T54" fmla="*/ 381 w 412"/>
                  <a:gd name="T55" fmla="*/ 126 h 441"/>
                  <a:gd name="T56" fmla="*/ 206 w 412"/>
                  <a:gd name="T57" fmla="*/ 164 h 441"/>
                  <a:gd name="T58" fmla="*/ 30 w 412"/>
                  <a:gd name="T59" fmla="*/ 126 h 441"/>
                  <a:gd name="T60" fmla="*/ 25 w 412"/>
                  <a:gd name="T61" fmla="*/ 110 h 441"/>
                  <a:gd name="T62" fmla="*/ 42 w 412"/>
                  <a:gd name="T63" fmla="*/ 106 h 441"/>
                  <a:gd name="T64" fmla="*/ 206 w 412"/>
                  <a:gd name="T65" fmla="*/ 140 h 441"/>
                  <a:gd name="T66" fmla="*/ 369 w 412"/>
                  <a:gd name="T67" fmla="*/ 106 h 441"/>
                  <a:gd name="T68" fmla="*/ 386 w 412"/>
                  <a:gd name="T69" fmla="*/ 110 h 441"/>
                  <a:gd name="T70" fmla="*/ 381 w 412"/>
                  <a:gd name="T71" fmla="*/ 12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2" h="441">
                    <a:moveTo>
                      <a:pt x="206" y="0"/>
                    </a:moveTo>
                    <a:cubicBezTo>
                      <a:pt x="92" y="0"/>
                      <a:pt x="0" y="37"/>
                      <a:pt x="0" y="82"/>
                    </a:cubicBezTo>
                    <a:cubicBezTo>
                      <a:pt x="0" y="82"/>
                      <a:pt x="0" y="361"/>
                      <a:pt x="0" y="361"/>
                    </a:cubicBezTo>
                    <a:cubicBezTo>
                      <a:pt x="0" y="361"/>
                      <a:pt x="0" y="361"/>
                      <a:pt x="0" y="361"/>
                    </a:cubicBezTo>
                    <a:cubicBezTo>
                      <a:pt x="1" y="406"/>
                      <a:pt x="93" y="441"/>
                      <a:pt x="206" y="441"/>
                    </a:cubicBezTo>
                    <a:cubicBezTo>
                      <a:pt x="318" y="441"/>
                      <a:pt x="410" y="406"/>
                      <a:pt x="411" y="361"/>
                    </a:cubicBezTo>
                    <a:cubicBezTo>
                      <a:pt x="412" y="361"/>
                      <a:pt x="412" y="361"/>
                      <a:pt x="412" y="361"/>
                    </a:cubicBezTo>
                    <a:cubicBezTo>
                      <a:pt x="412" y="361"/>
                      <a:pt x="412" y="82"/>
                      <a:pt x="412" y="82"/>
                    </a:cubicBezTo>
                    <a:cubicBezTo>
                      <a:pt x="412" y="37"/>
                      <a:pt x="319" y="0"/>
                      <a:pt x="206" y="0"/>
                    </a:cubicBezTo>
                    <a:close/>
                    <a:moveTo>
                      <a:pt x="381" y="320"/>
                    </a:moveTo>
                    <a:cubicBezTo>
                      <a:pt x="341" y="343"/>
                      <a:pt x="276" y="357"/>
                      <a:pt x="206" y="357"/>
                    </a:cubicBezTo>
                    <a:cubicBezTo>
                      <a:pt x="136" y="357"/>
                      <a:pt x="70" y="343"/>
                      <a:pt x="30" y="320"/>
                    </a:cubicBezTo>
                    <a:cubicBezTo>
                      <a:pt x="24" y="316"/>
                      <a:pt x="22" y="309"/>
                      <a:pt x="25" y="303"/>
                    </a:cubicBezTo>
                    <a:cubicBezTo>
                      <a:pt x="29" y="297"/>
                      <a:pt x="36" y="295"/>
                      <a:pt x="42" y="299"/>
                    </a:cubicBezTo>
                    <a:cubicBezTo>
                      <a:pt x="78" y="320"/>
                      <a:pt x="140" y="333"/>
                      <a:pt x="206" y="333"/>
                    </a:cubicBezTo>
                    <a:cubicBezTo>
                      <a:pt x="272" y="333"/>
                      <a:pt x="333" y="320"/>
                      <a:pt x="369" y="299"/>
                    </a:cubicBezTo>
                    <a:cubicBezTo>
                      <a:pt x="375" y="295"/>
                      <a:pt x="382" y="297"/>
                      <a:pt x="386" y="303"/>
                    </a:cubicBezTo>
                    <a:cubicBezTo>
                      <a:pt x="389" y="309"/>
                      <a:pt x="387" y="316"/>
                      <a:pt x="381" y="320"/>
                    </a:cubicBezTo>
                    <a:close/>
                    <a:moveTo>
                      <a:pt x="381" y="223"/>
                    </a:moveTo>
                    <a:cubicBezTo>
                      <a:pt x="341" y="246"/>
                      <a:pt x="276" y="260"/>
                      <a:pt x="206" y="260"/>
                    </a:cubicBezTo>
                    <a:cubicBezTo>
                      <a:pt x="136" y="260"/>
                      <a:pt x="70" y="246"/>
                      <a:pt x="30" y="223"/>
                    </a:cubicBezTo>
                    <a:cubicBezTo>
                      <a:pt x="24" y="220"/>
                      <a:pt x="22" y="212"/>
                      <a:pt x="25" y="207"/>
                    </a:cubicBezTo>
                    <a:cubicBezTo>
                      <a:pt x="29" y="201"/>
                      <a:pt x="36" y="199"/>
                      <a:pt x="42" y="202"/>
                    </a:cubicBezTo>
                    <a:cubicBezTo>
                      <a:pt x="78" y="224"/>
                      <a:pt x="140" y="236"/>
                      <a:pt x="206" y="236"/>
                    </a:cubicBezTo>
                    <a:cubicBezTo>
                      <a:pt x="272" y="236"/>
                      <a:pt x="333" y="224"/>
                      <a:pt x="369" y="202"/>
                    </a:cubicBezTo>
                    <a:cubicBezTo>
                      <a:pt x="375" y="199"/>
                      <a:pt x="382" y="201"/>
                      <a:pt x="386" y="207"/>
                    </a:cubicBezTo>
                    <a:cubicBezTo>
                      <a:pt x="389" y="212"/>
                      <a:pt x="387" y="220"/>
                      <a:pt x="381" y="223"/>
                    </a:cubicBezTo>
                    <a:close/>
                    <a:moveTo>
                      <a:pt x="381" y="126"/>
                    </a:moveTo>
                    <a:cubicBezTo>
                      <a:pt x="341" y="150"/>
                      <a:pt x="276" y="164"/>
                      <a:pt x="206" y="164"/>
                    </a:cubicBezTo>
                    <a:cubicBezTo>
                      <a:pt x="136" y="164"/>
                      <a:pt x="70" y="150"/>
                      <a:pt x="30" y="126"/>
                    </a:cubicBezTo>
                    <a:cubicBezTo>
                      <a:pt x="24" y="123"/>
                      <a:pt x="22" y="116"/>
                      <a:pt x="25" y="110"/>
                    </a:cubicBezTo>
                    <a:cubicBezTo>
                      <a:pt x="29" y="104"/>
                      <a:pt x="36" y="102"/>
                      <a:pt x="42" y="106"/>
                    </a:cubicBezTo>
                    <a:cubicBezTo>
                      <a:pt x="78" y="127"/>
                      <a:pt x="140" y="140"/>
                      <a:pt x="206" y="140"/>
                    </a:cubicBezTo>
                    <a:cubicBezTo>
                      <a:pt x="272" y="140"/>
                      <a:pt x="333" y="127"/>
                      <a:pt x="369" y="106"/>
                    </a:cubicBezTo>
                    <a:cubicBezTo>
                      <a:pt x="375" y="102"/>
                      <a:pt x="382" y="104"/>
                      <a:pt x="386" y="110"/>
                    </a:cubicBezTo>
                    <a:cubicBezTo>
                      <a:pt x="389" y="116"/>
                      <a:pt x="387" y="123"/>
                      <a:pt x="381" y="126"/>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6" name="Group 75"/>
              <p:cNvGrpSpPr/>
              <p:nvPr/>
            </p:nvGrpSpPr>
            <p:grpSpPr>
              <a:xfrm>
                <a:off x="241754" y="2089652"/>
                <a:ext cx="2613519" cy="1274123"/>
                <a:chOff x="2554483" y="1108572"/>
                <a:chExt cx="1960650" cy="955593"/>
              </a:xfrm>
            </p:grpSpPr>
            <p:sp>
              <p:nvSpPr>
                <p:cNvPr id="79" name="Rounded Rectangle 78"/>
                <p:cNvSpPr/>
                <p:nvPr/>
              </p:nvSpPr>
              <p:spPr>
                <a:xfrm>
                  <a:off x="2966386" y="1243488"/>
                  <a:ext cx="1137531" cy="820677"/>
                </a:xfrm>
                <a:prstGeom prst="roundRect">
                  <a:avLst>
                    <a:gd name="adj" fmla="val 12251"/>
                  </a:avLst>
                </a:prstGeom>
                <a:solidFill>
                  <a:srgbClr val="FFFFFF"/>
                </a:solidFill>
                <a:ln w="6350">
                  <a:solidFill>
                    <a:srgbClr val="4D4D4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0" name="Oval 18"/>
                <p:cNvSpPr>
                  <a:spLocks noChangeArrowheads="1"/>
                </p:cNvSpPr>
                <p:nvPr/>
              </p:nvSpPr>
              <p:spPr bwMode="auto">
                <a:xfrm>
                  <a:off x="3781179" y="1643135"/>
                  <a:ext cx="30929" cy="30929"/>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7"/>
                <p:cNvSpPr>
                  <a:spLocks/>
                </p:cNvSpPr>
                <p:nvPr/>
              </p:nvSpPr>
              <p:spPr bwMode="auto">
                <a:xfrm>
                  <a:off x="3116502" y="1138853"/>
                  <a:ext cx="847194" cy="203057"/>
                </a:xfrm>
                <a:custGeom>
                  <a:avLst/>
                  <a:gdLst>
                    <a:gd name="T0" fmla="*/ 941 w 941"/>
                    <a:gd name="T1" fmla="*/ 178 h 226"/>
                    <a:gd name="T2" fmla="*/ 893 w 941"/>
                    <a:gd name="T3" fmla="*/ 226 h 226"/>
                    <a:gd name="T4" fmla="*/ 48 w 941"/>
                    <a:gd name="T5" fmla="*/ 226 h 226"/>
                    <a:gd name="T6" fmla="*/ 0 w 941"/>
                    <a:gd name="T7" fmla="*/ 178 h 226"/>
                    <a:gd name="T8" fmla="*/ 0 w 941"/>
                    <a:gd name="T9" fmla="*/ 48 h 226"/>
                    <a:gd name="T10" fmla="*/ 48 w 941"/>
                    <a:gd name="T11" fmla="*/ 0 h 226"/>
                    <a:gd name="T12" fmla="*/ 893 w 941"/>
                    <a:gd name="T13" fmla="*/ 0 h 226"/>
                    <a:gd name="T14" fmla="*/ 941 w 941"/>
                    <a:gd name="T15" fmla="*/ 48 h 226"/>
                    <a:gd name="T16" fmla="*/ 941 w 941"/>
                    <a:gd name="T17" fmla="*/ 17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1" h="226">
                      <a:moveTo>
                        <a:pt x="941" y="178"/>
                      </a:moveTo>
                      <a:cubicBezTo>
                        <a:pt x="941" y="205"/>
                        <a:pt x="920" y="226"/>
                        <a:pt x="893" y="226"/>
                      </a:cubicBezTo>
                      <a:cubicBezTo>
                        <a:pt x="48" y="226"/>
                        <a:pt x="48" y="226"/>
                        <a:pt x="48" y="226"/>
                      </a:cubicBezTo>
                      <a:cubicBezTo>
                        <a:pt x="21" y="226"/>
                        <a:pt x="0" y="205"/>
                        <a:pt x="0" y="178"/>
                      </a:cubicBezTo>
                      <a:cubicBezTo>
                        <a:pt x="0" y="48"/>
                        <a:pt x="0" y="48"/>
                        <a:pt x="0" y="48"/>
                      </a:cubicBezTo>
                      <a:cubicBezTo>
                        <a:pt x="0" y="22"/>
                        <a:pt x="21" y="0"/>
                        <a:pt x="48" y="0"/>
                      </a:cubicBezTo>
                      <a:cubicBezTo>
                        <a:pt x="893" y="0"/>
                        <a:pt x="893" y="0"/>
                        <a:pt x="893" y="0"/>
                      </a:cubicBezTo>
                      <a:cubicBezTo>
                        <a:pt x="920" y="0"/>
                        <a:pt x="941" y="22"/>
                        <a:pt x="941" y="48"/>
                      </a:cubicBezTo>
                      <a:lnTo>
                        <a:pt x="941" y="178"/>
                      </a:lnTo>
                      <a:close/>
                    </a:path>
                  </a:pathLst>
                </a:custGeom>
                <a:solidFill>
                  <a:srgbClr val="63646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TextBox 81"/>
                <p:cNvSpPr txBox="1"/>
                <p:nvPr/>
              </p:nvSpPr>
              <p:spPr>
                <a:xfrm>
                  <a:off x="2554483" y="1108572"/>
                  <a:ext cx="1960650" cy="24237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500" dirty="0">
                      <a:solidFill>
                        <a:schemeClr val="bg1"/>
                      </a:solidFill>
                      <a:latin typeface="Franklin Gothic Book"/>
                    </a:rPr>
                    <a:t>Clients</a:t>
                  </a:r>
                  <a:endParaRPr lang="en-US" sz="1500" dirty="0">
                    <a:solidFill>
                      <a:schemeClr val="bg1"/>
                    </a:solidFill>
                  </a:endParaRPr>
                </a:p>
              </p:txBody>
            </p:sp>
          </p:grpSp>
        </p:grpSp>
        <p:sp>
          <p:nvSpPr>
            <p:cNvPr id="71" name="Freeform 23"/>
            <p:cNvSpPr>
              <a:spLocks noEditPoints="1"/>
            </p:cNvSpPr>
            <p:nvPr/>
          </p:nvSpPr>
          <p:spPr bwMode="auto">
            <a:xfrm>
              <a:off x="2550767" y="1061145"/>
              <a:ext cx="681164" cy="480525"/>
            </a:xfrm>
            <a:custGeom>
              <a:avLst/>
              <a:gdLst>
                <a:gd name="T0" fmla="*/ 78 w 568"/>
                <a:gd name="T1" fmla="*/ 401 h 401"/>
                <a:gd name="T2" fmla="*/ 490 w 568"/>
                <a:gd name="T3" fmla="*/ 401 h 401"/>
                <a:gd name="T4" fmla="*/ 568 w 568"/>
                <a:gd name="T5" fmla="*/ 323 h 401"/>
                <a:gd name="T6" fmla="*/ 568 w 568"/>
                <a:gd name="T7" fmla="*/ 78 h 401"/>
                <a:gd name="T8" fmla="*/ 490 w 568"/>
                <a:gd name="T9" fmla="*/ 0 h 401"/>
                <a:gd name="T10" fmla="*/ 78 w 568"/>
                <a:gd name="T11" fmla="*/ 0 h 401"/>
                <a:gd name="T12" fmla="*/ 0 w 568"/>
                <a:gd name="T13" fmla="*/ 78 h 401"/>
                <a:gd name="T14" fmla="*/ 0 w 568"/>
                <a:gd name="T15" fmla="*/ 323 h 401"/>
                <a:gd name="T16" fmla="*/ 78 w 568"/>
                <a:gd name="T17" fmla="*/ 401 h 401"/>
                <a:gd name="T18" fmla="*/ 49 w 568"/>
                <a:gd name="T19" fmla="*/ 92 h 401"/>
                <a:gd name="T20" fmla="*/ 94 w 568"/>
                <a:gd name="T21" fmla="*/ 48 h 401"/>
                <a:gd name="T22" fmla="*/ 474 w 568"/>
                <a:gd name="T23" fmla="*/ 48 h 401"/>
                <a:gd name="T24" fmla="*/ 520 w 568"/>
                <a:gd name="T25" fmla="*/ 92 h 401"/>
                <a:gd name="T26" fmla="*/ 520 w 568"/>
                <a:gd name="T27" fmla="*/ 302 h 401"/>
                <a:gd name="T28" fmla="*/ 475 w 568"/>
                <a:gd name="T29" fmla="*/ 345 h 401"/>
                <a:gd name="T30" fmla="*/ 93 w 568"/>
                <a:gd name="T31" fmla="*/ 345 h 401"/>
                <a:gd name="T32" fmla="*/ 49 w 568"/>
                <a:gd name="T33" fmla="*/ 302 h 401"/>
                <a:gd name="T34" fmla="*/ 49 w 568"/>
                <a:gd name="T35" fmla="*/ 92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8" h="401">
                  <a:moveTo>
                    <a:pt x="78" y="401"/>
                  </a:moveTo>
                  <a:cubicBezTo>
                    <a:pt x="490" y="401"/>
                    <a:pt x="490" y="401"/>
                    <a:pt x="490" y="401"/>
                  </a:cubicBezTo>
                  <a:cubicBezTo>
                    <a:pt x="533" y="401"/>
                    <a:pt x="568" y="366"/>
                    <a:pt x="568" y="323"/>
                  </a:cubicBezTo>
                  <a:cubicBezTo>
                    <a:pt x="568" y="78"/>
                    <a:pt x="568" y="78"/>
                    <a:pt x="568" y="78"/>
                  </a:cubicBezTo>
                  <a:cubicBezTo>
                    <a:pt x="568" y="35"/>
                    <a:pt x="533" y="0"/>
                    <a:pt x="490" y="0"/>
                  </a:cubicBezTo>
                  <a:cubicBezTo>
                    <a:pt x="78" y="0"/>
                    <a:pt x="78" y="0"/>
                    <a:pt x="78" y="0"/>
                  </a:cubicBezTo>
                  <a:cubicBezTo>
                    <a:pt x="35" y="0"/>
                    <a:pt x="0" y="35"/>
                    <a:pt x="0" y="78"/>
                  </a:cubicBezTo>
                  <a:cubicBezTo>
                    <a:pt x="0" y="323"/>
                    <a:pt x="0" y="323"/>
                    <a:pt x="0" y="323"/>
                  </a:cubicBezTo>
                  <a:cubicBezTo>
                    <a:pt x="0" y="366"/>
                    <a:pt x="35" y="401"/>
                    <a:pt x="78" y="401"/>
                  </a:cubicBezTo>
                  <a:close/>
                  <a:moveTo>
                    <a:pt x="49" y="92"/>
                  </a:moveTo>
                  <a:cubicBezTo>
                    <a:pt x="49" y="68"/>
                    <a:pt x="70" y="48"/>
                    <a:pt x="94" y="48"/>
                  </a:cubicBezTo>
                  <a:cubicBezTo>
                    <a:pt x="474" y="48"/>
                    <a:pt x="474" y="48"/>
                    <a:pt x="474" y="48"/>
                  </a:cubicBezTo>
                  <a:cubicBezTo>
                    <a:pt x="498" y="48"/>
                    <a:pt x="520" y="68"/>
                    <a:pt x="520" y="92"/>
                  </a:cubicBezTo>
                  <a:cubicBezTo>
                    <a:pt x="520" y="302"/>
                    <a:pt x="520" y="302"/>
                    <a:pt x="520" y="302"/>
                  </a:cubicBezTo>
                  <a:cubicBezTo>
                    <a:pt x="520" y="326"/>
                    <a:pt x="499" y="345"/>
                    <a:pt x="475" y="345"/>
                  </a:cubicBezTo>
                  <a:cubicBezTo>
                    <a:pt x="93" y="345"/>
                    <a:pt x="93" y="345"/>
                    <a:pt x="93" y="345"/>
                  </a:cubicBezTo>
                  <a:cubicBezTo>
                    <a:pt x="69" y="345"/>
                    <a:pt x="49" y="326"/>
                    <a:pt x="49" y="302"/>
                  </a:cubicBezTo>
                  <a:lnTo>
                    <a:pt x="49" y="9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4"/>
            <p:cNvSpPr>
              <a:spLocks/>
            </p:cNvSpPr>
            <p:nvPr/>
          </p:nvSpPr>
          <p:spPr bwMode="auto">
            <a:xfrm>
              <a:off x="2445008" y="1597254"/>
              <a:ext cx="894475" cy="118338"/>
            </a:xfrm>
            <a:custGeom>
              <a:avLst/>
              <a:gdLst>
                <a:gd name="T0" fmla="*/ 737 w 746"/>
                <a:gd name="T1" fmla="*/ 84 h 100"/>
                <a:gd name="T2" fmla="*/ 669 w 746"/>
                <a:gd name="T3" fmla="*/ 6 h 100"/>
                <a:gd name="T4" fmla="*/ 652 w 746"/>
                <a:gd name="T5" fmla="*/ 0 h 100"/>
                <a:gd name="T6" fmla="*/ 94 w 746"/>
                <a:gd name="T7" fmla="*/ 0 h 100"/>
                <a:gd name="T8" fmla="*/ 78 w 746"/>
                <a:gd name="T9" fmla="*/ 6 h 100"/>
                <a:gd name="T10" fmla="*/ 9 w 746"/>
                <a:gd name="T11" fmla="*/ 84 h 100"/>
                <a:gd name="T12" fmla="*/ 18 w 746"/>
                <a:gd name="T13" fmla="*/ 100 h 100"/>
                <a:gd name="T14" fmla="*/ 728 w 746"/>
                <a:gd name="T15" fmla="*/ 100 h 100"/>
                <a:gd name="T16" fmla="*/ 737 w 746"/>
                <a:gd name="T17" fmla="*/ 8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100">
                  <a:moveTo>
                    <a:pt x="737" y="84"/>
                  </a:moveTo>
                  <a:cubicBezTo>
                    <a:pt x="669" y="6"/>
                    <a:pt x="669" y="6"/>
                    <a:pt x="669" y="6"/>
                  </a:cubicBezTo>
                  <a:cubicBezTo>
                    <a:pt x="663" y="0"/>
                    <a:pt x="657" y="0"/>
                    <a:pt x="652" y="0"/>
                  </a:cubicBezTo>
                  <a:cubicBezTo>
                    <a:pt x="94" y="0"/>
                    <a:pt x="94" y="0"/>
                    <a:pt x="94" y="0"/>
                  </a:cubicBezTo>
                  <a:cubicBezTo>
                    <a:pt x="89" y="0"/>
                    <a:pt x="83" y="0"/>
                    <a:pt x="78" y="6"/>
                  </a:cubicBezTo>
                  <a:cubicBezTo>
                    <a:pt x="9" y="84"/>
                    <a:pt x="9" y="84"/>
                    <a:pt x="9" y="84"/>
                  </a:cubicBezTo>
                  <a:cubicBezTo>
                    <a:pt x="0" y="96"/>
                    <a:pt x="6" y="100"/>
                    <a:pt x="18" y="100"/>
                  </a:cubicBezTo>
                  <a:cubicBezTo>
                    <a:pt x="728" y="100"/>
                    <a:pt x="728" y="100"/>
                    <a:pt x="728" y="100"/>
                  </a:cubicBezTo>
                  <a:cubicBezTo>
                    <a:pt x="740" y="100"/>
                    <a:pt x="746" y="96"/>
                    <a:pt x="737" y="84"/>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6"/>
            <p:cNvSpPr>
              <a:spLocks noEditPoints="1"/>
            </p:cNvSpPr>
            <p:nvPr/>
          </p:nvSpPr>
          <p:spPr bwMode="auto">
            <a:xfrm>
              <a:off x="3481094" y="1093418"/>
              <a:ext cx="283221" cy="430321"/>
            </a:xfrm>
            <a:custGeom>
              <a:avLst/>
              <a:gdLst>
                <a:gd name="T0" fmla="*/ 196 w 236"/>
                <a:gd name="T1" fmla="*/ 0 h 359"/>
                <a:gd name="T2" fmla="*/ 39 w 236"/>
                <a:gd name="T3" fmla="*/ 0 h 359"/>
                <a:gd name="T4" fmla="*/ 0 w 236"/>
                <a:gd name="T5" fmla="*/ 39 h 359"/>
                <a:gd name="T6" fmla="*/ 0 w 236"/>
                <a:gd name="T7" fmla="*/ 320 h 359"/>
                <a:gd name="T8" fmla="*/ 39 w 236"/>
                <a:gd name="T9" fmla="*/ 359 h 359"/>
                <a:gd name="T10" fmla="*/ 196 w 236"/>
                <a:gd name="T11" fmla="*/ 359 h 359"/>
                <a:gd name="T12" fmla="*/ 236 w 236"/>
                <a:gd name="T13" fmla="*/ 320 h 359"/>
                <a:gd name="T14" fmla="*/ 236 w 236"/>
                <a:gd name="T15" fmla="*/ 39 h 359"/>
                <a:gd name="T16" fmla="*/ 196 w 236"/>
                <a:gd name="T17" fmla="*/ 0 h 359"/>
                <a:gd name="T18" fmla="*/ 118 w 236"/>
                <a:gd name="T19" fmla="*/ 333 h 359"/>
                <a:gd name="T20" fmla="*/ 98 w 236"/>
                <a:gd name="T21" fmla="*/ 314 h 359"/>
                <a:gd name="T22" fmla="*/ 118 w 236"/>
                <a:gd name="T23" fmla="*/ 294 h 359"/>
                <a:gd name="T24" fmla="*/ 138 w 236"/>
                <a:gd name="T25" fmla="*/ 314 h 359"/>
                <a:gd name="T26" fmla="*/ 118 w 236"/>
                <a:gd name="T27" fmla="*/ 333 h 359"/>
                <a:gd name="T28" fmla="*/ 203 w 236"/>
                <a:gd name="T29" fmla="*/ 261 h 359"/>
                <a:gd name="T30" fmla="*/ 190 w 236"/>
                <a:gd name="T31" fmla="*/ 274 h 359"/>
                <a:gd name="T32" fmla="*/ 46 w 236"/>
                <a:gd name="T33" fmla="*/ 274 h 359"/>
                <a:gd name="T34" fmla="*/ 33 w 236"/>
                <a:gd name="T35" fmla="*/ 261 h 359"/>
                <a:gd name="T36" fmla="*/ 33 w 236"/>
                <a:gd name="T37" fmla="*/ 45 h 359"/>
                <a:gd name="T38" fmla="*/ 46 w 236"/>
                <a:gd name="T39" fmla="*/ 32 h 359"/>
                <a:gd name="T40" fmla="*/ 190 w 236"/>
                <a:gd name="T41" fmla="*/ 32 h 359"/>
                <a:gd name="T42" fmla="*/ 203 w 236"/>
                <a:gd name="T43" fmla="*/ 45 h 359"/>
                <a:gd name="T44" fmla="*/ 203 w 236"/>
                <a:gd name="T45" fmla="*/ 26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359">
                  <a:moveTo>
                    <a:pt x="196" y="0"/>
                  </a:moveTo>
                  <a:cubicBezTo>
                    <a:pt x="39" y="0"/>
                    <a:pt x="39" y="0"/>
                    <a:pt x="39" y="0"/>
                  </a:cubicBezTo>
                  <a:cubicBezTo>
                    <a:pt x="18" y="0"/>
                    <a:pt x="0" y="17"/>
                    <a:pt x="0" y="39"/>
                  </a:cubicBezTo>
                  <a:cubicBezTo>
                    <a:pt x="0" y="320"/>
                    <a:pt x="0" y="320"/>
                    <a:pt x="0" y="320"/>
                  </a:cubicBezTo>
                  <a:cubicBezTo>
                    <a:pt x="0" y="342"/>
                    <a:pt x="18" y="359"/>
                    <a:pt x="39" y="359"/>
                  </a:cubicBezTo>
                  <a:cubicBezTo>
                    <a:pt x="196" y="359"/>
                    <a:pt x="196" y="359"/>
                    <a:pt x="196" y="359"/>
                  </a:cubicBezTo>
                  <a:cubicBezTo>
                    <a:pt x="218" y="359"/>
                    <a:pt x="236" y="342"/>
                    <a:pt x="236" y="320"/>
                  </a:cubicBezTo>
                  <a:cubicBezTo>
                    <a:pt x="236" y="39"/>
                    <a:pt x="236" y="39"/>
                    <a:pt x="236" y="39"/>
                  </a:cubicBezTo>
                  <a:cubicBezTo>
                    <a:pt x="236" y="17"/>
                    <a:pt x="218" y="0"/>
                    <a:pt x="196" y="0"/>
                  </a:cubicBezTo>
                  <a:close/>
                  <a:moveTo>
                    <a:pt x="118" y="333"/>
                  </a:moveTo>
                  <a:cubicBezTo>
                    <a:pt x="107" y="333"/>
                    <a:pt x="98" y="324"/>
                    <a:pt x="98" y="314"/>
                  </a:cubicBezTo>
                  <a:cubicBezTo>
                    <a:pt x="98" y="303"/>
                    <a:pt x="107" y="294"/>
                    <a:pt x="118" y="294"/>
                  </a:cubicBezTo>
                  <a:cubicBezTo>
                    <a:pt x="129" y="294"/>
                    <a:pt x="138" y="303"/>
                    <a:pt x="138" y="314"/>
                  </a:cubicBezTo>
                  <a:cubicBezTo>
                    <a:pt x="138" y="324"/>
                    <a:pt x="129" y="333"/>
                    <a:pt x="118" y="333"/>
                  </a:cubicBezTo>
                  <a:close/>
                  <a:moveTo>
                    <a:pt x="203" y="261"/>
                  </a:moveTo>
                  <a:cubicBezTo>
                    <a:pt x="203" y="268"/>
                    <a:pt x="197" y="274"/>
                    <a:pt x="190" y="274"/>
                  </a:cubicBezTo>
                  <a:cubicBezTo>
                    <a:pt x="46" y="274"/>
                    <a:pt x="46" y="274"/>
                    <a:pt x="46" y="274"/>
                  </a:cubicBezTo>
                  <a:cubicBezTo>
                    <a:pt x="39" y="274"/>
                    <a:pt x="33" y="268"/>
                    <a:pt x="33" y="261"/>
                  </a:cubicBezTo>
                  <a:cubicBezTo>
                    <a:pt x="33" y="45"/>
                    <a:pt x="33" y="45"/>
                    <a:pt x="33" y="45"/>
                  </a:cubicBezTo>
                  <a:cubicBezTo>
                    <a:pt x="33" y="38"/>
                    <a:pt x="39" y="32"/>
                    <a:pt x="46" y="32"/>
                  </a:cubicBezTo>
                  <a:cubicBezTo>
                    <a:pt x="190" y="32"/>
                    <a:pt x="190" y="32"/>
                    <a:pt x="190" y="32"/>
                  </a:cubicBezTo>
                  <a:cubicBezTo>
                    <a:pt x="197" y="32"/>
                    <a:pt x="203" y="38"/>
                    <a:pt x="203" y="45"/>
                  </a:cubicBezTo>
                  <a:lnTo>
                    <a:pt x="203" y="261"/>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3" name="Freeform 56"/>
          <p:cNvSpPr>
            <a:spLocks noEditPoints="1"/>
          </p:cNvSpPr>
          <p:nvPr/>
        </p:nvSpPr>
        <p:spPr bwMode="auto">
          <a:xfrm>
            <a:off x="6892536" y="1551006"/>
            <a:ext cx="730060" cy="486833"/>
          </a:xfrm>
          <a:custGeom>
            <a:avLst/>
            <a:gdLst>
              <a:gd name="T0" fmla="*/ 551 w 609"/>
              <a:gd name="T1" fmla="*/ 67 h 406"/>
              <a:gd name="T2" fmla="*/ 505 w 609"/>
              <a:gd name="T3" fmla="*/ 67 h 406"/>
              <a:gd name="T4" fmla="*/ 505 w 609"/>
              <a:gd name="T5" fmla="*/ 57 h 406"/>
              <a:gd name="T6" fmla="*/ 448 w 609"/>
              <a:gd name="T7" fmla="*/ 0 h 406"/>
              <a:gd name="T8" fmla="*/ 352 w 609"/>
              <a:gd name="T9" fmla="*/ 0 h 406"/>
              <a:gd name="T10" fmla="*/ 217 w 609"/>
              <a:gd name="T11" fmla="*/ 0 h 406"/>
              <a:gd name="T12" fmla="*/ 160 w 609"/>
              <a:gd name="T13" fmla="*/ 57 h 406"/>
              <a:gd name="T14" fmla="*/ 160 w 609"/>
              <a:gd name="T15" fmla="*/ 63 h 406"/>
              <a:gd name="T16" fmla="*/ 133 w 609"/>
              <a:gd name="T17" fmla="*/ 63 h 406"/>
              <a:gd name="T18" fmla="*/ 76 w 609"/>
              <a:gd name="T19" fmla="*/ 120 h 406"/>
              <a:gd name="T20" fmla="*/ 76 w 609"/>
              <a:gd name="T21" fmla="*/ 135 h 406"/>
              <a:gd name="T22" fmla="*/ 57 w 609"/>
              <a:gd name="T23" fmla="*/ 135 h 406"/>
              <a:gd name="T24" fmla="*/ 0 w 609"/>
              <a:gd name="T25" fmla="*/ 193 h 406"/>
              <a:gd name="T26" fmla="*/ 0 w 609"/>
              <a:gd name="T27" fmla="*/ 281 h 406"/>
              <a:gd name="T28" fmla="*/ 57 w 609"/>
              <a:gd name="T29" fmla="*/ 338 h 406"/>
              <a:gd name="T30" fmla="*/ 103 w 609"/>
              <a:gd name="T31" fmla="*/ 338 h 406"/>
              <a:gd name="T32" fmla="*/ 103 w 609"/>
              <a:gd name="T33" fmla="*/ 349 h 406"/>
              <a:gd name="T34" fmla="*/ 161 w 609"/>
              <a:gd name="T35" fmla="*/ 406 h 406"/>
              <a:gd name="T36" fmla="*/ 241 w 609"/>
              <a:gd name="T37" fmla="*/ 406 h 406"/>
              <a:gd name="T38" fmla="*/ 391 w 609"/>
              <a:gd name="T39" fmla="*/ 406 h 406"/>
              <a:gd name="T40" fmla="*/ 449 w 609"/>
              <a:gd name="T41" fmla="*/ 349 h 406"/>
              <a:gd name="T42" fmla="*/ 449 w 609"/>
              <a:gd name="T43" fmla="*/ 343 h 406"/>
              <a:gd name="T44" fmla="*/ 476 w 609"/>
              <a:gd name="T45" fmla="*/ 343 h 406"/>
              <a:gd name="T46" fmla="*/ 533 w 609"/>
              <a:gd name="T47" fmla="*/ 285 h 406"/>
              <a:gd name="T48" fmla="*/ 533 w 609"/>
              <a:gd name="T49" fmla="*/ 270 h 406"/>
              <a:gd name="T50" fmla="*/ 551 w 609"/>
              <a:gd name="T51" fmla="*/ 270 h 406"/>
              <a:gd name="T52" fmla="*/ 609 w 609"/>
              <a:gd name="T53" fmla="*/ 213 h 406"/>
              <a:gd name="T54" fmla="*/ 609 w 609"/>
              <a:gd name="T55" fmla="*/ 125 h 406"/>
              <a:gd name="T56" fmla="*/ 551 w 609"/>
              <a:gd name="T57" fmla="*/ 67 h 406"/>
              <a:gd name="T58" fmla="*/ 249 w 609"/>
              <a:gd name="T59" fmla="*/ 378 h 406"/>
              <a:gd name="T60" fmla="*/ 161 w 609"/>
              <a:gd name="T61" fmla="*/ 378 h 406"/>
              <a:gd name="T62" fmla="*/ 131 w 609"/>
              <a:gd name="T63" fmla="*/ 349 h 406"/>
              <a:gd name="T64" fmla="*/ 131 w 609"/>
              <a:gd name="T65" fmla="*/ 324 h 406"/>
              <a:gd name="T66" fmla="*/ 117 w 609"/>
              <a:gd name="T67" fmla="*/ 310 h 406"/>
              <a:gd name="T68" fmla="*/ 57 w 609"/>
              <a:gd name="T69" fmla="*/ 310 h 406"/>
              <a:gd name="T70" fmla="*/ 28 w 609"/>
              <a:gd name="T71" fmla="*/ 281 h 406"/>
              <a:gd name="T72" fmla="*/ 28 w 609"/>
              <a:gd name="T73" fmla="*/ 193 h 406"/>
              <a:gd name="T74" fmla="*/ 57 w 609"/>
              <a:gd name="T75" fmla="*/ 163 h 406"/>
              <a:gd name="T76" fmla="*/ 91 w 609"/>
              <a:gd name="T77" fmla="*/ 163 h 406"/>
              <a:gd name="T78" fmla="*/ 102 w 609"/>
              <a:gd name="T79" fmla="*/ 158 h 406"/>
              <a:gd name="T80" fmla="*/ 104 w 609"/>
              <a:gd name="T81" fmla="*/ 146 h 406"/>
              <a:gd name="T82" fmla="*/ 103 w 609"/>
              <a:gd name="T83" fmla="*/ 138 h 406"/>
              <a:gd name="T84" fmla="*/ 103 w 609"/>
              <a:gd name="T85" fmla="*/ 120 h 406"/>
              <a:gd name="T86" fmla="*/ 133 w 609"/>
              <a:gd name="T87" fmla="*/ 91 h 406"/>
              <a:gd name="T88" fmla="*/ 174 w 609"/>
              <a:gd name="T89" fmla="*/ 91 h 406"/>
              <a:gd name="T90" fmla="*/ 187 w 609"/>
              <a:gd name="T91" fmla="*/ 77 h 406"/>
              <a:gd name="T92" fmla="*/ 187 w 609"/>
              <a:gd name="T93" fmla="*/ 57 h 406"/>
              <a:gd name="T94" fmla="*/ 217 w 609"/>
              <a:gd name="T95" fmla="*/ 27 h 406"/>
              <a:gd name="T96" fmla="*/ 344 w 609"/>
              <a:gd name="T97" fmla="*/ 27 h 406"/>
              <a:gd name="T98" fmla="*/ 249 w 609"/>
              <a:gd name="T99" fmla="*/ 37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9" h="406">
                <a:moveTo>
                  <a:pt x="551" y="67"/>
                </a:moveTo>
                <a:cubicBezTo>
                  <a:pt x="505" y="67"/>
                  <a:pt x="505" y="67"/>
                  <a:pt x="505" y="67"/>
                </a:cubicBezTo>
                <a:cubicBezTo>
                  <a:pt x="505" y="57"/>
                  <a:pt x="505" y="57"/>
                  <a:pt x="505" y="57"/>
                </a:cubicBezTo>
                <a:cubicBezTo>
                  <a:pt x="505" y="25"/>
                  <a:pt x="480" y="0"/>
                  <a:pt x="448" y="0"/>
                </a:cubicBezTo>
                <a:cubicBezTo>
                  <a:pt x="352" y="0"/>
                  <a:pt x="352" y="0"/>
                  <a:pt x="352" y="0"/>
                </a:cubicBezTo>
                <a:cubicBezTo>
                  <a:pt x="217" y="0"/>
                  <a:pt x="217" y="0"/>
                  <a:pt x="217" y="0"/>
                </a:cubicBezTo>
                <a:cubicBezTo>
                  <a:pt x="185" y="0"/>
                  <a:pt x="160" y="25"/>
                  <a:pt x="160" y="57"/>
                </a:cubicBezTo>
                <a:cubicBezTo>
                  <a:pt x="160" y="63"/>
                  <a:pt x="160" y="63"/>
                  <a:pt x="160" y="63"/>
                </a:cubicBezTo>
                <a:cubicBezTo>
                  <a:pt x="133" y="63"/>
                  <a:pt x="133" y="63"/>
                  <a:pt x="133" y="63"/>
                </a:cubicBezTo>
                <a:cubicBezTo>
                  <a:pt x="101" y="63"/>
                  <a:pt x="76" y="89"/>
                  <a:pt x="76" y="120"/>
                </a:cubicBezTo>
                <a:cubicBezTo>
                  <a:pt x="76" y="135"/>
                  <a:pt x="76" y="135"/>
                  <a:pt x="76" y="135"/>
                </a:cubicBezTo>
                <a:cubicBezTo>
                  <a:pt x="57" y="135"/>
                  <a:pt x="57" y="135"/>
                  <a:pt x="57" y="135"/>
                </a:cubicBezTo>
                <a:cubicBezTo>
                  <a:pt x="26" y="135"/>
                  <a:pt x="0" y="161"/>
                  <a:pt x="0" y="193"/>
                </a:cubicBezTo>
                <a:cubicBezTo>
                  <a:pt x="0" y="281"/>
                  <a:pt x="0" y="281"/>
                  <a:pt x="0" y="281"/>
                </a:cubicBezTo>
                <a:cubicBezTo>
                  <a:pt x="0" y="312"/>
                  <a:pt x="26" y="338"/>
                  <a:pt x="57" y="338"/>
                </a:cubicBezTo>
                <a:cubicBezTo>
                  <a:pt x="103" y="338"/>
                  <a:pt x="103" y="338"/>
                  <a:pt x="103" y="338"/>
                </a:cubicBezTo>
                <a:cubicBezTo>
                  <a:pt x="103" y="349"/>
                  <a:pt x="103" y="349"/>
                  <a:pt x="103" y="349"/>
                </a:cubicBezTo>
                <a:cubicBezTo>
                  <a:pt x="103" y="380"/>
                  <a:pt x="129" y="406"/>
                  <a:pt x="161" y="406"/>
                </a:cubicBezTo>
                <a:cubicBezTo>
                  <a:pt x="241" y="406"/>
                  <a:pt x="241" y="406"/>
                  <a:pt x="241" y="406"/>
                </a:cubicBezTo>
                <a:cubicBezTo>
                  <a:pt x="391" y="406"/>
                  <a:pt x="391" y="406"/>
                  <a:pt x="391" y="406"/>
                </a:cubicBezTo>
                <a:cubicBezTo>
                  <a:pt x="423" y="406"/>
                  <a:pt x="449" y="380"/>
                  <a:pt x="449" y="349"/>
                </a:cubicBezTo>
                <a:cubicBezTo>
                  <a:pt x="449" y="343"/>
                  <a:pt x="449" y="343"/>
                  <a:pt x="449" y="343"/>
                </a:cubicBezTo>
                <a:cubicBezTo>
                  <a:pt x="476" y="343"/>
                  <a:pt x="476" y="343"/>
                  <a:pt x="476" y="343"/>
                </a:cubicBezTo>
                <a:cubicBezTo>
                  <a:pt x="507" y="343"/>
                  <a:pt x="533" y="317"/>
                  <a:pt x="533" y="285"/>
                </a:cubicBezTo>
                <a:cubicBezTo>
                  <a:pt x="533" y="270"/>
                  <a:pt x="533" y="270"/>
                  <a:pt x="533" y="270"/>
                </a:cubicBezTo>
                <a:cubicBezTo>
                  <a:pt x="551" y="270"/>
                  <a:pt x="551" y="270"/>
                  <a:pt x="551" y="270"/>
                </a:cubicBezTo>
                <a:cubicBezTo>
                  <a:pt x="583" y="270"/>
                  <a:pt x="609" y="245"/>
                  <a:pt x="609" y="213"/>
                </a:cubicBezTo>
                <a:cubicBezTo>
                  <a:pt x="609" y="125"/>
                  <a:pt x="609" y="125"/>
                  <a:pt x="609" y="125"/>
                </a:cubicBezTo>
                <a:cubicBezTo>
                  <a:pt x="609" y="93"/>
                  <a:pt x="583" y="67"/>
                  <a:pt x="551" y="67"/>
                </a:cubicBezTo>
                <a:close/>
                <a:moveTo>
                  <a:pt x="249" y="378"/>
                </a:moveTo>
                <a:cubicBezTo>
                  <a:pt x="161" y="378"/>
                  <a:pt x="161" y="378"/>
                  <a:pt x="161" y="378"/>
                </a:cubicBezTo>
                <a:cubicBezTo>
                  <a:pt x="144" y="378"/>
                  <a:pt x="131" y="365"/>
                  <a:pt x="131" y="349"/>
                </a:cubicBezTo>
                <a:cubicBezTo>
                  <a:pt x="131" y="324"/>
                  <a:pt x="131" y="324"/>
                  <a:pt x="131" y="324"/>
                </a:cubicBezTo>
                <a:cubicBezTo>
                  <a:pt x="131" y="317"/>
                  <a:pt x="125" y="310"/>
                  <a:pt x="117" y="310"/>
                </a:cubicBezTo>
                <a:cubicBezTo>
                  <a:pt x="57" y="310"/>
                  <a:pt x="57" y="310"/>
                  <a:pt x="57" y="310"/>
                </a:cubicBezTo>
                <a:cubicBezTo>
                  <a:pt x="41" y="310"/>
                  <a:pt x="28" y="297"/>
                  <a:pt x="28" y="281"/>
                </a:cubicBezTo>
                <a:cubicBezTo>
                  <a:pt x="28" y="193"/>
                  <a:pt x="28" y="193"/>
                  <a:pt x="28" y="193"/>
                </a:cubicBezTo>
                <a:cubicBezTo>
                  <a:pt x="28" y="176"/>
                  <a:pt x="41" y="163"/>
                  <a:pt x="57" y="163"/>
                </a:cubicBezTo>
                <a:cubicBezTo>
                  <a:pt x="91" y="163"/>
                  <a:pt x="91" y="163"/>
                  <a:pt x="91" y="163"/>
                </a:cubicBezTo>
                <a:cubicBezTo>
                  <a:pt x="95" y="163"/>
                  <a:pt x="99" y="161"/>
                  <a:pt x="102" y="158"/>
                </a:cubicBezTo>
                <a:cubicBezTo>
                  <a:pt x="105" y="154"/>
                  <a:pt x="105" y="150"/>
                  <a:pt x="104" y="146"/>
                </a:cubicBezTo>
                <a:cubicBezTo>
                  <a:pt x="104" y="143"/>
                  <a:pt x="103" y="140"/>
                  <a:pt x="103" y="138"/>
                </a:cubicBezTo>
                <a:cubicBezTo>
                  <a:pt x="103" y="120"/>
                  <a:pt x="103" y="120"/>
                  <a:pt x="103" y="120"/>
                </a:cubicBezTo>
                <a:cubicBezTo>
                  <a:pt x="103" y="104"/>
                  <a:pt x="117" y="91"/>
                  <a:pt x="133" y="91"/>
                </a:cubicBezTo>
                <a:cubicBezTo>
                  <a:pt x="174" y="91"/>
                  <a:pt x="174" y="91"/>
                  <a:pt x="174" y="91"/>
                </a:cubicBezTo>
                <a:cubicBezTo>
                  <a:pt x="181" y="91"/>
                  <a:pt x="187" y="84"/>
                  <a:pt x="187" y="77"/>
                </a:cubicBezTo>
                <a:cubicBezTo>
                  <a:pt x="187" y="57"/>
                  <a:pt x="187" y="57"/>
                  <a:pt x="187" y="57"/>
                </a:cubicBezTo>
                <a:cubicBezTo>
                  <a:pt x="187" y="41"/>
                  <a:pt x="201" y="27"/>
                  <a:pt x="217" y="27"/>
                </a:cubicBezTo>
                <a:cubicBezTo>
                  <a:pt x="344" y="27"/>
                  <a:pt x="344" y="27"/>
                  <a:pt x="344" y="27"/>
                </a:cubicBezTo>
                <a:lnTo>
                  <a:pt x="249" y="378"/>
                </a:lnTo>
                <a:close/>
              </a:path>
            </a:pathLst>
          </a:custGeom>
          <a:solidFill>
            <a:srgbClr val="4D4D4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endParaRPr lang="en-US" dirty="0"/>
          </a:p>
        </p:txBody>
      </p:sp>
      <p:sp>
        <p:nvSpPr>
          <p:cNvPr id="46" name="Title 1"/>
          <p:cNvSpPr txBox="1">
            <a:spLocks/>
          </p:cNvSpPr>
          <p:nvPr/>
        </p:nvSpPr>
        <p:spPr>
          <a:xfrm>
            <a:off x="733108" y="502920"/>
            <a:ext cx="10972800" cy="914400"/>
          </a:xfrm>
          <a:prstGeom prst="rect">
            <a:avLst/>
          </a:prstGeom>
        </p:spPr>
        <p:txBody>
          <a:bodyPr vert="horz" lIns="0" tIns="0" rIns="0" bIns="0" rtlCol="0" anchor="t" anchorCtr="0">
            <a:noAutofit/>
          </a:bodyPr>
          <a:lstStyle>
            <a:defPPr>
              <a:defRPr lang="en-US"/>
            </a:defPPr>
            <a:lvl1pPr>
              <a:lnSpc>
                <a:spcPct val="80000"/>
              </a:lnSpc>
              <a:spcBef>
                <a:spcPct val="0"/>
              </a:spcBef>
              <a:buNone/>
              <a:defRPr sz="3400" spc="-30" baseline="0">
                <a:solidFill>
                  <a:srgbClr val="004892"/>
                </a:solidFill>
                <a:effectLst>
                  <a:outerShdw blurRad="38100" dist="25400" dir="2700000" algn="tl">
                    <a:srgbClr val="000000">
                      <a:alpha val="0"/>
                    </a:srgbClr>
                  </a:outerShdw>
                </a:effectLst>
                <a:latin typeface="+mj-lt"/>
                <a:ea typeface="+mj-ea"/>
                <a:cs typeface="+mj-cs"/>
              </a:defRPr>
            </a:lvl1pPr>
          </a:lstStyle>
          <a:p>
            <a:r>
              <a:rPr lang="en-US" dirty="0"/>
              <a:t>BIG-IP Architecture – Forward SSL</a:t>
            </a:r>
          </a:p>
        </p:txBody>
      </p:sp>
      <p:sp>
        <p:nvSpPr>
          <p:cNvPr id="4" name="Rounded Rectangle 3"/>
          <p:cNvSpPr/>
          <p:nvPr/>
        </p:nvSpPr>
        <p:spPr>
          <a:xfrm>
            <a:off x="524485" y="1101938"/>
            <a:ext cx="4141341" cy="553191"/>
          </a:xfrm>
          <a:prstGeom prst="roundRect">
            <a:avLst/>
          </a:prstGeom>
          <a:solidFill>
            <a:schemeClr val="accent1">
              <a:lumMod val="7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r>
              <a:rPr lang="en-US" sz="2400" dirty="0">
                <a:solidFill>
                  <a:schemeClr val="bg1"/>
                </a:solidFill>
              </a:rPr>
              <a:t>Forward SSL Proxy Benefits</a:t>
            </a:r>
          </a:p>
        </p:txBody>
      </p:sp>
      <p:sp>
        <p:nvSpPr>
          <p:cNvPr id="48" name="Rounded Rectangle 47"/>
          <p:cNvSpPr/>
          <p:nvPr/>
        </p:nvSpPr>
        <p:spPr>
          <a:xfrm>
            <a:off x="528062" y="1794422"/>
            <a:ext cx="4141341" cy="2612000"/>
          </a:xfrm>
          <a:prstGeom prst="roundRect">
            <a:avLst>
              <a:gd name="adj" fmla="val 2721"/>
            </a:avLst>
          </a:prstGeom>
          <a:solidFill>
            <a:schemeClr val="bg1">
              <a:lumMod val="8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marL="285750" indent="-285750">
              <a:lnSpc>
                <a:spcPct val="150000"/>
              </a:lnSpc>
              <a:buFont typeface="Arial" panose="020B0604020202020204" pitchFamily="34" charset="0"/>
              <a:buChar char="•"/>
            </a:pPr>
            <a:r>
              <a:rPr lang="en-US" sz="1700" dirty="0">
                <a:solidFill>
                  <a:schemeClr val="tx2"/>
                </a:solidFill>
              </a:rPr>
              <a:t>Inspect secure traffic at network edge</a:t>
            </a:r>
          </a:p>
          <a:p>
            <a:pPr marL="285750" indent="-285750">
              <a:lnSpc>
                <a:spcPct val="150000"/>
              </a:lnSpc>
              <a:buFont typeface="Arial" panose="020B0604020202020204" pitchFamily="34" charset="0"/>
              <a:buChar char="•"/>
            </a:pPr>
            <a:r>
              <a:rPr lang="en-US" sz="1700" dirty="0">
                <a:solidFill>
                  <a:schemeClr val="tx2"/>
                </a:solidFill>
              </a:rPr>
              <a:t>Transparent to the end user</a:t>
            </a:r>
          </a:p>
          <a:p>
            <a:pPr marL="285750" indent="-285750">
              <a:lnSpc>
                <a:spcPct val="150000"/>
              </a:lnSpc>
              <a:buFont typeface="Arial" panose="020B0604020202020204" pitchFamily="34" charset="0"/>
              <a:buChar char="•"/>
            </a:pPr>
            <a:r>
              <a:rPr lang="en-US" sz="1700" dirty="0">
                <a:solidFill>
                  <a:schemeClr val="tx2"/>
                </a:solidFill>
              </a:rPr>
              <a:t>Policy based bypass by:</a:t>
            </a:r>
          </a:p>
          <a:p>
            <a:pPr marL="742950" lvl="1" indent="-285750">
              <a:lnSpc>
                <a:spcPct val="150000"/>
              </a:lnSpc>
              <a:buFont typeface="Arial" panose="020B0604020202020204" pitchFamily="34" charset="0"/>
              <a:buChar char="•"/>
            </a:pPr>
            <a:r>
              <a:rPr lang="en-US" sz="1700" dirty="0">
                <a:solidFill>
                  <a:schemeClr val="tx2"/>
                </a:solidFill>
              </a:rPr>
              <a:t>Source IP Address</a:t>
            </a:r>
          </a:p>
          <a:p>
            <a:pPr marL="742950" lvl="1" indent="-285750">
              <a:lnSpc>
                <a:spcPct val="150000"/>
              </a:lnSpc>
              <a:buFont typeface="Arial" panose="020B0604020202020204" pitchFamily="34" charset="0"/>
              <a:buChar char="•"/>
            </a:pPr>
            <a:r>
              <a:rPr lang="en-US" sz="1700" dirty="0">
                <a:solidFill>
                  <a:schemeClr val="tx2"/>
                </a:solidFill>
              </a:rPr>
              <a:t>Destination IP Address</a:t>
            </a:r>
          </a:p>
          <a:p>
            <a:pPr marL="742950" lvl="1" indent="-285750">
              <a:lnSpc>
                <a:spcPct val="150000"/>
              </a:lnSpc>
              <a:buFont typeface="Arial" panose="020B0604020202020204" pitchFamily="34" charset="0"/>
              <a:buChar char="•"/>
            </a:pPr>
            <a:r>
              <a:rPr lang="en-US" sz="1700" dirty="0">
                <a:solidFill>
                  <a:schemeClr val="tx2"/>
                </a:solidFill>
              </a:rPr>
              <a:t>Host Name (SAN,CN,SNI)</a:t>
            </a:r>
          </a:p>
        </p:txBody>
      </p:sp>
      <p:sp>
        <p:nvSpPr>
          <p:cNvPr id="50" name="Rounded Rectangle 49"/>
          <p:cNvSpPr/>
          <p:nvPr/>
        </p:nvSpPr>
        <p:spPr>
          <a:xfrm>
            <a:off x="538796" y="4502195"/>
            <a:ext cx="10999225" cy="1899570"/>
          </a:xfrm>
          <a:prstGeom prst="roundRect">
            <a:avLst>
              <a:gd name="adj" fmla="val 9231"/>
            </a:avLst>
          </a:prstGeom>
          <a:noFill/>
          <a:ln w="28575">
            <a:solidFill>
              <a:srgbClr val="0070C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endParaRPr lang="en-US" sz="2400" dirty="0"/>
          </a:p>
        </p:txBody>
      </p:sp>
      <p:sp>
        <p:nvSpPr>
          <p:cNvPr id="5" name="Rectangle 4"/>
          <p:cNvSpPr/>
          <p:nvPr/>
        </p:nvSpPr>
        <p:spPr>
          <a:xfrm>
            <a:off x="622633" y="4649841"/>
            <a:ext cx="10831550" cy="1569660"/>
          </a:xfrm>
          <a:prstGeom prst="rect">
            <a:avLst/>
          </a:prstGeom>
        </p:spPr>
        <p:txBody>
          <a:bodyPr wrap="square">
            <a:spAutoFit/>
          </a:bodyPr>
          <a:lstStyle/>
          <a:p>
            <a:pPr marL="342900" indent="-342900">
              <a:buFont typeface="Arial" panose="020B0604020202020204" pitchFamily="34" charset="0"/>
              <a:buChar char="•"/>
            </a:pPr>
            <a:r>
              <a:rPr lang="en-US" sz="2400" dirty="0"/>
              <a:t>Forward SSL is used in Forward Proxy deployments.</a:t>
            </a:r>
          </a:p>
          <a:p>
            <a:pPr marL="342900" indent="-342900">
              <a:buFont typeface="Arial" panose="020B0604020202020204" pitchFamily="34" charset="0"/>
              <a:buChar char="•"/>
            </a:pPr>
            <a:r>
              <a:rPr lang="en-US" sz="2400" dirty="0"/>
              <a:t>“Just in time” certificate creation is used to decrypt SSL connections.</a:t>
            </a:r>
          </a:p>
          <a:p>
            <a:pPr marL="342900" indent="-342900">
              <a:buFont typeface="Arial" panose="020B0604020202020204" pitchFamily="34" charset="0"/>
              <a:buChar char="•"/>
            </a:pPr>
            <a:r>
              <a:rPr lang="en-US" sz="2400" dirty="0"/>
              <a:t>Enables policy based inspection of secure content.</a:t>
            </a:r>
          </a:p>
          <a:p>
            <a:pPr marL="342900" indent="-342900">
              <a:buFont typeface="Arial" panose="020B0604020202020204" pitchFamily="34" charset="0"/>
              <a:buChar char="•"/>
            </a:pPr>
            <a:r>
              <a:rPr lang="en-US" sz="2400" dirty="0"/>
              <a:t>Requires the ability to create trusted certificates to work.</a:t>
            </a:r>
          </a:p>
        </p:txBody>
      </p:sp>
      <p:sp>
        <p:nvSpPr>
          <p:cNvPr id="3" name="Rectangle 2"/>
          <p:cNvSpPr/>
          <p:nvPr/>
        </p:nvSpPr>
        <p:spPr>
          <a:xfrm>
            <a:off x="703556" y="4632041"/>
            <a:ext cx="10645153" cy="401623"/>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44" name="Rectangle 43"/>
          <p:cNvSpPr/>
          <p:nvPr/>
        </p:nvSpPr>
        <p:spPr>
          <a:xfrm>
            <a:off x="676743" y="5065478"/>
            <a:ext cx="10782897" cy="396616"/>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45" name="Rectangle 44"/>
          <p:cNvSpPr/>
          <p:nvPr/>
        </p:nvSpPr>
        <p:spPr>
          <a:xfrm>
            <a:off x="617176" y="5424064"/>
            <a:ext cx="10731533" cy="453667"/>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51" name="Rectangle 50"/>
          <p:cNvSpPr/>
          <p:nvPr/>
        </p:nvSpPr>
        <p:spPr>
          <a:xfrm>
            <a:off x="733108" y="5807887"/>
            <a:ext cx="7826692" cy="373353"/>
          </a:xfrm>
          <a:prstGeom prst="rect">
            <a:avLst/>
          </a:prstGeom>
          <a:solidFill>
            <a:schemeClr val="bg1">
              <a:alpha val="90000"/>
            </a:schemeClr>
          </a:solidFill>
        </p:spPr>
        <p:txBody>
          <a:bodyPr vert="horz" wrap="square" lIns="182872" tIns="0" rIns="91436"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70" name="Rectangular Callout 69"/>
          <p:cNvSpPr/>
          <p:nvPr/>
        </p:nvSpPr>
        <p:spPr>
          <a:xfrm rot="10800000">
            <a:off x="5658332" y="2517078"/>
            <a:ext cx="4416832" cy="1894841"/>
          </a:xfrm>
          <a:prstGeom prst="wedgeRectCallout">
            <a:avLst/>
          </a:prstGeom>
          <a:solidFill>
            <a:schemeClr val="bg1"/>
          </a:solidFill>
          <a:ln w="254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lIns="91436" tIns="45719" rIns="91436" bIns="45719" rtlCol="0" anchor="ctr"/>
          <a:lstStyle/>
          <a:p>
            <a:pPr algn="ctr"/>
            <a:endParaRPr lang="en-US"/>
          </a:p>
        </p:txBody>
      </p:sp>
      <p:sp>
        <p:nvSpPr>
          <p:cNvPr id="77" name="Text Box 15"/>
          <p:cNvSpPr txBox="1">
            <a:spLocks noChangeArrowheads="1"/>
          </p:cNvSpPr>
          <p:nvPr/>
        </p:nvSpPr>
        <p:spPr bwMode="auto">
          <a:xfrm>
            <a:off x="5658332" y="2517080"/>
            <a:ext cx="4416832" cy="584765"/>
          </a:xfrm>
          <a:prstGeom prst="rect">
            <a:avLst/>
          </a:prstGeom>
          <a:noFill/>
          <a:ln w="9525">
            <a:noFill/>
            <a:miter lim="800000"/>
            <a:headEnd/>
            <a:tailEnd/>
          </a:ln>
          <a:effectLst/>
        </p:spPr>
        <p:txBody>
          <a:bodyPr wrap="square" lIns="91428" tIns="45715" rIns="91428" bIns="45715">
            <a:spAutoFit/>
          </a:bodyPr>
          <a:lstStyle/>
          <a:p>
            <a:pPr algn="ctr"/>
            <a:r>
              <a:rPr lang="en-US" sz="3200" b="1" dirty="0">
                <a:solidFill>
                  <a:schemeClr val="bg2">
                    <a:lumMod val="50000"/>
                  </a:schemeClr>
                </a:solidFill>
              </a:rPr>
              <a:t>HUD Filter Chain</a:t>
            </a:r>
          </a:p>
        </p:txBody>
      </p:sp>
      <p:sp>
        <p:nvSpPr>
          <p:cNvPr id="78" name="Rectangle 77"/>
          <p:cNvSpPr/>
          <p:nvPr/>
        </p:nvSpPr>
        <p:spPr>
          <a:xfrm>
            <a:off x="5756466"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C</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84" name="Rectangle 83"/>
          <p:cNvSpPr/>
          <p:nvPr/>
        </p:nvSpPr>
        <p:spPr>
          <a:xfrm>
            <a:off x="6366067" y="3116420"/>
            <a:ext cx="533400" cy="1202045"/>
          </a:xfrm>
          <a:prstGeom prst="rect">
            <a:avLst/>
          </a:prstGeom>
          <a:solidFill>
            <a:schemeClr val="bg1"/>
          </a:solidFill>
          <a:ln>
            <a:solidFill>
              <a:schemeClr val="bg1">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l</a:t>
            </a:r>
          </a:p>
        </p:txBody>
      </p:sp>
      <p:sp>
        <p:nvSpPr>
          <p:cNvPr id="85" name="Rectangle 84"/>
          <p:cNvSpPr/>
          <p:nvPr/>
        </p:nvSpPr>
        <p:spPr>
          <a:xfrm>
            <a:off x="6975667"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H</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86" name="Rectangle 85"/>
          <p:cNvSpPr/>
          <p:nvPr/>
        </p:nvSpPr>
        <p:spPr>
          <a:xfrm>
            <a:off x="7585267"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R</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O</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X</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y</a:t>
            </a:r>
          </a:p>
        </p:txBody>
      </p:sp>
      <p:sp>
        <p:nvSpPr>
          <p:cNvPr id="87" name="Rectangle 86"/>
          <p:cNvSpPr/>
          <p:nvPr/>
        </p:nvSpPr>
        <p:spPr>
          <a:xfrm>
            <a:off x="8194867"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H</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
        <p:nvSpPr>
          <p:cNvPr id="88" name="Rectangle 87"/>
          <p:cNvSpPr/>
          <p:nvPr/>
        </p:nvSpPr>
        <p:spPr>
          <a:xfrm>
            <a:off x="8804467" y="3116420"/>
            <a:ext cx="533400" cy="1202045"/>
          </a:xfrm>
          <a:prstGeom prst="rect">
            <a:avLst/>
          </a:prstGeom>
          <a:solidFill>
            <a:schemeClr val="bg1"/>
          </a:solidFill>
          <a:ln>
            <a:solidFill>
              <a:schemeClr val="bg1">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S</a:t>
            </a:r>
          </a:p>
          <a:p>
            <a:pPr algn="ctr">
              <a:lnSpc>
                <a:spcPct val="90000"/>
              </a:lnSpc>
            </a:pPr>
            <a:r>
              <a:rPr lang="en-US" sz="1600" cap="all" dirty="0">
                <a:solidFill>
                  <a:schemeClr val="bg1">
                    <a:lumMod val="50000"/>
                  </a:schemeClr>
                </a:solidFill>
                <a:effectLst>
                  <a:outerShdw blurRad="38100" dist="25400" dir="2700000" algn="tl">
                    <a:srgbClr val="000000">
                      <a:alpha val="0"/>
                    </a:srgbClr>
                  </a:outerShdw>
                </a:effectLst>
                <a:latin typeface="+mj-lt"/>
              </a:rPr>
              <a:t>l</a:t>
            </a:r>
          </a:p>
        </p:txBody>
      </p:sp>
      <p:sp>
        <p:nvSpPr>
          <p:cNvPr id="89" name="Rectangle 88"/>
          <p:cNvSpPr/>
          <p:nvPr/>
        </p:nvSpPr>
        <p:spPr>
          <a:xfrm>
            <a:off x="9414066" y="3116420"/>
            <a:ext cx="533400" cy="1202045"/>
          </a:xfrm>
          <a:prstGeom prst="rect">
            <a:avLst/>
          </a:prstGeom>
          <a:solidFill>
            <a:schemeClr val="bg1"/>
          </a:solidFill>
          <a:ln>
            <a:solidFill>
              <a:schemeClr val="bg2">
                <a:lumMod val="50000"/>
              </a:schemeClr>
            </a:solidFill>
          </a:ln>
        </p:spPr>
        <p:txBody>
          <a:bodyPr vert="horz" wrap="square" lIns="182872" tIns="0" rIns="91436" bIns="0" rtlCol="0" anchor="ctr">
            <a:noAutofit/>
          </a:bodyPr>
          <a:lstStyle/>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T</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C</a:t>
            </a:r>
          </a:p>
          <a:p>
            <a:pPr algn="ctr">
              <a:lnSpc>
                <a:spcPct val="90000"/>
              </a:lnSpc>
            </a:pPr>
            <a:r>
              <a:rPr lang="en-US" sz="1600" cap="all" dirty="0">
                <a:solidFill>
                  <a:schemeClr val="bg2">
                    <a:lumMod val="50000"/>
                  </a:schemeClr>
                </a:solidFill>
                <a:effectLst>
                  <a:outerShdw blurRad="38100" dist="25400" dir="2700000" algn="tl">
                    <a:srgbClr val="000000">
                      <a:alpha val="0"/>
                    </a:srgbClr>
                  </a:outerShdw>
                </a:effectLst>
                <a:latin typeface="+mj-lt"/>
              </a:rPr>
              <a:t>p</a:t>
            </a:r>
          </a:p>
        </p:txBody>
      </p:sp>
    </p:spTree>
    <p:extLst>
      <p:ext uri="{BB962C8B-B14F-4D97-AF65-F5344CB8AC3E}">
        <p14:creationId xmlns:p14="http://schemas.microsoft.com/office/powerpoint/2010/main" val="984735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0" nodeType="withEffect">
                                  <p:stCondLst>
                                    <p:cond delay="0"/>
                                  </p:stCondLst>
                                  <p:childTnLst>
                                    <p:animEffect transition="out" filter="fade">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45"/>
                                        </p:tgtEl>
                                      </p:cBhvr>
                                    </p:animEffect>
                                    <p:set>
                                      <p:cBhvr>
                                        <p:cTn id="20" dur="1" fill="hold">
                                          <p:stCondLst>
                                            <p:cond delay="499"/>
                                          </p:stCondLst>
                                        </p:cTn>
                                        <p:tgtEl>
                                          <p:spTgt spid="45"/>
                                        </p:tgtEl>
                                        <p:attrNameLst>
                                          <p:attrName>style.visibility</p:attrName>
                                        </p:attrNameLst>
                                      </p:cBhvr>
                                      <p:to>
                                        <p:strVal val="hidden"/>
                                      </p:to>
                                    </p:set>
                                  </p:childTnLst>
                                </p:cTn>
                              </p:par>
                              <p:par>
                                <p:cTn id="21" presetID="10" presetClass="entr" presetSubtype="0" fill="hold" grpId="1" nodeType="with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4" grpId="0" animBg="1"/>
      <p:bldP spid="44" grpId="1" animBg="1"/>
      <p:bldP spid="45" grpId="0" animBg="1"/>
      <p:bldP spid="45" grpId="1" animBg="1"/>
      <p:bldP spid="51" grpId="0" animBg="1"/>
      <p:bldP spid="5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p>
            <a:r>
              <a:rPr lang="en-US" dirty="0"/>
              <a:t>Where is the HUD Filter Chain in the GUI?</a:t>
            </a:r>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134" y="1180042"/>
            <a:ext cx="6163875" cy="5093758"/>
          </a:xfrm>
          <a:prstGeom prst="rect">
            <a:avLst/>
          </a:prstGeom>
          <a:effectLst>
            <a:outerShdw blurRad="50800" dist="38100" dir="2700000" algn="tl" rotWithShape="0">
              <a:prstClr val="black">
                <a:alpha val="40000"/>
              </a:prstClr>
            </a:outerShdw>
          </a:effectLst>
        </p:spPr>
      </p:pic>
      <p:cxnSp>
        <p:nvCxnSpPr>
          <p:cNvPr id="9" name="Straight Arrow Connector 8"/>
          <p:cNvCxnSpPr/>
          <p:nvPr/>
        </p:nvCxnSpPr>
        <p:spPr>
          <a:xfrm flipH="1" flipV="1">
            <a:off x="1657879" y="4512734"/>
            <a:ext cx="6224588" cy="423333"/>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657879" y="5342467"/>
            <a:ext cx="6224588" cy="343522"/>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937279" y="1955066"/>
            <a:ext cx="5945188" cy="390201"/>
          </a:xfrm>
          <a:prstGeom prst="straightConnector1">
            <a:avLst/>
          </a:prstGeom>
          <a:ln w="22225">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998133" y="2311401"/>
            <a:ext cx="5884334" cy="423332"/>
          </a:xfrm>
          <a:prstGeom prst="straightConnector1">
            <a:avLst/>
          </a:prstGeom>
          <a:ln w="22225">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378479" y="2726268"/>
            <a:ext cx="6503988" cy="685799"/>
          </a:xfrm>
          <a:prstGeom prst="straightConnector1">
            <a:avLst/>
          </a:prstGeom>
          <a:ln w="22225">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7882467" y="2138457"/>
            <a:ext cx="3962400" cy="841810"/>
          </a:xfrm>
          <a:prstGeom prst="roundRect">
            <a:avLst>
              <a:gd name="adj" fmla="val 2721"/>
            </a:avLst>
          </a:prstGeom>
          <a:solidFill>
            <a:schemeClr val="bg1">
              <a:lumMod val="85000"/>
            </a:schemeClr>
          </a:solidFill>
          <a:ln w="12700">
            <a:solidFill>
              <a:srgbClr val="FF000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lnSpc>
                <a:spcPct val="150000"/>
              </a:lnSpc>
            </a:pPr>
            <a:r>
              <a:rPr lang="en-US" sz="2400" dirty="0" smtClean="0">
                <a:solidFill>
                  <a:schemeClr val="tx2"/>
                </a:solidFill>
              </a:rPr>
              <a:t>TCP Client and Server Profile</a:t>
            </a:r>
            <a:endParaRPr lang="en-US" sz="2400" dirty="0">
              <a:solidFill>
                <a:schemeClr val="tx2"/>
              </a:solidFill>
            </a:endParaRPr>
          </a:p>
        </p:txBody>
      </p:sp>
      <p:sp>
        <p:nvSpPr>
          <p:cNvPr id="26" name="Rounded Rectangle 25"/>
          <p:cNvSpPr/>
          <p:nvPr/>
        </p:nvSpPr>
        <p:spPr>
          <a:xfrm>
            <a:off x="7882467" y="3103657"/>
            <a:ext cx="3962400" cy="731743"/>
          </a:xfrm>
          <a:prstGeom prst="roundRect">
            <a:avLst>
              <a:gd name="adj" fmla="val 2721"/>
            </a:avLst>
          </a:prstGeom>
          <a:solidFill>
            <a:schemeClr val="bg1">
              <a:lumMod val="85000"/>
            </a:schemeClr>
          </a:solidFill>
          <a:ln w="12700">
            <a:solidFill>
              <a:schemeClr val="accent1"/>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lnSpc>
                <a:spcPct val="150000"/>
              </a:lnSpc>
            </a:pPr>
            <a:r>
              <a:rPr lang="en-US" sz="2400" dirty="0" smtClean="0">
                <a:solidFill>
                  <a:schemeClr val="tx2"/>
                </a:solidFill>
              </a:rPr>
              <a:t>HTTP Profile</a:t>
            </a:r>
            <a:endParaRPr lang="en-US" sz="2400" dirty="0">
              <a:solidFill>
                <a:schemeClr val="tx2"/>
              </a:solidFill>
            </a:endParaRPr>
          </a:p>
        </p:txBody>
      </p:sp>
      <p:sp>
        <p:nvSpPr>
          <p:cNvPr id="27" name="Rounded Rectangle 26"/>
          <p:cNvSpPr/>
          <p:nvPr/>
        </p:nvSpPr>
        <p:spPr>
          <a:xfrm>
            <a:off x="7882467" y="4754656"/>
            <a:ext cx="3962400" cy="841810"/>
          </a:xfrm>
          <a:prstGeom prst="roundRect">
            <a:avLst>
              <a:gd name="adj" fmla="val 2721"/>
            </a:avLst>
          </a:prstGeom>
          <a:solidFill>
            <a:schemeClr val="bg1">
              <a:lumMod val="85000"/>
            </a:schemeClr>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lnSpc>
                <a:spcPct val="150000"/>
              </a:lnSpc>
            </a:pPr>
            <a:r>
              <a:rPr lang="en-US" sz="2400" dirty="0" smtClean="0">
                <a:solidFill>
                  <a:schemeClr val="tx2"/>
                </a:solidFill>
              </a:rPr>
              <a:t>SSL Client </a:t>
            </a:r>
            <a:r>
              <a:rPr lang="en-US" sz="2400" dirty="0">
                <a:solidFill>
                  <a:schemeClr val="tx2"/>
                </a:solidFill>
              </a:rPr>
              <a:t>and Server Profile</a:t>
            </a:r>
          </a:p>
        </p:txBody>
      </p:sp>
      <p:sp>
        <p:nvSpPr>
          <p:cNvPr id="28" name="Rounded Rectangle 27"/>
          <p:cNvSpPr/>
          <p:nvPr/>
        </p:nvSpPr>
        <p:spPr>
          <a:xfrm>
            <a:off x="7882467" y="4761603"/>
            <a:ext cx="3962400" cy="841810"/>
          </a:xfrm>
          <a:prstGeom prst="roundRect">
            <a:avLst>
              <a:gd name="adj" fmla="val 2721"/>
            </a:avLst>
          </a:prstGeom>
          <a:solidFill>
            <a:srgbClr val="00B050"/>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lnSpc>
                <a:spcPct val="150000"/>
              </a:lnSpc>
            </a:pPr>
            <a:r>
              <a:rPr lang="en-US" sz="2400" b="1" dirty="0" smtClean="0">
                <a:solidFill>
                  <a:schemeClr val="bg1"/>
                </a:solidFill>
              </a:rPr>
              <a:t>SSL Client </a:t>
            </a:r>
            <a:r>
              <a:rPr lang="en-US" sz="2400" b="1" dirty="0">
                <a:solidFill>
                  <a:schemeClr val="bg1"/>
                </a:solidFill>
              </a:rPr>
              <a:t>and Server Profile</a:t>
            </a:r>
          </a:p>
        </p:txBody>
      </p:sp>
    </p:spTree>
    <p:extLst>
      <p:ext uri="{BB962C8B-B14F-4D97-AF65-F5344CB8AC3E}">
        <p14:creationId xmlns:p14="http://schemas.microsoft.com/office/powerpoint/2010/main" val="225842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xit" presetSubtype="0" fill="hold" grpId="1" nodeType="with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7" grpId="1"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113" y="1075089"/>
            <a:ext cx="3617021" cy="5319910"/>
          </a:xfrm>
          <a:prstGeom prst="rect">
            <a:avLst/>
          </a:prstGeom>
        </p:spPr>
      </p:pic>
      <p:sp>
        <p:nvSpPr>
          <p:cNvPr id="8" name="Rounded Rectangle 7"/>
          <p:cNvSpPr/>
          <p:nvPr/>
        </p:nvSpPr>
        <p:spPr>
          <a:xfrm>
            <a:off x="418112" y="1577279"/>
            <a:ext cx="3617021" cy="1021988"/>
          </a:xfrm>
          <a:prstGeom prst="roundRect">
            <a:avLst>
              <a:gd name="adj" fmla="val 2721"/>
            </a:avLst>
          </a:prstGeom>
          <a:solidFill>
            <a:srgbClr val="00B050">
              <a:alpha val="9000"/>
            </a:srgbClr>
          </a:solidFill>
          <a:ln w="12700">
            <a:solidFill>
              <a:srgbClr val="00B05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lnSpc>
                <a:spcPct val="150000"/>
              </a:lnSpc>
            </a:pPr>
            <a:endParaRPr lang="en-US" sz="2400" b="1" dirty="0">
              <a:solidFill>
                <a:schemeClr val="bg1"/>
              </a:solidFill>
            </a:endParaRPr>
          </a:p>
        </p:txBody>
      </p:sp>
      <p:sp>
        <p:nvSpPr>
          <p:cNvPr id="9" name="Rounded Rectangle 8"/>
          <p:cNvSpPr/>
          <p:nvPr/>
        </p:nvSpPr>
        <p:spPr>
          <a:xfrm>
            <a:off x="418112" y="2713055"/>
            <a:ext cx="3617021" cy="1295911"/>
          </a:xfrm>
          <a:prstGeom prst="roundRect">
            <a:avLst>
              <a:gd name="adj" fmla="val 2721"/>
            </a:avLst>
          </a:prstGeom>
          <a:solidFill>
            <a:srgbClr val="00B050">
              <a:alpha val="9000"/>
            </a:srgbClr>
          </a:solidFill>
          <a:ln w="12700">
            <a:solidFill>
              <a:srgbClr val="00B05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lnSpc>
                <a:spcPct val="150000"/>
              </a:lnSpc>
            </a:pPr>
            <a:endParaRPr lang="en-US" sz="2400" b="1" dirty="0">
              <a:solidFill>
                <a:schemeClr val="bg1"/>
              </a:solidFill>
            </a:endParaRPr>
          </a:p>
        </p:txBody>
      </p:sp>
      <p:sp>
        <p:nvSpPr>
          <p:cNvPr id="10" name="Rounded Rectangle 9"/>
          <p:cNvSpPr/>
          <p:nvPr/>
        </p:nvSpPr>
        <p:spPr>
          <a:xfrm>
            <a:off x="418112" y="4160519"/>
            <a:ext cx="3617021" cy="2234479"/>
          </a:xfrm>
          <a:prstGeom prst="roundRect">
            <a:avLst>
              <a:gd name="adj" fmla="val 2721"/>
            </a:avLst>
          </a:prstGeom>
          <a:solidFill>
            <a:srgbClr val="00B050">
              <a:alpha val="9000"/>
            </a:srgbClr>
          </a:solidFill>
          <a:ln w="12700">
            <a:solidFill>
              <a:srgbClr val="00B05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lnSpc>
                <a:spcPct val="150000"/>
              </a:lnSpc>
            </a:pPr>
            <a:endParaRPr lang="en-US" sz="2400" b="1" dirty="0">
              <a:solidFill>
                <a:schemeClr val="bg1"/>
              </a:solidFill>
            </a:endParaRPr>
          </a:p>
        </p:txBody>
      </p:sp>
      <p:cxnSp>
        <p:nvCxnSpPr>
          <p:cNvPr id="5" name="Straight Arrow Connector 4"/>
          <p:cNvCxnSpPr>
            <a:stCxn id="6" idx="1"/>
            <a:endCxn id="8" idx="3"/>
          </p:cNvCxnSpPr>
          <p:nvPr/>
        </p:nvCxnSpPr>
        <p:spPr>
          <a:xfrm flipH="1" flipV="1">
            <a:off x="4035133" y="2088273"/>
            <a:ext cx="1773784" cy="249857"/>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5808917" y="1529809"/>
            <a:ext cx="6070600" cy="1616642"/>
            <a:chOff x="5808917" y="1792275"/>
            <a:chExt cx="6070600" cy="1616642"/>
          </a:xfrm>
        </p:grpSpPr>
        <p:sp>
          <p:nvSpPr>
            <p:cNvPr id="6" name="Rounded Rectangle 5"/>
            <p:cNvSpPr/>
            <p:nvPr/>
          </p:nvSpPr>
          <p:spPr>
            <a:xfrm>
              <a:off x="5808917" y="1792275"/>
              <a:ext cx="6070600" cy="1616641"/>
            </a:xfrm>
            <a:prstGeom prst="roundRect">
              <a:avLst>
                <a:gd name="adj" fmla="val 2721"/>
              </a:avLst>
            </a:prstGeom>
            <a:solidFill>
              <a:schemeClr val="bg1">
                <a:lumMod val="95000"/>
              </a:schemeClr>
            </a:solidFill>
            <a:ln w="12700">
              <a:solidFill>
                <a:srgbClr val="00800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marL="342900" indent="-342900">
                <a:lnSpc>
                  <a:spcPct val="150000"/>
                </a:lnSpc>
                <a:buFont typeface="Arial" panose="020B0604020202020204" pitchFamily="34" charset="0"/>
                <a:buChar char="•"/>
              </a:pPr>
              <a:r>
                <a:rPr lang="en-US" sz="2300" b="1" dirty="0" smtClean="0">
                  <a:solidFill>
                    <a:srgbClr val="008000"/>
                  </a:solidFill>
                </a:rPr>
                <a:t>Spend most of our time here</a:t>
              </a:r>
            </a:p>
            <a:p>
              <a:pPr marL="342900" indent="-342900">
                <a:lnSpc>
                  <a:spcPct val="150000"/>
                </a:lnSpc>
                <a:buFont typeface="Arial" panose="020B0604020202020204" pitchFamily="34" charset="0"/>
                <a:buChar char="•"/>
              </a:pPr>
              <a:r>
                <a:rPr lang="en-US" sz="2300" b="1" dirty="0" smtClean="0">
                  <a:solidFill>
                    <a:srgbClr val="008000"/>
                  </a:solidFill>
                </a:rPr>
                <a:t>We will cover: </a:t>
              </a:r>
              <a:endParaRPr lang="en-US" sz="2300" b="1" dirty="0">
                <a:solidFill>
                  <a:srgbClr val="008000"/>
                </a:solidFill>
              </a:endParaRPr>
            </a:p>
            <a:p>
              <a:pPr marL="342900" indent="-342900">
                <a:lnSpc>
                  <a:spcPct val="150000"/>
                </a:lnSpc>
                <a:buFont typeface="Arial" panose="020B0604020202020204" pitchFamily="34" charset="0"/>
                <a:buChar char="•"/>
              </a:pPr>
              <a:endParaRPr lang="en-US" sz="2400" b="1" dirty="0" smtClean="0">
                <a:solidFill>
                  <a:srgbClr val="008000"/>
                </a:solidFill>
              </a:endParaRPr>
            </a:p>
          </p:txBody>
        </p:sp>
        <p:sp>
          <p:nvSpPr>
            <p:cNvPr id="14" name="Rectangle 13"/>
            <p:cNvSpPr/>
            <p:nvPr/>
          </p:nvSpPr>
          <p:spPr>
            <a:xfrm>
              <a:off x="8983345" y="2762586"/>
              <a:ext cx="2713884" cy="646331"/>
            </a:xfrm>
            <a:prstGeom prst="rect">
              <a:avLst/>
            </a:prstGeom>
          </p:spPr>
          <p:txBody>
            <a:bodyPr wrap="none">
              <a:spAutoFit/>
            </a:bodyPr>
            <a:lstStyle/>
            <a:p>
              <a:pPr marL="285750" indent="-285750">
                <a:buFont typeface="Arial" panose="020B0604020202020204" pitchFamily="34" charset="0"/>
                <a:buChar char="•"/>
              </a:pPr>
              <a:r>
                <a:rPr lang="en-US" b="1" dirty="0">
                  <a:solidFill>
                    <a:srgbClr val="008000"/>
                  </a:solidFill>
                </a:rPr>
                <a:t>SSL Lab </a:t>
              </a:r>
              <a:r>
                <a:rPr lang="en-US" b="1" dirty="0" smtClean="0">
                  <a:solidFill>
                    <a:srgbClr val="008000"/>
                  </a:solidFill>
                </a:rPr>
                <a:t>Scores</a:t>
              </a:r>
            </a:p>
            <a:p>
              <a:pPr marL="285750" indent="-285750">
                <a:buFont typeface="Arial" panose="020B0604020202020204" pitchFamily="34" charset="0"/>
                <a:buChar char="•"/>
              </a:pPr>
              <a:r>
                <a:rPr lang="en-US" b="1" dirty="0" smtClean="0">
                  <a:solidFill>
                    <a:srgbClr val="008000"/>
                  </a:solidFill>
                </a:rPr>
                <a:t>Client &amp; Server Profiles</a:t>
              </a:r>
            </a:p>
          </p:txBody>
        </p:sp>
        <p:sp>
          <p:nvSpPr>
            <p:cNvPr id="16" name="Rectangle 15"/>
            <p:cNvSpPr/>
            <p:nvPr/>
          </p:nvSpPr>
          <p:spPr>
            <a:xfrm>
              <a:off x="6577760" y="2762585"/>
              <a:ext cx="2266457" cy="646331"/>
            </a:xfrm>
            <a:prstGeom prst="rect">
              <a:avLst/>
            </a:prstGeom>
          </p:spPr>
          <p:txBody>
            <a:bodyPr wrap="square">
              <a:spAutoFit/>
            </a:bodyPr>
            <a:lstStyle/>
            <a:p>
              <a:pPr marL="285750" indent="-285750">
                <a:buFont typeface="Arial" panose="020B0604020202020204" pitchFamily="34" charset="0"/>
                <a:buChar char="•"/>
              </a:pPr>
              <a:r>
                <a:rPr lang="en-US" b="1" dirty="0">
                  <a:solidFill>
                    <a:srgbClr val="008000"/>
                  </a:solidFill>
                </a:rPr>
                <a:t>Cipher Suites</a:t>
              </a:r>
            </a:p>
            <a:p>
              <a:pPr marL="285750" indent="-285750">
                <a:buFont typeface="Arial" panose="020B0604020202020204" pitchFamily="34" charset="0"/>
                <a:buChar char="•"/>
              </a:pPr>
              <a:r>
                <a:rPr lang="en-US" b="1" dirty="0">
                  <a:solidFill>
                    <a:srgbClr val="008000"/>
                  </a:solidFill>
                </a:rPr>
                <a:t>Cipher Syntax</a:t>
              </a:r>
              <a:endParaRPr lang="en-US" dirty="0"/>
            </a:p>
          </p:txBody>
        </p:sp>
      </p:grpSp>
      <p:sp>
        <p:nvSpPr>
          <p:cNvPr id="23" name="Rounded Rectangle 22"/>
          <p:cNvSpPr/>
          <p:nvPr/>
        </p:nvSpPr>
        <p:spPr>
          <a:xfrm>
            <a:off x="5808917" y="3576799"/>
            <a:ext cx="6070600" cy="1152954"/>
          </a:xfrm>
          <a:prstGeom prst="roundRect">
            <a:avLst>
              <a:gd name="adj" fmla="val 2721"/>
            </a:avLst>
          </a:prstGeom>
          <a:solidFill>
            <a:schemeClr val="bg1">
              <a:lumMod val="95000"/>
            </a:schemeClr>
          </a:solidFill>
          <a:ln w="12700">
            <a:solidFill>
              <a:srgbClr val="00800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marL="342900" indent="-342900">
              <a:lnSpc>
                <a:spcPct val="150000"/>
              </a:lnSpc>
              <a:buFont typeface="Arial" panose="020B0604020202020204" pitchFamily="34" charset="0"/>
              <a:buChar char="•"/>
            </a:pPr>
            <a:r>
              <a:rPr lang="en-US" sz="2300" b="1" dirty="0" smtClean="0">
                <a:solidFill>
                  <a:srgbClr val="008000"/>
                </a:solidFill>
              </a:rPr>
              <a:t>Cover quick User Certificate Authentication </a:t>
            </a:r>
          </a:p>
          <a:p>
            <a:pPr marL="800100" lvl="1" indent="-342900">
              <a:lnSpc>
                <a:spcPct val="150000"/>
              </a:lnSpc>
              <a:buFont typeface="Arial" panose="020B0604020202020204" pitchFamily="34" charset="0"/>
              <a:buChar char="•"/>
            </a:pPr>
            <a:r>
              <a:rPr lang="en-US" sz="2300" b="1" dirty="0" smtClean="0">
                <a:solidFill>
                  <a:srgbClr val="008000"/>
                </a:solidFill>
              </a:rPr>
              <a:t>PKI Cert use case</a:t>
            </a:r>
          </a:p>
        </p:txBody>
      </p:sp>
      <p:cxnSp>
        <p:nvCxnSpPr>
          <p:cNvPr id="24" name="Straight Arrow Connector 23"/>
          <p:cNvCxnSpPr>
            <a:stCxn id="23" idx="1"/>
          </p:cNvCxnSpPr>
          <p:nvPr/>
        </p:nvCxnSpPr>
        <p:spPr>
          <a:xfrm flipH="1" flipV="1">
            <a:off x="4035133" y="3313432"/>
            <a:ext cx="1773784" cy="839844"/>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808917" y="5221090"/>
            <a:ext cx="6070600" cy="1152954"/>
          </a:xfrm>
          <a:prstGeom prst="roundRect">
            <a:avLst>
              <a:gd name="adj" fmla="val 2721"/>
            </a:avLst>
          </a:prstGeom>
          <a:solidFill>
            <a:schemeClr val="bg1">
              <a:lumMod val="95000"/>
            </a:schemeClr>
          </a:solidFill>
          <a:ln w="12700">
            <a:solidFill>
              <a:srgbClr val="00800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marL="342900" indent="-342900">
              <a:lnSpc>
                <a:spcPct val="150000"/>
              </a:lnSpc>
              <a:buFont typeface="Arial" panose="020B0604020202020204" pitchFamily="34" charset="0"/>
              <a:buChar char="•"/>
            </a:pPr>
            <a:r>
              <a:rPr lang="en-US" sz="2300" b="1" dirty="0" smtClean="0">
                <a:solidFill>
                  <a:srgbClr val="008000"/>
                </a:solidFill>
              </a:rPr>
              <a:t>General Overview of SSL Intercept and Forward Proxy use cases</a:t>
            </a:r>
          </a:p>
        </p:txBody>
      </p:sp>
      <p:cxnSp>
        <p:nvCxnSpPr>
          <p:cNvPr id="27" name="Straight Arrow Connector 26"/>
          <p:cNvCxnSpPr>
            <a:stCxn id="26" idx="1"/>
          </p:cNvCxnSpPr>
          <p:nvPr/>
        </p:nvCxnSpPr>
        <p:spPr>
          <a:xfrm flipH="1" flipV="1">
            <a:off x="4035132" y="5146645"/>
            <a:ext cx="1773785" cy="650922"/>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787739" y="984085"/>
            <a:ext cx="1928926" cy="578620"/>
          </a:xfrm>
          <a:prstGeom prst="rect">
            <a:avLst/>
          </a:prstGeom>
        </p:spPr>
        <p:txBody>
          <a:bodyPr wrap="none">
            <a:spAutoFit/>
          </a:bodyPr>
          <a:lstStyle/>
          <a:p>
            <a:pPr>
              <a:lnSpc>
                <a:spcPct val="150000"/>
              </a:lnSpc>
            </a:pPr>
            <a:r>
              <a:rPr lang="en-US" sz="2400" b="1" dirty="0" smtClean="0"/>
              <a:t>Configuration</a:t>
            </a:r>
            <a:endParaRPr lang="en-US" sz="2400" b="1" dirty="0"/>
          </a:p>
        </p:txBody>
      </p:sp>
      <p:sp>
        <p:nvSpPr>
          <p:cNvPr id="30" name="Rectangle 29"/>
          <p:cNvSpPr/>
          <p:nvPr/>
        </p:nvSpPr>
        <p:spPr>
          <a:xfrm>
            <a:off x="5753615" y="3059605"/>
            <a:ext cx="2882392" cy="578620"/>
          </a:xfrm>
          <a:prstGeom prst="rect">
            <a:avLst/>
          </a:prstGeom>
        </p:spPr>
        <p:txBody>
          <a:bodyPr wrap="none">
            <a:spAutoFit/>
          </a:bodyPr>
          <a:lstStyle/>
          <a:p>
            <a:pPr>
              <a:lnSpc>
                <a:spcPct val="150000"/>
              </a:lnSpc>
            </a:pPr>
            <a:r>
              <a:rPr lang="en-US" sz="2400" b="1" dirty="0" smtClean="0"/>
              <a:t>Client Authentication</a:t>
            </a:r>
            <a:endParaRPr lang="en-US" sz="2400" b="1" dirty="0"/>
          </a:p>
        </p:txBody>
      </p:sp>
      <p:sp>
        <p:nvSpPr>
          <p:cNvPr id="31" name="Rectangle 30"/>
          <p:cNvSpPr/>
          <p:nvPr/>
        </p:nvSpPr>
        <p:spPr>
          <a:xfrm>
            <a:off x="5763179" y="4699138"/>
            <a:ext cx="2567241" cy="646331"/>
          </a:xfrm>
          <a:prstGeom prst="rect">
            <a:avLst/>
          </a:prstGeom>
        </p:spPr>
        <p:txBody>
          <a:bodyPr wrap="none">
            <a:spAutoFit/>
          </a:bodyPr>
          <a:lstStyle/>
          <a:p>
            <a:pPr>
              <a:lnSpc>
                <a:spcPct val="150000"/>
              </a:lnSpc>
            </a:pPr>
            <a:r>
              <a:rPr lang="en-US" sz="2400" b="1" dirty="0" smtClean="0"/>
              <a:t>SSL Forward Proxy</a:t>
            </a:r>
            <a:endParaRPr lang="en-US" sz="2400" b="1" dirty="0"/>
          </a:p>
        </p:txBody>
      </p:sp>
      <p:sp>
        <p:nvSpPr>
          <p:cNvPr id="32" name="Title 1"/>
          <p:cNvSpPr>
            <a:spLocks noGrp="1"/>
          </p:cNvSpPr>
          <p:nvPr>
            <p:ph type="title"/>
          </p:nvPr>
        </p:nvSpPr>
        <p:spPr>
          <a:xfrm>
            <a:off x="731711" y="502920"/>
            <a:ext cx="10975658" cy="914400"/>
          </a:xfrm>
        </p:spPr>
        <p:txBody>
          <a:bodyPr vert="horz" lIns="0" tIns="0" rIns="0" bIns="0" rtlCol="0" anchor="t" anchorCtr="0">
            <a:noAutofit/>
          </a:bodyPr>
          <a:lstStyle/>
          <a:p>
            <a:r>
              <a:rPr lang="en-US" dirty="0" smtClean="0"/>
              <a:t>Exploring the SSL Profile </a:t>
            </a:r>
            <a:r>
              <a:rPr lang="en-US" sz="2000" dirty="0" smtClean="0"/>
              <a:t>(Client &amp; Server)</a:t>
            </a:r>
            <a:endParaRPr lang="en-US" sz="2000" dirty="0"/>
          </a:p>
        </p:txBody>
      </p:sp>
    </p:spTree>
    <p:extLst>
      <p:ext uri="{BB962C8B-B14F-4D97-AF65-F5344CB8AC3E}">
        <p14:creationId xmlns:p14="http://schemas.microsoft.com/office/powerpoint/2010/main" val="381259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3" grpId="0" animBg="1"/>
      <p:bldP spid="26" grpId="0" animBg="1"/>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3243" y="958426"/>
            <a:ext cx="7027495" cy="4524315"/>
          </a:xfrm>
          <a:prstGeom prst="rect">
            <a:avLst/>
          </a:prstGeom>
        </p:spPr>
        <p:txBody>
          <a:bodyPr wrap="square">
            <a:spAutoFit/>
          </a:bodyPr>
          <a:lstStyle/>
          <a:p>
            <a:pPr marL="514350" marR="0" lvl="0" indent="-514350">
              <a:spcBef>
                <a:spcPts val="0"/>
              </a:spcBef>
              <a:spcAft>
                <a:spcPts val="0"/>
              </a:spcAft>
              <a:buAutoNum type="arabicParenBoth"/>
            </a:pPr>
            <a:r>
              <a:rPr lang="en-US" sz="3200" dirty="0" smtClean="0">
                <a:solidFill>
                  <a:schemeClr val="bg1"/>
                </a:solidFill>
              </a:rPr>
              <a:t>Introductions</a:t>
            </a:r>
          </a:p>
          <a:p>
            <a:pPr marL="514350" marR="0" lvl="0" indent="-514350">
              <a:spcBef>
                <a:spcPts val="0"/>
              </a:spcBef>
              <a:spcAft>
                <a:spcPts val="0"/>
              </a:spcAft>
              <a:buAutoNum type="arabicParenBoth"/>
            </a:pPr>
            <a:r>
              <a:rPr lang="en-US" sz="3200" dirty="0" smtClean="0">
                <a:solidFill>
                  <a:schemeClr val="bg1"/>
                </a:solidFill>
              </a:rPr>
              <a:t>SSL Background</a:t>
            </a:r>
          </a:p>
          <a:p>
            <a:pPr marL="514350" marR="0" lvl="0" indent="-514350">
              <a:spcBef>
                <a:spcPts val="0"/>
              </a:spcBef>
              <a:spcAft>
                <a:spcPts val="0"/>
              </a:spcAft>
              <a:buAutoNum type="arabicParenBoth"/>
            </a:pPr>
            <a:r>
              <a:rPr lang="en-US" sz="3200" dirty="0" smtClean="0">
                <a:solidFill>
                  <a:schemeClr val="bg1"/>
                </a:solidFill>
              </a:rPr>
              <a:t>Full Proxy &amp; HUD Filter Chain</a:t>
            </a:r>
          </a:p>
          <a:p>
            <a:pPr marL="514350" marR="0" lvl="0" indent="-514350">
              <a:spcBef>
                <a:spcPts val="0"/>
              </a:spcBef>
              <a:spcAft>
                <a:spcPts val="0"/>
              </a:spcAft>
              <a:buAutoNum type="arabicParenBoth"/>
            </a:pPr>
            <a:r>
              <a:rPr lang="en-US" sz="3200" dirty="0" smtClean="0">
                <a:solidFill>
                  <a:schemeClr val="bg1"/>
                </a:solidFill>
              </a:rPr>
              <a:t>SSL Profile:  Ciphers &amp;Configuration</a:t>
            </a:r>
          </a:p>
          <a:p>
            <a:pPr marL="514350" marR="0" lvl="0" indent="-514350">
              <a:spcBef>
                <a:spcPts val="0"/>
              </a:spcBef>
              <a:spcAft>
                <a:spcPts val="0"/>
              </a:spcAft>
              <a:buAutoNum type="arabicParenBoth"/>
            </a:pPr>
            <a:r>
              <a:rPr lang="en-US" sz="3200" dirty="0">
                <a:solidFill>
                  <a:schemeClr val="bg1"/>
                </a:solidFill>
              </a:rPr>
              <a:t>SSL Profile:  </a:t>
            </a:r>
            <a:r>
              <a:rPr lang="en-US" sz="3200" dirty="0" smtClean="0">
                <a:solidFill>
                  <a:schemeClr val="bg1"/>
                </a:solidFill>
              </a:rPr>
              <a:t>Client Authentication</a:t>
            </a:r>
            <a:endParaRPr lang="en-US" sz="3200" dirty="0">
              <a:solidFill>
                <a:schemeClr val="bg1"/>
              </a:solidFill>
            </a:endParaRPr>
          </a:p>
          <a:p>
            <a:pPr marL="514350" marR="0" lvl="0" indent="-514350">
              <a:spcBef>
                <a:spcPts val="0"/>
              </a:spcBef>
              <a:spcAft>
                <a:spcPts val="0"/>
              </a:spcAft>
              <a:buAutoNum type="arabicParenBoth"/>
            </a:pPr>
            <a:r>
              <a:rPr lang="en-US" sz="3200" dirty="0">
                <a:solidFill>
                  <a:schemeClr val="bg1"/>
                </a:solidFill>
              </a:rPr>
              <a:t>SSL Profile:  </a:t>
            </a:r>
            <a:r>
              <a:rPr lang="en-US" sz="3200" dirty="0" smtClean="0">
                <a:solidFill>
                  <a:schemeClr val="bg1"/>
                </a:solidFill>
              </a:rPr>
              <a:t>Forward Proxy &amp; SSL Intercept</a:t>
            </a:r>
          </a:p>
          <a:p>
            <a:pPr marL="514350" marR="0" lvl="0" indent="-514350">
              <a:spcBef>
                <a:spcPts val="0"/>
              </a:spcBef>
              <a:spcAft>
                <a:spcPts val="0"/>
              </a:spcAft>
              <a:buAutoNum type="arabicParenBoth"/>
            </a:pPr>
            <a:r>
              <a:rPr lang="en-US" sz="3200" dirty="0" smtClean="0">
                <a:solidFill>
                  <a:schemeClr val="bg1"/>
                </a:solidFill>
              </a:rPr>
              <a:t>Question &amp; Answer</a:t>
            </a:r>
          </a:p>
          <a:p>
            <a:pPr marL="514350" marR="0" lvl="0" indent="-514350">
              <a:spcBef>
                <a:spcPts val="0"/>
              </a:spcBef>
              <a:spcAft>
                <a:spcPts val="0"/>
              </a:spcAft>
              <a:buAutoNum type="arabicParenBoth"/>
            </a:pPr>
            <a:r>
              <a:rPr lang="en-US" sz="3200" dirty="0" smtClean="0">
                <a:solidFill>
                  <a:schemeClr val="bg1"/>
                </a:solidFill>
              </a:rPr>
              <a:t>Wrap-Up (Next User Group)</a:t>
            </a:r>
            <a:endParaRPr lang="en-US" sz="3200" dirty="0">
              <a:solidFill>
                <a:schemeClr val="bg1"/>
              </a:solidFill>
            </a:endParaRPr>
          </a:p>
        </p:txBody>
      </p:sp>
      <p:pic>
        <p:nvPicPr>
          <p:cNvPr id="6" name="Picture 2" descr="http://upload.wikimedia.org/wikipedia/commons/thumb/0/08/Sphere_wireframe.svg/2000px-Sphere_wireframe.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664031">
            <a:off x="206908" y="1120764"/>
            <a:ext cx="3553403" cy="3553403"/>
          </a:xfrm>
          <a:prstGeom prst="rect">
            <a:avLst/>
          </a:prstGeom>
          <a:noFill/>
          <a:effectLst>
            <a:outerShdw blurRad="50800" dist="38100" dir="2700000" algn="tl" rotWithShape="0">
              <a:schemeClr val="bg1">
                <a:alpha val="81000"/>
              </a:schemeClr>
            </a:outerShdw>
          </a:effectLst>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829312" y="2020795"/>
            <a:ext cx="4059674" cy="97840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lang="en-US" sz="5200" b="0" kern="1200" cap="none" spc="-30" baseline="0" dirty="0">
                <a:solidFill>
                  <a:schemeClr val="bg1"/>
                </a:solidFill>
                <a:effectLst>
                  <a:outerShdw blurRad="38100" dist="25400" dir="2700000" algn="tl">
                    <a:srgbClr val="000000">
                      <a:alpha val="0"/>
                    </a:srgbClr>
                  </a:outerShdw>
                </a:effectLst>
                <a:latin typeface="+mj-lt"/>
                <a:ea typeface="+mj-ea"/>
                <a:cs typeface="+mj-cs"/>
              </a:defRPr>
            </a:lvl1pPr>
          </a:lstStyle>
          <a:p>
            <a:r>
              <a:rPr lang="en-US" dirty="0" smtClean="0"/>
              <a:t>AGENDA</a:t>
            </a:r>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9312" y="3296786"/>
            <a:ext cx="2457794" cy="3113885"/>
          </a:xfrm>
          <a:prstGeom prst="rect">
            <a:avLst/>
          </a:prstGeom>
        </p:spPr>
      </p:pic>
    </p:spTree>
    <p:extLst>
      <p:ext uri="{BB962C8B-B14F-4D97-AF65-F5344CB8AC3E}">
        <p14:creationId xmlns:p14="http://schemas.microsoft.com/office/powerpoint/2010/main" val="252204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Ciphers Suites &amp; Configuration</a:t>
            </a:r>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196" y="4567510"/>
            <a:ext cx="3733271" cy="1596223"/>
          </a:xfrm>
          <a:prstGeom prst="rect">
            <a:avLst/>
          </a:prstGeom>
        </p:spPr>
      </p:pic>
    </p:spTree>
    <p:extLst>
      <p:ext uri="{BB962C8B-B14F-4D97-AF65-F5344CB8AC3E}">
        <p14:creationId xmlns:p14="http://schemas.microsoft.com/office/powerpoint/2010/main" val="3693626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3" name="Title 2"/>
          <p:cNvSpPr>
            <a:spLocks noGrp="1"/>
          </p:cNvSpPr>
          <p:nvPr>
            <p:ph type="title"/>
          </p:nvPr>
        </p:nvSpPr>
        <p:spPr>
          <a:xfrm>
            <a:off x="731711" y="516467"/>
            <a:ext cx="10975658" cy="596050"/>
          </a:xfrm>
        </p:spPr>
        <p:txBody>
          <a:bodyPr vert="horz" lIns="0" tIns="0" rIns="0" bIns="0" rtlCol="0" anchor="t" anchorCtr="0">
            <a:noAutofit/>
          </a:bodyPr>
          <a:lstStyle/>
          <a:p>
            <a:r>
              <a:rPr lang="en-US" dirty="0"/>
              <a:t>What is SSL</a:t>
            </a:r>
            <a:r>
              <a:rPr lang="en-US" dirty="0" smtClean="0"/>
              <a:t>? The </a:t>
            </a:r>
            <a:r>
              <a:rPr lang="en-US" dirty="0"/>
              <a:t>history of SSL and TLS</a:t>
            </a:r>
          </a:p>
        </p:txBody>
      </p:sp>
      <p:sp>
        <p:nvSpPr>
          <p:cNvPr id="6" name="Rectangle 5"/>
          <p:cNvSpPr/>
          <p:nvPr/>
        </p:nvSpPr>
        <p:spPr>
          <a:xfrm>
            <a:off x="1589" y="3581400"/>
            <a:ext cx="12188825" cy="381000"/>
          </a:xfrm>
          <a:prstGeom prst="rect">
            <a:avLst/>
          </a:prstGeom>
          <a:solidFill>
            <a:schemeClr val="tx2"/>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7" name="TextBox 6"/>
          <p:cNvSpPr txBox="1"/>
          <p:nvPr/>
        </p:nvSpPr>
        <p:spPr>
          <a:xfrm>
            <a:off x="2582573" y="3685095"/>
            <a:ext cx="1009461" cy="138402"/>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1995</a:t>
            </a:r>
          </a:p>
        </p:txBody>
      </p:sp>
      <p:sp>
        <p:nvSpPr>
          <p:cNvPr id="8" name="TextBox 7"/>
          <p:cNvSpPr txBox="1"/>
          <p:nvPr/>
        </p:nvSpPr>
        <p:spPr>
          <a:xfrm>
            <a:off x="4612898" y="3672403"/>
            <a:ext cx="907170" cy="160616"/>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1999</a:t>
            </a:r>
          </a:p>
        </p:txBody>
      </p:sp>
      <p:sp>
        <p:nvSpPr>
          <p:cNvPr id="9" name="TextBox 8"/>
          <p:cNvSpPr txBox="1"/>
          <p:nvPr/>
        </p:nvSpPr>
        <p:spPr>
          <a:xfrm>
            <a:off x="8622688" y="3715916"/>
            <a:ext cx="826112" cy="144085"/>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2006</a:t>
            </a:r>
          </a:p>
        </p:txBody>
      </p:sp>
      <p:sp>
        <p:nvSpPr>
          <p:cNvPr id="10" name="TextBox 9"/>
          <p:cNvSpPr txBox="1"/>
          <p:nvPr/>
        </p:nvSpPr>
        <p:spPr>
          <a:xfrm>
            <a:off x="10689394" y="3715916"/>
            <a:ext cx="664407" cy="111968"/>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2008</a:t>
            </a:r>
          </a:p>
        </p:txBody>
      </p:sp>
      <p:cxnSp>
        <p:nvCxnSpPr>
          <p:cNvPr id="12" name="Straight Connector 11"/>
          <p:cNvCxnSpPr/>
          <p:nvPr/>
        </p:nvCxnSpPr>
        <p:spPr>
          <a:xfrm>
            <a:off x="6064101"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024035"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014099"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16361" y="3713717"/>
            <a:ext cx="664407" cy="111968"/>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a:t>
            </a:r>
          </a:p>
        </p:txBody>
      </p:sp>
      <p:cxnSp>
        <p:nvCxnSpPr>
          <p:cNvPr id="17" name="Straight Connector 16"/>
          <p:cNvCxnSpPr/>
          <p:nvPr/>
        </p:nvCxnSpPr>
        <p:spPr>
          <a:xfrm>
            <a:off x="4070499"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10460666" y="1877694"/>
            <a:ext cx="1594242" cy="1655600"/>
            <a:chOff x="6704012" y="1547209"/>
            <a:chExt cx="1594242" cy="1579534"/>
          </a:xfrm>
        </p:grpSpPr>
        <p:cxnSp>
          <p:nvCxnSpPr>
            <p:cNvPr id="26" name="Straight Connector 25"/>
            <p:cNvCxnSpPr/>
            <p:nvPr/>
          </p:nvCxnSpPr>
          <p:spPr>
            <a:xfrm>
              <a:off x="7539999" y="2733492"/>
              <a:ext cx="2214" cy="224888"/>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227973" y="2981916"/>
              <a:ext cx="0" cy="144827"/>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7230232" y="2961627"/>
              <a:ext cx="309767" cy="4698"/>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704012" y="1547209"/>
              <a:ext cx="1594242" cy="1286082"/>
            </a:xfrm>
            <a:prstGeom prst="rect">
              <a:avLst/>
            </a:prstGeom>
          </p:spPr>
          <p:txBody>
            <a:bodyPr wrap="square" lIns="0" tIns="0" rIns="0" bIns="91440">
              <a:noAutofit/>
            </a:bodyPr>
            <a:lstStyle/>
            <a:p>
              <a:r>
                <a:rPr lang="en-US" sz="1200" dirty="0">
                  <a:solidFill>
                    <a:schemeClr val="accent1">
                      <a:lumMod val="75000"/>
                    </a:schemeClr>
                  </a:solidFill>
                  <a:latin typeface="+mj-lt"/>
                </a:rPr>
                <a:t>TLS 1.2</a:t>
              </a:r>
            </a:p>
            <a:p>
              <a:r>
                <a:rPr lang="en-US" sz="1170" dirty="0">
                  <a:solidFill>
                    <a:schemeClr val="tx1">
                      <a:lumMod val="75000"/>
                      <a:lumOff val="25000"/>
                    </a:schemeClr>
                  </a:solidFill>
                  <a:latin typeface="+mj-lt"/>
                </a:rPr>
                <a:t>Added support for authenticated encryption (AES-GCM, CCM modes) and removed hard-coded primitives</a:t>
              </a:r>
            </a:p>
            <a:p>
              <a:r>
                <a:rPr lang="en-US" sz="1170" b="1" dirty="0">
                  <a:solidFill>
                    <a:schemeClr val="tx1">
                      <a:lumMod val="75000"/>
                      <a:lumOff val="25000"/>
                    </a:schemeClr>
                  </a:solidFill>
                  <a:latin typeface="+mj-lt"/>
                </a:rPr>
                <a:t>RFC5246</a:t>
              </a:r>
            </a:p>
            <a:p>
              <a:endParaRPr lang="en-US" sz="1170" dirty="0">
                <a:solidFill>
                  <a:schemeClr val="tx1">
                    <a:lumMod val="75000"/>
                    <a:lumOff val="25000"/>
                  </a:schemeClr>
                </a:solidFill>
                <a:latin typeface="+mj-lt"/>
              </a:endParaRPr>
            </a:p>
            <a:p>
              <a:endParaRPr lang="en-US" sz="1170" dirty="0">
                <a:solidFill>
                  <a:schemeClr val="tx1">
                    <a:lumMod val="75000"/>
                    <a:lumOff val="25000"/>
                  </a:schemeClr>
                </a:solidFill>
                <a:latin typeface="+mj-lt"/>
              </a:endParaRPr>
            </a:p>
            <a:p>
              <a:endParaRPr lang="en-US" sz="1170" dirty="0">
                <a:solidFill>
                  <a:schemeClr val="tx1">
                    <a:lumMod val="75000"/>
                    <a:lumOff val="25000"/>
                  </a:schemeClr>
                </a:solidFill>
                <a:latin typeface="+mj-lt"/>
              </a:endParaRPr>
            </a:p>
          </p:txBody>
        </p:sp>
      </p:grpSp>
      <p:grpSp>
        <p:nvGrpSpPr>
          <p:cNvPr id="30" name="Group 29"/>
          <p:cNvGrpSpPr/>
          <p:nvPr/>
        </p:nvGrpSpPr>
        <p:grpSpPr>
          <a:xfrm>
            <a:off x="4163290" y="1877694"/>
            <a:ext cx="1594242" cy="1655600"/>
            <a:chOff x="2202154" y="1608854"/>
            <a:chExt cx="1594242" cy="1565212"/>
          </a:xfrm>
        </p:grpSpPr>
        <p:cxnSp>
          <p:nvCxnSpPr>
            <p:cNvPr id="31" name="Straight Connector 30"/>
            <p:cNvCxnSpPr/>
            <p:nvPr/>
          </p:nvCxnSpPr>
          <p:spPr>
            <a:xfrm>
              <a:off x="2614094" y="2427107"/>
              <a:ext cx="1" cy="568837"/>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077699" y="3021116"/>
              <a:ext cx="0" cy="152950"/>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614094" y="3008273"/>
              <a:ext cx="453878" cy="2904"/>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202154" y="1608854"/>
              <a:ext cx="1594242" cy="1124712"/>
            </a:xfrm>
            <a:prstGeom prst="rect">
              <a:avLst/>
            </a:prstGeom>
          </p:spPr>
          <p:txBody>
            <a:bodyPr wrap="square" lIns="0" tIns="0" rIns="0" bIns="91440">
              <a:noAutofit/>
            </a:bodyPr>
            <a:lstStyle/>
            <a:p>
              <a:r>
                <a:rPr lang="en-US" sz="1200" dirty="0">
                  <a:solidFill>
                    <a:schemeClr val="accent1">
                      <a:lumMod val="75000"/>
                    </a:schemeClr>
                  </a:solidFill>
                  <a:latin typeface="+mj-lt"/>
                </a:rPr>
                <a:t>TLS 1.0</a:t>
              </a:r>
            </a:p>
            <a:p>
              <a:r>
                <a:rPr lang="en-US" sz="1170" dirty="0">
                  <a:solidFill>
                    <a:schemeClr val="tx1">
                      <a:lumMod val="75000"/>
                      <a:lumOff val="25000"/>
                    </a:schemeClr>
                  </a:solidFill>
                  <a:latin typeface="+mj-lt"/>
                </a:rPr>
                <a:t>Standardized SSL3 with almost no changes</a:t>
              </a:r>
            </a:p>
            <a:p>
              <a:r>
                <a:rPr lang="en-US" sz="1170" b="1" dirty="0">
                  <a:solidFill>
                    <a:schemeClr val="tx1">
                      <a:lumMod val="75000"/>
                      <a:lumOff val="25000"/>
                    </a:schemeClr>
                  </a:solidFill>
                  <a:latin typeface="+mj-lt"/>
                </a:rPr>
                <a:t>RFC2246</a:t>
              </a:r>
            </a:p>
          </p:txBody>
        </p:sp>
      </p:grpSp>
      <p:grpSp>
        <p:nvGrpSpPr>
          <p:cNvPr id="35" name="Group 34"/>
          <p:cNvGrpSpPr/>
          <p:nvPr/>
        </p:nvGrpSpPr>
        <p:grpSpPr>
          <a:xfrm>
            <a:off x="7431749" y="1877694"/>
            <a:ext cx="1604152" cy="1655600"/>
            <a:chOff x="5344579" y="1547209"/>
            <a:chExt cx="1604152" cy="1556969"/>
          </a:xfrm>
        </p:grpSpPr>
        <p:cxnSp>
          <p:nvCxnSpPr>
            <p:cNvPr id="36" name="Straight Connector 35"/>
            <p:cNvCxnSpPr/>
            <p:nvPr/>
          </p:nvCxnSpPr>
          <p:spPr>
            <a:xfrm>
              <a:off x="5907419" y="2361153"/>
              <a:ext cx="0" cy="499249"/>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907419" y="2860402"/>
              <a:ext cx="1041312" cy="0"/>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948731" y="2860402"/>
              <a:ext cx="0" cy="243776"/>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344579" y="1547209"/>
              <a:ext cx="1594242" cy="1124712"/>
            </a:xfrm>
            <a:prstGeom prst="rect">
              <a:avLst/>
            </a:prstGeom>
          </p:spPr>
          <p:txBody>
            <a:bodyPr wrap="square" lIns="0" tIns="0" rIns="0" bIns="91440">
              <a:noAutofit/>
            </a:bodyPr>
            <a:lstStyle/>
            <a:p>
              <a:r>
                <a:rPr lang="en-US" sz="1200" dirty="0">
                  <a:solidFill>
                    <a:schemeClr val="accent1">
                      <a:lumMod val="75000"/>
                    </a:schemeClr>
                  </a:solidFill>
                  <a:latin typeface="+mj-lt"/>
                </a:rPr>
                <a:t>TLS 1.1</a:t>
              </a:r>
            </a:p>
            <a:p>
              <a:r>
                <a:rPr lang="en-US" sz="1170" dirty="0">
                  <a:solidFill>
                    <a:schemeClr val="tx1">
                      <a:lumMod val="75000"/>
                      <a:lumOff val="25000"/>
                    </a:schemeClr>
                  </a:solidFill>
                  <a:latin typeface="+mj-lt"/>
                </a:rPr>
                <a:t>Security fixes and TLS extensions</a:t>
              </a:r>
            </a:p>
            <a:p>
              <a:r>
                <a:rPr lang="en-US" sz="1170" b="1" dirty="0">
                  <a:solidFill>
                    <a:schemeClr val="tx1">
                      <a:lumMod val="75000"/>
                      <a:lumOff val="25000"/>
                    </a:schemeClr>
                  </a:solidFill>
                  <a:latin typeface="+mj-lt"/>
                </a:rPr>
                <a:t>RFC4346</a:t>
              </a:r>
            </a:p>
          </p:txBody>
        </p:sp>
      </p:grpSp>
      <p:sp>
        <p:nvSpPr>
          <p:cNvPr id="40" name="TextBox 39"/>
          <p:cNvSpPr txBox="1"/>
          <p:nvPr/>
        </p:nvSpPr>
        <p:spPr>
          <a:xfrm>
            <a:off x="685800" y="3650785"/>
            <a:ext cx="866554" cy="233888"/>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1994</a:t>
            </a:r>
          </a:p>
        </p:txBody>
      </p:sp>
      <p:cxnSp>
        <p:nvCxnSpPr>
          <p:cNvPr id="41" name="Straight Connector 40"/>
          <p:cNvCxnSpPr/>
          <p:nvPr/>
        </p:nvCxnSpPr>
        <p:spPr>
          <a:xfrm>
            <a:off x="2091068"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2209800" y="1881499"/>
            <a:ext cx="1594242" cy="1655600"/>
            <a:chOff x="2202154" y="1608854"/>
            <a:chExt cx="1594242" cy="1565212"/>
          </a:xfrm>
        </p:grpSpPr>
        <p:cxnSp>
          <p:nvCxnSpPr>
            <p:cNvPr id="64" name="Straight Connector 63"/>
            <p:cNvCxnSpPr/>
            <p:nvPr/>
          </p:nvCxnSpPr>
          <p:spPr>
            <a:xfrm>
              <a:off x="2614094" y="2207391"/>
              <a:ext cx="1" cy="788554"/>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077699" y="3021116"/>
              <a:ext cx="0" cy="152950"/>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614094" y="3008273"/>
              <a:ext cx="453878" cy="2904"/>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202154" y="1608854"/>
              <a:ext cx="1594242" cy="1124712"/>
            </a:xfrm>
            <a:prstGeom prst="rect">
              <a:avLst/>
            </a:prstGeom>
          </p:spPr>
          <p:txBody>
            <a:bodyPr wrap="square" lIns="0" tIns="0" rIns="0" bIns="91440">
              <a:noAutofit/>
            </a:bodyPr>
            <a:lstStyle/>
            <a:p>
              <a:r>
                <a:rPr lang="en-US" sz="1200" dirty="0">
                  <a:solidFill>
                    <a:schemeClr val="accent1">
                      <a:lumMod val="75000"/>
                    </a:schemeClr>
                  </a:solidFill>
                  <a:latin typeface="+mj-lt"/>
                </a:rPr>
                <a:t>SSL3</a:t>
              </a:r>
            </a:p>
            <a:p>
              <a:r>
                <a:rPr lang="en-US" sz="1170" dirty="0">
                  <a:solidFill>
                    <a:schemeClr val="tx1">
                      <a:lumMod val="75000"/>
                      <a:lumOff val="25000"/>
                    </a:schemeClr>
                  </a:solidFill>
                  <a:latin typeface="+mj-lt"/>
                </a:rPr>
                <a:t>Created by Netscape to address SSL2 flaws</a:t>
              </a:r>
            </a:p>
          </p:txBody>
        </p:sp>
      </p:grpSp>
      <p:grpSp>
        <p:nvGrpSpPr>
          <p:cNvPr id="68" name="Group 67"/>
          <p:cNvGrpSpPr/>
          <p:nvPr/>
        </p:nvGrpSpPr>
        <p:grpSpPr>
          <a:xfrm>
            <a:off x="228600" y="1881499"/>
            <a:ext cx="1621952" cy="1655600"/>
            <a:chOff x="2202154" y="1608854"/>
            <a:chExt cx="1621952" cy="1565212"/>
          </a:xfrm>
        </p:grpSpPr>
        <p:cxnSp>
          <p:nvCxnSpPr>
            <p:cNvPr id="69" name="Straight Connector 68"/>
            <p:cNvCxnSpPr/>
            <p:nvPr/>
          </p:nvCxnSpPr>
          <p:spPr>
            <a:xfrm>
              <a:off x="2614094" y="2351470"/>
              <a:ext cx="1" cy="644474"/>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077699" y="3021116"/>
              <a:ext cx="0" cy="152950"/>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614094" y="3008273"/>
              <a:ext cx="453878" cy="2904"/>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02154" y="1608854"/>
              <a:ext cx="1621952" cy="1124712"/>
            </a:xfrm>
            <a:prstGeom prst="rect">
              <a:avLst/>
            </a:prstGeom>
          </p:spPr>
          <p:txBody>
            <a:bodyPr wrap="square" lIns="0" tIns="0" rIns="0" bIns="91440">
              <a:noAutofit/>
            </a:bodyPr>
            <a:lstStyle/>
            <a:p>
              <a:r>
                <a:rPr lang="en-US" sz="1200" dirty="0">
                  <a:solidFill>
                    <a:schemeClr val="accent1">
                      <a:lumMod val="75000"/>
                    </a:schemeClr>
                  </a:solidFill>
                  <a:latin typeface="+mj-lt"/>
                </a:rPr>
                <a:t>SSL1 and SSL2</a:t>
              </a:r>
            </a:p>
            <a:p>
              <a:r>
                <a:rPr lang="en-US" sz="1170" dirty="0">
                  <a:solidFill>
                    <a:schemeClr val="tx1">
                      <a:lumMod val="75000"/>
                      <a:lumOff val="25000"/>
                    </a:schemeClr>
                  </a:solidFill>
                  <a:latin typeface="+mj-lt"/>
                </a:rPr>
                <a:t>Created by Netscape and contained significant flaws</a:t>
              </a:r>
            </a:p>
          </p:txBody>
        </p:sp>
      </p:grpSp>
      <p:grpSp>
        <p:nvGrpSpPr>
          <p:cNvPr id="84" name="Group 83"/>
          <p:cNvGrpSpPr/>
          <p:nvPr/>
        </p:nvGrpSpPr>
        <p:grpSpPr>
          <a:xfrm>
            <a:off x="8904767" y="3998593"/>
            <a:ext cx="3065308" cy="888840"/>
            <a:chOff x="8903179" y="3998593"/>
            <a:chExt cx="3065308" cy="888840"/>
          </a:xfrm>
        </p:grpSpPr>
        <p:cxnSp>
          <p:nvCxnSpPr>
            <p:cNvPr id="78" name="Straight Connector 77"/>
            <p:cNvCxnSpPr/>
            <p:nvPr/>
          </p:nvCxnSpPr>
          <p:spPr>
            <a:xfrm flipH="1">
              <a:off x="11961628" y="3998593"/>
              <a:ext cx="6859" cy="647835"/>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0918731" y="4648200"/>
              <a:ext cx="1041312" cy="0"/>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8903179" y="4369750"/>
              <a:ext cx="2307752" cy="517683"/>
            </a:xfrm>
            <a:prstGeom prst="rect">
              <a:avLst/>
            </a:prstGeom>
          </p:spPr>
          <p:txBody>
            <a:bodyPr wrap="square" lIns="0" tIns="0" rIns="0" bIns="91440">
              <a:noAutofit/>
            </a:bodyPr>
            <a:lstStyle/>
            <a:p>
              <a:r>
                <a:rPr lang="en-US" sz="1200" dirty="0">
                  <a:solidFill>
                    <a:schemeClr val="accent1">
                      <a:lumMod val="75000"/>
                    </a:schemeClr>
                  </a:solidFill>
                  <a:latin typeface="+mj-lt"/>
                </a:rPr>
                <a:t>Crap hits the fan</a:t>
              </a:r>
            </a:p>
            <a:p>
              <a:r>
                <a:rPr lang="en-US" sz="1170" dirty="0">
                  <a:solidFill>
                    <a:schemeClr val="tx1">
                      <a:lumMod val="75000"/>
                      <a:lumOff val="25000"/>
                    </a:schemeClr>
                  </a:solidFill>
                  <a:latin typeface="+mj-lt"/>
                </a:rPr>
                <a:t>First set of public SSL exploits</a:t>
              </a:r>
            </a:p>
          </p:txBody>
        </p:sp>
      </p:grpSp>
    </p:spTree>
    <p:extLst>
      <p:ext uri="{BB962C8B-B14F-4D97-AF65-F5344CB8AC3E}">
        <p14:creationId xmlns:p14="http://schemas.microsoft.com/office/powerpoint/2010/main" val="21974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500"/>
                                        <p:tgtEl>
                                          <p:spTgt spid="6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731711" y="523671"/>
            <a:ext cx="10975658" cy="573982"/>
          </a:xfrm>
        </p:spPr>
        <p:txBody>
          <a:bodyPr vert="horz" lIns="0" tIns="0" rIns="0" bIns="0" rtlCol="0" anchor="t" anchorCtr="0">
            <a:noAutofit/>
          </a:bodyPr>
          <a:lstStyle/>
          <a:p>
            <a:r>
              <a:rPr lang="en-US" dirty="0"/>
              <a:t>SSL isn’t </a:t>
            </a:r>
            <a:r>
              <a:rPr lang="en-US" dirty="0" smtClean="0"/>
              <a:t>perfect - SSL </a:t>
            </a:r>
            <a:r>
              <a:rPr lang="en-US" dirty="0"/>
              <a:t>vulnerabilities exposed</a:t>
            </a:r>
          </a:p>
        </p:txBody>
      </p:sp>
      <p:sp>
        <p:nvSpPr>
          <p:cNvPr id="58" name="Rectangle 57"/>
          <p:cNvSpPr/>
          <p:nvPr/>
        </p:nvSpPr>
        <p:spPr>
          <a:xfrm>
            <a:off x="1589" y="3581400"/>
            <a:ext cx="12188825" cy="381000"/>
          </a:xfrm>
          <a:prstGeom prst="rect">
            <a:avLst/>
          </a:prstGeom>
          <a:solidFill>
            <a:schemeClr val="tx2"/>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59" name="TextBox 58"/>
          <p:cNvSpPr txBox="1"/>
          <p:nvPr/>
        </p:nvSpPr>
        <p:spPr>
          <a:xfrm>
            <a:off x="1925010" y="3685095"/>
            <a:ext cx="1009461" cy="138402"/>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February 2010</a:t>
            </a:r>
          </a:p>
        </p:txBody>
      </p:sp>
      <p:sp>
        <p:nvSpPr>
          <p:cNvPr id="60" name="TextBox 59"/>
          <p:cNvSpPr txBox="1"/>
          <p:nvPr/>
        </p:nvSpPr>
        <p:spPr>
          <a:xfrm>
            <a:off x="3471608" y="3672403"/>
            <a:ext cx="907170" cy="160616"/>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September 2011</a:t>
            </a:r>
          </a:p>
        </p:txBody>
      </p:sp>
      <p:sp>
        <p:nvSpPr>
          <p:cNvPr id="61" name="TextBox 60"/>
          <p:cNvSpPr txBox="1"/>
          <p:nvPr/>
        </p:nvSpPr>
        <p:spPr>
          <a:xfrm>
            <a:off x="6499869" y="3715916"/>
            <a:ext cx="826112" cy="144085"/>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February 2013</a:t>
            </a:r>
          </a:p>
        </p:txBody>
      </p:sp>
      <p:sp>
        <p:nvSpPr>
          <p:cNvPr id="62" name="TextBox 61"/>
          <p:cNvSpPr txBox="1"/>
          <p:nvPr/>
        </p:nvSpPr>
        <p:spPr>
          <a:xfrm>
            <a:off x="7970672" y="3715916"/>
            <a:ext cx="664407" cy="111968"/>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March 2013</a:t>
            </a:r>
          </a:p>
        </p:txBody>
      </p:sp>
      <p:sp>
        <p:nvSpPr>
          <p:cNvPr id="63" name="TextBox 62"/>
          <p:cNvSpPr txBox="1"/>
          <p:nvPr/>
        </p:nvSpPr>
        <p:spPr>
          <a:xfrm>
            <a:off x="9441474" y="3715916"/>
            <a:ext cx="664407" cy="111968"/>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March 2013</a:t>
            </a:r>
          </a:p>
        </p:txBody>
      </p:sp>
      <p:cxnSp>
        <p:nvCxnSpPr>
          <p:cNvPr id="64" name="Straight Connector 63"/>
          <p:cNvCxnSpPr/>
          <p:nvPr/>
        </p:nvCxnSpPr>
        <p:spPr>
          <a:xfrm>
            <a:off x="4625870"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096672"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7567474"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038276"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985215" y="3713717"/>
            <a:ext cx="664407" cy="111968"/>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a:t>
            </a:r>
          </a:p>
        </p:txBody>
      </p:sp>
      <p:cxnSp>
        <p:nvCxnSpPr>
          <p:cNvPr id="69" name="Straight Connector 68"/>
          <p:cNvCxnSpPr/>
          <p:nvPr/>
        </p:nvCxnSpPr>
        <p:spPr>
          <a:xfrm>
            <a:off x="3155068"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0912279" y="3715916"/>
            <a:ext cx="664407" cy="111968"/>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April 2014</a:t>
            </a:r>
          </a:p>
        </p:txBody>
      </p:sp>
      <p:cxnSp>
        <p:nvCxnSpPr>
          <p:cNvPr id="71" name="Straight Connector 70"/>
          <p:cNvCxnSpPr/>
          <p:nvPr/>
        </p:nvCxnSpPr>
        <p:spPr>
          <a:xfrm>
            <a:off x="10509079"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7046852" y="1877694"/>
            <a:ext cx="1594242" cy="1655601"/>
            <a:chOff x="8007053" y="1682828"/>
            <a:chExt cx="1594242" cy="1584354"/>
          </a:xfrm>
        </p:grpSpPr>
        <p:cxnSp>
          <p:nvCxnSpPr>
            <p:cNvPr id="73" name="Straight Connector 72"/>
            <p:cNvCxnSpPr/>
            <p:nvPr/>
          </p:nvCxnSpPr>
          <p:spPr>
            <a:xfrm>
              <a:off x="8804174" y="2511089"/>
              <a:ext cx="0" cy="361642"/>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9466877" y="2872732"/>
              <a:ext cx="3045" cy="394450"/>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8804174" y="2872731"/>
              <a:ext cx="662703" cy="0"/>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007053" y="1682828"/>
              <a:ext cx="1594242" cy="1124712"/>
            </a:xfrm>
            <a:prstGeom prst="rect">
              <a:avLst/>
            </a:prstGeom>
          </p:spPr>
          <p:txBody>
            <a:bodyPr wrap="square" lIns="0" tIns="0" rIns="0" bIns="91440">
              <a:noAutofit/>
            </a:bodyPr>
            <a:lstStyle/>
            <a:p>
              <a:r>
                <a:rPr lang="en-US" sz="1200" dirty="0">
                  <a:solidFill>
                    <a:schemeClr val="accent1">
                      <a:lumMod val="75000"/>
                    </a:schemeClr>
                  </a:solidFill>
                  <a:latin typeface="+mj-lt"/>
                </a:rPr>
                <a:t>RC4 Attacks</a:t>
              </a:r>
            </a:p>
            <a:p>
              <a:r>
                <a:rPr lang="en-US" sz="1200" dirty="0">
                  <a:solidFill>
                    <a:srgbClr val="000000"/>
                  </a:solidFill>
                  <a:latin typeface="+mj-lt"/>
                </a:rPr>
                <a:t>Weakness in CBC cipher making plaintext guessing possible</a:t>
              </a:r>
            </a:p>
          </p:txBody>
        </p:sp>
      </p:grpSp>
      <p:grpSp>
        <p:nvGrpSpPr>
          <p:cNvPr id="77" name="Group 76"/>
          <p:cNvGrpSpPr/>
          <p:nvPr/>
        </p:nvGrpSpPr>
        <p:grpSpPr>
          <a:xfrm>
            <a:off x="3657814" y="1877693"/>
            <a:ext cx="1594242" cy="1655600"/>
            <a:chOff x="3656226" y="1547209"/>
            <a:chExt cx="1594242" cy="1579534"/>
          </a:xfrm>
        </p:grpSpPr>
        <p:cxnSp>
          <p:nvCxnSpPr>
            <p:cNvPr id="78" name="Straight Connector 77"/>
            <p:cNvCxnSpPr/>
            <p:nvPr/>
          </p:nvCxnSpPr>
          <p:spPr>
            <a:xfrm>
              <a:off x="4491999" y="2733492"/>
              <a:ext cx="2214" cy="224888"/>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179973" y="2981916"/>
              <a:ext cx="0" cy="144827"/>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4182232" y="2961627"/>
              <a:ext cx="309767" cy="4698"/>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3656226" y="1547209"/>
              <a:ext cx="1594242" cy="1124712"/>
            </a:xfrm>
            <a:prstGeom prst="rect">
              <a:avLst/>
            </a:prstGeom>
          </p:spPr>
          <p:txBody>
            <a:bodyPr wrap="square" lIns="0" tIns="0" rIns="0" bIns="91440">
              <a:noAutofit/>
            </a:bodyPr>
            <a:lstStyle/>
            <a:p>
              <a:r>
                <a:rPr lang="en-US" sz="1200" dirty="0">
                  <a:solidFill>
                    <a:schemeClr val="accent1">
                      <a:lumMod val="75000"/>
                    </a:schemeClr>
                  </a:solidFill>
                  <a:latin typeface="+mj-lt"/>
                </a:rPr>
                <a:t>BEAST &amp; CRIME</a:t>
              </a:r>
            </a:p>
            <a:p>
              <a:r>
                <a:rPr lang="en-US" sz="1200" dirty="0">
                  <a:solidFill>
                    <a:schemeClr val="tx1">
                      <a:lumMod val="75000"/>
                      <a:lumOff val="25000"/>
                    </a:schemeClr>
                  </a:solidFill>
                  <a:latin typeface="+mj-lt"/>
                </a:rPr>
                <a:t>Client-side or MITB attacks leveraging a chosen-plaintext flaw in TLS 1.0 and TLS compression flaws</a:t>
              </a:r>
            </a:p>
          </p:txBody>
        </p:sp>
      </p:grpSp>
      <p:grpSp>
        <p:nvGrpSpPr>
          <p:cNvPr id="82" name="Group 81"/>
          <p:cNvGrpSpPr/>
          <p:nvPr/>
        </p:nvGrpSpPr>
        <p:grpSpPr>
          <a:xfrm>
            <a:off x="1932468" y="1877693"/>
            <a:ext cx="1594242" cy="1655600"/>
            <a:chOff x="2202154" y="1608854"/>
            <a:chExt cx="1594242" cy="1565212"/>
          </a:xfrm>
        </p:grpSpPr>
        <p:cxnSp>
          <p:nvCxnSpPr>
            <p:cNvPr id="83" name="Straight Connector 82"/>
            <p:cNvCxnSpPr/>
            <p:nvPr/>
          </p:nvCxnSpPr>
          <p:spPr>
            <a:xfrm>
              <a:off x="2614094" y="2427107"/>
              <a:ext cx="1" cy="568837"/>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3077699" y="3021116"/>
              <a:ext cx="0" cy="152950"/>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614094" y="3008273"/>
              <a:ext cx="453878" cy="2904"/>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2202154" y="1608854"/>
              <a:ext cx="1594242" cy="1124712"/>
            </a:xfrm>
            <a:prstGeom prst="rect">
              <a:avLst/>
            </a:prstGeom>
          </p:spPr>
          <p:txBody>
            <a:bodyPr wrap="square" lIns="0" tIns="0" rIns="0" bIns="91440">
              <a:noAutofit/>
            </a:bodyPr>
            <a:lstStyle/>
            <a:p>
              <a:r>
                <a:rPr lang="en-US" sz="1200" dirty="0">
                  <a:solidFill>
                    <a:schemeClr val="accent1">
                      <a:lumMod val="75000"/>
                    </a:schemeClr>
                  </a:solidFill>
                  <a:latin typeface="+mj-lt"/>
                </a:rPr>
                <a:t>RFC 5746</a:t>
              </a:r>
            </a:p>
            <a:p>
              <a:r>
                <a:rPr lang="en-US" sz="1200" b="1" dirty="0">
                  <a:solidFill>
                    <a:schemeClr val="tx1">
                      <a:lumMod val="75000"/>
                      <a:lumOff val="25000"/>
                    </a:schemeClr>
                  </a:solidFill>
                  <a:latin typeface="+mj-lt"/>
                </a:rPr>
                <a:t>TLS extension for secure renegotiation quickly mainstreamed</a:t>
              </a:r>
            </a:p>
          </p:txBody>
        </p:sp>
      </p:grpSp>
      <p:grpSp>
        <p:nvGrpSpPr>
          <p:cNvPr id="87" name="Group 86"/>
          <p:cNvGrpSpPr/>
          <p:nvPr/>
        </p:nvGrpSpPr>
        <p:grpSpPr>
          <a:xfrm>
            <a:off x="5346167" y="1877693"/>
            <a:ext cx="1604152" cy="1655600"/>
            <a:chOff x="5344579" y="1547209"/>
            <a:chExt cx="1604152" cy="1556969"/>
          </a:xfrm>
        </p:grpSpPr>
        <p:cxnSp>
          <p:nvCxnSpPr>
            <p:cNvPr id="88" name="Straight Connector 87"/>
            <p:cNvCxnSpPr/>
            <p:nvPr/>
          </p:nvCxnSpPr>
          <p:spPr>
            <a:xfrm>
              <a:off x="5907419" y="2002851"/>
              <a:ext cx="0" cy="857551"/>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5907419" y="2860402"/>
              <a:ext cx="1041312" cy="0"/>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6948731" y="2860402"/>
              <a:ext cx="0" cy="243776"/>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5344579" y="1547209"/>
              <a:ext cx="1594242" cy="1124712"/>
            </a:xfrm>
            <a:prstGeom prst="rect">
              <a:avLst/>
            </a:prstGeom>
          </p:spPr>
          <p:txBody>
            <a:bodyPr wrap="square" lIns="0" tIns="0" rIns="0" bIns="91440">
              <a:noAutofit/>
            </a:bodyPr>
            <a:lstStyle/>
            <a:p>
              <a:r>
                <a:rPr lang="en-US" sz="1200" dirty="0">
                  <a:solidFill>
                    <a:schemeClr val="accent1">
                      <a:lumMod val="75000"/>
                    </a:schemeClr>
                  </a:solidFill>
                  <a:latin typeface="+mj-lt"/>
                </a:rPr>
                <a:t>Lucky 13</a:t>
              </a:r>
            </a:p>
            <a:p>
              <a:r>
                <a:rPr lang="en-US" sz="1200" dirty="0">
                  <a:solidFill>
                    <a:schemeClr val="tx1">
                      <a:lumMod val="75000"/>
                      <a:lumOff val="25000"/>
                    </a:schemeClr>
                  </a:solidFill>
                  <a:latin typeface="+mj-lt"/>
                </a:rPr>
                <a:t>Another timing attack</a:t>
              </a:r>
            </a:p>
          </p:txBody>
        </p:sp>
      </p:grpSp>
      <p:sp>
        <p:nvSpPr>
          <p:cNvPr id="92" name="TextBox 91"/>
          <p:cNvSpPr txBox="1"/>
          <p:nvPr/>
        </p:nvSpPr>
        <p:spPr>
          <a:xfrm>
            <a:off x="405001" y="3650785"/>
            <a:ext cx="866554" cy="233888"/>
          </a:xfrm>
          <a:prstGeom prst="rect">
            <a:avLst/>
          </a:prstGeom>
          <a:noFill/>
        </p:spPr>
        <p:txBody>
          <a:bodyPr wrap="square" lIns="0" tIns="0" rIns="0" bIns="0" rtlCol="0" anchor="ctr">
            <a:noAutofit/>
          </a:bodyPr>
          <a:lstStyle/>
          <a:p>
            <a:pPr algn="ctr">
              <a:lnSpc>
                <a:spcPct val="90000"/>
              </a:lnSpc>
              <a:spcAft>
                <a:spcPts val="600"/>
              </a:spcAft>
            </a:pPr>
            <a:r>
              <a:rPr lang="en-US" sz="1400" dirty="0">
                <a:solidFill>
                  <a:srgbClr val="FFFFFF"/>
                </a:solidFill>
                <a:effectLst>
                  <a:outerShdw blurRad="38100" dist="25400" dir="2700000" algn="tl">
                    <a:srgbClr val="000000">
                      <a:alpha val="0"/>
                    </a:srgbClr>
                  </a:outerShdw>
                </a:effectLst>
              </a:rPr>
              <a:t>August 2009</a:t>
            </a:r>
          </a:p>
        </p:txBody>
      </p:sp>
      <p:cxnSp>
        <p:nvCxnSpPr>
          <p:cNvPr id="93" name="Straight Connector 92"/>
          <p:cNvCxnSpPr/>
          <p:nvPr/>
        </p:nvCxnSpPr>
        <p:spPr>
          <a:xfrm>
            <a:off x="1684265" y="3687924"/>
            <a:ext cx="0" cy="16795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244114" y="1877693"/>
            <a:ext cx="1594242" cy="1655600"/>
            <a:chOff x="760413" y="1559538"/>
            <a:chExt cx="1594242" cy="1540554"/>
          </a:xfrm>
        </p:grpSpPr>
        <p:sp>
          <p:nvSpPr>
            <p:cNvPr id="95" name="Rectangle 94"/>
            <p:cNvSpPr/>
            <p:nvPr/>
          </p:nvSpPr>
          <p:spPr>
            <a:xfrm>
              <a:off x="760413" y="1559538"/>
              <a:ext cx="1594242" cy="1124712"/>
            </a:xfrm>
            <a:prstGeom prst="rect">
              <a:avLst/>
            </a:prstGeom>
          </p:spPr>
          <p:txBody>
            <a:bodyPr wrap="square" lIns="0" tIns="0" rIns="0" bIns="91440">
              <a:noAutofit/>
            </a:bodyPr>
            <a:lstStyle/>
            <a:p>
              <a:r>
                <a:rPr lang="en-US" sz="1200" dirty="0">
                  <a:solidFill>
                    <a:schemeClr val="accent1">
                      <a:lumMod val="75000"/>
                    </a:schemeClr>
                  </a:solidFill>
                  <a:latin typeface="+mj-lt"/>
                </a:rPr>
                <a:t>August 2009</a:t>
              </a:r>
            </a:p>
            <a:p>
              <a:r>
                <a:rPr lang="en-US" sz="1200" dirty="0">
                  <a:solidFill>
                    <a:srgbClr val="000000"/>
                  </a:solidFill>
                  <a:latin typeface="+mj-lt"/>
                </a:rPr>
                <a:t>Insecure renegotiation vulnerability exposes all SSL stacks to </a:t>
              </a:r>
              <a:r>
                <a:rPr lang="en-US" sz="1200" dirty="0" err="1">
                  <a:solidFill>
                    <a:srgbClr val="000000"/>
                  </a:solidFill>
                  <a:latin typeface="+mj-lt"/>
                </a:rPr>
                <a:t>DoS</a:t>
              </a:r>
              <a:r>
                <a:rPr lang="en-US" sz="1200" dirty="0">
                  <a:solidFill>
                    <a:srgbClr val="000000"/>
                  </a:solidFill>
                  <a:latin typeface="+mj-lt"/>
                </a:rPr>
                <a:t> attack</a:t>
              </a:r>
            </a:p>
          </p:txBody>
        </p:sp>
        <p:cxnSp>
          <p:nvCxnSpPr>
            <p:cNvPr id="96" name="Straight Connector 95"/>
            <p:cNvCxnSpPr/>
            <p:nvPr/>
          </p:nvCxnSpPr>
          <p:spPr>
            <a:xfrm>
              <a:off x="1576990" y="2540723"/>
              <a:ext cx="0" cy="412329"/>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169228" y="2947142"/>
              <a:ext cx="0" cy="152950"/>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1178536" y="2946628"/>
              <a:ext cx="398454" cy="6424"/>
            </a:xfrm>
            <a:prstGeom prst="line">
              <a:avLst/>
            </a:prstGeom>
            <a:ln w="28575" cap="rnd">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8753853" y="1877694"/>
            <a:ext cx="1594242" cy="1655601"/>
            <a:chOff x="4789701" y="1473235"/>
            <a:chExt cx="1594242" cy="1655601"/>
          </a:xfrm>
        </p:grpSpPr>
        <p:cxnSp>
          <p:nvCxnSpPr>
            <p:cNvPr id="100" name="Straight Connector 99"/>
            <p:cNvCxnSpPr/>
            <p:nvPr/>
          </p:nvCxnSpPr>
          <p:spPr>
            <a:xfrm>
              <a:off x="5482696" y="2165450"/>
              <a:ext cx="5481" cy="694952"/>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5495026" y="2880531"/>
              <a:ext cx="234284" cy="1"/>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727998" y="2885060"/>
              <a:ext cx="0" cy="243776"/>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789701" y="1473235"/>
              <a:ext cx="1594242" cy="1124712"/>
            </a:xfrm>
            <a:prstGeom prst="rect">
              <a:avLst/>
            </a:prstGeom>
          </p:spPr>
          <p:txBody>
            <a:bodyPr wrap="square" lIns="0" tIns="0" rIns="0" bIns="91440">
              <a:noAutofit/>
            </a:bodyPr>
            <a:lstStyle/>
            <a:p>
              <a:r>
                <a:rPr lang="en-US" sz="1200" dirty="0">
                  <a:solidFill>
                    <a:schemeClr val="accent1">
                      <a:lumMod val="75000"/>
                    </a:schemeClr>
                  </a:solidFill>
                  <a:latin typeface="+mj-lt"/>
                </a:rPr>
                <a:t>TIME</a:t>
              </a:r>
            </a:p>
            <a:p>
              <a:r>
                <a:rPr lang="en-US" sz="1200" dirty="0">
                  <a:solidFill>
                    <a:schemeClr val="tx1">
                      <a:lumMod val="75000"/>
                      <a:lumOff val="25000"/>
                    </a:schemeClr>
                  </a:solidFill>
                  <a:latin typeface="+mj-lt"/>
                </a:rPr>
                <a:t>A refinement and variation of CRIME</a:t>
              </a:r>
            </a:p>
          </p:txBody>
        </p:sp>
      </p:grpSp>
      <p:grpSp>
        <p:nvGrpSpPr>
          <p:cNvPr id="104" name="Group 103"/>
          <p:cNvGrpSpPr/>
          <p:nvPr/>
        </p:nvGrpSpPr>
        <p:grpSpPr>
          <a:xfrm>
            <a:off x="10361267" y="1877693"/>
            <a:ext cx="1594242" cy="1655600"/>
            <a:chOff x="5307587" y="1448577"/>
            <a:chExt cx="1594242" cy="1667930"/>
          </a:xfrm>
        </p:grpSpPr>
        <p:cxnSp>
          <p:nvCxnSpPr>
            <p:cNvPr id="105" name="Straight Connector 104"/>
            <p:cNvCxnSpPr/>
            <p:nvPr/>
          </p:nvCxnSpPr>
          <p:spPr>
            <a:xfrm>
              <a:off x="5901938" y="2165450"/>
              <a:ext cx="5481" cy="694952"/>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907420" y="2859534"/>
              <a:ext cx="519126" cy="868"/>
            </a:xfrm>
            <a:prstGeom prst="line">
              <a:avLst/>
            </a:prstGeom>
            <a:ln w="28575" cap="sq">
              <a:solidFill>
                <a:srgbClr val="4D4D4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6437970" y="2872731"/>
              <a:ext cx="0" cy="243776"/>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5307587" y="1448577"/>
              <a:ext cx="1594242" cy="1124712"/>
            </a:xfrm>
            <a:prstGeom prst="rect">
              <a:avLst/>
            </a:prstGeom>
          </p:spPr>
          <p:txBody>
            <a:bodyPr wrap="square" lIns="0" tIns="0" rIns="0" bIns="91440">
              <a:noAutofit/>
            </a:bodyPr>
            <a:lstStyle/>
            <a:p>
              <a:r>
                <a:rPr lang="en-US" sz="1200" dirty="0" err="1">
                  <a:solidFill>
                    <a:schemeClr val="accent1">
                      <a:lumMod val="75000"/>
                    </a:schemeClr>
                  </a:solidFill>
                  <a:latin typeface="+mj-lt"/>
                </a:rPr>
                <a:t>Heartbleed</a:t>
              </a:r>
              <a:endParaRPr lang="en-US" sz="1200" dirty="0">
                <a:solidFill>
                  <a:schemeClr val="accent1">
                    <a:lumMod val="75000"/>
                  </a:schemeClr>
                </a:solidFill>
                <a:latin typeface="+mj-lt"/>
              </a:endParaRPr>
            </a:p>
            <a:p>
              <a:r>
                <a:rPr lang="en-US" sz="1200" dirty="0">
                  <a:solidFill>
                    <a:schemeClr val="tx1">
                      <a:lumMod val="75000"/>
                      <a:lumOff val="25000"/>
                    </a:schemeClr>
                  </a:solidFill>
                  <a:latin typeface="+mj-lt"/>
                </a:rPr>
                <a:t>The end of the Internet as we know it!</a:t>
              </a:r>
            </a:p>
          </p:txBody>
        </p:sp>
      </p:grpSp>
      <p:cxnSp>
        <p:nvCxnSpPr>
          <p:cNvPr id="117" name="Straight Connector 116"/>
          <p:cNvCxnSpPr/>
          <p:nvPr/>
        </p:nvCxnSpPr>
        <p:spPr>
          <a:xfrm>
            <a:off x="11811000" y="3983878"/>
            <a:ext cx="0" cy="2188322"/>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567474" y="4333672"/>
            <a:ext cx="4243526" cy="0"/>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9038276" y="4953000"/>
            <a:ext cx="2772724" cy="5944"/>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0509080" y="5562600"/>
            <a:ext cx="1272705" cy="1622"/>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410200" y="4061840"/>
            <a:ext cx="2362200" cy="662560"/>
          </a:xfrm>
          <a:prstGeom prst="rect">
            <a:avLst/>
          </a:prstGeom>
        </p:spPr>
        <p:txBody>
          <a:bodyPr wrap="square" lIns="0" tIns="0" rIns="0" bIns="91440">
            <a:noAutofit/>
          </a:bodyPr>
          <a:lstStyle/>
          <a:p>
            <a:r>
              <a:rPr lang="en-US" sz="1200" dirty="0">
                <a:solidFill>
                  <a:schemeClr val="accent1">
                    <a:lumMod val="75000"/>
                  </a:schemeClr>
                </a:solidFill>
                <a:latin typeface="+mj-lt"/>
              </a:rPr>
              <a:t>POODLE</a:t>
            </a:r>
          </a:p>
          <a:p>
            <a:r>
              <a:rPr lang="en-US" sz="1200" dirty="0">
                <a:solidFill>
                  <a:schemeClr val="tx1">
                    <a:lumMod val="75000"/>
                    <a:lumOff val="25000"/>
                  </a:schemeClr>
                </a:solidFill>
                <a:latin typeface="+mj-lt"/>
              </a:rPr>
              <a:t>Padding oracle attack on SSLv3</a:t>
            </a:r>
          </a:p>
        </p:txBody>
      </p:sp>
      <p:sp>
        <p:nvSpPr>
          <p:cNvPr id="127" name="Rectangle 126"/>
          <p:cNvSpPr/>
          <p:nvPr/>
        </p:nvSpPr>
        <p:spPr>
          <a:xfrm>
            <a:off x="7057416" y="4671440"/>
            <a:ext cx="2667000" cy="662560"/>
          </a:xfrm>
          <a:prstGeom prst="rect">
            <a:avLst/>
          </a:prstGeom>
        </p:spPr>
        <p:txBody>
          <a:bodyPr wrap="square" lIns="0" tIns="0" rIns="0" bIns="91440">
            <a:noAutofit/>
          </a:bodyPr>
          <a:lstStyle/>
          <a:p>
            <a:r>
              <a:rPr lang="en-US" sz="1200" dirty="0">
                <a:solidFill>
                  <a:schemeClr val="accent1">
                    <a:lumMod val="75000"/>
                  </a:schemeClr>
                </a:solidFill>
                <a:latin typeface="+mj-lt"/>
              </a:rPr>
              <a:t>Dire POODLE</a:t>
            </a:r>
          </a:p>
          <a:p>
            <a:r>
              <a:rPr lang="en-US" sz="1200" dirty="0">
                <a:solidFill>
                  <a:schemeClr val="tx1">
                    <a:lumMod val="75000"/>
                    <a:lumOff val="25000"/>
                  </a:schemeClr>
                </a:solidFill>
                <a:latin typeface="+mj-lt"/>
              </a:rPr>
              <a:t>Padding oracle attack on TLS</a:t>
            </a:r>
          </a:p>
        </p:txBody>
      </p:sp>
      <p:sp>
        <p:nvSpPr>
          <p:cNvPr id="128" name="Rectangle 127"/>
          <p:cNvSpPr/>
          <p:nvPr/>
        </p:nvSpPr>
        <p:spPr>
          <a:xfrm>
            <a:off x="7791857" y="5277256"/>
            <a:ext cx="2791259" cy="662560"/>
          </a:xfrm>
          <a:prstGeom prst="rect">
            <a:avLst/>
          </a:prstGeom>
        </p:spPr>
        <p:txBody>
          <a:bodyPr wrap="square" lIns="0" tIns="0" rIns="0" bIns="91440">
            <a:noAutofit/>
          </a:bodyPr>
          <a:lstStyle/>
          <a:p>
            <a:r>
              <a:rPr lang="en-US" sz="1200" dirty="0">
                <a:solidFill>
                  <a:schemeClr val="accent1">
                    <a:lumMod val="75000"/>
                  </a:schemeClr>
                </a:solidFill>
                <a:latin typeface="+mj-lt"/>
              </a:rPr>
              <a:t>FREAK</a:t>
            </a:r>
          </a:p>
          <a:p>
            <a:r>
              <a:rPr lang="en-US" sz="1200" dirty="0">
                <a:solidFill>
                  <a:schemeClr val="tx1">
                    <a:lumMod val="75000"/>
                    <a:lumOff val="25000"/>
                  </a:schemeClr>
                </a:solidFill>
                <a:latin typeface="+mj-lt"/>
              </a:rPr>
              <a:t>Implementation attack on export ciphers</a:t>
            </a:r>
          </a:p>
        </p:txBody>
      </p:sp>
      <p:cxnSp>
        <p:nvCxnSpPr>
          <p:cNvPr id="129" name="Straight Connector 128"/>
          <p:cNvCxnSpPr/>
          <p:nvPr/>
        </p:nvCxnSpPr>
        <p:spPr>
          <a:xfrm>
            <a:off x="11480226" y="6181928"/>
            <a:ext cx="329660" cy="0"/>
          </a:xfrm>
          <a:prstGeom prst="line">
            <a:avLst/>
          </a:prstGeom>
          <a:ln w="28575" cap="sq">
            <a:solidFill>
              <a:srgbClr val="4D4D4F"/>
            </a:solidFill>
            <a:prstDash val="soli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9124544" y="5906312"/>
            <a:ext cx="2590800" cy="662560"/>
          </a:xfrm>
          <a:prstGeom prst="rect">
            <a:avLst/>
          </a:prstGeom>
        </p:spPr>
        <p:txBody>
          <a:bodyPr wrap="square" lIns="0" tIns="0" rIns="0" bIns="91440">
            <a:noAutofit/>
          </a:bodyPr>
          <a:lstStyle/>
          <a:p>
            <a:r>
              <a:rPr lang="en-US" sz="1200" dirty="0" err="1">
                <a:solidFill>
                  <a:schemeClr val="accent1">
                    <a:lumMod val="75000"/>
                  </a:schemeClr>
                </a:solidFill>
                <a:latin typeface="+mj-lt"/>
              </a:rPr>
              <a:t>LogJam</a:t>
            </a:r>
            <a:endParaRPr lang="en-US" sz="1200" dirty="0">
              <a:solidFill>
                <a:schemeClr val="accent1">
                  <a:lumMod val="75000"/>
                </a:schemeClr>
              </a:solidFill>
              <a:latin typeface="+mj-lt"/>
            </a:endParaRPr>
          </a:p>
          <a:p>
            <a:r>
              <a:rPr lang="en-US" sz="1200" dirty="0">
                <a:solidFill>
                  <a:schemeClr val="tx1">
                    <a:lumMod val="75000"/>
                    <a:lumOff val="25000"/>
                  </a:schemeClr>
                </a:solidFill>
                <a:latin typeface="+mj-lt"/>
              </a:rPr>
              <a:t>Implementation attack on weak DH</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859" y="5536146"/>
            <a:ext cx="6003378" cy="864655"/>
          </a:xfrm>
          <a:prstGeom prst="rect">
            <a:avLst/>
          </a:prstGeom>
        </p:spPr>
      </p:pic>
    </p:spTree>
    <p:extLst>
      <p:ext uri="{BB962C8B-B14F-4D97-AF65-F5344CB8AC3E}">
        <p14:creationId xmlns:p14="http://schemas.microsoft.com/office/powerpoint/2010/main" val="4074705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25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10" presetClass="entr" presetSubtype="0" fill="hold" nodeType="withEffect">
                                  <p:stCondLst>
                                    <p:cond delay="50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75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par>
                                <p:cTn id="17" presetID="10" presetClass="entr" presetSubtype="0" fill="hold" nodeType="withEffect">
                                  <p:stCondLst>
                                    <p:cond delay="10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75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nodeType="withEffect">
                                  <p:stCondLst>
                                    <p:cond delay="75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fade">
                                      <p:cBhvr>
                                        <p:cTn id="29" dur="500"/>
                                        <p:tgtEl>
                                          <p:spTgt spid="117"/>
                                        </p:tgtEl>
                                      </p:cBhvr>
                                    </p:animEffect>
                                  </p:childTnLst>
                                </p:cTn>
                              </p:par>
                              <p:par>
                                <p:cTn id="30" presetID="10" presetClass="entr" presetSubtype="0" fill="hold" nodeType="with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fade">
                                      <p:cBhvr>
                                        <p:cTn id="32" dur="500"/>
                                        <p:tgtEl>
                                          <p:spTgt spid="120"/>
                                        </p:tgtEl>
                                      </p:cBhvr>
                                    </p:animEffect>
                                  </p:childTnLst>
                                </p:cTn>
                              </p:par>
                              <p:par>
                                <p:cTn id="33" presetID="10" presetClass="entr" presetSubtype="0"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fade">
                                      <p:cBhvr>
                                        <p:cTn id="35" dur="500"/>
                                        <p:tgtEl>
                                          <p:spTgt spid="122"/>
                                        </p:tgtEl>
                                      </p:cBhvr>
                                    </p:animEffect>
                                  </p:childTnLst>
                                </p:cTn>
                              </p:par>
                              <p:par>
                                <p:cTn id="36" presetID="10" presetClass="entr" presetSubtype="0" fill="hold" nodeType="withEffect">
                                  <p:stCondLst>
                                    <p:cond delay="0"/>
                                  </p:stCondLst>
                                  <p:childTnLst>
                                    <p:set>
                                      <p:cBhvr>
                                        <p:cTn id="37" dur="1" fill="hold">
                                          <p:stCondLst>
                                            <p:cond delay="0"/>
                                          </p:stCondLst>
                                        </p:cTn>
                                        <p:tgtEl>
                                          <p:spTgt spid="124"/>
                                        </p:tgtEl>
                                        <p:attrNameLst>
                                          <p:attrName>style.visibility</p:attrName>
                                        </p:attrNameLst>
                                      </p:cBhvr>
                                      <p:to>
                                        <p:strVal val="visible"/>
                                      </p:to>
                                    </p:set>
                                    <p:animEffect transition="in" filter="fade">
                                      <p:cBhvr>
                                        <p:cTn id="38" dur="500"/>
                                        <p:tgtEl>
                                          <p:spTgt spid="1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fade">
                                      <p:cBhvr>
                                        <p:cTn id="41" dur="500"/>
                                        <p:tgtEl>
                                          <p:spTgt spid="1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7"/>
                                        </p:tgtEl>
                                        <p:attrNameLst>
                                          <p:attrName>style.visibility</p:attrName>
                                        </p:attrNameLst>
                                      </p:cBhvr>
                                      <p:to>
                                        <p:strVal val="visible"/>
                                      </p:to>
                                    </p:set>
                                    <p:animEffect transition="in" filter="fade">
                                      <p:cBhvr>
                                        <p:cTn id="44" dur="500"/>
                                        <p:tgtEl>
                                          <p:spTgt spid="1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childTnLst>
                                </p:cTn>
                              </p:par>
                              <p:par>
                                <p:cTn id="48" presetID="10" presetClass="entr" presetSubtype="0" fill="hold" nodeType="with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fade">
                                      <p:cBhvr>
                                        <p:cTn id="50" dur="500"/>
                                        <p:tgtEl>
                                          <p:spTgt spid="1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fade">
                                      <p:cBhvr>
                                        <p:cTn id="5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8" grpId="0"/>
      <p:bldP spid="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733107" y="502920"/>
            <a:ext cx="7581159" cy="528438"/>
          </a:xfrm>
        </p:spPr>
        <p:txBody>
          <a:bodyPr/>
          <a:lstStyle/>
          <a:p>
            <a:r>
              <a:rPr lang="en-GB" dirty="0" smtClean="0"/>
              <a:t>IETF TLS Best Practices </a:t>
            </a:r>
            <a:r>
              <a:rPr lang="en-GB" sz="2400" dirty="0" smtClean="0"/>
              <a:t>[</a:t>
            </a:r>
            <a:r>
              <a:rPr lang="en-US" sz="2400" dirty="0"/>
              <a:t>RFC </a:t>
            </a:r>
            <a:r>
              <a:rPr lang="en-US" sz="2400" dirty="0" smtClean="0"/>
              <a:t>7525]</a:t>
            </a:r>
            <a:endParaRPr lang="en-GB" sz="2400" dirty="0"/>
          </a:p>
        </p:txBody>
      </p:sp>
      <p:sp>
        <p:nvSpPr>
          <p:cNvPr id="3" name="Rectangle 2"/>
          <p:cNvSpPr/>
          <p:nvPr/>
        </p:nvSpPr>
        <p:spPr>
          <a:xfrm>
            <a:off x="6180560" y="3763800"/>
            <a:ext cx="4658917" cy="2970044"/>
          </a:xfrm>
          <a:prstGeom prst="rect">
            <a:avLst/>
          </a:prstGeom>
        </p:spPr>
        <p:txBody>
          <a:bodyPr wrap="square">
            <a:spAutoFit/>
          </a:bodyPr>
          <a:lstStyle/>
          <a:p>
            <a:r>
              <a:rPr lang="en-GB" sz="3200" dirty="0">
                <a:solidFill>
                  <a:schemeClr val="accent5"/>
                </a:solidFill>
                <a:latin typeface="+mj-lt"/>
              </a:rPr>
              <a:t>Must Not</a:t>
            </a:r>
          </a:p>
          <a:p>
            <a:pPr marL="285750" indent="-285750">
              <a:lnSpc>
                <a:spcPct val="150000"/>
              </a:lnSpc>
              <a:buFont typeface="Arial" panose="020B0604020202020204" pitchFamily="34" charset="0"/>
              <a:buChar char="•"/>
            </a:pPr>
            <a:r>
              <a:rPr lang="en-GB" dirty="0">
                <a:solidFill>
                  <a:schemeClr val="tx1">
                    <a:lumMod val="65000"/>
                    <a:lumOff val="35000"/>
                  </a:schemeClr>
                </a:solidFill>
              </a:rPr>
              <a:t>Negotiate SSL v2 or v3</a:t>
            </a:r>
          </a:p>
          <a:p>
            <a:pPr marL="285750" indent="-285750">
              <a:lnSpc>
                <a:spcPct val="150000"/>
              </a:lnSpc>
              <a:buFont typeface="Arial" panose="020B0604020202020204" pitchFamily="34" charset="0"/>
              <a:buChar char="•"/>
            </a:pPr>
            <a:r>
              <a:rPr lang="en-GB" dirty="0">
                <a:solidFill>
                  <a:schemeClr val="tx1">
                    <a:lumMod val="65000"/>
                    <a:lumOff val="35000"/>
                  </a:schemeClr>
                </a:solidFill>
              </a:rPr>
              <a:t>Fall back to SSL v3 or older</a:t>
            </a:r>
          </a:p>
          <a:p>
            <a:pPr marL="285750" indent="-285750">
              <a:lnSpc>
                <a:spcPct val="150000"/>
              </a:lnSpc>
              <a:buFont typeface="Arial" panose="020B0604020202020204" pitchFamily="34" charset="0"/>
              <a:buChar char="•"/>
            </a:pPr>
            <a:r>
              <a:rPr lang="en-GB" dirty="0">
                <a:solidFill>
                  <a:schemeClr val="tx1">
                    <a:lumMod val="65000"/>
                    <a:lumOff val="35000"/>
                  </a:schemeClr>
                </a:solidFill>
              </a:rPr>
              <a:t>Negotiate NULL cipher</a:t>
            </a:r>
          </a:p>
          <a:p>
            <a:pPr marL="285750" indent="-285750">
              <a:lnSpc>
                <a:spcPct val="150000"/>
              </a:lnSpc>
              <a:buFont typeface="Arial" panose="020B0604020202020204" pitchFamily="34" charset="0"/>
              <a:buChar char="•"/>
            </a:pPr>
            <a:r>
              <a:rPr lang="en-GB" dirty="0">
                <a:solidFill>
                  <a:schemeClr val="tx1">
                    <a:lumMod val="65000"/>
                    <a:lumOff val="35000"/>
                  </a:schemeClr>
                </a:solidFill>
              </a:rPr>
              <a:t>Negotiate RC4*</a:t>
            </a:r>
          </a:p>
          <a:p>
            <a:pPr marL="285750" indent="-285750">
              <a:lnSpc>
                <a:spcPct val="150000"/>
              </a:lnSpc>
              <a:buFont typeface="Arial" panose="020B0604020202020204" pitchFamily="34" charset="0"/>
              <a:buChar char="•"/>
            </a:pPr>
            <a:r>
              <a:rPr lang="en-GB" dirty="0">
                <a:solidFill>
                  <a:schemeClr val="tx1">
                    <a:lumMod val="65000"/>
                    <a:lumOff val="35000"/>
                  </a:schemeClr>
                </a:solidFill>
              </a:rPr>
              <a:t>Negotiate Export Grade crypto (min 112bit)</a:t>
            </a:r>
          </a:p>
          <a:p>
            <a:pPr marL="285750" indent="-285750">
              <a:buFont typeface="Arial" panose="020B0604020202020204" pitchFamily="34" charset="0"/>
              <a:buChar char="•"/>
            </a:pPr>
            <a:endParaRPr lang="en-GB" sz="2000" dirty="0"/>
          </a:p>
        </p:txBody>
      </p:sp>
      <p:sp>
        <p:nvSpPr>
          <p:cNvPr id="5" name="Rectangle 4"/>
          <p:cNvSpPr/>
          <p:nvPr/>
        </p:nvSpPr>
        <p:spPr>
          <a:xfrm>
            <a:off x="1622035" y="3779985"/>
            <a:ext cx="4045858" cy="2662267"/>
          </a:xfrm>
          <a:prstGeom prst="rect">
            <a:avLst/>
          </a:prstGeom>
        </p:spPr>
        <p:txBody>
          <a:bodyPr wrap="square">
            <a:spAutoFit/>
          </a:bodyPr>
          <a:lstStyle/>
          <a:p>
            <a:r>
              <a:rPr lang="en-GB" sz="3200" dirty="0">
                <a:solidFill>
                  <a:schemeClr val="accent2"/>
                </a:solidFill>
                <a:latin typeface="+mj-lt"/>
              </a:rPr>
              <a:t>Should Not</a:t>
            </a:r>
          </a:p>
          <a:p>
            <a:pPr marL="285750" indent="-285750">
              <a:lnSpc>
                <a:spcPct val="150000"/>
              </a:lnSpc>
              <a:buFont typeface="Arial" panose="020B0604020202020204" pitchFamily="34" charset="0"/>
              <a:buChar char="•"/>
            </a:pPr>
            <a:r>
              <a:rPr lang="en-GB" dirty="0">
                <a:solidFill>
                  <a:schemeClr val="tx1">
                    <a:lumMod val="65000"/>
                    <a:lumOff val="35000"/>
                  </a:schemeClr>
                </a:solidFill>
              </a:rPr>
              <a:t>Negotiate TLS v1.0 or v1.1</a:t>
            </a:r>
          </a:p>
          <a:p>
            <a:pPr marL="285750" indent="-285750">
              <a:lnSpc>
                <a:spcPct val="150000"/>
              </a:lnSpc>
              <a:buFont typeface="Arial" panose="020B0604020202020204" pitchFamily="34" charset="0"/>
              <a:buChar char="•"/>
            </a:pPr>
            <a:r>
              <a:rPr lang="en-GB" dirty="0">
                <a:solidFill>
                  <a:schemeClr val="tx1">
                    <a:lumMod val="65000"/>
                    <a:lumOff val="35000"/>
                  </a:schemeClr>
                </a:solidFill>
              </a:rPr>
              <a:t>Negotiate less than 128 bit ciphers</a:t>
            </a:r>
          </a:p>
          <a:p>
            <a:pPr marL="285750" indent="-285750">
              <a:lnSpc>
                <a:spcPct val="150000"/>
              </a:lnSpc>
              <a:buFont typeface="Arial" panose="020B0604020202020204" pitchFamily="34" charset="0"/>
              <a:buChar char="•"/>
            </a:pPr>
            <a:r>
              <a:rPr lang="en-GB" dirty="0">
                <a:solidFill>
                  <a:schemeClr val="tx1">
                    <a:lumMod val="65000"/>
                    <a:lumOff val="35000"/>
                  </a:schemeClr>
                </a:solidFill>
              </a:rPr>
              <a:t>Negotiate static RSA ciphers (TLS_RSA_WITH_*), no support for Forward Secrecy</a:t>
            </a:r>
          </a:p>
        </p:txBody>
      </p:sp>
      <p:sp>
        <p:nvSpPr>
          <p:cNvPr id="6" name="Rectangle 5"/>
          <p:cNvSpPr/>
          <p:nvPr/>
        </p:nvSpPr>
        <p:spPr>
          <a:xfrm>
            <a:off x="1622036" y="946299"/>
            <a:ext cx="4652763" cy="2662267"/>
          </a:xfrm>
          <a:prstGeom prst="rect">
            <a:avLst/>
          </a:prstGeom>
        </p:spPr>
        <p:txBody>
          <a:bodyPr wrap="square">
            <a:spAutoFit/>
          </a:bodyPr>
          <a:lstStyle/>
          <a:p>
            <a:r>
              <a:rPr lang="en-GB" sz="3200" dirty="0">
                <a:solidFill>
                  <a:srgbClr val="00B050"/>
                </a:solidFill>
                <a:latin typeface="+mj-lt"/>
              </a:rPr>
              <a:t>Must</a:t>
            </a:r>
          </a:p>
          <a:p>
            <a:pPr marL="285750" indent="-285750">
              <a:lnSpc>
                <a:spcPct val="150000"/>
              </a:lnSpc>
              <a:buFont typeface="Arial" panose="020B0604020202020204" pitchFamily="34" charset="0"/>
              <a:buChar char="•"/>
            </a:pPr>
            <a:r>
              <a:rPr lang="en-GB" dirty="0">
                <a:solidFill>
                  <a:schemeClr val="tx1">
                    <a:lumMod val="65000"/>
                    <a:lumOff val="35000"/>
                  </a:schemeClr>
                </a:solidFill>
              </a:rPr>
              <a:t>Negotiate TLS v1.2</a:t>
            </a:r>
          </a:p>
          <a:p>
            <a:pPr marL="285750" indent="-285750">
              <a:lnSpc>
                <a:spcPct val="150000"/>
              </a:lnSpc>
              <a:buFont typeface="Arial" panose="020B0604020202020204" pitchFamily="34" charset="0"/>
              <a:buChar char="•"/>
            </a:pPr>
            <a:r>
              <a:rPr lang="en-GB" dirty="0">
                <a:solidFill>
                  <a:schemeClr val="tx1">
                    <a:lumMod val="65000"/>
                    <a:lumOff val="35000"/>
                  </a:schemeClr>
                </a:solidFill>
              </a:rPr>
              <a:t>Support HSTS</a:t>
            </a:r>
          </a:p>
          <a:p>
            <a:pPr marL="285750" indent="-285750">
              <a:lnSpc>
                <a:spcPct val="150000"/>
              </a:lnSpc>
              <a:buFont typeface="Arial" panose="020B0604020202020204" pitchFamily="34" charset="0"/>
              <a:buChar char="•"/>
            </a:pPr>
            <a:r>
              <a:rPr lang="en-GB" dirty="0">
                <a:solidFill>
                  <a:schemeClr val="tx1">
                    <a:lumMod val="65000"/>
                    <a:lumOff val="35000"/>
                  </a:schemeClr>
                </a:solidFill>
              </a:rPr>
              <a:t>Support SNI</a:t>
            </a:r>
          </a:p>
          <a:p>
            <a:pPr marL="285750" indent="-285750">
              <a:lnSpc>
                <a:spcPct val="150000"/>
              </a:lnSpc>
              <a:buFont typeface="Arial" panose="020B0604020202020204" pitchFamily="34" charset="0"/>
              <a:buChar char="•"/>
            </a:pPr>
            <a:r>
              <a:rPr lang="en-GB" dirty="0">
                <a:solidFill>
                  <a:schemeClr val="tx1">
                    <a:lumMod val="65000"/>
                    <a:lumOff val="35000"/>
                  </a:schemeClr>
                </a:solidFill>
              </a:rPr>
              <a:t>Offer Forward Secrecy, such as DHE and ECDHE</a:t>
            </a:r>
          </a:p>
        </p:txBody>
      </p:sp>
      <p:sp>
        <p:nvSpPr>
          <p:cNvPr id="7" name="Rectangle 6"/>
          <p:cNvSpPr/>
          <p:nvPr/>
        </p:nvSpPr>
        <p:spPr>
          <a:xfrm>
            <a:off x="6180560" y="973942"/>
            <a:ext cx="5006481" cy="2970044"/>
          </a:xfrm>
          <a:prstGeom prst="rect">
            <a:avLst/>
          </a:prstGeom>
        </p:spPr>
        <p:txBody>
          <a:bodyPr wrap="square">
            <a:spAutoFit/>
          </a:bodyPr>
          <a:lstStyle/>
          <a:p>
            <a:r>
              <a:rPr lang="en-GB" sz="3200" dirty="0">
                <a:solidFill>
                  <a:srgbClr val="0070C0"/>
                </a:solidFill>
                <a:latin typeface="+mj-lt"/>
              </a:rPr>
              <a:t>Should</a:t>
            </a:r>
          </a:p>
          <a:p>
            <a:pPr marL="285750" indent="-285750">
              <a:lnSpc>
                <a:spcPct val="150000"/>
              </a:lnSpc>
              <a:buFont typeface="Arial" panose="020B0604020202020204" pitchFamily="34" charset="0"/>
              <a:buChar char="•"/>
            </a:pPr>
            <a:r>
              <a:rPr lang="en-GB" dirty="0">
                <a:solidFill>
                  <a:schemeClr val="tx1">
                    <a:lumMod val="65000"/>
                    <a:lumOff val="35000"/>
                  </a:schemeClr>
                </a:solidFill>
              </a:rPr>
              <a:t>Prefer Strict TLS over </a:t>
            </a:r>
            <a:r>
              <a:rPr lang="en-GB" dirty="0" err="1">
                <a:solidFill>
                  <a:schemeClr val="tx1">
                    <a:lumMod val="65000"/>
                    <a:lumOff val="35000"/>
                  </a:schemeClr>
                </a:solidFill>
              </a:rPr>
              <a:t>StartTLS</a:t>
            </a:r>
            <a:endParaRPr lang="en-GB" dirty="0">
              <a:solidFill>
                <a:schemeClr val="tx1">
                  <a:lumMod val="65000"/>
                  <a:lumOff val="35000"/>
                </a:schemeClr>
              </a:solidFill>
            </a:endParaRPr>
          </a:p>
          <a:p>
            <a:pPr marL="285750" indent="-285750">
              <a:lnSpc>
                <a:spcPct val="150000"/>
              </a:lnSpc>
              <a:buFont typeface="Arial" panose="020B0604020202020204" pitchFamily="34" charset="0"/>
              <a:buChar char="•"/>
            </a:pPr>
            <a:r>
              <a:rPr lang="en-GB" dirty="0">
                <a:solidFill>
                  <a:schemeClr val="tx1">
                    <a:lumMod val="65000"/>
                    <a:lumOff val="35000"/>
                  </a:schemeClr>
                </a:solidFill>
              </a:rPr>
              <a:t>Use HSTS (unless it weakens security or first contact not trusted)</a:t>
            </a:r>
          </a:p>
          <a:p>
            <a:pPr marL="285750" indent="-285750">
              <a:lnSpc>
                <a:spcPct val="150000"/>
              </a:lnSpc>
              <a:buFont typeface="Arial" panose="020B0604020202020204" pitchFamily="34" charset="0"/>
              <a:buChar char="•"/>
            </a:pPr>
            <a:r>
              <a:rPr lang="en-GB" dirty="0">
                <a:solidFill>
                  <a:schemeClr val="tx1">
                    <a:lumMod val="65000"/>
                    <a:lumOff val="35000"/>
                  </a:schemeClr>
                </a:solidFill>
              </a:rPr>
              <a:t>Disable TLS encryption</a:t>
            </a:r>
          </a:p>
          <a:p>
            <a:pPr marL="285750" indent="-285750">
              <a:lnSpc>
                <a:spcPct val="150000"/>
              </a:lnSpc>
              <a:buFont typeface="Arial" panose="020B0604020202020204" pitchFamily="34" charset="0"/>
              <a:buChar char="•"/>
            </a:pPr>
            <a:r>
              <a:rPr lang="en-GB" dirty="0">
                <a:solidFill>
                  <a:schemeClr val="tx1">
                    <a:lumMod val="65000"/>
                    <a:lumOff val="35000"/>
                  </a:schemeClr>
                </a:solidFill>
              </a:rPr>
              <a:t>Use public keys of at least 2048 bit</a:t>
            </a:r>
          </a:p>
          <a:p>
            <a:pPr marL="285750" indent="-285750">
              <a:buFont typeface="Arial" panose="020B0604020202020204" pitchFamily="34" charset="0"/>
              <a:buChar char="•"/>
            </a:pPr>
            <a:endParaRPr lang="en-GB" sz="2000" dirty="0"/>
          </a:p>
        </p:txBody>
      </p:sp>
      <p:sp>
        <p:nvSpPr>
          <p:cNvPr id="4" name="Rounded Rectangle 3"/>
          <p:cNvSpPr/>
          <p:nvPr/>
        </p:nvSpPr>
        <p:spPr>
          <a:xfrm>
            <a:off x="1539831" y="1521152"/>
            <a:ext cx="2649196" cy="376015"/>
          </a:xfrm>
          <a:prstGeom prst="roundRect">
            <a:avLst/>
          </a:prstGeom>
          <a:no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algn="ctr">
              <a:lnSpc>
                <a:spcPct val="90000"/>
              </a:lnSpc>
            </a:pPr>
            <a:endParaRPr lang="en-GB" sz="2000" cap="all">
              <a:solidFill>
                <a:schemeClr val="bg1"/>
              </a:solidFill>
              <a:effectLst>
                <a:outerShdw blurRad="38100" dist="25400" dir="2700000" algn="tl">
                  <a:srgbClr val="000000">
                    <a:alpha val="0"/>
                  </a:srgbClr>
                </a:outerShdw>
              </a:effectLst>
              <a:latin typeface="+mj-lt"/>
            </a:endParaRPr>
          </a:p>
        </p:txBody>
      </p:sp>
      <p:sp>
        <p:nvSpPr>
          <p:cNvPr id="8" name="Rounded Rectangle 7"/>
          <p:cNvSpPr/>
          <p:nvPr/>
        </p:nvSpPr>
        <p:spPr>
          <a:xfrm>
            <a:off x="1546953" y="2741779"/>
            <a:ext cx="4453783" cy="866787"/>
          </a:xfrm>
          <a:prstGeom prst="roundRect">
            <a:avLst/>
          </a:prstGeom>
          <a:no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algn="ctr">
              <a:lnSpc>
                <a:spcPct val="90000"/>
              </a:lnSpc>
            </a:pPr>
            <a:endParaRPr lang="en-GB" sz="2000" cap="all">
              <a:solidFill>
                <a:schemeClr val="bg1"/>
              </a:solidFill>
              <a:effectLst>
                <a:outerShdw blurRad="38100" dist="25400" dir="2700000" algn="tl">
                  <a:srgbClr val="000000">
                    <a:alpha val="0"/>
                  </a:srgbClr>
                </a:outerShdw>
              </a:effectLst>
              <a:latin typeface="+mj-lt"/>
            </a:endParaRPr>
          </a:p>
        </p:txBody>
      </p:sp>
      <p:sp>
        <p:nvSpPr>
          <p:cNvPr id="9" name="Rounded Rectangle 8"/>
          <p:cNvSpPr/>
          <p:nvPr/>
        </p:nvSpPr>
        <p:spPr>
          <a:xfrm>
            <a:off x="6445117" y="4751463"/>
            <a:ext cx="2905570" cy="399445"/>
          </a:xfrm>
          <a:prstGeom prst="roundRect">
            <a:avLst/>
          </a:prstGeom>
          <a:no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algn="ctr">
              <a:lnSpc>
                <a:spcPct val="90000"/>
              </a:lnSpc>
            </a:pPr>
            <a:endParaRPr lang="en-GB" sz="2000" cap="all">
              <a:solidFill>
                <a:schemeClr val="bg1"/>
              </a:solidFill>
              <a:effectLst>
                <a:outerShdw blurRad="38100" dist="25400" dir="2700000" algn="tl">
                  <a:srgbClr val="000000">
                    <a:alpha val="0"/>
                  </a:srgbClr>
                </a:outerShdw>
              </a:effectLst>
              <a:latin typeface="+mj-lt"/>
            </a:endParaRPr>
          </a:p>
        </p:txBody>
      </p:sp>
      <p:sp>
        <p:nvSpPr>
          <p:cNvPr id="10" name="Rounded Rectangle 9"/>
          <p:cNvSpPr/>
          <p:nvPr/>
        </p:nvSpPr>
        <p:spPr>
          <a:xfrm>
            <a:off x="6445117" y="5958384"/>
            <a:ext cx="4394359" cy="399445"/>
          </a:xfrm>
          <a:prstGeom prst="roundRect">
            <a:avLst/>
          </a:prstGeom>
          <a:noFill/>
          <a:ln w="28575">
            <a:solidFill>
              <a:srgbClr val="FF0000"/>
            </a:solidFill>
          </a:ln>
        </p:spPr>
        <p:style>
          <a:lnRef idx="2">
            <a:schemeClr val="accent5"/>
          </a:lnRef>
          <a:fillRef idx="1">
            <a:schemeClr val="lt1"/>
          </a:fillRef>
          <a:effectRef idx="0">
            <a:schemeClr val="accent5"/>
          </a:effectRef>
          <a:fontRef idx="minor">
            <a:schemeClr val="dk1"/>
          </a:fontRef>
        </p:style>
        <p:txBody>
          <a:bodyPr vert="horz" wrap="square" lIns="182880" tIns="0" rIns="91440" bIns="0" rtlCol="0" anchor="ctr">
            <a:noAutofit/>
          </a:bodyPr>
          <a:lstStyle/>
          <a:p>
            <a:pPr algn="ctr">
              <a:lnSpc>
                <a:spcPct val="90000"/>
              </a:lnSpc>
            </a:pPr>
            <a:endParaRPr lang="en-GB" sz="2000" cap="all">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35058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5" name="Content Placeholder 4"/>
          <p:cNvSpPr>
            <a:spLocks noGrp="1"/>
          </p:cNvSpPr>
          <p:nvPr>
            <p:ph idx="1"/>
          </p:nvPr>
        </p:nvSpPr>
        <p:spPr>
          <a:xfrm>
            <a:off x="257177" y="1018417"/>
            <a:ext cx="7193489" cy="5064225"/>
          </a:xfrm>
        </p:spPr>
        <p:txBody>
          <a:bodyPr/>
          <a:lstStyle/>
          <a:p>
            <a:r>
              <a:rPr lang="en-US" sz="2000" dirty="0"/>
              <a:t>Disable SSLv3 [B] &amp; RC4 [B/C]</a:t>
            </a:r>
          </a:p>
          <a:p>
            <a:r>
              <a:rPr lang="en-US" sz="2000" dirty="0"/>
              <a:t>Replace any SHA1 Certs [A] </a:t>
            </a:r>
            <a:br>
              <a:rPr lang="en-US" sz="2000" dirty="0"/>
            </a:br>
            <a:r>
              <a:rPr lang="en-US" sz="2000" dirty="0"/>
              <a:t>and sub-2k Certs [C]</a:t>
            </a:r>
          </a:p>
          <a:p>
            <a:r>
              <a:rPr lang="en-US" sz="2000" dirty="0"/>
              <a:t>Enable TLS_FALLBACK_SCSV [A]</a:t>
            </a:r>
          </a:p>
          <a:p>
            <a:r>
              <a:rPr lang="en-US" sz="2000" dirty="0"/>
              <a:t>Enable HTTP Strict Transport [A] </a:t>
            </a:r>
          </a:p>
          <a:p>
            <a:r>
              <a:rPr lang="en-US" sz="2000" dirty="0"/>
              <a:t>Enable and Prefer Perfect Forward Secrecy Compatible Ciphers [A-] </a:t>
            </a:r>
            <a:br>
              <a:rPr lang="en-US" sz="2000" dirty="0"/>
            </a:br>
            <a:r>
              <a:rPr lang="en-US" sz="2000" dirty="0"/>
              <a:t>Do not use DHE ciphers (only ECDHE). DHE ciphers will cap the grade at [B] on BIG-IP.</a:t>
            </a:r>
          </a:p>
          <a:p>
            <a:r>
              <a:rPr lang="en-US" sz="2000" dirty="0"/>
              <a:t>Enable TLS1.2 [C]</a:t>
            </a:r>
          </a:p>
          <a:p>
            <a:r>
              <a:rPr lang="en-US" sz="2000" dirty="0"/>
              <a:t>Enable Secure Renegotiation [A-]</a:t>
            </a:r>
          </a:p>
          <a:p>
            <a:r>
              <a:rPr lang="en-US" sz="2000" dirty="0"/>
              <a:t>Patch for POODLE variants (TMOS 114.1 HF7+, 11.5.1 HF7+, 11.5.2 or 11.6.0) [C or F</a:t>
            </a:r>
            <a:r>
              <a:rPr lang="en-US" sz="2000" dirty="0" smtClean="0"/>
              <a:t>]</a:t>
            </a:r>
            <a:endParaRPr lang="en-US" sz="2000" i="1" dirty="0"/>
          </a:p>
        </p:txBody>
      </p:sp>
      <p:sp>
        <p:nvSpPr>
          <p:cNvPr id="4" name="Title 3"/>
          <p:cNvSpPr>
            <a:spLocks noGrp="1"/>
          </p:cNvSpPr>
          <p:nvPr>
            <p:ph type="title"/>
          </p:nvPr>
        </p:nvSpPr>
        <p:spPr>
          <a:xfrm>
            <a:off x="533400" y="478600"/>
            <a:ext cx="8231744" cy="539817"/>
          </a:xfrm>
        </p:spPr>
        <p:txBody>
          <a:bodyPr vert="horz" lIns="0" tIns="0" rIns="0" bIns="0" rtlCol="0" anchor="t" anchorCtr="0">
            <a:noAutofit/>
          </a:bodyPr>
          <a:lstStyle/>
          <a:p>
            <a:r>
              <a:rPr lang="en-US" dirty="0"/>
              <a:t>Getting an A+ on SSL Labs</a:t>
            </a:r>
          </a:p>
        </p:txBody>
      </p:sp>
      <p:pic>
        <p:nvPicPr>
          <p:cNvPr id="9" name="Picture 8"/>
          <p:cNvPicPr/>
          <p:nvPr/>
        </p:nvPicPr>
        <p:blipFill>
          <a:blip r:embed="rId3" cstate="email">
            <a:extLst>
              <a:ext uri="{28A0092B-C50C-407E-A947-70E740481C1C}">
                <a14:useLocalDpi xmlns:a14="http://schemas.microsoft.com/office/drawing/2010/main"/>
              </a:ext>
            </a:extLst>
          </a:blip>
          <a:stretch>
            <a:fillRect/>
          </a:stretch>
        </p:blipFill>
        <p:spPr>
          <a:xfrm>
            <a:off x="7298268" y="1018417"/>
            <a:ext cx="4775200" cy="2469850"/>
          </a:xfrm>
          <a:prstGeom prst="rect">
            <a:avLst/>
          </a:prstGeom>
        </p:spPr>
      </p:pic>
      <p:sp>
        <p:nvSpPr>
          <p:cNvPr id="2" name="Rectangle 1"/>
          <p:cNvSpPr/>
          <p:nvPr/>
        </p:nvSpPr>
        <p:spPr>
          <a:xfrm>
            <a:off x="7450666" y="4383669"/>
            <a:ext cx="4445001" cy="1815882"/>
          </a:xfrm>
          <a:prstGeom prst="rect">
            <a:avLst/>
          </a:prstGeom>
        </p:spPr>
        <p:txBody>
          <a:bodyPr wrap="square">
            <a:spAutoFit/>
          </a:bodyPr>
          <a:lstStyle/>
          <a:p>
            <a:r>
              <a:rPr lang="en-US" sz="1600" i="1" dirty="0"/>
              <a:t>*There are a many more requirements such as validating cert chain, domain and so on that are not generally well understood. See the Guide for details: </a:t>
            </a:r>
            <a:br>
              <a:rPr lang="en-US" sz="1600" i="1" dirty="0"/>
            </a:br>
            <a:r>
              <a:rPr lang="en-US" sz="1600" dirty="0" err="1"/>
              <a:t>Qualys</a:t>
            </a:r>
            <a:r>
              <a:rPr lang="en-US" sz="1600" dirty="0"/>
              <a:t> SSL Labs Rating Guide: </a:t>
            </a:r>
            <a:r>
              <a:rPr lang="en-US" sz="1600" dirty="0">
                <a:hlinkClick r:id="rId4"/>
              </a:rPr>
              <a:t>https://www.ssllabs.com/projects/rating-guide/index.html</a:t>
            </a:r>
            <a:r>
              <a:rPr lang="en-US" sz="1600" dirty="0"/>
              <a:t> </a:t>
            </a:r>
          </a:p>
        </p:txBody>
      </p:sp>
    </p:spTree>
    <p:extLst>
      <p:ext uri="{BB962C8B-B14F-4D97-AF65-F5344CB8AC3E}">
        <p14:creationId xmlns:p14="http://schemas.microsoft.com/office/powerpoint/2010/main" val="44496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7" y="974910"/>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Cipher Suites – Broken Down</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916" y="1076853"/>
            <a:ext cx="9099551" cy="5150833"/>
          </a:xfrm>
          <a:prstGeom prst="rect">
            <a:avLst/>
          </a:prstGeom>
        </p:spPr>
      </p:pic>
      <p:sp>
        <p:nvSpPr>
          <p:cNvPr id="5" name="Rectangle 4"/>
          <p:cNvSpPr/>
          <p:nvPr/>
        </p:nvSpPr>
        <p:spPr>
          <a:xfrm>
            <a:off x="9399630" y="1832188"/>
            <a:ext cx="2548467" cy="1754326"/>
          </a:xfrm>
          <a:prstGeom prst="rect">
            <a:avLst/>
          </a:prstGeom>
          <a:ln>
            <a:solidFill>
              <a:schemeClr val="accent1">
                <a:lumMod val="75000"/>
              </a:schemeClr>
            </a:solidFill>
          </a:ln>
        </p:spPr>
        <p:txBody>
          <a:bodyPr wrap="square">
            <a:spAutoFit/>
          </a:bodyPr>
          <a:lstStyle/>
          <a:p>
            <a:r>
              <a:rPr lang="en-US" b="1" u="sng" dirty="0" smtClean="0"/>
              <a:t>Key Exchange</a:t>
            </a:r>
          </a:p>
          <a:p>
            <a:r>
              <a:rPr lang="en-US" dirty="0" smtClean="0"/>
              <a:t>Algorithm used </a:t>
            </a:r>
            <a:r>
              <a:rPr lang="en-US" dirty="0"/>
              <a:t>to determine if and how the client and server will authenticate during the </a:t>
            </a:r>
            <a:r>
              <a:rPr lang="en-US" dirty="0" smtClean="0"/>
              <a:t>handshake.</a:t>
            </a:r>
            <a:endParaRPr lang="en-US" dirty="0"/>
          </a:p>
        </p:txBody>
      </p:sp>
      <p:sp>
        <p:nvSpPr>
          <p:cNvPr id="6" name="Rectangle 5"/>
          <p:cNvSpPr/>
          <p:nvPr/>
        </p:nvSpPr>
        <p:spPr>
          <a:xfrm>
            <a:off x="9358111" y="3730446"/>
            <a:ext cx="2631503" cy="1200329"/>
          </a:xfrm>
          <a:prstGeom prst="rect">
            <a:avLst/>
          </a:prstGeom>
          <a:ln>
            <a:solidFill>
              <a:srgbClr val="FF0000"/>
            </a:solidFill>
          </a:ln>
        </p:spPr>
        <p:txBody>
          <a:bodyPr wrap="square">
            <a:spAutoFit/>
          </a:bodyPr>
          <a:lstStyle/>
          <a:p>
            <a:r>
              <a:rPr lang="en-US" b="1" u="sng" dirty="0" smtClean="0"/>
              <a:t>Authentication</a:t>
            </a:r>
          </a:p>
          <a:p>
            <a:r>
              <a:rPr lang="en-US" dirty="0" smtClean="0"/>
              <a:t>The algorithm used for key cryptography (ex RSA, DSS, ECDSA)</a:t>
            </a:r>
            <a:endParaRPr lang="en-US" dirty="0"/>
          </a:p>
        </p:txBody>
      </p:sp>
      <p:sp>
        <p:nvSpPr>
          <p:cNvPr id="7" name="Rectangle 6"/>
          <p:cNvSpPr/>
          <p:nvPr/>
        </p:nvSpPr>
        <p:spPr>
          <a:xfrm>
            <a:off x="5503334" y="1076853"/>
            <a:ext cx="1193800" cy="5150833"/>
          </a:xfrm>
          <a:prstGeom prst="rect">
            <a:avLst/>
          </a:prstGeom>
          <a:solidFill>
            <a:schemeClr val="accent1">
              <a:lumMod val="75000"/>
              <a:alpha val="30000"/>
            </a:schemeClr>
          </a:solidFill>
          <a:ln w="19050">
            <a:solidFill>
              <a:srgbClr val="0070C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8" name="Rectangle 7"/>
          <p:cNvSpPr/>
          <p:nvPr/>
        </p:nvSpPr>
        <p:spPr>
          <a:xfrm>
            <a:off x="6739468" y="1076853"/>
            <a:ext cx="1181100" cy="5150833"/>
          </a:xfrm>
          <a:prstGeom prst="rect">
            <a:avLst/>
          </a:prstGeom>
          <a:solidFill>
            <a:srgbClr val="FF0000">
              <a:alpha val="30000"/>
            </a:srgbClr>
          </a:solidFill>
          <a:ln w="19050">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cxnSp>
        <p:nvCxnSpPr>
          <p:cNvPr id="10" name="Straight Arrow Connector 9"/>
          <p:cNvCxnSpPr/>
          <p:nvPr/>
        </p:nvCxnSpPr>
        <p:spPr>
          <a:xfrm flipH="1" flipV="1">
            <a:off x="7552267" y="1417320"/>
            <a:ext cx="1805844" cy="2313127"/>
          </a:xfrm>
          <a:prstGeom prst="straightConnector1">
            <a:avLst/>
          </a:prstGeom>
          <a:ln w="22225">
            <a:solidFill>
              <a:srgbClr val="FF0000"/>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1"/>
          </p:cNvCxnSpPr>
          <p:nvPr/>
        </p:nvCxnSpPr>
        <p:spPr>
          <a:xfrm flipH="1" flipV="1">
            <a:off x="6214533" y="1337734"/>
            <a:ext cx="3185097" cy="1371617"/>
          </a:xfrm>
          <a:prstGeom prst="straightConnector1">
            <a:avLst/>
          </a:prstGeom>
          <a:ln w="22225">
            <a:solidFill>
              <a:srgbClr val="0070C0"/>
            </a:solidFill>
            <a:headEnd type="ova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7" y="974910"/>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a:t>Cipher Suites – Broken Down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916" y="1076853"/>
            <a:ext cx="9099551" cy="5150833"/>
          </a:xfrm>
          <a:prstGeom prst="rect">
            <a:avLst/>
          </a:prstGeom>
        </p:spPr>
      </p:pic>
      <p:sp>
        <p:nvSpPr>
          <p:cNvPr id="6" name="Rectangle 5"/>
          <p:cNvSpPr/>
          <p:nvPr/>
        </p:nvSpPr>
        <p:spPr>
          <a:xfrm>
            <a:off x="9385226" y="1237179"/>
            <a:ext cx="2631503" cy="2585323"/>
          </a:xfrm>
          <a:prstGeom prst="rect">
            <a:avLst/>
          </a:prstGeom>
          <a:ln>
            <a:solidFill>
              <a:srgbClr val="325D17"/>
            </a:solidFill>
          </a:ln>
        </p:spPr>
        <p:txBody>
          <a:bodyPr wrap="square">
            <a:spAutoFit/>
          </a:bodyPr>
          <a:lstStyle/>
          <a:p>
            <a:r>
              <a:rPr lang="en-US" b="1" u="sng" dirty="0" smtClean="0"/>
              <a:t>Cipher</a:t>
            </a:r>
          </a:p>
          <a:p>
            <a:r>
              <a:rPr lang="en-US" dirty="0" smtClean="0"/>
              <a:t>The bulk encryption algorithm used </a:t>
            </a:r>
            <a:r>
              <a:rPr lang="en-US" dirty="0"/>
              <a:t>to encrypt the message stream. It also includes the key size and the lengths of explicit and </a:t>
            </a:r>
            <a:r>
              <a:rPr lang="en-US" dirty="0" smtClean="0"/>
              <a:t>implicit initialization vectors.</a:t>
            </a:r>
            <a:endParaRPr lang="en-US" dirty="0"/>
          </a:p>
        </p:txBody>
      </p:sp>
      <p:sp>
        <p:nvSpPr>
          <p:cNvPr id="7" name="Rectangle 6"/>
          <p:cNvSpPr/>
          <p:nvPr/>
        </p:nvSpPr>
        <p:spPr>
          <a:xfrm>
            <a:off x="7953419" y="1076852"/>
            <a:ext cx="707327" cy="5150833"/>
          </a:xfrm>
          <a:prstGeom prst="rect">
            <a:avLst/>
          </a:prstGeom>
          <a:solidFill>
            <a:srgbClr val="325D17">
              <a:alpha val="30000"/>
            </a:srgbClr>
          </a:solidFill>
          <a:ln w="19050">
            <a:solidFill>
              <a:srgbClr val="325D17"/>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8" name="Rectangle 7"/>
          <p:cNvSpPr/>
          <p:nvPr/>
        </p:nvSpPr>
        <p:spPr>
          <a:xfrm>
            <a:off x="8693598" y="1076852"/>
            <a:ext cx="585870" cy="5150833"/>
          </a:xfrm>
          <a:prstGeom prst="rect">
            <a:avLst/>
          </a:prstGeom>
          <a:solidFill>
            <a:srgbClr val="FFFF00">
              <a:alpha val="30000"/>
            </a:srgbClr>
          </a:solidFill>
          <a:ln w="19050">
            <a:solidFill>
              <a:schemeClr val="accent2">
                <a:lumMod val="7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11" name="Rectangle 10"/>
          <p:cNvSpPr/>
          <p:nvPr/>
        </p:nvSpPr>
        <p:spPr>
          <a:xfrm>
            <a:off x="9385226" y="3902729"/>
            <a:ext cx="2631503" cy="2031325"/>
          </a:xfrm>
          <a:prstGeom prst="rect">
            <a:avLst/>
          </a:prstGeom>
          <a:ln>
            <a:solidFill>
              <a:schemeClr val="accent2">
                <a:lumMod val="75000"/>
              </a:schemeClr>
            </a:solidFill>
          </a:ln>
        </p:spPr>
        <p:txBody>
          <a:bodyPr wrap="square">
            <a:spAutoFit/>
          </a:bodyPr>
          <a:lstStyle/>
          <a:p>
            <a:r>
              <a:rPr lang="en-US" b="1" u="sng" dirty="0" smtClean="0"/>
              <a:t>Message Authentication Code</a:t>
            </a:r>
          </a:p>
          <a:p>
            <a:r>
              <a:rPr lang="en-US" dirty="0" smtClean="0"/>
              <a:t>Used </a:t>
            </a:r>
            <a:r>
              <a:rPr lang="en-US" dirty="0"/>
              <a:t>to create the message digest, a cryptographic hash of each block of the message stream.</a:t>
            </a:r>
          </a:p>
        </p:txBody>
      </p:sp>
      <p:cxnSp>
        <p:nvCxnSpPr>
          <p:cNvPr id="12" name="Straight Arrow Connector 11"/>
          <p:cNvCxnSpPr/>
          <p:nvPr/>
        </p:nvCxnSpPr>
        <p:spPr>
          <a:xfrm flipH="1" flipV="1">
            <a:off x="8314267" y="1417320"/>
            <a:ext cx="1070960" cy="1122681"/>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8991600" y="1417320"/>
            <a:ext cx="393627" cy="3442547"/>
          </a:xfrm>
          <a:prstGeom prst="straightConnector1">
            <a:avLst/>
          </a:prstGeom>
          <a:ln w="22225">
            <a:solidFill>
              <a:schemeClr val="accent2">
                <a:lumMod val="7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76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67" y="974910"/>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a:t>Cipher Suites – Broken Down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916" y="1076853"/>
            <a:ext cx="9099551" cy="5150833"/>
          </a:xfrm>
          <a:prstGeom prst="rect">
            <a:avLst/>
          </a:prstGeom>
        </p:spPr>
      </p:pic>
      <p:sp>
        <p:nvSpPr>
          <p:cNvPr id="5" name="Rectangle 4"/>
          <p:cNvSpPr/>
          <p:nvPr/>
        </p:nvSpPr>
        <p:spPr>
          <a:xfrm>
            <a:off x="9395396" y="1076852"/>
            <a:ext cx="2688654" cy="3970318"/>
          </a:xfrm>
          <a:prstGeom prst="rect">
            <a:avLst/>
          </a:prstGeom>
        </p:spPr>
        <p:txBody>
          <a:bodyPr wrap="square">
            <a:spAutoFit/>
          </a:bodyPr>
          <a:lstStyle/>
          <a:p>
            <a:r>
              <a:rPr lang="en-US" b="1" u="sng" dirty="0" smtClean="0"/>
              <a:t>Cipher Suite</a:t>
            </a:r>
          </a:p>
          <a:p>
            <a:r>
              <a:rPr lang="en-US" dirty="0"/>
              <a:t>A cipher suite is a named combination of </a:t>
            </a:r>
            <a:r>
              <a:rPr lang="en-US" b="1" dirty="0">
                <a:solidFill>
                  <a:srgbClr val="0070C0"/>
                </a:solidFill>
              </a:rPr>
              <a:t>key exchange </a:t>
            </a:r>
            <a:r>
              <a:rPr lang="en-US" b="1" dirty="0" smtClean="0">
                <a:solidFill>
                  <a:srgbClr val="0070C0"/>
                </a:solidFill>
              </a:rPr>
              <a:t>algorithms</a:t>
            </a:r>
            <a:r>
              <a:rPr lang="en-US" dirty="0" smtClean="0"/>
              <a:t>,  </a:t>
            </a:r>
            <a:r>
              <a:rPr lang="en-US" b="1" dirty="0" smtClean="0">
                <a:solidFill>
                  <a:srgbClr val="FF0000"/>
                </a:solidFill>
              </a:rPr>
              <a:t>authentication</a:t>
            </a:r>
            <a:r>
              <a:rPr lang="en-US" dirty="0"/>
              <a:t>, </a:t>
            </a:r>
            <a:r>
              <a:rPr lang="en-US" b="1" dirty="0" smtClean="0">
                <a:solidFill>
                  <a:srgbClr val="325D17"/>
                </a:solidFill>
              </a:rPr>
              <a:t>cipher encryption</a:t>
            </a:r>
            <a:r>
              <a:rPr lang="en-US" dirty="0" smtClean="0"/>
              <a:t> and </a:t>
            </a:r>
            <a:r>
              <a:rPr lang="en-US" b="1" u="sng" dirty="0" smtClean="0">
                <a:solidFill>
                  <a:schemeClr val="accent2">
                    <a:lumMod val="75000"/>
                  </a:schemeClr>
                </a:solidFill>
              </a:rPr>
              <a:t>message </a:t>
            </a:r>
            <a:r>
              <a:rPr lang="en-US" b="1" u="sng" dirty="0">
                <a:solidFill>
                  <a:schemeClr val="accent2">
                    <a:lumMod val="75000"/>
                  </a:schemeClr>
                </a:solidFill>
              </a:rPr>
              <a:t>authentication code (MAC) </a:t>
            </a:r>
            <a:r>
              <a:rPr lang="en-US" dirty="0" smtClean="0"/>
              <a:t>used </a:t>
            </a:r>
            <a:r>
              <a:rPr lang="en-US" dirty="0"/>
              <a:t>to negotiate the security settings for a network connection using the Transport Layer Security (TLS) / Secure Sockets Layer (SSL) network </a:t>
            </a:r>
            <a:r>
              <a:rPr lang="en-US" b="1" u="sng" dirty="0" smtClean="0"/>
              <a:t>protocols</a:t>
            </a:r>
            <a:r>
              <a:rPr lang="en-US" dirty="0" smtClean="0"/>
              <a:t>.</a:t>
            </a:r>
            <a:endParaRPr lang="en-US" dirty="0"/>
          </a:p>
        </p:txBody>
      </p:sp>
      <p:sp>
        <p:nvSpPr>
          <p:cNvPr id="7" name="Rectangle 6"/>
          <p:cNvSpPr/>
          <p:nvPr/>
        </p:nvSpPr>
        <p:spPr>
          <a:xfrm>
            <a:off x="5503334" y="1076853"/>
            <a:ext cx="1193800" cy="5150833"/>
          </a:xfrm>
          <a:prstGeom prst="rect">
            <a:avLst/>
          </a:prstGeom>
          <a:solidFill>
            <a:schemeClr val="accent1">
              <a:lumMod val="75000"/>
              <a:alpha val="30000"/>
            </a:schemeClr>
          </a:solidFill>
          <a:ln w="19050">
            <a:solidFill>
              <a:srgbClr val="0070C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8" name="Rectangle 7"/>
          <p:cNvSpPr/>
          <p:nvPr/>
        </p:nvSpPr>
        <p:spPr>
          <a:xfrm>
            <a:off x="6739468" y="1076853"/>
            <a:ext cx="1181100" cy="5150833"/>
          </a:xfrm>
          <a:prstGeom prst="rect">
            <a:avLst/>
          </a:prstGeom>
          <a:solidFill>
            <a:srgbClr val="FF0000">
              <a:alpha val="30000"/>
            </a:srgbClr>
          </a:solidFill>
          <a:ln w="19050">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9" name="Rectangle 8"/>
          <p:cNvSpPr/>
          <p:nvPr/>
        </p:nvSpPr>
        <p:spPr>
          <a:xfrm>
            <a:off x="7953419" y="1076852"/>
            <a:ext cx="707327" cy="5150833"/>
          </a:xfrm>
          <a:prstGeom prst="rect">
            <a:avLst/>
          </a:prstGeom>
          <a:solidFill>
            <a:srgbClr val="325D17">
              <a:alpha val="30000"/>
            </a:srgbClr>
          </a:solidFill>
          <a:ln w="19050">
            <a:solidFill>
              <a:srgbClr val="325D17"/>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10" name="Rectangle 9"/>
          <p:cNvSpPr/>
          <p:nvPr/>
        </p:nvSpPr>
        <p:spPr>
          <a:xfrm>
            <a:off x="8693598" y="1076852"/>
            <a:ext cx="585870" cy="5150833"/>
          </a:xfrm>
          <a:prstGeom prst="rect">
            <a:avLst/>
          </a:prstGeom>
          <a:solidFill>
            <a:srgbClr val="FFFF00">
              <a:alpha val="30000"/>
            </a:srgbClr>
          </a:solidFill>
          <a:ln w="19050">
            <a:solidFill>
              <a:schemeClr val="accent2">
                <a:lumMod val="7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11" name="Rectangle 10"/>
          <p:cNvSpPr/>
          <p:nvPr/>
        </p:nvSpPr>
        <p:spPr>
          <a:xfrm>
            <a:off x="5528078" y="1076851"/>
            <a:ext cx="3818467" cy="5150833"/>
          </a:xfrm>
          <a:prstGeom prst="rect">
            <a:avLst/>
          </a:prstGeom>
          <a:solidFill>
            <a:schemeClr val="accent2">
              <a:lumMod val="60000"/>
              <a:lumOff val="40000"/>
              <a:alpha val="40000"/>
            </a:schemeClr>
          </a:solidFill>
          <a:ln w="15875">
            <a:solidFill>
              <a:schemeClr val="accent2">
                <a:lumMod val="7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2" name="Left Arrow 11"/>
          <p:cNvSpPr/>
          <p:nvPr/>
        </p:nvSpPr>
        <p:spPr>
          <a:xfrm>
            <a:off x="3098800" y="3522133"/>
            <a:ext cx="2336800" cy="702734"/>
          </a:xfrm>
          <a:prstGeom prst="leftArrow">
            <a:avLst/>
          </a:prstGeom>
          <a:solidFill>
            <a:schemeClr val="accent2">
              <a:lumMod val="60000"/>
              <a:lumOff val="40000"/>
              <a:alpha val="40000"/>
            </a:schemeClr>
          </a:solidFill>
          <a:ln w="15875">
            <a:solidFill>
              <a:schemeClr val="accent2">
                <a:lumMod val="60000"/>
                <a:lumOff val="40000"/>
              </a:schemeClr>
            </a:solidFill>
          </a:ln>
        </p:spPr>
        <p:txBody>
          <a:bodyPr vert="horz" wrap="square" lIns="182880" tIns="0" rIns="91440" bIns="0" rtlCol="0" anchor="ctr">
            <a:noAutofit/>
          </a:bodyPr>
          <a:lstStyle/>
          <a:p>
            <a:pPr algn="ctr">
              <a:lnSpc>
                <a:spcPct val="90000"/>
              </a:lnSpc>
              <a:buFont typeface="Arial" pitchFamily="34" charset="0"/>
              <a:buNone/>
            </a:pPr>
            <a:endParaRPr lang="en-US" sz="2000" cap="all">
              <a:solidFill>
                <a:schemeClr val="bg1"/>
              </a:solidFill>
              <a:effectLst>
                <a:outerShdw blurRad="38100" dist="25400" dir="2700000" algn="tl">
                  <a:srgbClr val="000000">
                    <a:alpha val="0"/>
                  </a:srgbClr>
                </a:outerShdw>
              </a:effectLst>
              <a:latin typeface="+mj-lt"/>
            </a:endParaRPr>
          </a:p>
        </p:txBody>
      </p:sp>
      <p:sp>
        <p:nvSpPr>
          <p:cNvPr id="13" name="Rectangle 12"/>
          <p:cNvSpPr/>
          <p:nvPr/>
        </p:nvSpPr>
        <p:spPr>
          <a:xfrm>
            <a:off x="179916" y="1076852"/>
            <a:ext cx="2986618" cy="5150833"/>
          </a:xfrm>
          <a:prstGeom prst="rect">
            <a:avLst/>
          </a:prstGeom>
          <a:solidFill>
            <a:schemeClr val="accent2">
              <a:lumMod val="60000"/>
              <a:lumOff val="40000"/>
              <a:alpha val="40000"/>
            </a:schemeClr>
          </a:solidFill>
          <a:ln w="15875">
            <a:solidFill>
              <a:schemeClr val="accent2">
                <a:lumMod val="7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16" name="Rectangle 15"/>
          <p:cNvSpPr/>
          <p:nvPr/>
        </p:nvSpPr>
        <p:spPr>
          <a:xfrm>
            <a:off x="3601553" y="1076851"/>
            <a:ext cx="1866898" cy="5150833"/>
          </a:xfrm>
          <a:prstGeom prst="rect">
            <a:avLst/>
          </a:prstGeom>
          <a:solidFill>
            <a:schemeClr val="bg1">
              <a:lumMod val="75000"/>
              <a:alpha val="40000"/>
            </a:schemeClr>
          </a:solidFill>
          <a:ln w="15875">
            <a:solidFill>
              <a:schemeClr val="tx1"/>
            </a:solidFill>
            <a:prstDash val="sysDash"/>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sp>
        <p:nvSpPr>
          <p:cNvPr id="23" name="Arc 22"/>
          <p:cNvSpPr/>
          <p:nvPr/>
        </p:nvSpPr>
        <p:spPr>
          <a:xfrm>
            <a:off x="2669849" y="948690"/>
            <a:ext cx="1236863" cy="510429"/>
          </a:xfrm>
          <a:prstGeom prst="arc">
            <a:avLst>
              <a:gd name="adj1" fmla="val 11149559"/>
              <a:gd name="adj2" fmla="val 21442565"/>
            </a:avLst>
          </a:prstGeom>
          <a:ln w="22225">
            <a:solidFill>
              <a:schemeClr val="tx1"/>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501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par>
                                <p:cTn id="22" presetID="26" presetClass="emph" presetSubtype="0" fill="hold" grpId="1" nodeType="withEffect">
                                  <p:stCondLst>
                                    <p:cond delay="0"/>
                                  </p:stCondLst>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par>
                                <p:cTn id="25" presetID="26" presetClass="emph" presetSubtype="0" fill="hold" grpId="1" nodeType="with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par>
                                <p:cTn id="28" presetID="26" presetClass="emph" presetSubtype="0" fill="hold" grpId="1" nodeType="withEffect">
                                  <p:stCondLst>
                                    <p:cond delay="0"/>
                                  </p:stCondLst>
                                  <p:childTnLst>
                                    <p:animEffect transition="out" filter="fade">
                                      <p:cBhvr>
                                        <p:cTn id="29" dur="500" tmFilter="0, 0; .2, .5; .8, .5; 1, 0"/>
                                        <p:tgtEl>
                                          <p:spTgt spid="10"/>
                                        </p:tgtEl>
                                      </p:cBhvr>
                                    </p:animEffect>
                                    <p:animScale>
                                      <p:cBhvr>
                                        <p:cTn id="30" dur="250" autoRev="1" fill="hold"/>
                                        <p:tgtEl>
                                          <p:spTgt spid="10"/>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2"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2"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2" nodeType="withEffect">
                                  <p:stCondLst>
                                    <p:cond delay="0"/>
                                  </p:stCondLst>
                                  <p:childTnLst>
                                    <p:animEffect transition="out" filter="fade">
                                      <p:cBhvr>
                                        <p:cTn id="40" dur="500"/>
                                        <p:tgtEl>
                                          <p:spTgt spid="9"/>
                                        </p:tgtEl>
                                      </p:cBhvr>
                                    </p:animEffect>
                                    <p:set>
                                      <p:cBhvr>
                                        <p:cTn id="41" dur="1" fill="hold">
                                          <p:stCondLst>
                                            <p:cond delay="499"/>
                                          </p:stCondLst>
                                        </p:cTn>
                                        <p:tgtEl>
                                          <p:spTgt spid="9"/>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500"/>
                                        <p:tgtEl>
                                          <p:spTgt spid="12"/>
                                        </p:tgtEl>
                                      </p:cBhvr>
                                    </p:animEffec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par>
                          <p:cTn id="59" fill="hold">
                            <p:stCondLst>
                              <p:cond delay="1500"/>
                            </p:stCondLst>
                            <p:childTnLst>
                              <p:par>
                                <p:cTn id="60" presetID="22" presetClass="exit" presetSubtype="2" fill="hold" grpId="1" nodeType="afterEffect">
                                  <p:stCondLst>
                                    <p:cond delay="0"/>
                                  </p:stCondLst>
                                  <p:childTnLst>
                                    <p:animEffect transition="out" filter="wipe(righ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2" grpId="0" animBg="1"/>
      <p:bldP spid="12" grpId="1" animBg="1"/>
      <p:bldP spid="13" grpId="0" animBg="1"/>
      <p:bldP spid="16"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Content Placeholder 1"/>
          <p:cNvSpPr>
            <a:spLocks noGrp="1"/>
          </p:cNvSpPr>
          <p:nvPr>
            <p:ph idx="1"/>
          </p:nvPr>
        </p:nvSpPr>
        <p:spPr>
          <a:xfrm>
            <a:off x="613178" y="1141305"/>
            <a:ext cx="10994622" cy="4572000"/>
          </a:xfrm>
        </p:spPr>
        <p:txBody>
          <a:bodyPr/>
          <a:lstStyle/>
          <a:p>
            <a:r>
              <a:rPr lang="en-US" sz="3200" b="1" dirty="0" smtClean="0"/>
              <a:t>Colon (:)</a:t>
            </a:r>
          </a:p>
          <a:p>
            <a:pPr lvl="1"/>
            <a:r>
              <a:rPr lang="en-US" sz="2400" dirty="0" smtClean="0"/>
              <a:t>The colon character “:” is the delimiter between two cipher string phases. When used as part of a list, it is simply the additive operator</a:t>
            </a:r>
          </a:p>
          <a:p>
            <a:pPr lvl="1"/>
            <a:r>
              <a:rPr lang="en-US" sz="2400" dirty="0" smtClean="0"/>
              <a:t>For example the cipher string </a:t>
            </a:r>
            <a:r>
              <a:rPr lang="en-US" sz="2400" b="1" dirty="0" smtClean="0">
                <a:latin typeface="Courier New"/>
                <a:cs typeface="Courier New"/>
              </a:rPr>
              <a:t>“RSA:AES” </a:t>
            </a:r>
            <a:r>
              <a:rPr lang="en-US" sz="2400" dirty="0" smtClean="0"/>
              <a:t>means “All RSA-based ciphers plus all AES-based ciphers” and would include over 100 ciphers!</a:t>
            </a:r>
          </a:p>
          <a:p>
            <a:r>
              <a:rPr lang="en-US" sz="3200" b="1" dirty="0" smtClean="0"/>
              <a:t>Plus (+)</a:t>
            </a:r>
          </a:p>
          <a:p>
            <a:pPr lvl="1"/>
            <a:r>
              <a:rPr lang="en-US" sz="2400" dirty="0" smtClean="0"/>
              <a:t>The plus sign operator “+” has two uses. When used between two cipher names, the + operator doesn’t mean add, it means “the intersection of”</a:t>
            </a:r>
            <a:endParaRPr lang="en-US" sz="2400" dirty="0"/>
          </a:p>
          <a:p>
            <a:pPr lvl="1"/>
            <a:r>
              <a:rPr lang="en-US" sz="2400" dirty="0" smtClean="0"/>
              <a:t>The cipher string </a:t>
            </a:r>
            <a:r>
              <a:rPr lang="en-US" sz="2400" b="1" dirty="0" smtClean="0">
                <a:latin typeface="Courier New"/>
                <a:cs typeface="Courier New"/>
              </a:rPr>
              <a:t>“RSA+AES” </a:t>
            </a:r>
            <a:r>
              <a:rPr lang="en-US" sz="2400" dirty="0" smtClean="0"/>
              <a:t>means specifically just 11 ciphers that have RSA as the key exchange and AES as the encryption cipher</a:t>
            </a:r>
          </a:p>
          <a:p>
            <a:pPr lvl="1"/>
            <a:endParaRPr lang="en-US" sz="2400" dirty="0"/>
          </a:p>
        </p:txBody>
      </p:sp>
      <p:sp>
        <p:nvSpPr>
          <p:cNvPr id="3" name="Title 2"/>
          <p:cNvSpPr>
            <a:spLocks noGrp="1"/>
          </p:cNvSpPr>
          <p:nvPr>
            <p:ph type="title"/>
          </p:nvPr>
        </p:nvSpPr>
        <p:spPr/>
        <p:txBody>
          <a:bodyPr/>
          <a:lstStyle/>
          <a:p>
            <a:r>
              <a:rPr lang="en-US" dirty="0" smtClean="0"/>
              <a:t>Cipher Strings - Operators</a:t>
            </a:r>
            <a:endParaRPr lang="en-US" dirty="0"/>
          </a:p>
        </p:txBody>
      </p:sp>
    </p:spTree>
    <p:extLst>
      <p:ext uri="{BB962C8B-B14F-4D97-AF65-F5344CB8AC3E}">
        <p14:creationId xmlns:p14="http://schemas.microsoft.com/office/powerpoint/2010/main" val="3696072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Content Placeholder 1"/>
          <p:cNvSpPr>
            <a:spLocks noGrp="1"/>
          </p:cNvSpPr>
          <p:nvPr>
            <p:ph idx="1"/>
          </p:nvPr>
        </p:nvSpPr>
        <p:spPr>
          <a:xfrm>
            <a:off x="672444" y="1192105"/>
            <a:ext cx="10969223" cy="5225627"/>
          </a:xfrm>
        </p:spPr>
        <p:txBody>
          <a:bodyPr/>
          <a:lstStyle/>
          <a:p>
            <a:r>
              <a:rPr lang="en-US" sz="3200" b="1" dirty="0" smtClean="0"/>
              <a:t>Leading Plus (:+)</a:t>
            </a:r>
          </a:p>
          <a:p>
            <a:pPr lvl="1"/>
            <a:r>
              <a:rPr lang="en-US" sz="2400" dirty="0" smtClean="0"/>
              <a:t>When used in front of a cipher name (that is, after a colon), the plus sign means “move these ciphers to the end of the list”</a:t>
            </a:r>
          </a:p>
          <a:p>
            <a:pPr lvl="1"/>
            <a:r>
              <a:rPr lang="en-US" sz="2400" dirty="0" smtClean="0"/>
              <a:t>For example, </a:t>
            </a:r>
            <a:r>
              <a:rPr lang="en-US" sz="2400" b="1" dirty="0" smtClean="0">
                <a:latin typeface="Courier New"/>
                <a:cs typeface="Courier New"/>
              </a:rPr>
              <a:t>RSA:RC4</a:t>
            </a:r>
            <a:r>
              <a:rPr lang="en-US" sz="2400" dirty="0" smtClean="0"/>
              <a:t> and </a:t>
            </a:r>
            <a:r>
              <a:rPr lang="en-US" sz="2400" b="1" dirty="0" smtClean="0">
                <a:latin typeface="Courier New"/>
                <a:cs typeface="Courier New"/>
              </a:rPr>
              <a:t>RSA:+RC4</a:t>
            </a:r>
            <a:r>
              <a:rPr lang="en-US" sz="2400" dirty="0" smtClean="0"/>
              <a:t> will provide the same list of ciphers, but the latter will order RC4-based ciphers at the end of the list as least preferred</a:t>
            </a:r>
          </a:p>
          <a:p>
            <a:r>
              <a:rPr lang="en-US" sz="3200" b="1" dirty="0" smtClean="0"/>
              <a:t>Minus (-)</a:t>
            </a:r>
          </a:p>
          <a:p>
            <a:pPr lvl="1"/>
            <a:r>
              <a:rPr lang="en-US" sz="2400" dirty="0" smtClean="0"/>
              <a:t>The minus operator “-” deletes the ciphers from the list of supported ciphers while making sure that some or all of the ciphers can be added again with later options. The “!” operator is used more commonly than the minus</a:t>
            </a:r>
          </a:p>
          <a:p>
            <a:pPr lvl="1"/>
            <a:r>
              <a:rPr lang="en-US" sz="2400" dirty="0"/>
              <a:t>F</a:t>
            </a:r>
            <a:r>
              <a:rPr lang="en-US" sz="2400" dirty="0" smtClean="0"/>
              <a:t>or example , </a:t>
            </a:r>
            <a:r>
              <a:rPr lang="en-US" sz="2400" b="1" dirty="0" smtClean="0">
                <a:latin typeface="Courier New"/>
                <a:cs typeface="Courier New"/>
              </a:rPr>
              <a:t>“RSA:-SHA:DHE+SHA” </a:t>
            </a:r>
            <a:r>
              <a:rPr lang="en-US" sz="2400" dirty="0" smtClean="0"/>
              <a:t>means “all RSA-based ciphers except those that use SHA” plus “all DHE-based ciphers that include SHA”</a:t>
            </a:r>
            <a:endParaRPr lang="en-US" sz="2400" dirty="0"/>
          </a:p>
          <a:p>
            <a:pPr lvl="1"/>
            <a:r>
              <a:rPr lang="en-US" sz="2400" dirty="0" smtClean="0"/>
              <a:t>Do not confuse the minus with the hyphen character”-”</a:t>
            </a:r>
            <a:endParaRPr lang="en-US" sz="2400" dirty="0"/>
          </a:p>
        </p:txBody>
      </p:sp>
      <p:sp>
        <p:nvSpPr>
          <p:cNvPr id="3" name="Title 2"/>
          <p:cNvSpPr>
            <a:spLocks noGrp="1"/>
          </p:cNvSpPr>
          <p:nvPr>
            <p:ph type="title"/>
          </p:nvPr>
        </p:nvSpPr>
        <p:spPr>
          <a:xfrm>
            <a:off x="731711" y="502920"/>
            <a:ext cx="10975658" cy="488924"/>
          </a:xfrm>
        </p:spPr>
        <p:txBody>
          <a:bodyPr/>
          <a:lstStyle/>
          <a:p>
            <a:r>
              <a:rPr lang="en-US" dirty="0"/>
              <a:t>Cipher Strings - Operators</a:t>
            </a:r>
          </a:p>
        </p:txBody>
      </p:sp>
    </p:spTree>
    <p:extLst>
      <p:ext uri="{BB962C8B-B14F-4D97-AF65-F5344CB8AC3E}">
        <p14:creationId xmlns:p14="http://schemas.microsoft.com/office/powerpoint/2010/main" val="26072555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vixra.files.wordpress.com/2012/02/stop1.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33285" y="1451857"/>
            <a:ext cx="3204232" cy="32042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92656" y="4656089"/>
            <a:ext cx="6085489" cy="472966"/>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bg1"/>
                </a:solidFill>
                <a:effectLst>
                  <a:outerShdw blurRad="38100" dist="25400" dir="2700000" algn="tl">
                    <a:srgbClr val="000000">
                      <a:alpha val="0"/>
                    </a:srgbClr>
                  </a:outerShdw>
                </a:effectLst>
              </a:rPr>
              <a:t>We don’t know everything,</a:t>
            </a:r>
            <a:endParaRPr lang="en-US" sz="3600" kern="1200" dirty="0" smtClean="0">
              <a:solidFill>
                <a:schemeClr val="bg1"/>
              </a:solidFill>
              <a:effectLst>
                <a:outerShdw blurRad="38100" dist="25400" dir="2700000" algn="tl">
                  <a:srgbClr val="000000">
                    <a:alpha val="0"/>
                  </a:srgbClr>
                </a:outerShdw>
              </a:effectLst>
            </a:endParaRPr>
          </a:p>
        </p:txBody>
      </p:sp>
      <p:sp>
        <p:nvSpPr>
          <p:cNvPr id="6" name="TextBox 5"/>
          <p:cNvSpPr txBox="1"/>
          <p:nvPr/>
        </p:nvSpPr>
        <p:spPr>
          <a:xfrm>
            <a:off x="2992655" y="5234153"/>
            <a:ext cx="6085489" cy="472966"/>
          </a:xfrm>
          <a:prstGeom prst="rect">
            <a:avLst/>
          </a:prstGeom>
          <a:noFill/>
        </p:spPr>
        <p:txBody>
          <a:bodyPr wrap="square" lIns="0" tIns="0" rIns="0" bIns="0" rtlCol="0">
            <a:noAutofit/>
          </a:bodyPr>
          <a:lstStyle/>
          <a:p>
            <a:pPr algn="ctr">
              <a:lnSpc>
                <a:spcPct val="90000"/>
              </a:lnSpc>
              <a:spcAft>
                <a:spcPts val="600"/>
              </a:spcAft>
            </a:pPr>
            <a:r>
              <a:rPr lang="en-US" sz="3600" u="sng" dirty="0" smtClean="0">
                <a:solidFill>
                  <a:schemeClr val="bg1"/>
                </a:solidFill>
                <a:effectLst>
                  <a:outerShdw blurRad="38100" dist="25400" dir="2700000" algn="tl">
                    <a:srgbClr val="000000">
                      <a:alpha val="0"/>
                    </a:srgbClr>
                  </a:outerShdw>
                </a:effectLst>
              </a:rPr>
              <a:t>Everyone</a:t>
            </a:r>
            <a:r>
              <a:rPr lang="en-US" sz="3600" dirty="0" smtClean="0">
                <a:solidFill>
                  <a:schemeClr val="bg1"/>
                </a:solidFill>
                <a:effectLst>
                  <a:outerShdw blurRad="38100" dist="25400" dir="2700000" algn="tl">
                    <a:srgbClr val="000000">
                      <a:alpha val="0"/>
                    </a:srgbClr>
                  </a:outerShdw>
                </a:effectLst>
              </a:rPr>
              <a:t> needs to contribute. </a:t>
            </a:r>
            <a:endParaRPr lang="en-US" sz="3600" kern="1200" dirty="0" smtClean="0">
              <a:solidFill>
                <a:schemeClr val="bg1"/>
              </a:solidFill>
              <a:effectLst>
                <a:outerShdw blurRad="38100" dist="25400" dir="2700000" algn="tl">
                  <a:srgbClr val="000000">
                    <a:alpha val="0"/>
                  </a:srgbClr>
                </a:outerShdw>
              </a:effectLst>
            </a:endParaRPr>
          </a:p>
        </p:txBody>
      </p:sp>
      <p:sp>
        <p:nvSpPr>
          <p:cNvPr id="7" name="TextBox 6"/>
          <p:cNvSpPr txBox="1"/>
          <p:nvPr/>
        </p:nvSpPr>
        <p:spPr>
          <a:xfrm>
            <a:off x="1860331" y="701798"/>
            <a:ext cx="8492359" cy="472966"/>
          </a:xfrm>
          <a:prstGeom prst="rect">
            <a:avLst/>
          </a:prstGeom>
          <a:noFill/>
        </p:spPr>
        <p:txBody>
          <a:bodyPr wrap="square" lIns="0" tIns="0" rIns="0" bIns="0" rtlCol="0">
            <a:noAutofit/>
          </a:bodyPr>
          <a:lstStyle/>
          <a:p>
            <a:pPr algn="ctr">
              <a:lnSpc>
                <a:spcPct val="90000"/>
              </a:lnSpc>
              <a:spcAft>
                <a:spcPts val="600"/>
              </a:spcAft>
            </a:pPr>
            <a:r>
              <a:rPr lang="en-US" sz="3600" dirty="0" smtClean="0">
                <a:solidFill>
                  <a:schemeClr val="bg1"/>
                </a:solidFill>
                <a:effectLst>
                  <a:outerShdw blurRad="38100" dist="25400" dir="2700000" algn="tl">
                    <a:srgbClr val="000000">
                      <a:alpha val="0"/>
                    </a:srgbClr>
                  </a:outerShdw>
                </a:effectLst>
              </a:rPr>
              <a:t>Every environment is at different levels </a:t>
            </a:r>
            <a:endParaRPr lang="en-US" sz="3600" kern="1200" dirty="0" smtClean="0">
              <a:solidFill>
                <a:schemeClr val="bg1"/>
              </a:solidFill>
              <a:effectLst>
                <a:outerShdw blurRad="38100" dist="25400" dir="2700000" algn="tl">
                  <a:srgbClr val="000000">
                    <a:alpha val="0"/>
                  </a:srgbClr>
                </a:outerShdw>
              </a:effectLst>
            </a:endParaRPr>
          </a:p>
        </p:txBody>
      </p:sp>
    </p:spTree>
    <p:extLst>
      <p:ext uri="{BB962C8B-B14F-4D97-AF65-F5344CB8AC3E}">
        <p14:creationId xmlns:p14="http://schemas.microsoft.com/office/powerpoint/2010/main" val="29559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Content Placeholder 1"/>
          <p:cNvSpPr>
            <a:spLocks noGrp="1"/>
          </p:cNvSpPr>
          <p:nvPr>
            <p:ph idx="1"/>
          </p:nvPr>
        </p:nvSpPr>
        <p:spPr>
          <a:xfrm>
            <a:off x="626533" y="1159932"/>
            <a:ext cx="10998199" cy="5215467"/>
          </a:xfrm>
        </p:spPr>
        <p:txBody>
          <a:bodyPr/>
          <a:lstStyle/>
          <a:p>
            <a:r>
              <a:rPr lang="en-US" sz="3200" b="1" dirty="0" smtClean="0"/>
              <a:t>Not (!)</a:t>
            </a:r>
          </a:p>
          <a:p>
            <a:pPr lvl="1"/>
            <a:r>
              <a:rPr lang="en-US" dirty="0" smtClean="0"/>
              <a:t>The not operator “!” permanently deletes ciphers from the list of the supported ciphers</a:t>
            </a:r>
          </a:p>
          <a:p>
            <a:pPr lvl="1"/>
            <a:r>
              <a:rPr lang="en-US" dirty="0" smtClean="0"/>
              <a:t>The ciphers deleted can never reappear in the list even if they are explicitly stated. For example, </a:t>
            </a:r>
            <a:r>
              <a:rPr lang="en-US" b="1" dirty="0" smtClean="0">
                <a:latin typeface="Courier New"/>
                <a:cs typeface="Courier New"/>
              </a:rPr>
              <a:t>“RSA:!MD5:MD5” </a:t>
            </a:r>
            <a:r>
              <a:rPr lang="en-US" dirty="0" smtClean="0"/>
              <a:t>is effectively the same as </a:t>
            </a:r>
            <a:r>
              <a:rPr lang="en-US" b="1" dirty="0" smtClean="0">
                <a:latin typeface="Courier New"/>
                <a:cs typeface="Courier New"/>
              </a:rPr>
              <a:t>“RSA”</a:t>
            </a:r>
          </a:p>
          <a:p>
            <a:r>
              <a:rPr lang="en-US" sz="3200" b="1" dirty="0"/>
              <a:t>At (@)</a:t>
            </a:r>
          </a:p>
          <a:p>
            <a:pPr lvl="1"/>
            <a:r>
              <a:rPr lang="en-US" dirty="0" smtClean="0"/>
              <a:t>The at operator </a:t>
            </a:r>
            <a:r>
              <a:rPr lang="en-US" dirty="0" smtClean="0">
                <a:cs typeface="Courier New"/>
              </a:rPr>
              <a:t>’@’</a:t>
            </a:r>
            <a:r>
              <a:rPr lang="en-US" dirty="0" smtClean="0"/>
              <a:t> specifies that the following word will designate whether the cipher string is to order the list of cryptographic strength (</a:t>
            </a:r>
            <a:r>
              <a:rPr lang="en-US" b="1" dirty="0" smtClean="0">
                <a:solidFill>
                  <a:srgbClr val="FF0000"/>
                </a:solidFill>
              </a:rPr>
              <a:t>@</a:t>
            </a:r>
            <a:r>
              <a:rPr lang="en-US" b="1" dirty="0">
                <a:solidFill>
                  <a:srgbClr val="FF0000"/>
                </a:solidFill>
              </a:rPr>
              <a:t>STRENGTH</a:t>
            </a:r>
            <a:r>
              <a:rPr lang="en-US" dirty="0" smtClean="0"/>
              <a:t>) or cryptographic performance (</a:t>
            </a:r>
            <a:r>
              <a:rPr lang="en-US" b="1" dirty="0" smtClean="0">
                <a:solidFill>
                  <a:srgbClr val="FF0000"/>
                </a:solidFill>
              </a:rPr>
              <a:t>@SPEED</a:t>
            </a:r>
            <a:r>
              <a:rPr lang="en-US" dirty="0" smtClean="0"/>
              <a:t>)</a:t>
            </a:r>
          </a:p>
          <a:p>
            <a:r>
              <a:rPr lang="en-US" sz="3200" b="1" dirty="0"/>
              <a:t>No Symbol</a:t>
            </a:r>
          </a:p>
          <a:p>
            <a:pPr lvl="1"/>
            <a:r>
              <a:rPr lang="en-US" dirty="0" smtClean="0"/>
              <a:t>If none of the above symbols appears in the string, the string is interpreted as a list of ciphers to be appended to the current preference list</a:t>
            </a:r>
          </a:p>
          <a:p>
            <a:pPr lvl="1"/>
            <a:r>
              <a:rPr lang="en-US" dirty="0" smtClean="0"/>
              <a:t>If the list includes any ciphers already present, they will be ignored</a:t>
            </a:r>
            <a:endParaRPr lang="en-US" dirty="0"/>
          </a:p>
        </p:txBody>
      </p:sp>
      <p:sp>
        <p:nvSpPr>
          <p:cNvPr id="3" name="Title 2"/>
          <p:cNvSpPr>
            <a:spLocks noGrp="1"/>
          </p:cNvSpPr>
          <p:nvPr>
            <p:ph type="title"/>
          </p:nvPr>
        </p:nvSpPr>
        <p:spPr/>
        <p:txBody>
          <a:bodyPr/>
          <a:lstStyle/>
          <a:p>
            <a:r>
              <a:rPr lang="en-US" dirty="0"/>
              <a:t>Cipher Strings - Operators</a:t>
            </a:r>
          </a:p>
        </p:txBody>
      </p:sp>
    </p:spTree>
    <p:extLst>
      <p:ext uri="{BB962C8B-B14F-4D97-AF65-F5344CB8AC3E}">
        <p14:creationId xmlns:p14="http://schemas.microsoft.com/office/powerpoint/2010/main" val="93855011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Content Placeholder 1"/>
          <p:cNvSpPr>
            <a:spLocks noGrp="1"/>
          </p:cNvSpPr>
          <p:nvPr>
            <p:ph idx="1"/>
          </p:nvPr>
        </p:nvSpPr>
        <p:spPr>
          <a:xfrm>
            <a:off x="618067" y="1143000"/>
            <a:ext cx="10989733" cy="5335244"/>
          </a:xfrm>
        </p:spPr>
        <p:txBody>
          <a:bodyPr/>
          <a:lstStyle/>
          <a:p>
            <a:r>
              <a:rPr lang="en-US" sz="3200" b="1" dirty="0" smtClean="0"/>
              <a:t>DEFAULT</a:t>
            </a:r>
          </a:p>
          <a:p>
            <a:pPr lvl="1"/>
            <a:r>
              <a:rPr lang="en-US" sz="2400" dirty="0" smtClean="0"/>
              <a:t>This is the ordered list of preferred ciphers as determined by the F5 security engineering team</a:t>
            </a:r>
          </a:p>
          <a:p>
            <a:pPr lvl="2"/>
            <a:r>
              <a:rPr lang="en-US" sz="2400" dirty="0" smtClean="0"/>
              <a:t>It is different from the </a:t>
            </a:r>
            <a:r>
              <a:rPr lang="en-US" sz="2400" dirty="0" err="1" smtClean="0"/>
              <a:t>OpenSSL</a:t>
            </a:r>
            <a:r>
              <a:rPr lang="en-US" sz="2400" dirty="0" smtClean="0"/>
              <a:t> DEFAULT keyword</a:t>
            </a:r>
          </a:p>
          <a:p>
            <a:pPr lvl="2"/>
            <a:r>
              <a:rPr lang="en-US" sz="2400" dirty="0" smtClean="0"/>
              <a:t>F5 optimizes </a:t>
            </a:r>
            <a:r>
              <a:rPr lang="en-US" sz="2400" b="1" dirty="0" smtClean="0">
                <a:solidFill>
                  <a:srgbClr val="FF0000"/>
                </a:solidFill>
                <a:cs typeface="Courier New"/>
              </a:rPr>
              <a:t>DEFAULT</a:t>
            </a:r>
            <a:r>
              <a:rPr lang="en-US" sz="2400" dirty="0" smtClean="0">
                <a:solidFill>
                  <a:srgbClr val="FF0000"/>
                </a:solidFill>
              </a:rPr>
              <a:t> </a:t>
            </a:r>
            <a:r>
              <a:rPr lang="en-US" sz="2400" dirty="0" smtClean="0"/>
              <a:t>to be a reasonable compromise between high security and high performance</a:t>
            </a:r>
          </a:p>
          <a:p>
            <a:pPr lvl="1"/>
            <a:r>
              <a:rPr lang="en-US" sz="2400" dirty="0" smtClean="0"/>
              <a:t>The F5 engineering team agonizes over the list of ciphers that make up the DEFAULT in each release</a:t>
            </a:r>
          </a:p>
          <a:p>
            <a:pPr lvl="2"/>
            <a:r>
              <a:rPr lang="en-US" sz="2400" dirty="0" smtClean="0"/>
              <a:t>The main drawback to using a DEFAULT is that when it changes (as new ciphers are developed or old ones fall out of favor), administrators that use DEFAULT may be surprised when they upgrade versions.</a:t>
            </a:r>
          </a:p>
          <a:p>
            <a:pPr lvl="2"/>
            <a:r>
              <a:rPr lang="en-US" sz="2400" dirty="0" smtClean="0"/>
              <a:t>In version 12.0 of the BIG-IP system, the following unsafe ciphers are excluded from  DEFAULT and are unlikely to comeback: EXPORT, SSL3, and NULL</a:t>
            </a:r>
            <a:endParaRPr lang="en-US" dirty="0"/>
          </a:p>
        </p:txBody>
      </p:sp>
      <p:sp>
        <p:nvSpPr>
          <p:cNvPr id="3" name="Title 2"/>
          <p:cNvSpPr>
            <a:spLocks noGrp="1"/>
          </p:cNvSpPr>
          <p:nvPr>
            <p:ph type="title"/>
          </p:nvPr>
        </p:nvSpPr>
        <p:spPr/>
        <p:txBody>
          <a:bodyPr/>
          <a:lstStyle/>
          <a:p>
            <a:r>
              <a:rPr lang="en-US" dirty="0"/>
              <a:t>Cipher Strings - Special </a:t>
            </a:r>
            <a:r>
              <a:rPr lang="en-US" dirty="0" smtClean="0"/>
              <a:t>Keywords</a:t>
            </a:r>
            <a:endParaRPr lang="en-US" dirty="0"/>
          </a:p>
        </p:txBody>
      </p:sp>
      <p:pic>
        <p:nvPicPr>
          <p:cNvPr id="4" name="Picture 3"/>
          <p:cNvPicPr>
            <a:picLocks noChangeAspect="1"/>
          </p:cNvPicPr>
          <p:nvPr/>
        </p:nvPicPr>
        <p:blipFill>
          <a:blip r:embed="rId3"/>
          <a:stretch>
            <a:fillRect/>
          </a:stretch>
        </p:blipFill>
        <p:spPr>
          <a:xfrm>
            <a:off x="4786313" y="1087120"/>
            <a:ext cx="7112000" cy="5207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5323" y="1607820"/>
            <a:ext cx="5147733" cy="4719462"/>
          </a:xfrm>
          <a:prstGeom prst="rect">
            <a:avLst/>
          </a:prstGeom>
          <a:effectLst>
            <a:outerShdw blurRad="50800" dist="38100" dir="2700000" algn="tl" rotWithShape="0">
              <a:prstClr val="black">
                <a:alpha val="40000"/>
              </a:prstClr>
            </a:outerShdw>
          </a:effectLst>
        </p:spPr>
      </p:pic>
      <p:sp>
        <p:nvSpPr>
          <p:cNvPr id="8" name="Rounded Rectangle 7"/>
          <p:cNvSpPr/>
          <p:nvPr/>
        </p:nvSpPr>
        <p:spPr>
          <a:xfrm>
            <a:off x="905933" y="3496733"/>
            <a:ext cx="5621867" cy="558800"/>
          </a:xfrm>
          <a:prstGeom prst="roundRect">
            <a:avLst/>
          </a:prstGeom>
          <a:solidFill>
            <a:schemeClr val="bg1">
              <a:lumMod val="75000"/>
            </a:schemeClr>
          </a:solidFill>
          <a:ln>
            <a:solidFill>
              <a:schemeClr val="tx1">
                <a:lumMod val="65000"/>
                <a:lumOff val="35000"/>
              </a:schemeClr>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r>
              <a:rPr lang="en-US" sz="2800" b="1" i="0" dirty="0" err="1" smtClean="0">
                <a:latin typeface="+mj-lt"/>
              </a:rPr>
              <a:t>tmm</a:t>
            </a:r>
            <a:r>
              <a:rPr lang="en-US" sz="2800" b="1" i="0" dirty="0" smtClean="0">
                <a:latin typeface="+mj-lt"/>
              </a:rPr>
              <a:t> –</a:t>
            </a:r>
            <a:r>
              <a:rPr lang="en-US" sz="2800" b="1" i="0" dirty="0" err="1" smtClean="0">
                <a:latin typeface="+mj-lt"/>
              </a:rPr>
              <a:t>clientciphers</a:t>
            </a:r>
            <a:r>
              <a:rPr lang="en-US" sz="2800" b="1" i="0" dirty="0" smtClean="0">
                <a:latin typeface="+mj-lt"/>
              </a:rPr>
              <a:t> DEFAULT</a:t>
            </a:r>
            <a:endParaRPr lang="en-US" sz="2800" b="1" i="0" dirty="0">
              <a:latin typeface="+mj-lt"/>
            </a:endParaRPr>
          </a:p>
        </p:txBody>
      </p:sp>
    </p:spTree>
    <p:extLst>
      <p:ext uri="{BB962C8B-B14F-4D97-AF65-F5344CB8AC3E}">
        <p14:creationId xmlns:p14="http://schemas.microsoft.com/office/powerpoint/2010/main" val="1944202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Content Placeholder 1"/>
          <p:cNvSpPr>
            <a:spLocks noGrp="1"/>
          </p:cNvSpPr>
          <p:nvPr>
            <p:ph idx="1"/>
          </p:nvPr>
        </p:nvSpPr>
        <p:spPr>
          <a:xfrm>
            <a:off x="609601" y="1168400"/>
            <a:ext cx="11006666" cy="4866639"/>
          </a:xfrm>
        </p:spPr>
        <p:txBody>
          <a:bodyPr/>
          <a:lstStyle/>
          <a:p>
            <a:r>
              <a:rPr lang="en-US" sz="3200" b="1" dirty="0" smtClean="0"/>
              <a:t>NATIVE </a:t>
            </a:r>
            <a:r>
              <a:rPr lang="en-US" sz="3200" b="1" dirty="0" smtClean="0">
                <a:solidFill>
                  <a:srgbClr val="FF0000"/>
                </a:solidFill>
              </a:rPr>
              <a:t>(F5 SSL Stack)</a:t>
            </a:r>
          </a:p>
          <a:p>
            <a:pPr lvl="1"/>
            <a:r>
              <a:rPr lang="en-US" sz="2400" dirty="0" smtClean="0"/>
              <a:t>The NATIVE keyword specifies the set of ciphers that are specially accelerated either in hardware or software in the F5 SSL stack. The performance and support of NATIVE ciphers are much higher then non-NATIVE ciphers. The NATIVE cipher list includes ciphers that have since been shown to be inappropriately weak for modern use (such as RC4, MD5, and DES). These latter ciphers should be enabled with caution.</a:t>
            </a:r>
          </a:p>
          <a:p>
            <a:r>
              <a:rPr lang="en-US" sz="3200" b="1" dirty="0" smtClean="0"/>
              <a:t>COMPAT </a:t>
            </a:r>
            <a:r>
              <a:rPr lang="en-US" sz="3200" b="1" dirty="0" smtClean="0">
                <a:solidFill>
                  <a:srgbClr val="FF0000"/>
                </a:solidFill>
              </a:rPr>
              <a:t>(OpenSSL)</a:t>
            </a:r>
          </a:p>
          <a:p>
            <a:pPr lvl="1"/>
            <a:r>
              <a:rPr lang="en-US" sz="2400" dirty="0" smtClean="0"/>
              <a:t>The COMPAT  cipher invokes a special mode for a handful of ciphers where the implementation is borrowed directly from the open source </a:t>
            </a:r>
            <a:r>
              <a:rPr lang="en-US" sz="2400" dirty="0" err="1" smtClean="0"/>
              <a:t>OpenSSL</a:t>
            </a:r>
            <a:r>
              <a:rPr lang="en-US" sz="2400" dirty="0" smtClean="0"/>
              <a:t> project to support legacy system that could not be upgraded. Today, COMPAT should only be used very rarely, under specific guidance, when there is no other alternative.</a:t>
            </a:r>
            <a:endParaRPr lang="en-US" sz="2400" dirty="0"/>
          </a:p>
        </p:txBody>
      </p:sp>
      <p:sp>
        <p:nvSpPr>
          <p:cNvPr id="3" name="Title 2"/>
          <p:cNvSpPr>
            <a:spLocks noGrp="1"/>
          </p:cNvSpPr>
          <p:nvPr>
            <p:ph type="title"/>
          </p:nvPr>
        </p:nvSpPr>
        <p:spPr>
          <a:xfrm>
            <a:off x="731711" y="502920"/>
            <a:ext cx="10975658" cy="488924"/>
          </a:xfrm>
        </p:spPr>
        <p:txBody>
          <a:bodyPr/>
          <a:lstStyle/>
          <a:p>
            <a:r>
              <a:rPr lang="en-US" dirty="0"/>
              <a:t>Cipher Strings - Special </a:t>
            </a:r>
            <a:r>
              <a:rPr lang="en-US" dirty="0" smtClean="0"/>
              <a:t>Keywords</a:t>
            </a:r>
            <a:endParaRPr lang="en-US" dirty="0"/>
          </a:p>
        </p:txBody>
      </p:sp>
    </p:spTree>
    <p:extLst>
      <p:ext uri="{BB962C8B-B14F-4D97-AF65-F5344CB8AC3E}">
        <p14:creationId xmlns:p14="http://schemas.microsoft.com/office/powerpoint/2010/main" val="231704281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Content Placeholder 1"/>
          <p:cNvSpPr>
            <a:spLocks noGrp="1"/>
          </p:cNvSpPr>
          <p:nvPr>
            <p:ph idx="1"/>
          </p:nvPr>
        </p:nvSpPr>
        <p:spPr>
          <a:xfrm>
            <a:off x="609600" y="1143000"/>
            <a:ext cx="10998199" cy="4892039"/>
          </a:xfrm>
        </p:spPr>
        <p:txBody>
          <a:bodyPr/>
          <a:lstStyle/>
          <a:p>
            <a:r>
              <a:rPr lang="en-US" sz="3200" b="1" dirty="0" smtClean="0"/>
              <a:t>HIGH, MEDIUM, and LOW</a:t>
            </a:r>
          </a:p>
          <a:p>
            <a:pPr lvl="1"/>
            <a:r>
              <a:rPr lang="en-US" sz="2400" dirty="0" smtClean="0"/>
              <a:t>These keywords are largely maintained only for the purposes of compatibility. The HIGH string includes ciphers with 128-bit keys or larger, but in reality, HIGH is less secure than DEFAULT. </a:t>
            </a:r>
          </a:p>
          <a:p>
            <a:pPr lvl="1"/>
            <a:r>
              <a:rPr lang="en-US" sz="2400" dirty="0" smtClean="0"/>
              <a:t>Note that HIGH includes anonymous </a:t>
            </a:r>
            <a:r>
              <a:rPr lang="en-US" sz="2400" dirty="0" err="1" smtClean="0"/>
              <a:t>Diffe</a:t>
            </a:r>
            <a:r>
              <a:rPr lang="en-US" sz="2400" dirty="0" smtClean="0"/>
              <a:t>-Hellman ciphers, which should not be used by production systems.</a:t>
            </a:r>
          </a:p>
          <a:p>
            <a:pPr lvl="1"/>
            <a:r>
              <a:rPr lang="en-US" sz="2400" dirty="0" smtClean="0"/>
              <a:t>The MEDIUM keyword includes export encryption algorithms, including 40- and 56- bit algorithms. </a:t>
            </a:r>
          </a:p>
          <a:p>
            <a:pPr lvl="1"/>
            <a:r>
              <a:rPr lang="en-US" sz="2400" dirty="0" smtClean="0"/>
              <a:t>These ciphers were defined to comply with U.S. export rules that have since been lifted.</a:t>
            </a:r>
          </a:p>
          <a:p>
            <a:pPr marL="274320" lvl="1">
              <a:spcBef>
                <a:spcPts val="1200"/>
              </a:spcBef>
              <a:spcAft>
                <a:spcPts val="600"/>
              </a:spcAft>
            </a:pPr>
            <a:r>
              <a:rPr lang="en-US" sz="3200" b="1" dirty="0" smtClean="0"/>
              <a:t>EXPORT</a:t>
            </a:r>
            <a:endParaRPr lang="en-US" sz="3200" b="1" dirty="0"/>
          </a:p>
          <a:p>
            <a:pPr marL="274320" lvl="1" indent="0">
              <a:buNone/>
            </a:pPr>
            <a:r>
              <a:rPr lang="en-US" sz="2400" dirty="0" smtClean="0"/>
              <a:t> The EXPORT keyword is most useful when preceded by the Not (!) operator.</a:t>
            </a:r>
          </a:p>
          <a:p>
            <a:pPr lvl="1"/>
            <a:endParaRPr lang="en-US" sz="2400" dirty="0"/>
          </a:p>
        </p:txBody>
      </p:sp>
      <p:sp>
        <p:nvSpPr>
          <p:cNvPr id="3" name="Title 2"/>
          <p:cNvSpPr>
            <a:spLocks noGrp="1"/>
          </p:cNvSpPr>
          <p:nvPr>
            <p:ph type="title"/>
          </p:nvPr>
        </p:nvSpPr>
        <p:spPr>
          <a:xfrm>
            <a:off x="731711" y="502920"/>
            <a:ext cx="10975658" cy="488924"/>
          </a:xfrm>
        </p:spPr>
        <p:txBody>
          <a:bodyPr/>
          <a:lstStyle/>
          <a:p>
            <a:r>
              <a:rPr lang="en-US" dirty="0"/>
              <a:t>Cipher Strings - Special </a:t>
            </a:r>
            <a:r>
              <a:rPr lang="en-US" dirty="0" smtClean="0"/>
              <a:t>Keywords</a:t>
            </a:r>
            <a:endParaRPr lang="en-US" dirty="0"/>
          </a:p>
        </p:txBody>
      </p:sp>
    </p:spTree>
    <p:extLst>
      <p:ext uri="{BB962C8B-B14F-4D97-AF65-F5344CB8AC3E}">
        <p14:creationId xmlns:p14="http://schemas.microsoft.com/office/powerpoint/2010/main" val="47456627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Content Placeholder 1"/>
          <p:cNvSpPr>
            <a:spLocks noGrp="1"/>
          </p:cNvSpPr>
          <p:nvPr>
            <p:ph idx="1"/>
          </p:nvPr>
        </p:nvSpPr>
        <p:spPr>
          <a:xfrm>
            <a:off x="562397" y="1463039"/>
            <a:ext cx="11053870" cy="4572000"/>
          </a:xfrm>
        </p:spPr>
        <p:txBody>
          <a:bodyPr/>
          <a:lstStyle/>
          <a:p>
            <a:r>
              <a:rPr lang="en-US" dirty="0" smtClean="0"/>
              <a:t>This cipher string prioritizes elliptic-curve ciphers (EC). EC ciphers are thought to be easier on mobile devices</a:t>
            </a:r>
          </a:p>
          <a:p>
            <a:r>
              <a:rPr lang="en-US" dirty="0" smtClean="0"/>
              <a:t>The Ephemeral </a:t>
            </a:r>
            <a:r>
              <a:rPr lang="en-US" dirty="0" err="1" smtClean="0"/>
              <a:t>Diffie</a:t>
            </a:r>
            <a:r>
              <a:rPr lang="en-US" dirty="0" smtClean="0"/>
              <a:t>-Hellman (DHE) cipher invokes forward secrecy</a:t>
            </a:r>
          </a:p>
          <a:p>
            <a:r>
              <a:rPr lang="en-US" dirty="0" smtClean="0"/>
              <a:t>By specifying DHE+AES, some SSLv3 ciphers get brought back in. The final “-SSLv3:-RC4” removes them:</a:t>
            </a:r>
          </a:p>
          <a:p>
            <a:pPr lvl="1"/>
            <a:endParaRPr lang="en-US" sz="2400" dirty="0"/>
          </a:p>
        </p:txBody>
      </p:sp>
      <p:sp>
        <p:nvSpPr>
          <p:cNvPr id="3" name="Title 2"/>
          <p:cNvSpPr>
            <a:spLocks noGrp="1"/>
          </p:cNvSpPr>
          <p:nvPr>
            <p:ph type="title"/>
          </p:nvPr>
        </p:nvSpPr>
        <p:spPr/>
        <p:txBody>
          <a:bodyPr/>
          <a:lstStyle/>
          <a:p>
            <a:r>
              <a:rPr lang="en-US" dirty="0" smtClean="0"/>
              <a:t>Cipher Strings - Examples</a:t>
            </a:r>
            <a:endParaRPr lang="en-US" dirty="0"/>
          </a:p>
        </p:txBody>
      </p:sp>
      <p:sp>
        <p:nvSpPr>
          <p:cNvPr id="4" name="TextBox 3"/>
          <p:cNvSpPr txBox="1"/>
          <p:nvPr/>
        </p:nvSpPr>
        <p:spPr>
          <a:xfrm>
            <a:off x="220549" y="4511170"/>
            <a:ext cx="914400" cy="914400"/>
          </a:xfrm>
          <a:prstGeom prst="rect">
            <a:avLst/>
          </a:prstGeom>
          <a:noFill/>
        </p:spPr>
        <p:txBody>
          <a:bodyPr wrap="none" lIns="0" tIns="0" rIns="0" bIns="0" rtlCol="0">
            <a:noAutofit/>
          </a:bodyPr>
          <a:lstStyle/>
          <a:p>
            <a:pPr>
              <a:lnSpc>
                <a:spcPct val="90000"/>
              </a:lnSpc>
              <a:spcAft>
                <a:spcPts val="600"/>
              </a:spcAft>
            </a:pPr>
            <a:endParaRPr lang="en-US" sz="2000" dirty="0" err="1">
              <a:solidFill>
                <a:schemeClr val="tx2"/>
              </a:solidFill>
              <a:effectLst>
                <a:outerShdw blurRad="38100" dist="25400" dir="2700000" algn="tl">
                  <a:srgbClr val="000000">
                    <a:alpha val="0"/>
                  </a:srgbClr>
                </a:outerShdw>
              </a:effectLst>
            </a:endParaRPr>
          </a:p>
        </p:txBody>
      </p:sp>
      <p:sp>
        <p:nvSpPr>
          <p:cNvPr id="5" name="Rectangle 4"/>
          <p:cNvSpPr/>
          <p:nvPr/>
        </p:nvSpPr>
        <p:spPr>
          <a:xfrm>
            <a:off x="974085" y="4180843"/>
            <a:ext cx="10803051" cy="1672253"/>
          </a:xfrm>
          <a:prstGeom prst="rect">
            <a:avLst/>
          </a:prstGeom>
        </p:spPr>
        <p:txBody>
          <a:bodyPr wrap="square">
            <a:spAutoFit/>
          </a:bodyPr>
          <a:lstStyle/>
          <a:p>
            <a:r>
              <a:rPr lang="en-US" sz="4400" b="1" baseline="30000" dirty="0" smtClean="0">
                <a:latin typeface="Courier New"/>
                <a:cs typeface="Courier New"/>
              </a:rPr>
              <a:t>ECDHE+AES-GCM:ECDHE+AES:ECDHE+3DES:DHE+AES-GCM:</a:t>
            </a:r>
          </a:p>
          <a:p>
            <a:r>
              <a:rPr lang="en-US" sz="4400" b="1" baseline="30000" dirty="0" smtClean="0">
                <a:latin typeface="Courier New"/>
                <a:cs typeface="Courier New"/>
              </a:rPr>
              <a:t>DHE+AES:DHE+3DES:RSA+AES-GCM:RSA+AES:RSA+3DES:</a:t>
            </a:r>
          </a:p>
          <a:p>
            <a:r>
              <a:rPr lang="en-US" sz="4400" b="1" baseline="30000" dirty="0" smtClean="0">
                <a:latin typeface="Courier New"/>
                <a:cs typeface="Courier New"/>
              </a:rPr>
              <a:t>-</a:t>
            </a:r>
            <a:r>
              <a:rPr lang="en-US" sz="4400" b="1" baseline="30000" dirty="0">
                <a:latin typeface="Courier New"/>
                <a:cs typeface="Courier New"/>
              </a:rPr>
              <a:t>MD5:-SSLv3:-RC4</a:t>
            </a:r>
            <a:endParaRPr lang="en-US" sz="4400" b="1" dirty="0">
              <a:latin typeface="Courier New"/>
              <a:cs typeface="Courier New"/>
            </a:endParaRPr>
          </a:p>
        </p:txBody>
      </p:sp>
      <p:sp>
        <p:nvSpPr>
          <p:cNvPr id="6" name="Rectangle 5"/>
          <p:cNvSpPr/>
          <p:nvPr/>
        </p:nvSpPr>
        <p:spPr>
          <a:xfrm>
            <a:off x="974085" y="5133343"/>
            <a:ext cx="1032515" cy="381000"/>
          </a:xfrm>
          <a:prstGeom prst="rect">
            <a:avLst/>
          </a:prstGeom>
          <a:noFill/>
          <a:ln w="28575" cmpd="sng">
            <a:solidFill>
              <a:srgbClr val="FF0000"/>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990600" y="4114800"/>
            <a:ext cx="3039533" cy="381000"/>
          </a:xfrm>
          <a:prstGeom prst="rect">
            <a:avLst/>
          </a:prstGeom>
          <a:noFill/>
          <a:ln w="28575" cmpd="sng">
            <a:solidFill>
              <a:srgbClr val="108066"/>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8" name="Rectangle 7"/>
          <p:cNvSpPr/>
          <p:nvPr/>
        </p:nvSpPr>
        <p:spPr>
          <a:xfrm>
            <a:off x="990600" y="4572000"/>
            <a:ext cx="1676400" cy="381000"/>
          </a:xfrm>
          <a:prstGeom prst="rect">
            <a:avLst/>
          </a:prstGeom>
          <a:noFill/>
          <a:ln w="28575" cmpd="sng">
            <a:solidFill>
              <a:srgbClr val="108066"/>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9" name="Rectangle 8"/>
          <p:cNvSpPr/>
          <p:nvPr/>
        </p:nvSpPr>
        <p:spPr>
          <a:xfrm>
            <a:off x="8887188" y="4114800"/>
            <a:ext cx="2513772" cy="381000"/>
          </a:xfrm>
          <a:prstGeom prst="rect">
            <a:avLst/>
          </a:prstGeom>
          <a:noFill/>
          <a:ln w="28575" cmpd="sng">
            <a:solidFill>
              <a:srgbClr val="108066"/>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11" name="Rectangle 10"/>
          <p:cNvSpPr/>
          <p:nvPr/>
        </p:nvSpPr>
        <p:spPr>
          <a:xfrm>
            <a:off x="4150457" y="4114800"/>
            <a:ext cx="2113184" cy="381000"/>
          </a:xfrm>
          <a:prstGeom prst="rect">
            <a:avLst/>
          </a:prstGeom>
          <a:noFill/>
          <a:ln w="28575" cmpd="sng">
            <a:solidFill>
              <a:srgbClr val="108066"/>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12" name="Rectangle 11"/>
          <p:cNvSpPr/>
          <p:nvPr/>
        </p:nvSpPr>
        <p:spPr>
          <a:xfrm>
            <a:off x="6421216" y="4114800"/>
            <a:ext cx="2308397" cy="381000"/>
          </a:xfrm>
          <a:prstGeom prst="rect">
            <a:avLst/>
          </a:prstGeom>
          <a:noFill/>
          <a:ln w="28575" cmpd="sng">
            <a:solidFill>
              <a:srgbClr val="108066"/>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13" name="Rectangle 12"/>
          <p:cNvSpPr/>
          <p:nvPr/>
        </p:nvSpPr>
        <p:spPr>
          <a:xfrm>
            <a:off x="2826967" y="4561843"/>
            <a:ext cx="1838165" cy="381000"/>
          </a:xfrm>
          <a:prstGeom prst="rect">
            <a:avLst/>
          </a:prstGeom>
          <a:noFill/>
          <a:ln w="28575" cmpd="sng">
            <a:solidFill>
              <a:srgbClr val="108066"/>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14" name="Rectangle 13"/>
          <p:cNvSpPr/>
          <p:nvPr/>
        </p:nvSpPr>
        <p:spPr>
          <a:xfrm>
            <a:off x="4825099" y="4572000"/>
            <a:ext cx="2557834" cy="381000"/>
          </a:xfrm>
          <a:prstGeom prst="rect">
            <a:avLst/>
          </a:prstGeom>
          <a:noFill/>
          <a:ln w="28575" cmpd="sng">
            <a:solidFill>
              <a:srgbClr val="108066"/>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15" name="Rectangle 14"/>
          <p:cNvSpPr/>
          <p:nvPr/>
        </p:nvSpPr>
        <p:spPr>
          <a:xfrm>
            <a:off x="7542900" y="4561843"/>
            <a:ext cx="1634967" cy="381000"/>
          </a:xfrm>
          <a:prstGeom prst="rect">
            <a:avLst/>
          </a:prstGeom>
          <a:noFill/>
          <a:ln w="28575" cmpd="sng">
            <a:solidFill>
              <a:srgbClr val="108066"/>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16" name="Rectangle 15"/>
          <p:cNvSpPr/>
          <p:nvPr/>
        </p:nvSpPr>
        <p:spPr>
          <a:xfrm>
            <a:off x="9326590" y="4575541"/>
            <a:ext cx="1831996" cy="381000"/>
          </a:xfrm>
          <a:prstGeom prst="rect">
            <a:avLst/>
          </a:prstGeom>
          <a:noFill/>
          <a:ln w="28575" cmpd="sng">
            <a:solidFill>
              <a:srgbClr val="108066"/>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17" name="Rectangle 16"/>
          <p:cNvSpPr/>
          <p:nvPr/>
        </p:nvSpPr>
        <p:spPr>
          <a:xfrm>
            <a:off x="2150742" y="5133343"/>
            <a:ext cx="1413725" cy="381000"/>
          </a:xfrm>
          <a:prstGeom prst="rect">
            <a:avLst/>
          </a:prstGeom>
          <a:noFill/>
          <a:ln w="28575" cmpd="sng">
            <a:solidFill>
              <a:srgbClr val="FF0000"/>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18" name="Rectangle 17"/>
          <p:cNvSpPr/>
          <p:nvPr/>
        </p:nvSpPr>
        <p:spPr>
          <a:xfrm>
            <a:off x="3708609" y="5153657"/>
            <a:ext cx="1041191" cy="381000"/>
          </a:xfrm>
          <a:prstGeom prst="rect">
            <a:avLst/>
          </a:prstGeom>
          <a:noFill/>
          <a:ln w="28575" cmpd="sng">
            <a:solidFill>
              <a:srgbClr val="FF0000"/>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13467679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p:txBody>
          <a:bodyPr/>
          <a:lstStyle/>
          <a:p>
            <a:r>
              <a:rPr lang="en-US" dirty="0" smtClean="0"/>
              <a:t>SSL Profile [“Envelope” for a Certificate/Key pair]</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244" y="1104184"/>
            <a:ext cx="6498823" cy="5261719"/>
          </a:xfrm>
          <a:prstGeom prst="rect">
            <a:avLst/>
          </a:prstGeom>
          <a:effectLst>
            <a:outerShdw blurRad="50800" dist="38100" dir="2700000" algn="tl" rotWithShape="0">
              <a:prstClr val="black">
                <a:alpha val="40000"/>
              </a:prstClr>
            </a:outerShdw>
          </a:effectLst>
        </p:spPr>
      </p:pic>
      <p:sp>
        <p:nvSpPr>
          <p:cNvPr id="5" name="Rectangle 4"/>
          <p:cNvSpPr/>
          <p:nvPr/>
        </p:nvSpPr>
        <p:spPr>
          <a:xfrm>
            <a:off x="1062568" y="2540000"/>
            <a:ext cx="651932" cy="241300"/>
          </a:xfrm>
          <a:prstGeom prst="rect">
            <a:avLst/>
          </a:prstGeom>
          <a:noFill/>
          <a:ln w="19050">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6" name="Rectangle 5"/>
          <p:cNvSpPr/>
          <p:nvPr/>
        </p:nvSpPr>
        <p:spPr>
          <a:xfrm>
            <a:off x="1811868" y="2997200"/>
            <a:ext cx="3807882" cy="641350"/>
          </a:xfrm>
          <a:prstGeom prst="rect">
            <a:avLst/>
          </a:prstGeom>
          <a:noFill/>
          <a:ln w="19050">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1792818" y="3854450"/>
            <a:ext cx="1731432" cy="457200"/>
          </a:xfrm>
          <a:prstGeom prst="rect">
            <a:avLst/>
          </a:prstGeom>
          <a:noFill/>
          <a:ln w="19050">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sp>
        <p:nvSpPr>
          <p:cNvPr id="8" name="Rounded Rectangle 7"/>
          <p:cNvSpPr/>
          <p:nvPr/>
        </p:nvSpPr>
        <p:spPr>
          <a:xfrm>
            <a:off x="7112000" y="1123234"/>
            <a:ext cx="4857836" cy="3736633"/>
          </a:xfrm>
          <a:prstGeom prst="roundRect">
            <a:avLst>
              <a:gd name="adj" fmla="val 2721"/>
            </a:avLst>
          </a:prstGeom>
          <a:solidFill>
            <a:srgbClr val="D5F1FF"/>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lnSpc>
                <a:spcPct val="150000"/>
              </a:lnSpc>
            </a:pPr>
            <a:r>
              <a:rPr lang="en-US" sz="2400" b="1" dirty="0" smtClean="0"/>
              <a:t>Two Profiles Types:</a:t>
            </a:r>
          </a:p>
          <a:p>
            <a:pPr marL="285750" indent="-285750">
              <a:lnSpc>
                <a:spcPct val="150000"/>
              </a:lnSpc>
              <a:buFont typeface="Arial" panose="020B0604020202020204" pitchFamily="34" charset="0"/>
              <a:buChar char="•"/>
            </a:pPr>
            <a:r>
              <a:rPr lang="en-US" dirty="0" smtClean="0">
                <a:solidFill>
                  <a:schemeClr val="tx2"/>
                </a:solidFill>
              </a:rPr>
              <a:t>Client (Client to F5)</a:t>
            </a:r>
          </a:p>
          <a:p>
            <a:pPr marL="285750" indent="-285750">
              <a:lnSpc>
                <a:spcPct val="150000"/>
              </a:lnSpc>
              <a:buFont typeface="Arial" panose="020B0604020202020204" pitchFamily="34" charset="0"/>
              <a:buChar char="•"/>
            </a:pPr>
            <a:r>
              <a:rPr lang="en-US" dirty="0" smtClean="0">
                <a:solidFill>
                  <a:schemeClr val="tx2"/>
                </a:solidFill>
              </a:rPr>
              <a:t>Server (F5 to pool member)</a:t>
            </a:r>
          </a:p>
          <a:p>
            <a:pPr>
              <a:lnSpc>
                <a:spcPct val="150000"/>
              </a:lnSpc>
            </a:pPr>
            <a:r>
              <a:rPr lang="en-US" sz="2400" b="1" dirty="0">
                <a:solidFill>
                  <a:schemeClr val="tx2"/>
                </a:solidFill>
                <a:effectLst>
                  <a:outerShdw blurRad="25400" dist="25400" dir="2700000" algn="tl">
                    <a:srgbClr val="000000">
                      <a:alpha val="0"/>
                    </a:srgbClr>
                  </a:outerShdw>
                </a:effectLst>
              </a:rPr>
              <a:t>Requires:</a:t>
            </a:r>
          </a:p>
          <a:p>
            <a:pPr marL="285750" indent="-285750">
              <a:lnSpc>
                <a:spcPct val="150000"/>
              </a:lnSpc>
              <a:buFont typeface="Arial" panose="020B0604020202020204" pitchFamily="34" charset="0"/>
              <a:buChar char="•"/>
            </a:pPr>
            <a:r>
              <a:rPr lang="en-US" dirty="0">
                <a:solidFill>
                  <a:schemeClr val="tx2"/>
                </a:solidFill>
              </a:rPr>
              <a:t>Certificate</a:t>
            </a:r>
          </a:p>
          <a:p>
            <a:pPr marL="285750" indent="-285750">
              <a:lnSpc>
                <a:spcPct val="150000"/>
              </a:lnSpc>
              <a:buFont typeface="Arial" panose="020B0604020202020204" pitchFamily="34" charset="0"/>
              <a:buChar char="•"/>
            </a:pPr>
            <a:r>
              <a:rPr lang="en-US" dirty="0">
                <a:solidFill>
                  <a:schemeClr val="tx2"/>
                </a:solidFill>
              </a:rPr>
              <a:t>Key</a:t>
            </a:r>
          </a:p>
          <a:p>
            <a:pPr marL="285750" indent="-285750">
              <a:lnSpc>
                <a:spcPct val="150000"/>
              </a:lnSpc>
              <a:buFont typeface="Arial" panose="020B0604020202020204" pitchFamily="34" charset="0"/>
              <a:buChar char="•"/>
            </a:pPr>
            <a:r>
              <a:rPr lang="en-US" dirty="0">
                <a:solidFill>
                  <a:schemeClr val="tx2"/>
                </a:solidFill>
              </a:rPr>
              <a:t>[chain] (if needed)</a:t>
            </a:r>
          </a:p>
          <a:p>
            <a:pPr>
              <a:lnSpc>
                <a:spcPct val="150000"/>
              </a:lnSpc>
            </a:pPr>
            <a:r>
              <a:rPr lang="en-US" sz="2400" b="1" dirty="0" smtClean="0">
                <a:solidFill>
                  <a:schemeClr val="tx2"/>
                </a:solidFill>
                <a:effectLst>
                  <a:outerShdw blurRad="25400" dist="25400" dir="2700000" algn="tl">
                    <a:srgbClr val="000000">
                      <a:alpha val="0"/>
                    </a:srgbClr>
                  </a:outerShdw>
                </a:effectLst>
              </a:rPr>
              <a:t>“</a:t>
            </a:r>
            <a:r>
              <a:rPr lang="en-US" sz="2400" b="1" dirty="0">
                <a:solidFill>
                  <a:schemeClr val="tx2"/>
                </a:solidFill>
                <a:effectLst>
                  <a:outerShdw blurRad="25400" dist="25400" dir="2700000" algn="tl">
                    <a:srgbClr val="000000">
                      <a:alpha val="0"/>
                    </a:srgbClr>
                  </a:outerShdw>
                </a:effectLst>
              </a:rPr>
              <a:t>Advanced” for Cipher </a:t>
            </a:r>
            <a:r>
              <a:rPr lang="en-US" sz="2400" b="1" dirty="0" smtClean="0">
                <a:solidFill>
                  <a:schemeClr val="tx2"/>
                </a:solidFill>
                <a:effectLst>
                  <a:outerShdw blurRad="25400" dist="25400" dir="2700000" algn="tl">
                    <a:srgbClr val="000000">
                      <a:alpha val="0"/>
                    </a:srgbClr>
                  </a:outerShdw>
                </a:effectLst>
              </a:rPr>
              <a:t>Suites</a:t>
            </a:r>
            <a:endParaRPr lang="en-US" sz="2400" b="1" dirty="0">
              <a:solidFill>
                <a:schemeClr val="tx2"/>
              </a:solidFill>
              <a:effectLst>
                <a:outerShdw blurRad="25400" dist="25400" dir="2700000" algn="tl">
                  <a:srgbClr val="000000">
                    <a:alpha val="0"/>
                  </a:srgbClr>
                </a:outerShdw>
              </a:effectLst>
            </a:endParaRPr>
          </a:p>
        </p:txBody>
      </p:sp>
      <p:cxnSp>
        <p:nvCxnSpPr>
          <p:cNvPr id="9" name="Straight Arrow Connector 8"/>
          <p:cNvCxnSpPr>
            <a:endCxn id="24" idx="3"/>
          </p:cNvCxnSpPr>
          <p:nvPr/>
        </p:nvCxnSpPr>
        <p:spPr>
          <a:xfrm flipH="1" flipV="1">
            <a:off x="2205567" y="1232191"/>
            <a:ext cx="5024967" cy="185129"/>
          </a:xfrm>
          <a:prstGeom prst="straightConnector1">
            <a:avLst/>
          </a:prstGeom>
          <a:ln w="2222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619750" y="2884860"/>
            <a:ext cx="1610784" cy="205473"/>
          </a:xfrm>
          <a:prstGeom prst="straightConnector1">
            <a:avLst/>
          </a:prstGeom>
          <a:ln w="2222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714500" y="2650002"/>
            <a:ext cx="5516034" cy="1912938"/>
          </a:xfrm>
          <a:prstGeom prst="straightConnector1">
            <a:avLst/>
          </a:prstGeom>
          <a:ln w="2222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7" idx="3"/>
          </p:cNvCxnSpPr>
          <p:nvPr/>
        </p:nvCxnSpPr>
        <p:spPr>
          <a:xfrm flipH="1" flipV="1">
            <a:off x="3524250" y="4083050"/>
            <a:ext cx="3706284" cy="479890"/>
          </a:xfrm>
          <a:prstGeom prst="straightConnector1">
            <a:avLst/>
          </a:prstGeom>
          <a:ln w="2222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553635" y="1111541"/>
            <a:ext cx="651932" cy="241300"/>
          </a:xfrm>
          <a:prstGeom prst="rect">
            <a:avLst/>
          </a:prstGeom>
          <a:noFill/>
          <a:ln w="19050">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ln>
                <a:solidFill>
                  <a:schemeClr val="accent1">
                    <a:lumMod val="75000"/>
                  </a:schemeClr>
                </a:solidFill>
              </a:ln>
              <a:solidFill>
                <a:schemeClr val="bg1"/>
              </a:solidFill>
              <a:effectLst>
                <a:outerShdw blurRad="38100" dist="25400" dir="2700000" algn="tl">
                  <a:srgbClr val="000000">
                    <a:alpha val="0"/>
                  </a:srgbClr>
                </a:outerShdw>
              </a:effectLst>
              <a:latin typeface="+mj-lt"/>
            </a:endParaRPr>
          </a:p>
        </p:txBody>
      </p:sp>
      <p:pic>
        <p:nvPicPr>
          <p:cNvPr id="1026" name="Picture 2" descr="http://rayyoussef.com/wp-content/uploads/2015/11/ssl-ima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68067" y="5100214"/>
            <a:ext cx="1032984" cy="1032984"/>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H="1" flipV="1">
            <a:off x="2404533" y="3090333"/>
            <a:ext cx="4826001" cy="2526373"/>
          </a:xfrm>
          <a:prstGeom prst="straightConnector1">
            <a:avLst/>
          </a:prstGeom>
          <a:ln w="2222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823199" y="5100214"/>
            <a:ext cx="3384551" cy="872547"/>
          </a:xfrm>
          <a:prstGeom prst="rect">
            <a:avLst/>
          </a:prstGeom>
        </p:spPr>
        <p:txBody>
          <a:bodyPr wrap="square">
            <a:spAutoFit/>
          </a:bodyPr>
          <a:lstStyle/>
          <a:p>
            <a:pPr>
              <a:lnSpc>
                <a:spcPct val="150000"/>
              </a:lnSpc>
            </a:pPr>
            <a:r>
              <a:rPr lang="en-US" b="1" dirty="0" smtClean="0">
                <a:solidFill>
                  <a:srgbClr val="FF0000"/>
                </a:solidFill>
              </a:rPr>
              <a:t>Note: You Can use the same SSL Cert/Key with multiple profiles</a:t>
            </a:r>
            <a:endParaRPr lang="en-US" b="1" dirty="0">
              <a:solidFill>
                <a:srgbClr val="FF0000"/>
              </a:solidFill>
            </a:endParaRPr>
          </a:p>
        </p:txBody>
      </p:sp>
    </p:spTree>
    <p:extLst>
      <p:ext uri="{BB962C8B-B14F-4D97-AF65-F5344CB8AC3E}">
        <p14:creationId xmlns:p14="http://schemas.microsoft.com/office/powerpoint/2010/main" val="118539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4" grpId="0" animBg="1"/>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SSL Labs &amp; Cipher Demo</a:t>
            </a:r>
            <a:endParaRPr lang="en-US" dirty="0"/>
          </a:p>
        </p:txBody>
      </p:sp>
      <p:sp>
        <p:nvSpPr>
          <p:cNvPr id="3" name="Subtitle 2"/>
          <p:cNvSpPr>
            <a:spLocks noGrp="1"/>
          </p:cNvSpPr>
          <p:nvPr>
            <p:ph type="subTitle" idx="1"/>
          </p:nvPr>
        </p:nvSpPr>
        <p:spPr>
          <a:xfrm>
            <a:off x="1708150" y="3657600"/>
            <a:ext cx="7832353" cy="1752600"/>
          </a:xfrm>
        </p:spPr>
        <p:txBody>
          <a:bodyPr/>
          <a:lstStyle/>
          <a:p>
            <a:r>
              <a:rPr lang="en-US" sz="2400" dirty="0" smtClean="0"/>
              <a:t>SSL Client-Side </a:t>
            </a: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196" y="4567510"/>
            <a:ext cx="3733271" cy="1596223"/>
          </a:xfrm>
          <a:prstGeom prst="rect">
            <a:avLst/>
          </a:prstGeom>
        </p:spPr>
      </p:pic>
    </p:spTree>
    <p:extLst>
      <p:ext uri="{BB962C8B-B14F-4D97-AF65-F5344CB8AC3E}">
        <p14:creationId xmlns:p14="http://schemas.microsoft.com/office/powerpoint/2010/main" val="42078637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351262" y="1003851"/>
            <a:ext cx="7343079" cy="5404538"/>
          </a:xfrm>
          <a:prstGeom prst="rect">
            <a:avLst/>
          </a:prstGeom>
        </p:spPr>
      </p:pic>
      <p:sp>
        <p:nvSpPr>
          <p:cNvPr id="6" name="Rounded Rectangle 5"/>
          <p:cNvSpPr/>
          <p:nvPr/>
        </p:nvSpPr>
        <p:spPr>
          <a:xfrm>
            <a:off x="7523356" y="5865541"/>
            <a:ext cx="4549697" cy="438616"/>
          </a:xfrm>
          <a:prstGeom prst="roundRect">
            <a:avLst/>
          </a:prstGeom>
          <a:solidFill>
            <a:schemeClr val="accent1">
              <a:lumMod val="75000"/>
            </a:schemeClr>
          </a:solidFill>
        </p:spPr>
        <p:txBody>
          <a:bodyPr vert="horz" wrap="square" lIns="182880" tIns="0" rIns="91440" bIns="0" rtlCol="0" anchor="ctr">
            <a:noAutofit/>
          </a:bodyPr>
          <a:lstStyle/>
          <a:p>
            <a:pPr algn="ctr"/>
            <a:r>
              <a:rPr lang="en-US" sz="1600" b="1" dirty="0">
                <a:solidFill>
                  <a:schemeClr val="bg1"/>
                </a:solidFill>
              </a:rPr>
              <a:t>SSLv3:RC4:SSLv2:!TLSv1:!TLSv1_1:!TLSv1_2</a:t>
            </a:r>
          </a:p>
        </p:txBody>
      </p:sp>
      <p:sp>
        <p:nvSpPr>
          <p:cNvPr id="7"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SSL Labs Score </a:t>
            </a:r>
            <a:r>
              <a:rPr lang="en-US" dirty="0"/>
              <a:t>Card  </a:t>
            </a:r>
            <a:r>
              <a:rPr lang="en-US" sz="2400" dirty="0"/>
              <a:t>(https://www.ssllabs.com/ssltest</a:t>
            </a:r>
            <a:r>
              <a:rPr lang="en-US" sz="2400" dirty="0" smtClean="0"/>
              <a:t>/)</a:t>
            </a:r>
            <a:endParaRPr lang="en-US" sz="2400" dirty="0"/>
          </a:p>
        </p:txBody>
      </p:sp>
      <p:sp>
        <p:nvSpPr>
          <p:cNvPr id="8" name="Rounded Rectangle 7"/>
          <p:cNvSpPr/>
          <p:nvPr/>
        </p:nvSpPr>
        <p:spPr>
          <a:xfrm>
            <a:off x="7694341" y="1573634"/>
            <a:ext cx="4141341" cy="553191"/>
          </a:xfrm>
          <a:prstGeom prst="roundRect">
            <a:avLst/>
          </a:prstGeom>
          <a:solidFill>
            <a:schemeClr val="accent1">
              <a:lumMod val="7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r>
              <a:rPr lang="en-US" sz="2400" dirty="0" smtClean="0">
                <a:solidFill>
                  <a:schemeClr val="bg1"/>
                </a:solidFill>
              </a:rPr>
              <a:t>Really Bad Day at the Office</a:t>
            </a:r>
            <a:endParaRPr lang="en-US" sz="2400" dirty="0">
              <a:solidFill>
                <a:schemeClr val="bg1"/>
              </a:solidFill>
            </a:endParaRPr>
          </a:p>
        </p:txBody>
      </p:sp>
      <p:sp>
        <p:nvSpPr>
          <p:cNvPr id="9" name="Rounded Rectangle 8"/>
          <p:cNvSpPr/>
          <p:nvPr/>
        </p:nvSpPr>
        <p:spPr>
          <a:xfrm>
            <a:off x="7697918" y="2266118"/>
            <a:ext cx="4141341" cy="2889918"/>
          </a:xfrm>
          <a:prstGeom prst="roundRect">
            <a:avLst>
              <a:gd name="adj" fmla="val 2721"/>
            </a:avLst>
          </a:prstGeom>
          <a:solidFill>
            <a:schemeClr val="bg1">
              <a:lumMod val="8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marL="285750" indent="-285750">
              <a:lnSpc>
                <a:spcPct val="150000"/>
              </a:lnSpc>
              <a:buFont typeface="Arial" panose="020B0604020202020204" pitchFamily="34" charset="0"/>
              <a:buChar char="•"/>
            </a:pPr>
            <a:r>
              <a:rPr lang="en-US" sz="2000" dirty="0" smtClean="0">
                <a:solidFill>
                  <a:schemeClr val="tx2"/>
                </a:solidFill>
              </a:rPr>
              <a:t>Took a little bit of work to </a:t>
            </a:r>
            <a:r>
              <a:rPr lang="en-US" sz="2000" b="1" u="sng" dirty="0" smtClean="0">
                <a:solidFill>
                  <a:schemeClr val="tx2"/>
                </a:solidFill>
              </a:rPr>
              <a:t>disable</a:t>
            </a:r>
            <a:r>
              <a:rPr lang="en-US" sz="2000" dirty="0" smtClean="0">
                <a:solidFill>
                  <a:schemeClr val="tx2"/>
                </a:solidFill>
              </a:rPr>
              <a:t> native security (11.x/12.x)</a:t>
            </a:r>
          </a:p>
          <a:p>
            <a:pPr marL="285750" indent="-285750">
              <a:lnSpc>
                <a:spcPct val="150000"/>
              </a:lnSpc>
              <a:buFont typeface="Arial" panose="020B0604020202020204" pitchFamily="34" charset="0"/>
              <a:buChar char="•"/>
            </a:pPr>
            <a:r>
              <a:rPr lang="en-US" sz="2000" dirty="0" smtClean="0">
                <a:solidFill>
                  <a:schemeClr val="tx2"/>
                </a:solidFill>
              </a:rPr>
              <a:t>Certainly not recommended</a:t>
            </a:r>
          </a:p>
          <a:p>
            <a:pPr marL="285750" indent="-285750">
              <a:lnSpc>
                <a:spcPct val="150000"/>
              </a:lnSpc>
              <a:buFont typeface="Arial" panose="020B0604020202020204" pitchFamily="34" charset="0"/>
              <a:buChar char="•"/>
            </a:pPr>
            <a:r>
              <a:rPr lang="en-US" sz="2000" dirty="0" smtClean="0">
                <a:solidFill>
                  <a:schemeClr val="tx2"/>
                </a:solidFill>
              </a:rPr>
              <a:t>May be subject to configuration, version of code and hotfixes </a:t>
            </a:r>
            <a:r>
              <a:rPr lang="en-US" sz="1600" dirty="0" smtClean="0">
                <a:solidFill>
                  <a:schemeClr val="tx2"/>
                </a:solidFill>
              </a:rPr>
              <a:t>(older versions)</a:t>
            </a:r>
            <a:endParaRPr lang="en-US" sz="1600" dirty="0">
              <a:solidFill>
                <a:schemeClr val="tx2"/>
              </a:solidFill>
            </a:endParaRPr>
          </a:p>
        </p:txBody>
      </p:sp>
      <p:sp>
        <p:nvSpPr>
          <p:cNvPr id="2" name="Rectangle 1"/>
          <p:cNvSpPr/>
          <p:nvPr/>
        </p:nvSpPr>
        <p:spPr>
          <a:xfrm>
            <a:off x="7523356" y="5460294"/>
            <a:ext cx="4312326" cy="369332"/>
          </a:xfrm>
          <a:prstGeom prst="rect">
            <a:avLst/>
          </a:prstGeom>
        </p:spPr>
        <p:txBody>
          <a:bodyPr wrap="square">
            <a:spAutoFit/>
          </a:bodyPr>
          <a:lstStyle/>
          <a:p>
            <a:pPr algn="ctr"/>
            <a:r>
              <a:rPr lang="en-US" dirty="0" smtClean="0"/>
              <a:t>Cipher String Used</a:t>
            </a:r>
            <a:endParaRPr lang="en-US" dirty="0"/>
          </a:p>
        </p:txBody>
      </p:sp>
    </p:spTree>
    <p:extLst>
      <p:ext uri="{BB962C8B-B14F-4D97-AF65-F5344CB8AC3E}">
        <p14:creationId xmlns:p14="http://schemas.microsoft.com/office/powerpoint/2010/main" val="36039192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537114" y="1005414"/>
            <a:ext cx="7142359" cy="4629561"/>
          </a:xfrm>
          <a:prstGeom prst="rect">
            <a:avLst/>
          </a:prstGeom>
        </p:spPr>
      </p:pic>
      <p:sp>
        <p:nvSpPr>
          <p:cNvPr id="5" name="Rounded Rectangle 4"/>
          <p:cNvSpPr/>
          <p:nvPr/>
        </p:nvSpPr>
        <p:spPr>
          <a:xfrm>
            <a:off x="7523356" y="5865541"/>
            <a:ext cx="4549697" cy="438616"/>
          </a:xfrm>
          <a:prstGeom prst="roundRect">
            <a:avLst/>
          </a:prstGeom>
          <a:solidFill>
            <a:schemeClr val="accent1">
              <a:lumMod val="75000"/>
            </a:schemeClr>
          </a:solidFill>
        </p:spPr>
        <p:txBody>
          <a:bodyPr vert="horz" wrap="square" lIns="182880" tIns="0" rIns="91440" bIns="0" rtlCol="0" anchor="ctr">
            <a:noAutofit/>
          </a:bodyPr>
          <a:lstStyle/>
          <a:p>
            <a:pPr algn="ctr"/>
            <a:r>
              <a:rPr lang="en-US" sz="1600" b="1" dirty="0">
                <a:solidFill>
                  <a:schemeClr val="bg1"/>
                </a:solidFill>
              </a:rPr>
              <a:t>SSLv3:RC4:SSLv2:TLSv1:TLSv1_1:!TLSv1_2</a:t>
            </a:r>
          </a:p>
        </p:txBody>
      </p:sp>
      <p:sp>
        <p:nvSpPr>
          <p:cNvPr id="6"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SSL Labs Score </a:t>
            </a:r>
            <a:r>
              <a:rPr lang="en-US" dirty="0"/>
              <a:t>Card  </a:t>
            </a:r>
            <a:r>
              <a:rPr lang="en-US" sz="2400" dirty="0"/>
              <a:t>(https://www.ssllabs.com/ssltest</a:t>
            </a:r>
            <a:r>
              <a:rPr lang="en-US" sz="2400" dirty="0" smtClean="0"/>
              <a:t>/)</a:t>
            </a:r>
            <a:endParaRPr lang="en-US" sz="2400" dirty="0"/>
          </a:p>
        </p:txBody>
      </p:sp>
      <p:sp>
        <p:nvSpPr>
          <p:cNvPr id="7" name="Rounded Rectangle 6"/>
          <p:cNvSpPr/>
          <p:nvPr/>
        </p:nvSpPr>
        <p:spPr>
          <a:xfrm>
            <a:off x="7694341" y="1573634"/>
            <a:ext cx="4141341" cy="553191"/>
          </a:xfrm>
          <a:prstGeom prst="roundRect">
            <a:avLst/>
          </a:prstGeom>
          <a:solidFill>
            <a:schemeClr val="accent1">
              <a:lumMod val="7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r>
              <a:rPr lang="en-US" sz="2400" dirty="0" smtClean="0">
                <a:solidFill>
                  <a:schemeClr val="bg1"/>
                </a:solidFill>
              </a:rPr>
              <a:t>Bad Day at the Office</a:t>
            </a:r>
            <a:endParaRPr lang="en-US" sz="2400" dirty="0">
              <a:solidFill>
                <a:schemeClr val="bg1"/>
              </a:solidFill>
            </a:endParaRPr>
          </a:p>
        </p:txBody>
      </p:sp>
      <p:sp>
        <p:nvSpPr>
          <p:cNvPr id="8" name="Rounded Rectangle 7"/>
          <p:cNvSpPr/>
          <p:nvPr/>
        </p:nvSpPr>
        <p:spPr>
          <a:xfrm>
            <a:off x="7697918" y="2266118"/>
            <a:ext cx="4141341" cy="2889918"/>
          </a:xfrm>
          <a:prstGeom prst="roundRect">
            <a:avLst>
              <a:gd name="adj" fmla="val 2721"/>
            </a:avLst>
          </a:prstGeom>
          <a:solidFill>
            <a:schemeClr val="bg1">
              <a:lumMod val="8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marL="285750" indent="-285750">
              <a:lnSpc>
                <a:spcPct val="150000"/>
              </a:lnSpc>
              <a:buFont typeface="Arial" panose="020B0604020202020204" pitchFamily="34" charset="0"/>
              <a:buChar char="•"/>
            </a:pPr>
            <a:r>
              <a:rPr lang="en-US" sz="2000" dirty="0" smtClean="0">
                <a:solidFill>
                  <a:schemeClr val="tx2"/>
                </a:solidFill>
              </a:rPr>
              <a:t>Better than a “</a:t>
            </a:r>
            <a:r>
              <a:rPr lang="en-US" sz="2000" b="1" dirty="0" smtClean="0">
                <a:solidFill>
                  <a:srgbClr val="FF0000"/>
                </a:solidFill>
              </a:rPr>
              <a:t>F</a:t>
            </a:r>
            <a:r>
              <a:rPr lang="en-US" sz="2000" dirty="0" smtClean="0">
                <a:solidFill>
                  <a:schemeClr val="tx2"/>
                </a:solidFill>
              </a:rPr>
              <a:t>”</a:t>
            </a:r>
          </a:p>
          <a:p>
            <a:pPr marL="285750" indent="-285750">
              <a:lnSpc>
                <a:spcPct val="150000"/>
              </a:lnSpc>
              <a:buFont typeface="Arial" panose="020B0604020202020204" pitchFamily="34" charset="0"/>
              <a:buChar char="•"/>
            </a:pPr>
            <a:r>
              <a:rPr lang="en-US" sz="2000" dirty="0" smtClean="0">
                <a:solidFill>
                  <a:schemeClr val="tx2"/>
                </a:solidFill>
              </a:rPr>
              <a:t>Took a little bit of work to </a:t>
            </a:r>
            <a:r>
              <a:rPr lang="en-US" sz="2000" b="1" u="sng" dirty="0" smtClean="0">
                <a:solidFill>
                  <a:schemeClr val="tx2"/>
                </a:solidFill>
              </a:rPr>
              <a:t>disable</a:t>
            </a:r>
            <a:r>
              <a:rPr lang="en-US" sz="2000" dirty="0" smtClean="0">
                <a:solidFill>
                  <a:schemeClr val="tx2"/>
                </a:solidFill>
              </a:rPr>
              <a:t> native security (11.x/12.x)</a:t>
            </a:r>
          </a:p>
          <a:p>
            <a:pPr marL="285750" indent="-285750">
              <a:lnSpc>
                <a:spcPct val="150000"/>
              </a:lnSpc>
              <a:buFont typeface="Arial" panose="020B0604020202020204" pitchFamily="34" charset="0"/>
              <a:buChar char="•"/>
            </a:pPr>
            <a:r>
              <a:rPr lang="en-US" sz="2000" dirty="0" smtClean="0">
                <a:solidFill>
                  <a:schemeClr val="tx2"/>
                </a:solidFill>
              </a:rPr>
              <a:t>May be subject to configuration, version of code and hotfixes </a:t>
            </a:r>
            <a:r>
              <a:rPr lang="en-US" sz="1600" dirty="0" smtClean="0">
                <a:solidFill>
                  <a:schemeClr val="tx2"/>
                </a:solidFill>
              </a:rPr>
              <a:t>(older versions)</a:t>
            </a:r>
            <a:endParaRPr lang="en-US" sz="1600" dirty="0">
              <a:solidFill>
                <a:schemeClr val="tx2"/>
              </a:solidFill>
            </a:endParaRPr>
          </a:p>
        </p:txBody>
      </p:sp>
      <p:sp>
        <p:nvSpPr>
          <p:cNvPr id="9" name="Rectangle 8"/>
          <p:cNvSpPr/>
          <p:nvPr/>
        </p:nvSpPr>
        <p:spPr>
          <a:xfrm>
            <a:off x="7523356" y="5460294"/>
            <a:ext cx="4312326" cy="369332"/>
          </a:xfrm>
          <a:prstGeom prst="rect">
            <a:avLst/>
          </a:prstGeom>
        </p:spPr>
        <p:txBody>
          <a:bodyPr wrap="square">
            <a:spAutoFit/>
          </a:bodyPr>
          <a:lstStyle/>
          <a:p>
            <a:pPr algn="ctr"/>
            <a:r>
              <a:rPr lang="en-US" dirty="0" smtClean="0"/>
              <a:t>Cipher String Used</a:t>
            </a:r>
            <a:endParaRPr lang="en-US" dirty="0"/>
          </a:p>
        </p:txBody>
      </p:sp>
    </p:spTree>
    <p:extLst>
      <p:ext uri="{BB962C8B-B14F-4D97-AF65-F5344CB8AC3E}">
        <p14:creationId xmlns:p14="http://schemas.microsoft.com/office/powerpoint/2010/main" val="904901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499945" y="1052822"/>
            <a:ext cx="7194396" cy="3838846"/>
          </a:xfrm>
          <a:prstGeom prst="rect">
            <a:avLst/>
          </a:prstGeom>
        </p:spPr>
      </p:pic>
      <p:sp>
        <p:nvSpPr>
          <p:cNvPr id="6" name="Rounded Rectangle 5"/>
          <p:cNvSpPr/>
          <p:nvPr/>
        </p:nvSpPr>
        <p:spPr>
          <a:xfrm>
            <a:off x="7523356" y="5865541"/>
            <a:ext cx="4549697" cy="438616"/>
          </a:xfrm>
          <a:prstGeom prst="roundRect">
            <a:avLst/>
          </a:prstGeom>
          <a:solidFill>
            <a:schemeClr val="accent1">
              <a:lumMod val="75000"/>
            </a:schemeClr>
          </a:solidFill>
        </p:spPr>
        <p:txBody>
          <a:bodyPr vert="horz" wrap="square" lIns="182880" tIns="0" rIns="91440" bIns="0" rtlCol="0" anchor="ctr">
            <a:noAutofit/>
          </a:bodyPr>
          <a:lstStyle/>
          <a:p>
            <a:pPr algn="ctr"/>
            <a:r>
              <a:rPr lang="en-US" sz="1600" b="1" dirty="0">
                <a:solidFill>
                  <a:schemeClr val="bg1"/>
                </a:solidFill>
              </a:rPr>
              <a:t>DEFAULT</a:t>
            </a:r>
          </a:p>
        </p:txBody>
      </p:sp>
      <p:sp>
        <p:nvSpPr>
          <p:cNvPr id="7"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SSL Labs Score </a:t>
            </a:r>
            <a:r>
              <a:rPr lang="en-US" dirty="0"/>
              <a:t>Card  </a:t>
            </a:r>
            <a:r>
              <a:rPr lang="en-US" sz="2400" dirty="0"/>
              <a:t>(https://www.ssllabs.com/ssltest</a:t>
            </a:r>
            <a:r>
              <a:rPr lang="en-US" sz="2400" dirty="0" smtClean="0"/>
              <a:t>/)</a:t>
            </a:r>
            <a:endParaRPr lang="en-US" sz="2400" dirty="0"/>
          </a:p>
        </p:txBody>
      </p:sp>
      <p:sp>
        <p:nvSpPr>
          <p:cNvPr id="8" name="Rounded Rectangle 7"/>
          <p:cNvSpPr/>
          <p:nvPr/>
        </p:nvSpPr>
        <p:spPr>
          <a:xfrm>
            <a:off x="7694341" y="1573634"/>
            <a:ext cx="4141341" cy="553191"/>
          </a:xfrm>
          <a:prstGeom prst="roundRect">
            <a:avLst/>
          </a:prstGeom>
          <a:solidFill>
            <a:schemeClr val="accent1">
              <a:lumMod val="7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r>
              <a:rPr lang="en-US" sz="2400" dirty="0" smtClean="0">
                <a:solidFill>
                  <a:schemeClr val="bg1"/>
                </a:solidFill>
              </a:rPr>
              <a:t>Better Day at the Office</a:t>
            </a:r>
            <a:endParaRPr lang="en-US" sz="2400" dirty="0">
              <a:solidFill>
                <a:schemeClr val="bg1"/>
              </a:solidFill>
            </a:endParaRPr>
          </a:p>
        </p:txBody>
      </p:sp>
      <p:sp>
        <p:nvSpPr>
          <p:cNvPr id="9" name="Rounded Rectangle 8"/>
          <p:cNvSpPr/>
          <p:nvPr/>
        </p:nvSpPr>
        <p:spPr>
          <a:xfrm>
            <a:off x="7697918" y="2266118"/>
            <a:ext cx="4141341" cy="2889918"/>
          </a:xfrm>
          <a:prstGeom prst="roundRect">
            <a:avLst>
              <a:gd name="adj" fmla="val 2721"/>
            </a:avLst>
          </a:prstGeom>
          <a:solidFill>
            <a:schemeClr val="bg1">
              <a:lumMod val="8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marL="285750" indent="-285750">
              <a:lnSpc>
                <a:spcPct val="150000"/>
              </a:lnSpc>
              <a:buFont typeface="Arial" panose="020B0604020202020204" pitchFamily="34" charset="0"/>
              <a:buChar char="•"/>
            </a:pPr>
            <a:r>
              <a:rPr lang="en-US" sz="2000" dirty="0" smtClean="0">
                <a:solidFill>
                  <a:schemeClr val="tx2"/>
                </a:solidFill>
              </a:rPr>
              <a:t>Now we are above average!</a:t>
            </a:r>
          </a:p>
          <a:p>
            <a:pPr marL="285750" indent="-285750">
              <a:lnSpc>
                <a:spcPct val="150000"/>
              </a:lnSpc>
              <a:buFont typeface="Arial" panose="020B0604020202020204" pitchFamily="34" charset="0"/>
              <a:buChar char="•"/>
            </a:pPr>
            <a:r>
              <a:rPr lang="en-US" sz="2000" dirty="0" smtClean="0">
                <a:solidFill>
                  <a:schemeClr val="tx2"/>
                </a:solidFill>
              </a:rPr>
              <a:t>No Work.  DEFAULT cipher (12.x)</a:t>
            </a:r>
          </a:p>
          <a:p>
            <a:pPr marL="285750" indent="-285750">
              <a:lnSpc>
                <a:spcPct val="150000"/>
              </a:lnSpc>
              <a:buFont typeface="Arial" panose="020B0604020202020204" pitchFamily="34" charset="0"/>
              <a:buChar char="•"/>
            </a:pPr>
            <a:r>
              <a:rPr lang="en-US" sz="2000" dirty="0" smtClean="0">
                <a:solidFill>
                  <a:schemeClr val="tx2"/>
                </a:solidFill>
              </a:rPr>
              <a:t>Good starting point</a:t>
            </a:r>
          </a:p>
        </p:txBody>
      </p:sp>
      <p:sp>
        <p:nvSpPr>
          <p:cNvPr id="10" name="Rectangle 9"/>
          <p:cNvSpPr/>
          <p:nvPr/>
        </p:nvSpPr>
        <p:spPr>
          <a:xfrm>
            <a:off x="7523356" y="5460294"/>
            <a:ext cx="4312326" cy="369332"/>
          </a:xfrm>
          <a:prstGeom prst="rect">
            <a:avLst/>
          </a:prstGeom>
        </p:spPr>
        <p:txBody>
          <a:bodyPr wrap="square">
            <a:spAutoFit/>
          </a:bodyPr>
          <a:lstStyle/>
          <a:p>
            <a:pPr algn="ctr"/>
            <a:r>
              <a:rPr lang="en-US" dirty="0" smtClean="0"/>
              <a:t>Cipher String Used</a:t>
            </a:r>
            <a:endParaRPr lang="en-US" dirty="0"/>
          </a:p>
        </p:txBody>
      </p:sp>
    </p:spTree>
    <p:extLst>
      <p:ext uri="{BB962C8B-B14F-4D97-AF65-F5344CB8AC3E}">
        <p14:creationId xmlns:p14="http://schemas.microsoft.com/office/powerpoint/2010/main" val="2403912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SSL General Warnings</a:t>
            </a:r>
            <a:endParaRPr lang="en-US"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grpSp>
        <p:nvGrpSpPr>
          <p:cNvPr id="13" name="Group 12"/>
          <p:cNvGrpSpPr/>
          <p:nvPr/>
        </p:nvGrpSpPr>
        <p:grpSpPr>
          <a:xfrm>
            <a:off x="796609" y="1302413"/>
            <a:ext cx="10454971" cy="1038237"/>
            <a:chOff x="796609" y="1302413"/>
            <a:chExt cx="10454971" cy="1038237"/>
          </a:xfrm>
        </p:grpSpPr>
        <p:sp>
          <p:nvSpPr>
            <p:cNvPr id="11" name="Rectangle 10"/>
            <p:cNvSpPr/>
            <p:nvPr/>
          </p:nvSpPr>
          <p:spPr>
            <a:xfrm>
              <a:off x="896968" y="1417320"/>
              <a:ext cx="10354612" cy="923330"/>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b="1" dirty="0" smtClean="0"/>
                <a:t>       </a:t>
              </a:r>
              <a:r>
                <a:rPr lang="en-US" b="1" u="sng" dirty="0" smtClean="0"/>
                <a:t>IMPORTANT</a:t>
              </a:r>
              <a:r>
                <a:rPr lang="en-US" dirty="0" smtClean="0"/>
                <a:t>: </a:t>
              </a:r>
            </a:p>
            <a:p>
              <a:r>
                <a:rPr lang="en-US" dirty="0" smtClean="0"/>
                <a:t>F5’s TMOS is capable of rendering multiple SSL Cipher Suites. Configuring weaker suites should only be done for testing purposes only. These should be removed as soon as testing is complete.</a:t>
              </a:r>
              <a:endParaRPr lang="en-US" dirty="0"/>
            </a:p>
          </p:txBody>
        </p:sp>
        <p:pic>
          <p:nvPicPr>
            <p:cNvPr id="7177" name="Picture 9" descr="http://www.nwk.lt/cs/images/red_exclamation_mar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6609" y="1302413"/>
              <a:ext cx="536374" cy="446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06911" y="2426112"/>
            <a:ext cx="10444669" cy="1337537"/>
            <a:chOff x="806911" y="3087748"/>
            <a:chExt cx="10444669" cy="1337537"/>
          </a:xfrm>
        </p:grpSpPr>
        <p:sp>
          <p:nvSpPr>
            <p:cNvPr id="15" name="Rectangle 14"/>
            <p:cNvSpPr/>
            <p:nvPr/>
          </p:nvSpPr>
          <p:spPr>
            <a:xfrm>
              <a:off x="896968" y="3224956"/>
              <a:ext cx="10354612" cy="1200329"/>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b="1" dirty="0" smtClean="0"/>
                <a:t>       </a:t>
              </a:r>
              <a:r>
                <a:rPr lang="en-US" b="1" u="sng" dirty="0" smtClean="0"/>
                <a:t>IMPORTANT</a:t>
              </a:r>
              <a:r>
                <a:rPr lang="en-US" dirty="0" smtClean="0"/>
                <a:t>: </a:t>
              </a:r>
            </a:p>
            <a:p>
              <a:r>
                <a:rPr lang="en-US" dirty="0" smtClean="0"/>
                <a:t>Depending on the elected cipher suites, the SSL TPS (Transactions Per Second) can be affected. Understand your </a:t>
              </a:r>
              <a:r>
                <a:rPr lang="en-US" dirty="0" err="1" smtClean="0"/>
                <a:t>specifc</a:t>
              </a:r>
              <a:r>
                <a:rPr lang="en-US" dirty="0" smtClean="0"/>
                <a:t> application and TPS requirements and ensure any cipher suite is compatible with the targeted application and capabilities of the platform. </a:t>
              </a:r>
              <a:endParaRPr lang="en-US" dirty="0"/>
            </a:p>
          </p:txBody>
        </p:sp>
        <p:pic>
          <p:nvPicPr>
            <p:cNvPr id="16" name="Picture 9" descr="http://www.nwk.lt/cs/images/red_exclamation_mar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6911" y="3087748"/>
              <a:ext cx="536374" cy="446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896968" y="5816099"/>
            <a:ext cx="10472072" cy="634395"/>
          </a:xfrm>
          <a:prstGeom prst="rect">
            <a:avLst/>
          </a:prstGeom>
          <a:noFill/>
        </p:spPr>
        <p:txBody>
          <a:bodyPr wrap="square" lIns="0" tIns="0" rIns="0" bIns="0" rtlCol="0">
            <a:noAutofit/>
          </a:bodyPr>
          <a:lstStyle/>
          <a:p>
            <a:pPr algn="ctr">
              <a:lnSpc>
                <a:spcPct val="90000"/>
              </a:lnSpc>
              <a:spcAft>
                <a:spcPts val="600"/>
              </a:spcAft>
            </a:pPr>
            <a:r>
              <a:rPr lang="en-US" sz="3600" dirty="0" smtClean="0">
                <a:effectLst>
                  <a:outerShdw blurRad="38100" dist="38100" dir="2700000" algn="tl">
                    <a:srgbClr val="000000">
                      <a:alpha val="43137"/>
                    </a:srgbClr>
                  </a:outerShdw>
                </a:effectLst>
              </a:rPr>
              <a:t>As with any system, understand it before you use it</a:t>
            </a:r>
            <a:endParaRPr lang="en-US" sz="3600" kern="1200" dirty="0" smtClean="0">
              <a:effectLst>
                <a:outerShdw blurRad="38100" dist="38100" dir="2700000" algn="tl">
                  <a:srgbClr val="000000">
                    <a:alpha val="43137"/>
                  </a:srgbClr>
                </a:outerShdw>
              </a:effectLst>
            </a:endParaRPr>
          </a:p>
        </p:txBody>
      </p:sp>
      <p:grpSp>
        <p:nvGrpSpPr>
          <p:cNvPr id="18" name="Group 17"/>
          <p:cNvGrpSpPr/>
          <p:nvPr/>
        </p:nvGrpSpPr>
        <p:grpSpPr>
          <a:xfrm>
            <a:off x="1844040" y="5126522"/>
            <a:ext cx="8442960" cy="717149"/>
            <a:chOff x="1920240" y="4815405"/>
            <a:chExt cx="8442960" cy="717149"/>
          </a:xfrm>
        </p:grpSpPr>
        <p:sp>
          <p:nvSpPr>
            <p:cNvPr id="17" name="TextBox 16"/>
            <p:cNvSpPr txBox="1"/>
            <p:nvPr/>
          </p:nvSpPr>
          <p:spPr>
            <a:xfrm>
              <a:off x="1920240" y="4907280"/>
              <a:ext cx="8442960" cy="533400"/>
            </a:xfrm>
            <a:prstGeom prst="rect">
              <a:avLst/>
            </a:prstGeom>
            <a:noFill/>
          </p:spPr>
          <p:txBody>
            <a:bodyPr wrap="square" lIns="0" tIns="0" rIns="0" bIns="0" rtlCol="0">
              <a:noAutofit/>
            </a:bodyPr>
            <a:lstStyle/>
            <a:p>
              <a:pPr algn="ctr">
                <a:lnSpc>
                  <a:spcPct val="90000"/>
                </a:lnSpc>
                <a:spcAft>
                  <a:spcPts val="600"/>
                </a:spcAft>
              </a:pPr>
              <a:r>
                <a:rPr lang="en-US" sz="3600" b="1" dirty="0" smtClean="0">
                  <a:solidFill>
                    <a:srgbClr val="FF0000"/>
                  </a:solidFill>
                  <a:effectLst>
                    <a:outerShdw blurRad="38100" dist="38100" dir="2700000" algn="tl">
                      <a:srgbClr val="000000">
                        <a:alpha val="43137"/>
                      </a:srgbClr>
                    </a:outerShdw>
                  </a:effectLst>
                </a:rPr>
                <a:t>Liability Release Complete</a:t>
              </a:r>
              <a:endParaRPr lang="en-US" sz="3600" b="1" kern="1200" dirty="0" smtClean="0">
                <a:solidFill>
                  <a:srgbClr val="FF0000"/>
                </a:solidFill>
                <a:effectLst>
                  <a:outerShdw blurRad="38100" dist="38100" dir="2700000" algn="tl">
                    <a:srgbClr val="000000">
                      <a:alpha val="43137"/>
                    </a:srgbClr>
                  </a:outerShdw>
                </a:effectLst>
              </a:endParaRPr>
            </a:p>
          </p:txBody>
        </p:sp>
        <p:pic>
          <p:nvPicPr>
            <p:cNvPr id="7179" name="Picture 11" descr="https://allauthorsmagazine.files.wordpress.com/2014/07/pic-21.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75692" y="4815405"/>
              <a:ext cx="1177408" cy="7171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796609" y="3825150"/>
            <a:ext cx="10454971" cy="1076831"/>
            <a:chOff x="644209" y="3590976"/>
            <a:chExt cx="10454971" cy="1076831"/>
          </a:xfrm>
        </p:grpSpPr>
        <p:sp>
          <p:nvSpPr>
            <p:cNvPr id="21" name="Rectangle 20"/>
            <p:cNvSpPr/>
            <p:nvPr/>
          </p:nvSpPr>
          <p:spPr>
            <a:xfrm>
              <a:off x="744568" y="3744477"/>
              <a:ext cx="10354612" cy="923330"/>
            </a:xfrm>
            <a:prstGeom prst="rect">
              <a:avLst/>
            </a:prstGeom>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b="1" dirty="0" smtClean="0"/>
                <a:t>       </a:t>
              </a:r>
              <a:r>
                <a:rPr lang="en-US" b="1" u="sng" dirty="0" smtClean="0"/>
                <a:t>IMPORTANT</a:t>
              </a:r>
              <a:r>
                <a:rPr lang="en-US" dirty="0" smtClean="0"/>
                <a:t>: </a:t>
              </a:r>
            </a:p>
            <a:p>
              <a:r>
                <a:rPr lang="en-US" dirty="0" smtClean="0"/>
                <a:t>Altering SSL Cipher Suites impacts the breadth of browsers and platforms that can supported. Understand the impacts and plan accordingly.  </a:t>
              </a:r>
              <a:endParaRPr lang="en-US" dirty="0"/>
            </a:p>
          </p:txBody>
        </p:sp>
        <p:pic>
          <p:nvPicPr>
            <p:cNvPr id="22" name="Picture 9" descr="http://www.nwk.lt/cs/images/red_exclamation_mar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209" y="3590976"/>
              <a:ext cx="536374" cy="446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688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366132" y="1141703"/>
            <a:ext cx="7328210" cy="3222141"/>
          </a:xfrm>
          <a:prstGeom prst="rect">
            <a:avLst/>
          </a:prstGeom>
        </p:spPr>
      </p:pic>
      <p:sp>
        <p:nvSpPr>
          <p:cNvPr id="5" name="Rounded Rectangle 4"/>
          <p:cNvSpPr/>
          <p:nvPr/>
        </p:nvSpPr>
        <p:spPr>
          <a:xfrm>
            <a:off x="7523356" y="5865541"/>
            <a:ext cx="4549697" cy="438616"/>
          </a:xfrm>
          <a:prstGeom prst="roundRect">
            <a:avLst/>
          </a:prstGeom>
          <a:solidFill>
            <a:schemeClr val="accent1">
              <a:lumMod val="75000"/>
            </a:schemeClr>
          </a:solidFill>
        </p:spPr>
        <p:txBody>
          <a:bodyPr vert="horz" wrap="square" lIns="182880" tIns="0" rIns="91440" bIns="0" rtlCol="0" anchor="ctr">
            <a:noAutofit/>
          </a:bodyPr>
          <a:lstStyle/>
          <a:p>
            <a:pPr algn="ctr"/>
            <a:r>
              <a:rPr lang="en-US" sz="1600" b="1" dirty="0">
                <a:solidFill>
                  <a:schemeClr val="bg1"/>
                </a:solidFill>
              </a:rPr>
              <a:t>ECDHE:DEFAULT:!DHE</a:t>
            </a:r>
          </a:p>
        </p:txBody>
      </p:sp>
      <p:sp>
        <p:nvSpPr>
          <p:cNvPr id="6"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SSL Labs Score </a:t>
            </a:r>
            <a:r>
              <a:rPr lang="en-US" dirty="0"/>
              <a:t>Card  </a:t>
            </a:r>
            <a:r>
              <a:rPr lang="en-US" sz="2400" dirty="0"/>
              <a:t>(https://www.ssllabs.com/ssltest</a:t>
            </a:r>
            <a:r>
              <a:rPr lang="en-US" sz="2400" dirty="0" smtClean="0"/>
              <a:t>/)</a:t>
            </a:r>
            <a:endParaRPr lang="en-US" sz="2400" dirty="0"/>
          </a:p>
        </p:txBody>
      </p:sp>
      <p:sp>
        <p:nvSpPr>
          <p:cNvPr id="7" name="Rounded Rectangle 6"/>
          <p:cNvSpPr/>
          <p:nvPr/>
        </p:nvSpPr>
        <p:spPr>
          <a:xfrm>
            <a:off x="7694341" y="1573634"/>
            <a:ext cx="4141341" cy="553191"/>
          </a:xfrm>
          <a:prstGeom prst="roundRect">
            <a:avLst/>
          </a:prstGeom>
          <a:solidFill>
            <a:schemeClr val="accent1">
              <a:lumMod val="7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r>
              <a:rPr lang="en-US" sz="2400" dirty="0" smtClean="0">
                <a:solidFill>
                  <a:schemeClr val="bg1"/>
                </a:solidFill>
              </a:rPr>
              <a:t>Good Day at the Office</a:t>
            </a:r>
            <a:endParaRPr lang="en-US" sz="2400" dirty="0">
              <a:solidFill>
                <a:schemeClr val="bg1"/>
              </a:solidFill>
            </a:endParaRPr>
          </a:p>
        </p:txBody>
      </p:sp>
      <p:sp>
        <p:nvSpPr>
          <p:cNvPr id="8" name="Rounded Rectangle 7"/>
          <p:cNvSpPr/>
          <p:nvPr/>
        </p:nvSpPr>
        <p:spPr>
          <a:xfrm>
            <a:off x="7697918" y="2266117"/>
            <a:ext cx="4141341" cy="2889919"/>
          </a:xfrm>
          <a:prstGeom prst="roundRect">
            <a:avLst>
              <a:gd name="adj" fmla="val 2721"/>
            </a:avLst>
          </a:prstGeom>
          <a:solidFill>
            <a:schemeClr val="bg1">
              <a:lumMod val="8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marL="285750" indent="-285750">
              <a:lnSpc>
                <a:spcPct val="150000"/>
              </a:lnSpc>
              <a:buFont typeface="Arial" panose="020B0604020202020204" pitchFamily="34" charset="0"/>
              <a:buChar char="•"/>
            </a:pPr>
            <a:r>
              <a:rPr lang="en-US" sz="2000" dirty="0" smtClean="0">
                <a:solidFill>
                  <a:schemeClr val="tx2"/>
                </a:solidFill>
              </a:rPr>
              <a:t>Little Work.  DEFAULT cipher (12.x) + ECDHE and removed DHE</a:t>
            </a:r>
          </a:p>
          <a:p>
            <a:pPr marL="285750" indent="-285750">
              <a:lnSpc>
                <a:spcPct val="150000"/>
              </a:lnSpc>
              <a:buFont typeface="Arial" panose="020B0604020202020204" pitchFamily="34" charset="0"/>
              <a:buChar char="•"/>
            </a:pPr>
            <a:r>
              <a:rPr lang="en-US" sz="2000" dirty="0" smtClean="0">
                <a:solidFill>
                  <a:schemeClr val="tx2"/>
                </a:solidFill>
              </a:rPr>
              <a:t>Prioritizes Perfect Forward Secrecy (PFS)</a:t>
            </a:r>
          </a:p>
          <a:p>
            <a:pPr marL="285750" indent="-285750">
              <a:lnSpc>
                <a:spcPct val="150000"/>
              </a:lnSpc>
              <a:buFont typeface="Arial" panose="020B0604020202020204" pitchFamily="34" charset="0"/>
              <a:buChar char="•"/>
            </a:pPr>
            <a:r>
              <a:rPr lang="en-US" sz="2000" dirty="0" smtClean="0">
                <a:solidFill>
                  <a:schemeClr val="tx2"/>
                </a:solidFill>
              </a:rPr>
              <a:t>Good coverage of browsers/OS</a:t>
            </a:r>
          </a:p>
        </p:txBody>
      </p:sp>
      <p:sp>
        <p:nvSpPr>
          <p:cNvPr id="9" name="Content Placeholder 4"/>
          <p:cNvSpPr txBox="1">
            <a:spLocks/>
          </p:cNvSpPr>
          <p:nvPr/>
        </p:nvSpPr>
        <p:spPr>
          <a:xfrm>
            <a:off x="1522765" y="4614241"/>
            <a:ext cx="5739650" cy="1470608"/>
          </a:xfrm>
          <a:prstGeom prst="rect">
            <a:avLst/>
          </a:prstGeom>
        </p:spPr>
        <p:txBody>
          <a:bodyPr/>
          <a:lstStyle>
            <a:lvl1pPr marL="274320" indent="-274320" algn="l" defTabSz="914400" rtl="0" eaLnBrk="1" latinLnBrk="0" hangingPunct="1">
              <a:lnSpc>
                <a:spcPct val="90000"/>
              </a:lnSpc>
              <a:spcBef>
                <a:spcPts val="1200"/>
              </a:spcBef>
              <a:spcAft>
                <a:spcPts val="600"/>
              </a:spcAft>
              <a:buClrTx/>
              <a:buFont typeface="Arial" pitchFamily="34" charset="0"/>
              <a:buChar char="•"/>
              <a:defRPr sz="2400" kern="1200">
                <a:solidFill>
                  <a:schemeClr val="tx2"/>
                </a:solidFill>
                <a:effectLst>
                  <a:outerShdw blurRad="38100" dist="25400" dir="2700000" algn="tl">
                    <a:srgbClr val="000000">
                      <a:alpha val="0"/>
                    </a:srgbClr>
                  </a:outerShdw>
                </a:effectLst>
                <a:latin typeface="+mn-lt"/>
                <a:ea typeface="+mn-ea"/>
                <a:cs typeface="+mn-cs"/>
              </a:defRPr>
            </a:lvl1pPr>
            <a:lvl2pPr marL="54864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2pPr>
            <a:lvl3pPr marL="82296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3pPr>
            <a:lvl4pPr marL="109728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4pPr>
            <a:lvl5pPr marL="1371600" indent="-274320" algn="l" defTabSz="914400" rtl="0" eaLnBrk="1" latinLnBrk="0" hangingPunct="1">
              <a:lnSpc>
                <a:spcPct val="90000"/>
              </a:lnSpc>
              <a:spcBef>
                <a:spcPts val="0"/>
              </a:spcBef>
              <a:spcAft>
                <a:spcPts val="900"/>
              </a:spcAft>
              <a:buClrTx/>
              <a:buFont typeface="Arial" pitchFamily="34" charset="0"/>
              <a:buChar char="•"/>
              <a:defRPr sz="2200" kern="1200">
                <a:solidFill>
                  <a:schemeClr val="tx2"/>
                </a:solidFill>
                <a:effectLst>
                  <a:outerShdw blurRad="38100" dist="25400" dir="2700000" algn="tl">
                    <a:srgbClr val="000000">
                      <a:alpha val="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u="sng" dirty="0" smtClean="0"/>
              <a:t>Perfect Forward Secrecy </a:t>
            </a:r>
            <a:r>
              <a:rPr lang="en-US" sz="2000" dirty="0" smtClean="0"/>
              <a:t>is a mechanism offered by </a:t>
            </a:r>
            <a:r>
              <a:rPr lang="en-US" sz="2000" dirty="0" err="1" smtClean="0"/>
              <a:t>Diffie</a:t>
            </a:r>
            <a:r>
              <a:rPr lang="en-US" sz="2000" dirty="0" smtClean="0"/>
              <a:t>-Hellman key exchange (DHE or ECDHE) and TLS that prevents decryption of SSL-protected communications if the server private key is compromised. </a:t>
            </a:r>
            <a:br>
              <a:rPr lang="en-US" sz="2000" dirty="0" smtClean="0"/>
            </a:br>
            <a:r>
              <a:rPr lang="en-US" sz="2000" dirty="0" smtClean="0"/>
              <a:t/>
            </a:r>
            <a:br>
              <a:rPr lang="en-US" sz="2000" dirty="0" smtClean="0"/>
            </a:br>
            <a:endParaRPr lang="en-US" sz="2000" dirty="0"/>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274" y="4513703"/>
            <a:ext cx="1004491" cy="1493308"/>
          </a:xfrm>
          <a:prstGeom prst="rect">
            <a:avLst/>
          </a:prstGeom>
        </p:spPr>
      </p:pic>
      <p:sp>
        <p:nvSpPr>
          <p:cNvPr id="10" name="Rectangle 9"/>
          <p:cNvSpPr/>
          <p:nvPr/>
        </p:nvSpPr>
        <p:spPr>
          <a:xfrm>
            <a:off x="7523356" y="5460294"/>
            <a:ext cx="4312326" cy="369332"/>
          </a:xfrm>
          <a:prstGeom prst="rect">
            <a:avLst/>
          </a:prstGeom>
        </p:spPr>
        <p:txBody>
          <a:bodyPr wrap="square">
            <a:spAutoFit/>
          </a:bodyPr>
          <a:lstStyle/>
          <a:p>
            <a:pPr algn="ctr"/>
            <a:r>
              <a:rPr lang="en-US" dirty="0" smtClean="0"/>
              <a:t>Cipher String Used</a:t>
            </a:r>
            <a:endParaRPr lang="en-US" dirty="0"/>
          </a:p>
        </p:txBody>
      </p:sp>
    </p:spTree>
    <p:extLst>
      <p:ext uri="{BB962C8B-B14F-4D97-AF65-F5344CB8AC3E}">
        <p14:creationId xmlns:p14="http://schemas.microsoft.com/office/powerpoint/2010/main" val="246205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395869" y="1048044"/>
            <a:ext cx="7311114" cy="3516521"/>
          </a:xfrm>
          <a:prstGeom prst="rect">
            <a:avLst/>
          </a:prstGeom>
        </p:spPr>
      </p:pic>
      <p:sp>
        <p:nvSpPr>
          <p:cNvPr id="5" name="Rounded Rectangle 4"/>
          <p:cNvSpPr/>
          <p:nvPr/>
        </p:nvSpPr>
        <p:spPr>
          <a:xfrm>
            <a:off x="7523356" y="5865541"/>
            <a:ext cx="4549697" cy="438616"/>
          </a:xfrm>
          <a:prstGeom prst="roundRect">
            <a:avLst/>
          </a:prstGeom>
          <a:solidFill>
            <a:schemeClr val="accent1">
              <a:lumMod val="75000"/>
            </a:schemeClr>
          </a:solidFill>
        </p:spPr>
        <p:txBody>
          <a:bodyPr vert="horz" wrap="square" lIns="182880" tIns="0" rIns="91440" bIns="0" rtlCol="0" anchor="ctr">
            <a:noAutofit/>
          </a:bodyPr>
          <a:lstStyle/>
          <a:p>
            <a:pPr algn="ctr"/>
            <a:r>
              <a:rPr lang="en-US" sz="1600" b="1" dirty="0">
                <a:solidFill>
                  <a:schemeClr val="bg1"/>
                </a:solidFill>
              </a:rPr>
              <a:t>ECDHE:DEFAULT:!DHE</a:t>
            </a:r>
          </a:p>
        </p:txBody>
      </p:sp>
      <p:sp>
        <p:nvSpPr>
          <p:cNvPr id="6" name="Rounded Rectangle 5"/>
          <p:cNvSpPr/>
          <p:nvPr/>
        </p:nvSpPr>
        <p:spPr>
          <a:xfrm>
            <a:off x="7523356" y="5071126"/>
            <a:ext cx="4549697" cy="438616"/>
          </a:xfrm>
          <a:prstGeom prst="roundRect">
            <a:avLst/>
          </a:prstGeom>
          <a:solidFill>
            <a:srgbClr val="00B050"/>
          </a:solidFill>
        </p:spPr>
        <p:txBody>
          <a:bodyPr vert="horz" wrap="square" lIns="182880" tIns="0" rIns="91440" bIns="0" rtlCol="0" anchor="ctr">
            <a:noAutofit/>
          </a:bodyPr>
          <a:lstStyle/>
          <a:p>
            <a:pPr algn="ctr"/>
            <a:r>
              <a:rPr lang="en-US" sz="1600" b="1" dirty="0" smtClean="0"/>
              <a:t>HSTS Profile </a:t>
            </a:r>
            <a:r>
              <a:rPr lang="en-US" sz="1600" b="1" dirty="0" err="1" smtClean="0"/>
              <a:t>Endabled</a:t>
            </a:r>
            <a:endParaRPr lang="en-US" sz="1600" b="1" dirty="0"/>
          </a:p>
        </p:txBody>
      </p:sp>
      <p:sp>
        <p:nvSpPr>
          <p:cNvPr id="7"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SSL Labs Score </a:t>
            </a:r>
            <a:r>
              <a:rPr lang="en-US" dirty="0"/>
              <a:t>Card  </a:t>
            </a:r>
            <a:r>
              <a:rPr lang="en-US" sz="2400" dirty="0"/>
              <a:t>(https://www.ssllabs.com/ssltest</a:t>
            </a:r>
            <a:r>
              <a:rPr lang="en-US" sz="2400" dirty="0" smtClean="0"/>
              <a:t>/)</a:t>
            </a:r>
            <a:endParaRPr lang="en-US" sz="2400" dirty="0"/>
          </a:p>
        </p:txBody>
      </p:sp>
      <p:sp>
        <p:nvSpPr>
          <p:cNvPr id="8" name="Rounded Rectangle 7"/>
          <p:cNvSpPr/>
          <p:nvPr/>
        </p:nvSpPr>
        <p:spPr>
          <a:xfrm>
            <a:off x="7694341" y="1573634"/>
            <a:ext cx="4141341" cy="553191"/>
          </a:xfrm>
          <a:prstGeom prst="roundRect">
            <a:avLst/>
          </a:prstGeom>
          <a:solidFill>
            <a:schemeClr val="accent1">
              <a:lumMod val="7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r>
              <a:rPr lang="en-US" sz="2400" dirty="0" smtClean="0">
                <a:solidFill>
                  <a:schemeClr val="bg1"/>
                </a:solidFill>
              </a:rPr>
              <a:t>Way to Go Day at the Office</a:t>
            </a:r>
            <a:endParaRPr lang="en-US" sz="2400" dirty="0">
              <a:solidFill>
                <a:schemeClr val="bg1"/>
              </a:solidFill>
            </a:endParaRPr>
          </a:p>
        </p:txBody>
      </p:sp>
      <p:sp>
        <p:nvSpPr>
          <p:cNvPr id="9" name="Rounded Rectangle 8"/>
          <p:cNvSpPr/>
          <p:nvPr/>
        </p:nvSpPr>
        <p:spPr>
          <a:xfrm>
            <a:off x="7697918" y="2266118"/>
            <a:ext cx="4141341" cy="2298447"/>
          </a:xfrm>
          <a:prstGeom prst="roundRect">
            <a:avLst>
              <a:gd name="adj" fmla="val 2721"/>
            </a:avLst>
          </a:prstGeom>
          <a:solidFill>
            <a:schemeClr val="bg1">
              <a:lumMod val="8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marL="285750" indent="-285750">
              <a:lnSpc>
                <a:spcPct val="150000"/>
              </a:lnSpc>
              <a:buFont typeface="Arial" panose="020B0604020202020204" pitchFamily="34" charset="0"/>
              <a:buChar char="•"/>
            </a:pPr>
            <a:r>
              <a:rPr lang="en-US" sz="2000" dirty="0" smtClean="0">
                <a:solidFill>
                  <a:schemeClr val="tx2"/>
                </a:solidFill>
              </a:rPr>
              <a:t>DEFAULT cipher (12.x) + ECDHE and removed DHE</a:t>
            </a:r>
          </a:p>
          <a:p>
            <a:pPr marL="285750" indent="-285750">
              <a:lnSpc>
                <a:spcPct val="150000"/>
              </a:lnSpc>
              <a:buFont typeface="Arial" panose="020B0604020202020204" pitchFamily="34" charset="0"/>
              <a:buChar char="•"/>
            </a:pPr>
            <a:r>
              <a:rPr lang="en-US" sz="2000" dirty="0" smtClean="0">
                <a:solidFill>
                  <a:schemeClr val="tx2"/>
                </a:solidFill>
              </a:rPr>
              <a:t>Prioritizes PFS</a:t>
            </a:r>
          </a:p>
          <a:p>
            <a:pPr marL="285750" indent="-285750">
              <a:lnSpc>
                <a:spcPct val="150000"/>
              </a:lnSpc>
              <a:buFont typeface="Arial" panose="020B0604020202020204" pitchFamily="34" charset="0"/>
              <a:buChar char="•"/>
            </a:pPr>
            <a:r>
              <a:rPr lang="en-US" sz="2000" dirty="0" smtClean="0">
                <a:solidFill>
                  <a:schemeClr val="tx2"/>
                </a:solidFill>
              </a:rPr>
              <a:t>Added HSTS</a:t>
            </a:r>
          </a:p>
          <a:p>
            <a:pPr marL="285750" indent="-285750">
              <a:lnSpc>
                <a:spcPct val="150000"/>
              </a:lnSpc>
              <a:buFont typeface="Arial" panose="020B0604020202020204" pitchFamily="34" charset="0"/>
              <a:buChar char="•"/>
            </a:pPr>
            <a:r>
              <a:rPr lang="en-US" sz="2000" dirty="0" smtClean="0">
                <a:solidFill>
                  <a:schemeClr val="tx2"/>
                </a:solidFill>
              </a:rPr>
              <a:t>Good coverage of browsers/OS</a:t>
            </a:r>
          </a:p>
        </p:txBody>
      </p:sp>
      <p:sp>
        <p:nvSpPr>
          <p:cNvPr id="10" name="Rectangle 9"/>
          <p:cNvSpPr/>
          <p:nvPr/>
        </p:nvSpPr>
        <p:spPr>
          <a:xfrm>
            <a:off x="1349255" y="4591824"/>
            <a:ext cx="6035984" cy="1692771"/>
          </a:xfrm>
          <a:prstGeom prst="rect">
            <a:avLst/>
          </a:prstGeom>
        </p:spPr>
        <p:txBody>
          <a:bodyPr wrap="square">
            <a:spAutoFit/>
          </a:bodyPr>
          <a:lstStyle/>
          <a:p>
            <a:pPr marL="285750" indent="-285750">
              <a:buFont typeface="Arial" panose="020B0604020202020204" pitchFamily="34" charset="0"/>
              <a:buChar char="•"/>
            </a:pPr>
            <a:r>
              <a:rPr lang="en-US" dirty="0"/>
              <a:t>Declares to browsers that they must use https to </a:t>
            </a:r>
            <a:r>
              <a:rPr lang="en-US" dirty="0" smtClean="0"/>
              <a:t>connect </a:t>
            </a:r>
            <a:r>
              <a:rPr lang="en-US" sz="1400" dirty="0" smtClean="0"/>
              <a:t>(browser convert all http links to https)</a:t>
            </a:r>
            <a:endParaRPr lang="en-US" sz="1400" dirty="0"/>
          </a:p>
          <a:p>
            <a:pPr marL="285750" indent="-285750">
              <a:buFont typeface="Arial" panose="020B0604020202020204" pitchFamily="34" charset="0"/>
              <a:buChar char="•"/>
            </a:pPr>
            <a:r>
              <a:rPr lang="en-US" dirty="0"/>
              <a:t>Stops users from clicking through certificate security </a:t>
            </a:r>
            <a:r>
              <a:rPr lang="en-US" dirty="0" smtClean="0"/>
              <a:t>warnings </a:t>
            </a:r>
            <a:r>
              <a:rPr lang="en-US" sz="1400" dirty="0" smtClean="0"/>
              <a:t>(disallows cert exemptions, self-signed, mismatch, </a:t>
            </a:r>
            <a:r>
              <a:rPr lang="en-US" sz="1400" dirty="0" err="1" smtClean="0"/>
              <a:t>etc</a:t>
            </a:r>
            <a:r>
              <a:rPr lang="en-US" sz="1400" dirty="0" smtClean="0"/>
              <a:t>)</a:t>
            </a:r>
          </a:p>
          <a:p>
            <a:pPr marL="285750" indent="-285750">
              <a:buFont typeface="Arial" panose="020B0604020202020204" pitchFamily="34" charset="0"/>
              <a:buChar char="•"/>
            </a:pPr>
            <a:r>
              <a:rPr lang="en-US" dirty="0" smtClean="0"/>
              <a:t>Need for A+ on score card</a:t>
            </a:r>
          </a:p>
          <a:p>
            <a:pPr marL="285750" indent="-285750">
              <a:buFont typeface="Arial" panose="020B0604020202020204" pitchFamily="34" charset="0"/>
              <a:buChar char="•"/>
            </a:pPr>
            <a:r>
              <a:rPr lang="en-US" dirty="0" smtClean="0"/>
              <a:t>Previously done via </a:t>
            </a:r>
            <a:r>
              <a:rPr lang="en-US" dirty="0" err="1" smtClean="0"/>
              <a:t>iRule</a:t>
            </a:r>
            <a:r>
              <a:rPr lang="en-US" dirty="0" smtClean="0"/>
              <a:t>, now in GUI </a:t>
            </a:r>
            <a:r>
              <a:rPr lang="en-US" sz="1400" dirty="0" smtClean="0"/>
              <a:t>(12.x)</a:t>
            </a:r>
            <a:endParaRPr lang="en-US" sz="1400" dirty="0"/>
          </a:p>
        </p:txBody>
      </p:sp>
      <p:pic>
        <p:nvPicPr>
          <p:cNvPr id="3074" name="Picture 2" descr="http://uploads.brianflove.com/wp-content/uploads/2014/11/ssl-with-hst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175" y="4848328"/>
            <a:ext cx="1114425"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28778" y="2783224"/>
            <a:ext cx="6985000" cy="2187051"/>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395869" y="6069152"/>
            <a:ext cx="953386" cy="170714"/>
          </a:xfrm>
          <a:prstGeom prst="rect">
            <a:avLst/>
          </a:prstGeom>
          <a:noFill/>
        </p:spPr>
        <p:txBody>
          <a:bodyPr wrap="square" lIns="0" tIns="0" rIns="0" bIns="0" rtlCol="0">
            <a:noAutofit/>
          </a:bodyPr>
          <a:lstStyle/>
          <a:p>
            <a:pPr>
              <a:lnSpc>
                <a:spcPct val="90000"/>
              </a:lnSpc>
              <a:spcAft>
                <a:spcPts val="600"/>
              </a:spcAft>
            </a:pPr>
            <a:r>
              <a:rPr lang="en-US" sz="1600" kern="1200" dirty="0" smtClean="0">
                <a:solidFill>
                  <a:schemeClr val="tx2"/>
                </a:solidFill>
                <a:effectLst>
                  <a:outerShdw blurRad="38100" dist="25400" dir="2700000" algn="tl">
                    <a:srgbClr val="000000">
                      <a:alpha val="0"/>
                    </a:srgbClr>
                  </a:outerShdw>
                </a:effectLst>
                <a:latin typeface="+mn-lt"/>
                <a:ea typeface="+mn-ea"/>
                <a:cs typeface="+mn-cs"/>
              </a:rPr>
              <a:t>RFC 6797</a:t>
            </a:r>
          </a:p>
        </p:txBody>
      </p:sp>
      <p:sp>
        <p:nvSpPr>
          <p:cNvPr id="14" name="Rectangle 13"/>
          <p:cNvSpPr/>
          <p:nvPr/>
        </p:nvSpPr>
        <p:spPr>
          <a:xfrm>
            <a:off x="7523356" y="5496872"/>
            <a:ext cx="4312326" cy="369332"/>
          </a:xfrm>
          <a:prstGeom prst="rect">
            <a:avLst/>
          </a:prstGeom>
        </p:spPr>
        <p:txBody>
          <a:bodyPr wrap="square">
            <a:spAutoFit/>
          </a:bodyPr>
          <a:lstStyle/>
          <a:p>
            <a:pPr algn="ctr"/>
            <a:r>
              <a:rPr lang="en-US" dirty="0" smtClean="0"/>
              <a:t>Cipher String Used</a:t>
            </a:r>
            <a:endParaRPr lang="en-US" dirty="0"/>
          </a:p>
        </p:txBody>
      </p:sp>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28778" y="3177594"/>
            <a:ext cx="6985000" cy="254666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7136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p:nvPr/>
        </p:nvPicPr>
        <p:blipFill>
          <a:blip r:embed="rId3" cstate="email">
            <a:extLst>
              <a:ext uri="{28A0092B-C50C-407E-A947-70E740481C1C}">
                <a14:useLocalDpi xmlns:a14="http://schemas.microsoft.com/office/drawing/2010/main"/>
              </a:ext>
            </a:extLst>
          </a:blip>
          <a:stretch>
            <a:fillRect/>
          </a:stretch>
        </p:blipFill>
        <p:spPr>
          <a:xfrm>
            <a:off x="447907" y="1081667"/>
            <a:ext cx="7500076" cy="3653883"/>
          </a:xfrm>
          <a:prstGeom prst="rect">
            <a:avLst/>
          </a:prstGeom>
        </p:spPr>
      </p:pic>
      <p:sp>
        <p:nvSpPr>
          <p:cNvPr id="5" name="Rounded Rectangle 4"/>
          <p:cNvSpPr/>
          <p:nvPr/>
        </p:nvSpPr>
        <p:spPr>
          <a:xfrm>
            <a:off x="6006790" y="5865541"/>
            <a:ext cx="6066263" cy="438616"/>
          </a:xfrm>
          <a:prstGeom prst="roundRect">
            <a:avLst/>
          </a:prstGeom>
          <a:solidFill>
            <a:schemeClr val="accent1">
              <a:lumMod val="75000"/>
            </a:schemeClr>
          </a:solidFill>
        </p:spPr>
        <p:txBody>
          <a:bodyPr vert="horz" wrap="square" lIns="182880" tIns="0" rIns="91440" bIns="0" rtlCol="0" anchor="ctr">
            <a:noAutofit/>
          </a:bodyPr>
          <a:lstStyle/>
          <a:p>
            <a:pPr algn="ctr"/>
            <a:r>
              <a:rPr lang="en-US" sz="1600" b="1" dirty="0">
                <a:solidFill>
                  <a:schemeClr val="bg1"/>
                </a:solidFill>
              </a:rPr>
              <a:t>ECDHE:DEFAULT:!DHE:!RSA:!SHA1:!SHA256:!TLSv1:!TLSv1_1:!ADH</a:t>
            </a:r>
          </a:p>
        </p:txBody>
      </p:sp>
      <p:sp>
        <p:nvSpPr>
          <p:cNvPr id="6" name="Rounded Rectangle 5"/>
          <p:cNvSpPr/>
          <p:nvPr/>
        </p:nvSpPr>
        <p:spPr>
          <a:xfrm>
            <a:off x="6006790" y="5363736"/>
            <a:ext cx="6066263" cy="438616"/>
          </a:xfrm>
          <a:prstGeom prst="roundRect">
            <a:avLst/>
          </a:prstGeom>
          <a:solidFill>
            <a:srgbClr val="00B050"/>
          </a:solidFill>
        </p:spPr>
        <p:txBody>
          <a:bodyPr vert="horz" wrap="square" lIns="182880" tIns="0" rIns="91440" bIns="0" rtlCol="0" anchor="ctr">
            <a:noAutofit/>
          </a:bodyPr>
          <a:lstStyle/>
          <a:p>
            <a:pPr algn="ctr"/>
            <a:r>
              <a:rPr lang="en-US" sz="1600" b="1" dirty="0" smtClean="0"/>
              <a:t>HSTS Profile</a:t>
            </a:r>
            <a:endParaRPr lang="en-US" sz="1600" b="1" dirty="0"/>
          </a:p>
        </p:txBody>
      </p:sp>
      <p:sp>
        <p:nvSpPr>
          <p:cNvPr id="7"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SSL Labs Score </a:t>
            </a:r>
            <a:r>
              <a:rPr lang="en-US" dirty="0"/>
              <a:t>Card  </a:t>
            </a:r>
            <a:r>
              <a:rPr lang="en-US" sz="2400" dirty="0"/>
              <a:t>(https://www.ssllabs.com/ssltest</a:t>
            </a:r>
            <a:r>
              <a:rPr lang="en-US" sz="2400" dirty="0" smtClean="0"/>
              <a:t>/)</a:t>
            </a:r>
            <a:endParaRPr lang="en-US" sz="2400" dirty="0"/>
          </a:p>
        </p:txBody>
      </p:sp>
      <p:sp>
        <p:nvSpPr>
          <p:cNvPr id="8" name="Rounded Rectangle 7"/>
          <p:cNvSpPr/>
          <p:nvPr/>
        </p:nvSpPr>
        <p:spPr>
          <a:xfrm>
            <a:off x="7944406" y="1573634"/>
            <a:ext cx="3891276" cy="553191"/>
          </a:xfrm>
          <a:prstGeom prst="roundRect">
            <a:avLst/>
          </a:prstGeom>
          <a:solidFill>
            <a:schemeClr val="accent1">
              <a:lumMod val="7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r>
              <a:rPr lang="en-US" sz="2400" dirty="0" smtClean="0">
                <a:solidFill>
                  <a:schemeClr val="bg1"/>
                </a:solidFill>
              </a:rPr>
              <a:t>“Over Achiever”</a:t>
            </a:r>
            <a:endParaRPr lang="en-US" sz="2400" dirty="0">
              <a:solidFill>
                <a:schemeClr val="bg1"/>
              </a:solidFill>
            </a:endParaRPr>
          </a:p>
        </p:txBody>
      </p:sp>
      <p:sp>
        <p:nvSpPr>
          <p:cNvPr id="9" name="Rounded Rectangle 8"/>
          <p:cNvSpPr/>
          <p:nvPr/>
        </p:nvSpPr>
        <p:spPr>
          <a:xfrm>
            <a:off x="7947983" y="2266117"/>
            <a:ext cx="3891276" cy="2813883"/>
          </a:xfrm>
          <a:prstGeom prst="roundRect">
            <a:avLst>
              <a:gd name="adj" fmla="val 2721"/>
            </a:avLst>
          </a:prstGeom>
          <a:solidFill>
            <a:schemeClr val="bg1">
              <a:lumMod val="85000"/>
            </a:schemeClr>
          </a:solidFill>
          <a:effectLst>
            <a:outerShdw blurRad="50800" dist="38100" dir="2700000" algn="tl" rotWithShape="0">
              <a:prstClr val="black">
                <a:alpha val="40000"/>
              </a:prstClr>
            </a:outerShdw>
          </a:effectLst>
        </p:spPr>
        <p:txBody>
          <a:bodyPr vert="horz" wrap="square" lIns="182880" tIns="0" rIns="91440" bIns="0" rtlCol="0" anchor="ctr">
            <a:noAutofit/>
          </a:bodyPr>
          <a:lstStyle/>
          <a:p>
            <a:pPr marL="342900" indent="-342900">
              <a:lnSpc>
                <a:spcPct val="150000"/>
              </a:lnSpc>
              <a:buFont typeface="Arial" panose="020B0604020202020204" pitchFamily="34" charset="0"/>
              <a:buChar char="•"/>
            </a:pPr>
            <a:r>
              <a:rPr lang="en-US" sz="2000" dirty="0" smtClean="0">
                <a:solidFill>
                  <a:schemeClr val="tx2"/>
                </a:solidFill>
              </a:rPr>
              <a:t>Security versus compatibility</a:t>
            </a:r>
          </a:p>
          <a:p>
            <a:pPr marL="285750" indent="-285750">
              <a:lnSpc>
                <a:spcPct val="150000"/>
              </a:lnSpc>
              <a:buFont typeface="Arial" panose="020B0604020202020204" pitchFamily="34" charset="0"/>
              <a:buChar char="•"/>
            </a:pPr>
            <a:r>
              <a:rPr lang="en-US" sz="2000" dirty="0" smtClean="0">
                <a:solidFill>
                  <a:schemeClr val="tx2"/>
                </a:solidFill>
              </a:rPr>
              <a:t>Significantly reduces browsers/OS coverage</a:t>
            </a:r>
          </a:p>
        </p:txBody>
      </p:sp>
      <p:sp>
        <p:nvSpPr>
          <p:cNvPr id="10" name="Oval 9"/>
          <p:cNvSpPr/>
          <p:nvPr/>
        </p:nvSpPr>
        <p:spPr>
          <a:xfrm>
            <a:off x="6358467" y="2877032"/>
            <a:ext cx="584200" cy="544816"/>
          </a:xfrm>
          <a:prstGeom prst="ellipse">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rgbClr val="FF0000"/>
              </a:solidFill>
              <a:effectLst>
                <a:outerShdw blurRad="38100" dist="25400" dir="2700000" algn="tl">
                  <a:srgbClr val="000000">
                    <a:alpha val="0"/>
                  </a:srgbClr>
                </a:outerShdw>
              </a:effectLst>
              <a:latin typeface="+mj-lt"/>
            </a:endParaRPr>
          </a:p>
        </p:txBody>
      </p:sp>
      <p:pic>
        <p:nvPicPr>
          <p:cNvPr id="11" name="Picture 2" descr="http://rayyoussef.com/wp-content/uploads/2015/11/ssl-imag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0434" y="5005315"/>
            <a:ext cx="1032984" cy="1032984"/>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a:stCxn id="11" idx="0"/>
          </p:cNvCxnSpPr>
          <p:nvPr/>
        </p:nvCxnSpPr>
        <p:spPr>
          <a:xfrm flipV="1">
            <a:off x="1316926" y="3259667"/>
            <a:ext cx="5029578" cy="1745648"/>
          </a:xfrm>
          <a:prstGeom prst="straightConnector1">
            <a:avLst/>
          </a:prstGeom>
          <a:ln w="2222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55566" y="5005315"/>
            <a:ext cx="4446784"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en-US" b="1" dirty="0" smtClean="0">
                <a:solidFill>
                  <a:srgbClr val="FF0000"/>
                </a:solidFill>
              </a:rPr>
              <a:t>4K Key required to score “100”. </a:t>
            </a:r>
          </a:p>
          <a:p>
            <a:pPr marL="285750" indent="-285750">
              <a:lnSpc>
                <a:spcPct val="150000"/>
              </a:lnSpc>
              <a:buFont typeface="Arial" panose="020B0604020202020204" pitchFamily="34" charset="0"/>
              <a:buChar char="•"/>
            </a:pPr>
            <a:r>
              <a:rPr lang="en-US" b="1" dirty="0" err="1" smtClean="0">
                <a:solidFill>
                  <a:srgbClr val="FF0000"/>
                </a:solidFill>
              </a:rPr>
              <a:t>LetsEncrypt</a:t>
            </a:r>
            <a:r>
              <a:rPr lang="en-US" b="1" dirty="0" smtClean="0">
                <a:solidFill>
                  <a:srgbClr val="FF0000"/>
                </a:solidFill>
              </a:rPr>
              <a:t> only issues 2K Keys </a:t>
            </a:r>
            <a:endParaRPr lang="en-US" b="1" dirty="0">
              <a:solidFill>
                <a:srgbClr val="FF0000"/>
              </a:solidFill>
            </a:endParaRPr>
          </a:p>
        </p:txBody>
      </p:sp>
    </p:spTree>
    <p:extLst>
      <p:ext uri="{BB962C8B-B14F-4D97-AF65-F5344CB8AC3E}">
        <p14:creationId xmlns:p14="http://schemas.microsoft.com/office/powerpoint/2010/main" val="2105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7015" y="1150728"/>
            <a:ext cx="3603918" cy="5168632"/>
          </a:xfrm>
          <a:prstGeom prst="rect">
            <a:avLst/>
          </a:prstGeom>
          <a:effectLst>
            <a:outerShdw blurRad="50800" dist="38100" dir="2700000" algn="tl" rotWithShape="0">
              <a:prstClr val="black">
                <a:alpha val="40000"/>
              </a:prstClr>
            </a:outerShdw>
          </a:effectLst>
        </p:spPr>
      </p:pic>
      <p:sp>
        <p:nvSpPr>
          <p:cNvPr id="3"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SSL Labs Score </a:t>
            </a:r>
            <a:r>
              <a:rPr lang="en-US" dirty="0"/>
              <a:t>Card  </a:t>
            </a:r>
            <a:r>
              <a:rPr lang="en-US" sz="2400" dirty="0"/>
              <a:t>(https://www.ssllabs.com/ssltest</a:t>
            </a:r>
            <a:r>
              <a:rPr lang="en-US" sz="2400" dirty="0" smtClean="0"/>
              <a:t>/)</a:t>
            </a:r>
            <a:endParaRPr lang="en-US" sz="24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90635" y="1127105"/>
            <a:ext cx="3618487" cy="5192255"/>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774" y="1326414"/>
            <a:ext cx="773873" cy="767581"/>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12037" y="1417320"/>
            <a:ext cx="773873" cy="767581"/>
          </a:xfrm>
          <a:prstGeom prst="rect">
            <a:avLst/>
          </a:prstGeom>
          <a:effectLst>
            <a:outerShdw blurRad="50800" dist="38100" dir="2700000" algn="tl" rotWithShape="0">
              <a:prstClr val="black">
                <a:alpha val="40000"/>
              </a:prstClr>
            </a:outerShdw>
          </a:effectLst>
        </p:spPr>
      </p:pic>
      <p:pic>
        <p:nvPicPr>
          <p:cNvPr id="1026" name="Picture 2" descr="http://www.flexraid.com/wp-content/uploads/2013/10/Vs.pn_.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43397" y="2508445"/>
            <a:ext cx="2024621" cy="26994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9456" y="2093995"/>
            <a:ext cx="899191" cy="3897154"/>
          </a:xfrm>
          <a:prstGeom prst="rect">
            <a:avLst/>
          </a:prstGeom>
          <a:noFill/>
        </p:spPr>
        <p:txBody>
          <a:bodyPr vert="vert270" wrap="square" lIns="0" tIns="0" rIns="0" bIns="0" rtlCol="0">
            <a:noAutofit/>
          </a:bodyPr>
          <a:lstStyle/>
          <a:p>
            <a:pPr algn="ctr">
              <a:lnSpc>
                <a:spcPct val="90000"/>
              </a:lnSpc>
              <a:spcAft>
                <a:spcPts val="600"/>
              </a:spcAft>
            </a:pPr>
            <a:r>
              <a:rPr lang="en-US" sz="8000" kern="1200" dirty="0" smtClean="0">
                <a:solidFill>
                  <a:schemeClr val="tx2"/>
                </a:solidFill>
                <a:effectLst>
                  <a:outerShdw blurRad="38100" dist="25400" dir="2700000" algn="tl">
                    <a:srgbClr val="000000">
                      <a:alpha val="0"/>
                    </a:srgbClr>
                  </a:outerShdw>
                </a:effectLst>
                <a:latin typeface="+mn-lt"/>
                <a:ea typeface="+mn-ea"/>
                <a:cs typeface="+mn-cs"/>
              </a:rPr>
              <a:t>Normal</a:t>
            </a:r>
          </a:p>
        </p:txBody>
      </p:sp>
      <p:sp>
        <p:nvSpPr>
          <p:cNvPr id="10" name="TextBox 9"/>
          <p:cNvSpPr txBox="1"/>
          <p:nvPr/>
        </p:nvSpPr>
        <p:spPr>
          <a:xfrm rot="10800000">
            <a:off x="10984223" y="2184901"/>
            <a:ext cx="899191" cy="3897154"/>
          </a:xfrm>
          <a:prstGeom prst="rect">
            <a:avLst/>
          </a:prstGeom>
          <a:noFill/>
        </p:spPr>
        <p:txBody>
          <a:bodyPr vert="vert270" wrap="square" lIns="0" tIns="0" rIns="0" bIns="0" rtlCol="0">
            <a:noAutofit/>
          </a:bodyPr>
          <a:lstStyle/>
          <a:p>
            <a:pPr algn="ctr">
              <a:lnSpc>
                <a:spcPct val="90000"/>
              </a:lnSpc>
              <a:spcAft>
                <a:spcPts val="600"/>
              </a:spcAft>
            </a:pPr>
            <a:r>
              <a:rPr lang="en-US" sz="8000" kern="1200" dirty="0" smtClean="0">
                <a:solidFill>
                  <a:srgbClr val="FF0000"/>
                </a:solidFill>
                <a:effectLst>
                  <a:outerShdw blurRad="38100" dist="25400" dir="2700000" algn="tl">
                    <a:srgbClr val="000000">
                      <a:alpha val="0"/>
                    </a:srgbClr>
                  </a:outerShdw>
                </a:effectLst>
                <a:latin typeface="+mn-lt"/>
                <a:ea typeface="+mn-ea"/>
                <a:cs typeface="+mn-cs"/>
              </a:rPr>
              <a:t>Extreme</a:t>
            </a:r>
          </a:p>
        </p:txBody>
      </p:sp>
    </p:spTree>
    <p:extLst>
      <p:ext uri="{BB962C8B-B14F-4D97-AF65-F5344CB8AC3E}">
        <p14:creationId xmlns:p14="http://schemas.microsoft.com/office/powerpoint/2010/main" val="35332761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Server-Side SSL </a:t>
            </a:r>
            <a:endParaRPr lang="en-US" dirty="0"/>
          </a:p>
        </p:txBody>
      </p:sp>
      <p:sp>
        <p:nvSpPr>
          <p:cNvPr id="3" name="Subtitle 2"/>
          <p:cNvSpPr>
            <a:spLocks noGrp="1"/>
          </p:cNvSpPr>
          <p:nvPr>
            <p:ph type="subTitle" idx="1"/>
          </p:nvPr>
        </p:nvSpPr>
        <p:spPr>
          <a:xfrm>
            <a:off x="1708150" y="3657600"/>
            <a:ext cx="7832353" cy="1752600"/>
          </a:xfrm>
        </p:spPr>
        <p:txBody>
          <a:bodyPr/>
          <a:lstStyle/>
          <a:p>
            <a:r>
              <a:rPr lang="en-US" sz="2400" dirty="0" smtClean="0"/>
              <a:t>SSL Bridging</a:t>
            </a: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196" y="4567510"/>
            <a:ext cx="3733271" cy="1596223"/>
          </a:xfrm>
          <a:prstGeom prst="rect">
            <a:avLst/>
          </a:prstGeom>
        </p:spPr>
      </p:pic>
    </p:spTree>
    <p:extLst>
      <p:ext uri="{BB962C8B-B14F-4D97-AF65-F5344CB8AC3E}">
        <p14:creationId xmlns:p14="http://schemas.microsoft.com/office/powerpoint/2010/main" val="9077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255" y="1254024"/>
            <a:ext cx="2911909" cy="51622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1574" y="1254024"/>
            <a:ext cx="2893083" cy="5162276"/>
          </a:xfrm>
          <a:prstGeom prst="rect">
            <a:avLst/>
          </a:prstGeom>
        </p:spPr>
      </p:pic>
      <p:sp>
        <p:nvSpPr>
          <p:cNvPr id="14" name="Rounded Rectangle 13"/>
          <p:cNvSpPr/>
          <p:nvPr/>
        </p:nvSpPr>
        <p:spPr>
          <a:xfrm>
            <a:off x="250255" y="1250631"/>
            <a:ext cx="2911909" cy="438616"/>
          </a:xfrm>
          <a:prstGeom prst="roundRect">
            <a:avLst/>
          </a:prstGeom>
          <a:solidFill>
            <a:schemeClr val="accent1">
              <a:lumMod val="75000"/>
            </a:schemeClr>
          </a:solidFill>
        </p:spPr>
        <p:txBody>
          <a:bodyPr vert="horz" wrap="square" lIns="182880" tIns="0" rIns="91440" bIns="0" rtlCol="0" anchor="ctr">
            <a:noAutofit/>
          </a:bodyPr>
          <a:lstStyle/>
          <a:p>
            <a:pPr algn="ctr"/>
            <a:r>
              <a:rPr lang="en-US" sz="1500" b="1" dirty="0" err="1" smtClean="0">
                <a:solidFill>
                  <a:schemeClr val="bg1"/>
                </a:solidFill>
              </a:rPr>
              <a:t>serverssl</a:t>
            </a:r>
            <a:endParaRPr lang="en-US" sz="1500" b="1" dirty="0">
              <a:solidFill>
                <a:schemeClr val="bg1"/>
              </a:solidFill>
            </a:endParaRPr>
          </a:p>
        </p:txBody>
      </p:sp>
      <p:sp>
        <p:nvSpPr>
          <p:cNvPr id="15" name="Rounded Rectangle 14"/>
          <p:cNvSpPr/>
          <p:nvPr/>
        </p:nvSpPr>
        <p:spPr>
          <a:xfrm>
            <a:off x="8912748" y="1228984"/>
            <a:ext cx="2911909" cy="438616"/>
          </a:xfrm>
          <a:prstGeom prst="roundRect">
            <a:avLst/>
          </a:prstGeom>
          <a:solidFill>
            <a:schemeClr val="accent1">
              <a:lumMod val="75000"/>
            </a:schemeClr>
          </a:solidFill>
        </p:spPr>
        <p:txBody>
          <a:bodyPr vert="horz" wrap="square" lIns="182880" tIns="0" rIns="91440" bIns="0" rtlCol="0" anchor="ctr">
            <a:noAutofit/>
          </a:bodyPr>
          <a:lstStyle/>
          <a:p>
            <a:pPr algn="ctr"/>
            <a:r>
              <a:rPr lang="en-US" sz="1500" b="1" dirty="0" err="1" smtClean="0">
                <a:solidFill>
                  <a:schemeClr val="bg1"/>
                </a:solidFill>
              </a:rPr>
              <a:t>severssl</a:t>
            </a:r>
            <a:r>
              <a:rPr lang="en-US" sz="1500" b="1" dirty="0" smtClean="0">
                <a:solidFill>
                  <a:schemeClr val="bg1"/>
                </a:solidFill>
              </a:rPr>
              <a:t>-insecure-incompatible</a:t>
            </a:r>
            <a:endParaRPr lang="en-US" sz="1500" b="1" dirty="0">
              <a:solidFill>
                <a:schemeClr val="bg1"/>
              </a:solidFill>
            </a:endParaRPr>
          </a:p>
        </p:txBody>
      </p:sp>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Server-Side SSL Profiles </a:t>
            </a:r>
            <a:r>
              <a:rPr lang="en-US" sz="2400" dirty="0" smtClean="0"/>
              <a:t>(SSL Bridging)</a:t>
            </a:r>
            <a:endParaRPr lang="en-US" sz="2400" dirty="0"/>
          </a:p>
        </p:txBody>
      </p:sp>
      <p:pic>
        <p:nvPicPr>
          <p:cNvPr id="10242" name="Picture 2" descr="https://www.awicons.com/free-icons/download/application-icons/office-dock-icons-by-arrioch/png/256/Whack%20MS%20Acces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02343" y="1162366"/>
            <a:ext cx="726348" cy="7263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483670" y="1884413"/>
            <a:ext cx="1507067" cy="591423"/>
          </a:xfrm>
          <a:prstGeom prst="rect">
            <a:avLst/>
          </a:prstGeom>
          <a:noFill/>
        </p:spPr>
        <p:txBody>
          <a:bodyPr wrap="square" lIns="0" tIns="0" rIns="0" bIns="0" rtlCol="0">
            <a:noAutofit/>
          </a:bodyPr>
          <a:lstStyle/>
          <a:p>
            <a:pPr algn="ctr">
              <a:lnSpc>
                <a:spcPct val="90000"/>
              </a:lnSpc>
              <a:spcAft>
                <a:spcPts val="600"/>
              </a:spcAft>
            </a:pPr>
            <a:r>
              <a:rPr lang="en-US" sz="2000" b="1" kern="1200" dirty="0" smtClean="0">
                <a:solidFill>
                  <a:schemeClr val="tx2"/>
                </a:solidFill>
                <a:effectLst>
                  <a:outerShdw blurRad="38100" dist="25400" dir="2700000" algn="tl">
                    <a:srgbClr val="000000">
                      <a:alpha val="0"/>
                    </a:srgbClr>
                  </a:outerShdw>
                </a:effectLst>
                <a:latin typeface="+mn-lt"/>
                <a:ea typeface="+mn-ea"/>
                <a:cs typeface="+mn-cs"/>
              </a:rPr>
              <a:t>More Accessibility</a:t>
            </a:r>
          </a:p>
        </p:txBody>
      </p:sp>
      <p:pic>
        <p:nvPicPr>
          <p:cNvPr id="10244" name="Picture 4" descr="http://files.softicons.com/download/system-icons/nano-icon-set-by-freeman/png/256/Nano%20-%20Security.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79084" y="1202396"/>
            <a:ext cx="653901" cy="65390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162164" y="1884413"/>
            <a:ext cx="1140330" cy="615774"/>
          </a:xfrm>
          <a:prstGeom prst="rect">
            <a:avLst/>
          </a:prstGeom>
          <a:noFill/>
        </p:spPr>
        <p:txBody>
          <a:bodyPr wrap="square" lIns="0" tIns="0" rIns="0" bIns="0" rtlCol="0">
            <a:noAutofit/>
          </a:bodyPr>
          <a:lstStyle>
            <a:defPPr>
              <a:defRPr lang="en-US"/>
            </a:defPPr>
            <a:lvl1pPr algn="ctr">
              <a:lnSpc>
                <a:spcPct val="90000"/>
              </a:lnSpc>
              <a:spcAft>
                <a:spcPts val="600"/>
              </a:spcAft>
              <a:defRPr sz="2000" b="1">
                <a:solidFill>
                  <a:schemeClr val="tx2"/>
                </a:solidFill>
                <a:effectLst>
                  <a:outerShdw blurRad="38100" dist="25400" dir="2700000" algn="tl">
                    <a:srgbClr val="000000">
                      <a:alpha val="0"/>
                    </a:srgbClr>
                  </a:outerShdw>
                </a:effectLst>
              </a:defRPr>
            </a:lvl1pPr>
          </a:lstStyle>
          <a:p>
            <a:r>
              <a:rPr lang="en-US" kern="900" dirty="0" smtClean="0"/>
              <a:t>More Security</a:t>
            </a:r>
            <a:endParaRPr lang="en-US" kern="900" dirty="0"/>
          </a:p>
        </p:txBody>
      </p:sp>
      <p:sp>
        <p:nvSpPr>
          <p:cNvPr id="13" name="Rectangle 12"/>
          <p:cNvSpPr/>
          <p:nvPr/>
        </p:nvSpPr>
        <p:spPr>
          <a:xfrm>
            <a:off x="203200" y="1152676"/>
            <a:ext cx="11853333" cy="5571104"/>
          </a:xfrm>
          <a:prstGeom prst="rect">
            <a:avLst/>
          </a:prstGeom>
          <a:solidFill>
            <a:schemeClr val="bg1">
              <a:alpha val="50000"/>
            </a:schemeClr>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77811" y="2893768"/>
            <a:ext cx="4037985" cy="685696"/>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77811" y="3700394"/>
            <a:ext cx="4037985" cy="324548"/>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49764" y="3717215"/>
            <a:ext cx="4037985" cy="307727"/>
          </a:xfrm>
          <a:prstGeom prst="rect">
            <a:avLst/>
          </a:prstGeom>
          <a:effectLst>
            <a:outerShdw blurRad="50800" dist="38100" dir="2700000" algn="tl" rotWithShape="0">
              <a:prstClr val="black">
                <a:alpha val="40000"/>
              </a:prstClr>
            </a:outerShdw>
          </a:effectLst>
        </p:spPr>
      </p:pic>
      <p:grpSp>
        <p:nvGrpSpPr>
          <p:cNvPr id="12" name="Group 11"/>
          <p:cNvGrpSpPr/>
          <p:nvPr/>
        </p:nvGrpSpPr>
        <p:grpSpPr>
          <a:xfrm>
            <a:off x="5949764" y="2893768"/>
            <a:ext cx="4037985" cy="685696"/>
            <a:chOff x="5949764" y="2415624"/>
            <a:chExt cx="4037985" cy="685696"/>
          </a:xfrm>
        </p:grpSpPr>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9764" y="2415624"/>
              <a:ext cx="4037985" cy="685696"/>
            </a:xfrm>
            <a:prstGeom prst="rect">
              <a:avLst/>
            </a:prstGeom>
            <a:effectLst>
              <a:outerShdw blurRad="50800" dist="38100" dir="2700000" algn="tl" rotWithShape="0">
                <a:prstClr val="black">
                  <a:alpha val="40000"/>
                </a:prstClr>
              </a:outerShdw>
            </a:effectLst>
          </p:spPr>
        </p:pic>
        <p:sp>
          <p:nvSpPr>
            <p:cNvPr id="11" name="Rectangle 10"/>
            <p:cNvSpPr/>
            <p:nvPr/>
          </p:nvSpPr>
          <p:spPr>
            <a:xfrm>
              <a:off x="7666546" y="2481473"/>
              <a:ext cx="2283904" cy="553998"/>
            </a:xfrm>
            <a:prstGeom prst="rect">
              <a:avLst/>
            </a:prstGeom>
            <a:solidFill>
              <a:schemeClr val="bg1"/>
            </a:solidFill>
          </p:spPr>
          <p:txBody>
            <a:bodyPr wrap="square">
              <a:spAutoFit/>
            </a:bodyPr>
            <a:lstStyle/>
            <a:p>
              <a:r>
                <a:rPr lang="en-US" sz="1000" dirty="0">
                  <a:latin typeface="Consolas" panose="020B0609020204030204" pitchFamily="49" charset="0"/>
                  <a:cs typeface="Consolas" panose="020B0609020204030204" pitchFamily="49" charset="0"/>
                </a:rPr>
                <a:t>!SSLv2:!EXPORT:!DH:RSA+RC4:RSA+AES:RSA+DES:RSA+3DES:ECDHE+AES:ECDHE+3DES:@SPEED</a:t>
              </a:r>
            </a:p>
          </p:txBody>
        </p:sp>
      </p:grpSp>
      <p:sp>
        <p:nvSpPr>
          <p:cNvPr id="20" name="Rounded Rectangle 19"/>
          <p:cNvSpPr/>
          <p:nvPr/>
        </p:nvSpPr>
        <p:spPr>
          <a:xfrm>
            <a:off x="3590177" y="5485257"/>
            <a:ext cx="4350666" cy="853993"/>
          </a:xfrm>
          <a:prstGeom prst="roundRect">
            <a:avLst>
              <a:gd name="adj" fmla="val 2721"/>
            </a:avLst>
          </a:prstGeom>
          <a:solidFill>
            <a:srgbClr val="FF0000">
              <a:alpha val="15000"/>
            </a:srgbClr>
          </a:solidFill>
          <a:ln>
            <a:solidFill>
              <a:srgbClr val="FF0000"/>
            </a:solidFill>
          </a:ln>
          <a:effectLst/>
        </p:spPr>
        <p:txBody>
          <a:bodyPr vert="horz" wrap="square" lIns="182880" tIns="0" rIns="91440" bIns="0" rtlCol="0" anchor="ctr">
            <a:noAutofit/>
          </a:bodyPr>
          <a:lstStyle/>
          <a:p>
            <a:pPr algn="ctr">
              <a:lnSpc>
                <a:spcPct val="150000"/>
              </a:lnSpc>
            </a:pPr>
            <a:r>
              <a:rPr lang="en-US" sz="2000" dirty="0" smtClean="0">
                <a:solidFill>
                  <a:schemeClr val="tx2"/>
                </a:solidFill>
              </a:rPr>
              <a:t>Additional security available with server-side Certificate authentication </a:t>
            </a:r>
          </a:p>
        </p:txBody>
      </p:sp>
      <p:cxnSp>
        <p:nvCxnSpPr>
          <p:cNvPr id="21" name="Straight Arrow Connector 20"/>
          <p:cNvCxnSpPr/>
          <p:nvPr/>
        </p:nvCxnSpPr>
        <p:spPr>
          <a:xfrm flipH="1" flipV="1">
            <a:off x="1263909" y="4064713"/>
            <a:ext cx="2326268" cy="1420544"/>
          </a:xfrm>
          <a:prstGeom prst="straightConnector1">
            <a:avLst/>
          </a:prstGeom>
          <a:ln w="2222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940843" y="4110869"/>
            <a:ext cx="990731" cy="1374388"/>
          </a:xfrm>
          <a:prstGeom prst="straightConnector1">
            <a:avLst/>
          </a:prstGeom>
          <a:ln w="22225">
            <a:solidFill>
              <a:srgbClr val="FF0000"/>
            </a:solidFill>
            <a:prstDash val="sysDot"/>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801979" y="1152675"/>
            <a:ext cx="4978476" cy="175432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400" b="1" dirty="0" smtClean="0">
                <a:solidFill>
                  <a:srgbClr val="FF0000"/>
                </a:solidFill>
              </a:rPr>
              <a:t>No certs </a:t>
            </a:r>
            <a:r>
              <a:rPr lang="en-US" sz="2400" b="1" u="sng" dirty="0" smtClean="0">
                <a:solidFill>
                  <a:srgbClr val="FF0000"/>
                </a:solidFill>
              </a:rPr>
              <a:t>required</a:t>
            </a:r>
            <a:r>
              <a:rPr lang="en-US" sz="2400" b="1" dirty="0" smtClean="0">
                <a:solidFill>
                  <a:srgbClr val="FF0000"/>
                </a:solidFill>
              </a:rPr>
              <a:t> in profile</a:t>
            </a:r>
            <a:r>
              <a:rPr lang="en-US" b="1" dirty="0" smtClean="0">
                <a:solidFill>
                  <a:srgbClr val="FF0000"/>
                </a:solidFill>
              </a:rPr>
              <a:t> (</a:t>
            </a:r>
            <a:r>
              <a:rPr lang="en-US" b="1" dirty="0" err="1" smtClean="0">
                <a:solidFill>
                  <a:srgbClr val="FF0000"/>
                </a:solidFill>
              </a:rPr>
              <a:t>auth</a:t>
            </a:r>
            <a:r>
              <a:rPr lang="en-US" b="1" dirty="0" smtClean="0">
                <a:solidFill>
                  <a:srgbClr val="FF0000"/>
                </a:solidFill>
              </a:rPr>
              <a:t>)</a:t>
            </a:r>
          </a:p>
          <a:p>
            <a:pPr marL="285750" indent="-285750">
              <a:lnSpc>
                <a:spcPct val="150000"/>
              </a:lnSpc>
              <a:buFont typeface="Arial" panose="020B0604020202020204" pitchFamily="34" charset="0"/>
              <a:buChar char="•"/>
            </a:pPr>
            <a:r>
              <a:rPr lang="en-US" sz="2400" b="1" dirty="0" smtClean="0">
                <a:solidFill>
                  <a:srgbClr val="FF0000"/>
                </a:solidFill>
              </a:rPr>
              <a:t>Certs required on pool member</a:t>
            </a:r>
          </a:p>
          <a:p>
            <a:pPr marL="285750" indent="-285750">
              <a:lnSpc>
                <a:spcPct val="150000"/>
              </a:lnSpc>
              <a:buFont typeface="Arial" panose="020B0604020202020204" pitchFamily="34" charset="0"/>
              <a:buChar char="•"/>
            </a:pPr>
            <a:r>
              <a:rPr lang="en-US" sz="2400" b="1" dirty="0" smtClean="0">
                <a:solidFill>
                  <a:srgbClr val="FF0000"/>
                </a:solidFill>
              </a:rPr>
              <a:t>Can be internal PKI Certs </a:t>
            </a:r>
          </a:p>
        </p:txBody>
      </p:sp>
    </p:spTree>
    <p:extLst>
      <p:ext uri="{BB962C8B-B14F-4D97-AF65-F5344CB8AC3E}">
        <p14:creationId xmlns:p14="http://schemas.microsoft.com/office/powerpoint/2010/main" val="138564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42"/>
                                        </p:tgtEl>
                                        <p:attrNameLst>
                                          <p:attrName>style.visibility</p:attrName>
                                        </p:attrNameLst>
                                      </p:cBhvr>
                                      <p:to>
                                        <p:strVal val="visible"/>
                                      </p:to>
                                    </p:set>
                                    <p:animEffect transition="in" filter="fade">
                                      <p:cBhvr>
                                        <p:cTn id="29" dur="500"/>
                                        <p:tgtEl>
                                          <p:spTgt spid="102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0244"/>
                                        </p:tgtEl>
                                        <p:attrNameLst>
                                          <p:attrName>style.visibility</p:attrName>
                                        </p:attrNameLst>
                                      </p:cBhvr>
                                      <p:to>
                                        <p:strVal val="visible"/>
                                      </p:to>
                                    </p:set>
                                    <p:animEffect transition="in" filter="fade">
                                      <p:cBhvr>
                                        <p:cTn id="35" dur="500"/>
                                        <p:tgtEl>
                                          <p:spTgt spid="102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p:bldP spid="13" grpId="0" animBg="1"/>
      <p:bldP spid="20" grpId="0" animBg="1"/>
      <p:bldP spid="31" grpId="0"/>
      <p:bldP spid="31"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6" name="Rounded Rectangle 25"/>
          <p:cNvSpPr/>
          <p:nvPr/>
        </p:nvSpPr>
        <p:spPr>
          <a:xfrm>
            <a:off x="7307682" y="4614688"/>
            <a:ext cx="4760673" cy="1665342"/>
          </a:xfrm>
          <a:prstGeom prst="roundRect">
            <a:avLst>
              <a:gd name="adj" fmla="val 2721"/>
            </a:avLst>
          </a:prstGeom>
          <a:solidFill>
            <a:schemeClr val="bg1">
              <a:lumMod val="85000"/>
            </a:schemeClr>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marL="342900" indent="-342900">
              <a:lnSpc>
                <a:spcPct val="150000"/>
              </a:lnSpc>
              <a:buFont typeface="Arial" panose="020B0604020202020204" pitchFamily="34" charset="0"/>
              <a:buChar char="•"/>
            </a:pPr>
            <a:r>
              <a:rPr lang="en-US" dirty="0" smtClean="0">
                <a:solidFill>
                  <a:schemeClr val="tx2"/>
                </a:solidFill>
              </a:rPr>
              <a:t>Required for re-encryption to pool member</a:t>
            </a:r>
          </a:p>
          <a:p>
            <a:pPr marL="342900" indent="-342900">
              <a:lnSpc>
                <a:spcPct val="150000"/>
              </a:lnSpc>
              <a:buFont typeface="Arial" panose="020B0604020202020204" pitchFamily="34" charset="0"/>
              <a:buChar char="•"/>
            </a:pPr>
            <a:r>
              <a:rPr lang="en-US" dirty="0" smtClean="0">
                <a:solidFill>
                  <a:schemeClr val="tx2"/>
                </a:solidFill>
              </a:rPr>
              <a:t>Generally recommend built-in profile unless there is a specific need</a:t>
            </a:r>
          </a:p>
          <a:p>
            <a:pPr marL="342900" indent="-342900">
              <a:lnSpc>
                <a:spcPct val="150000"/>
              </a:lnSpc>
              <a:buFont typeface="Arial" panose="020B0604020202020204" pitchFamily="34" charset="0"/>
              <a:buChar char="•"/>
            </a:pPr>
            <a:r>
              <a:rPr lang="en-US" dirty="0" smtClean="0">
                <a:solidFill>
                  <a:schemeClr val="tx2"/>
                </a:solidFill>
              </a:rPr>
              <a:t>Referred to a “SSL Bridging”</a:t>
            </a:r>
            <a:endParaRPr lang="en-US" dirty="0">
              <a:solidFill>
                <a:schemeClr val="tx2"/>
              </a:solidFill>
            </a:endParaRPr>
          </a:p>
        </p:txBody>
      </p:sp>
      <p:sp>
        <p:nvSpPr>
          <p:cNvPr id="27" name="Rounded Rectangle 26"/>
          <p:cNvSpPr/>
          <p:nvPr/>
        </p:nvSpPr>
        <p:spPr>
          <a:xfrm>
            <a:off x="7307682" y="3745672"/>
            <a:ext cx="4760673" cy="841810"/>
          </a:xfrm>
          <a:prstGeom prst="roundRect">
            <a:avLst>
              <a:gd name="adj" fmla="val 2721"/>
            </a:avLst>
          </a:prstGeom>
          <a:solidFill>
            <a:srgbClr val="00B050"/>
          </a:solidFill>
          <a:ln w="12700">
            <a:solidFill>
              <a:srgbClr val="00B05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lnSpc>
                <a:spcPct val="150000"/>
              </a:lnSpc>
            </a:pPr>
            <a:r>
              <a:rPr lang="en-US" sz="2400" b="1" dirty="0">
                <a:solidFill>
                  <a:schemeClr val="bg1"/>
                </a:solidFill>
              </a:rPr>
              <a:t>SSL Profile </a:t>
            </a:r>
            <a:r>
              <a:rPr lang="en-US" sz="2400" b="1" dirty="0" smtClean="0">
                <a:solidFill>
                  <a:schemeClr val="bg1"/>
                </a:solidFill>
              </a:rPr>
              <a:t>(Server-Side</a:t>
            </a:r>
            <a:r>
              <a:rPr lang="en-US" sz="2400" b="1" dirty="0">
                <a:solidFill>
                  <a:schemeClr val="bg1"/>
                </a:solidFill>
              </a:rPr>
              <a:t>)</a:t>
            </a:r>
          </a:p>
        </p:txBody>
      </p:sp>
      <p:sp>
        <p:nvSpPr>
          <p:cNvPr id="19"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Server-Side SSL Profiles </a:t>
            </a:r>
            <a:r>
              <a:rPr lang="en-US" sz="2400" dirty="0" smtClean="0"/>
              <a:t>(SSL Bridging)</a:t>
            </a:r>
            <a:endParaRPr lang="en-US" sz="24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537" y="1068044"/>
            <a:ext cx="6964608" cy="5211986"/>
          </a:xfrm>
          <a:prstGeom prst="rect">
            <a:avLst/>
          </a:prstGeom>
          <a:effectLst>
            <a:outerShdw blurRad="50800" dist="38100" dir="2700000" algn="tl" rotWithShape="0">
              <a:prstClr val="black">
                <a:alpha val="40000"/>
              </a:prstClr>
            </a:outerShdw>
          </a:effectLst>
        </p:spPr>
      </p:pic>
      <p:cxnSp>
        <p:nvCxnSpPr>
          <p:cNvPr id="9" name="Straight Arrow Connector 8"/>
          <p:cNvCxnSpPr/>
          <p:nvPr/>
        </p:nvCxnSpPr>
        <p:spPr>
          <a:xfrm flipH="1">
            <a:off x="3708401" y="2651250"/>
            <a:ext cx="3599281" cy="1723900"/>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613151" y="4614688"/>
            <a:ext cx="3694531" cy="935212"/>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7307682" y="2627718"/>
            <a:ext cx="4760673" cy="841810"/>
          </a:xfrm>
          <a:prstGeom prst="roundRect">
            <a:avLst>
              <a:gd name="adj" fmla="val 2721"/>
            </a:avLst>
          </a:prstGeom>
          <a:solidFill>
            <a:schemeClr val="bg1">
              <a:lumMod val="85000"/>
            </a:schemeClr>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marL="342900" indent="-342900">
              <a:lnSpc>
                <a:spcPct val="150000"/>
              </a:lnSpc>
              <a:buFont typeface="Arial" panose="020B0604020202020204" pitchFamily="34" charset="0"/>
              <a:buChar char="•"/>
            </a:pPr>
            <a:r>
              <a:rPr lang="en-US" dirty="0" smtClean="0">
                <a:solidFill>
                  <a:schemeClr val="tx2"/>
                </a:solidFill>
              </a:rPr>
              <a:t>Required for SSL Termination</a:t>
            </a:r>
          </a:p>
          <a:p>
            <a:pPr marL="342900" indent="-342900">
              <a:lnSpc>
                <a:spcPct val="150000"/>
              </a:lnSpc>
              <a:buFont typeface="Arial" panose="020B0604020202020204" pitchFamily="34" charset="0"/>
              <a:buChar char="•"/>
            </a:pPr>
            <a:r>
              <a:rPr lang="en-US" dirty="0" smtClean="0">
                <a:solidFill>
                  <a:schemeClr val="tx2"/>
                </a:solidFill>
              </a:rPr>
              <a:t>Referred to as “SSL Offloading”</a:t>
            </a:r>
            <a:endParaRPr lang="en-US" dirty="0">
              <a:solidFill>
                <a:schemeClr val="tx2"/>
              </a:solidFill>
            </a:endParaRPr>
          </a:p>
        </p:txBody>
      </p:sp>
      <p:sp>
        <p:nvSpPr>
          <p:cNvPr id="28" name="Rounded Rectangle 27"/>
          <p:cNvSpPr/>
          <p:nvPr/>
        </p:nvSpPr>
        <p:spPr>
          <a:xfrm>
            <a:off x="7307682" y="1782234"/>
            <a:ext cx="4760673" cy="841810"/>
          </a:xfrm>
          <a:prstGeom prst="roundRect">
            <a:avLst>
              <a:gd name="adj" fmla="val 2721"/>
            </a:avLst>
          </a:prstGeom>
          <a:solidFill>
            <a:srgbClr val="00B050"/>
          </a:solidFill>
          <a:ln w="12700">
            <a:solidFill>
              <a:srgbClr val="00B050"/>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gn="ctr">
              <a:lnSpc>
                <a:spcPct val="150000"/>
              </a:lnSpc>
            </a:pPr>
            <a:r>
              <a:rPr lang="en-US" sz="2400" b="1" dirty="0" smtClean="0">
                <a:solidFill>
                  <a:schemeClr val="bg1"/>
                </a:solidFill>
              </a:rPr>
              <a:t>SSL Profile (Client-Side)</a:t>
            </a:r>
            <a:endParaRPr lang="en-US" sz="2400" b="1" dirty="0">
              <a:solidFill>
                <a:schemeClr val="bg1"/>
              </a:solidFill>
            </a:endParaRPr>
          </a:p>
        </p:txBody>
      </p:sp>
    </p:spTree>
    <p:extLst>
      <p:ext uri="{BB962C8B-B14F-4D97-AF65-F5344CB8AC3E}">
        <p14:creationId xmlns:p14="http://schemas.microsoft.com/office/powerpoint/2010/main" val="140117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1" grpId="0" animBg="1"/>
      <p:bldP spid="2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Certificate Authentication</a:t>
            </a:r>
            <a:endParaRPr lang="en-US" dirty="0"/>
          </a:p>
        </p:txBody>
      </p:sp>
      <p:sp>
        <p:nvSpPr>
          <p:cNvPr id="3" name="Subtitle 2"/>
          <p:cNvSpPr>
            <a:spLocks noGrp="1"/>
          </p:cNvSpPr>
          <p:nvPr>
            <p:ph type="subTitle" idx="1"/>
          </p:nvPr>
        </p:nvSpPr>
        <p:spPr>
          <a:xfrm>
            <a:off x="1708150" y="3657600"/>
            <a:ext cx="7832353" cy="1752600"/>
          </a:xfrm>
        </p:spPr>
        <p:txBody>
          <a:bodyPr/>
          <a:lstStyle/>
          <a:p>
            <a:r>
              <a:rPr lang="en-US" sz="2400" dirty="0" smtClean="0"/>
              <a:t>SSL Bridging</a:t>
            </a: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6345" y="4410900"/>
            <a:ext cx="3988826" cy="1533309"/>
          </a:xfrm>
          <a:prstGeom prst="rect">
            <a:avLst/>
          </a:prstGeom>
        </p:spPr>
      </p:pic>
    </p:spTree>
    <p:extLst>
      <p:ext uri="{BB962C8B-B14F-4D97-AF65-F5344CB8AC3E}">
        <p14:creationId xmlns:p14="http://schemas.microsoft.com/office/powerpoint/2010/main" val="4953690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SSL Client Authentication</a:t>
            </a:r>
            <a:endParaRPr lang="en-US" sz="2400"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38" y="1111877"/>
            <a:ext cx="6642629" cy="5246333"/>
          </a:xfrm>
          <a:prstGeom prst="rect">
            <a:avLst/>
          </a:prstGeom>
          <a:effectLst>
            <a:outerShdw blurRad="50800" dist="38100" dir="2700000" algn="tl" rotWithShape="0">
              <a:prstClr val="black">
                <a:alpha val="40000"/>
              </a:prstClr>
            </a:outerShdw>
          </a:effectLst>
        </p:spPr>
      </p:pic>
      <p:cxnSp>
        <p:nvCxnSpPr>
          <p:cNvPr id="5" name="Straight Arrow Connector 4"/>
          <p:cNvCxnSpPr>
            <a:stCxn id="6" idx="1"/>
          </p:cNvCxnSpPr>
          <p:nvPr/>
        </p:nvCxnSpPr>
        <p:spPr>
          <a:xfrm flipH="1">
            <a:off x="2721166" y="2338733"/>
            <a:ext cx="4520415" cy="1880727"/>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7241581" y="1537353"/>
            <a:ext cx="4645619" cy="1602759"/>
          </a:xfrm>
          <a:prstGeom prst="roundRect">
            <a:avLst>
              <a:gd name="adj" fmla="val 104"/>
            </a:avLst>
          </a:prstGeom>
          <a:solidFill>
            <a:schemeClr val="bg1">
              <a:lumMod val="85000"/>
            </a:schemeClr>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nSpc>
                <a:spcPct val="150000"/>
              </a:lnSpc>
            </a:pPr>
            <a:r>
              <a:rPr lang="en-US" b="1" u="sng" dirty="0" smtClean="0">
                <a:solidFill>
                  <a:schemeClr val="tx2"/>
                </a:solidFill>
              </a:rPr>
              <a:t>Client Certificate Requirement:</a:t>
            </a:r>
          </a:p>
          <a:p>
            <a:pPr marL="285750" indent="-285750">
              <a:lnSpc>
                <a:spcPct val="150000"/>
              </a:lnSpc>
              <a:buFont typeface="Arial" panose="020B0604020202020204" pitchFamily="34" charset="0"/>
              <a:buChar char="•"/>
            </a:pPr>
            <a:r>
              <a:rPr lang="en-US" b="1" dirty="0" smtClean="0">
                <a:solidFill>
                  <a:srgbClr val="FF0000"/>
                </a:solidFill>
              </a:rPr>
              <a:t>Require</a:t>
            </a:r>
          </a:p>
          <a:p>
            <a:pPr marL="285750" indent="-285750">
              <a:lnSpc>
                <a:spcPct val="150000"/>
              </a:lnSpc>
              <a:buFont typeface="Arial" panose="020B0604020202020204" pitchFamily="34" charset="0"/>
              <a:buChar char="•"/>
            </a:pPr>
            <a:r>
              <a:rPr lang="en-US" dirty="0" smtClean="0">
                <a:solidFill>
                  <a:schemeClr val="tx2"/>
                </a:solidFill>
              </a:rPr>
              <a:t>Request </a:t>
            </a:r>
          </a:p>
          <a:p>
            <a:pPr marL="285750" indent="-285750">
              <a:lnSpc>
                <a:spcPct val="150000"/>
              </a:lnSpc>
              <a:buFont typeface="Arial" panose="020B0604020202020204" pitchFamily="34" charset="0"/>
              <a:buChar char="•"/>
            </a:pPr>
            <a:r>
              <a:rPr lang="en-US" dirty="0" smtClean="0">
                <a:solidFill>
                  <a:schemeClr val="tx2"/>
                </a:solidFill>
              </a:rPr>
              <a:t>Ignore</a:t>
            </a:r>
          </a:p>
        </p:txBody>
      </p:sp>
      <p:cxnSp>
        <p:nvCxnSpPr>
          <p:cNvPr id="14" name="Straight Arrow Connector 13"/>
          <p:cNvCxnSpPr>
            <a:stCxn id="15" idx="1"/>
          </p:cNvCxnSpPr>
          <p:nvPr/>
        </p:nvCxnSpPr>
        <p:spPr>
          <a:xfrm flipH="1">
            <a:off x="3382181" y="3777616"/>
            <a:ext cx="3849392" cy="1587598"/>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231573" y="3335771"/>
            <a:ext cx="4655628" cy="883689"/>
          </a:xfrm>
          <a:prstGeom prst="roundRect">
            <a:avLst>
              <a:gd name="adj" fmla="val 2721"/>
            </a:avLst>
          </a:prstGeom>
          <a:solidFill>
            <a:schemeClr val="bg1">
              <a:lumMod val="85000"/>
            </a:schemeClr>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nSpc>
                <a:spcPct val="150000"/>
              </a:lnSpc>
            </a:pPr>
            <a:r>
              <a:rPr lang="en-US" dirty="0" smtClean="0">
                <a:solidFill>
                  <a:schemeClr val="tx2"/>
                </a:solidFill>
              </a:rPr>
              <a:t>Root/Issuing CA that will validate client certificate</a:t>
            </a:r>
            <a:endParaRPr lang="en-US" dirty="0">
              <a:solidFill>
                <a:schemeClr val="tx2"/>
              </a:solidFill>
            </a:endParaRPr>
          </a:p>
        </p:txBody>
      </p:sp>
      <p:cxnSp>
        <p:nvCxnSpPr>
          <p:cNvPr id="22" name="Straight Arrow Connector 21"/>
          <p:cNvCxnSpPr>
            <a:stCxn id="23" idx="1"/>
          </p:cNvCxnSpPr>
          <p:nvPr/>
        </p:nvCxnSpPr>
        <p:spPr>
          <a:xfrm flipH="1">
            <a:off x="3382182" y="4961662"/>
            <a:ext cx="3849390" cy="696681"/>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7231572" y="4519817"/>
            <a:ext cx="4655628" cy="883689"/>
          </a:xfrm>
          <a:prstGeom prst="roundRect">
            <a:avLst>
              <a:gd name="adj" fmla="val 2721"/>
            </a:avLst>
          </a:prstGeom>
          <a:solidFill>
            <a:schemeClr val="bg1">
              <a:lumMod val="85000"/>
            </a:schemeClr>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nSpc>
                <a:spcPct val="150000"/>
              </a:lnSpc>
            </a:pPr>
            <a:r>
              <a:rPr lang="en-US" dirty="0" smtClean="0">
                <a:solidFill>
                  <a:schemeClr val="tx2"/>
                </a:solidFill>
              </a:rPr>
              <a:t>Root/Issuing CA that will validate client certificate</a:t>
            </a:r>
            <a:endParaRPr lang="en-US" dirty="0">
              <a:solidFill>
                <a:schemeClr val="tx2"/>
              </a:solidFill>
            </a:endParaRPr>
          </a:p>
        </p:txBody>
      </p:sp>
    </p:spTree>
    <p:extLst>
      <p:ext uri="{BB962C8B-B14F-4D97-AF65-F5344CB8AC3E}">
        <p14:creationId xmlns:p14="http://schemas.microsoft.com/office/powerpoint/2010/main" val="31153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SSL Client Authentication – On Demand (APM)</a:t>
            </a:r>
            <a:endParaRPr lang="en-US" sz="2400" dirty="0"/>
          </a:p>
        </p:txBody>
      </p:sp>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880" y="1102239"/>
            <a:ext cx="6638948" cy="5247762"/>
          </a:xfrm>
          <a:prstGeom prst="rect">
            <a:avLst/>
          </a:prstGeom>
          <a:effectLst>
            <a:outerShdw blurRad="50800" dist="38100" dir="2700000" algn="tl" rotWithShape="0">
              <a:prstClr val="black">
                <a:alpha val="40000"/>
              </a:prstClr>
            </a:outerShdw>
          </a:effectLst>
        </p:spPr>
      </p:pic>
      <p:sp>
        <p:nvSpPr>
          <p:cNvPr id="6" name="Rounded Rectangle 5"/>
          <p:cNvSpPr/>
          <p:nvPr/>
        </p:nvSpPr>
        <p:spPr>
          <a:xfrm>
            <a:off x="2031999" y="4072468"/>
            <a:ext cx="719667" cy="287866"/>
          </a:xfrm>
          <a:prstGeom prst="roundRect">
            <a:avLst/>
          </a:prstGeom>
          <a:noFill/>
          <a:ln w="28575">
            <a:solidFill>
              <a:srgbClr val="FF0000"/>
            </a:solidFill>
          </a:ln>
        </p:spPr>
        <p:txBody>
          <a:bodyPr vert="horz" wrap="square" lIns="182880" tIns="0" rIns="91440" bIns="0" rtlCol="0" anchor="ctr">
            <a:noAutofit/>
          </a:bodyPr>
          <a:lstStyle/>
          <a:p>
            <a:pPr indent="0" algn="ctr">
              <a:lnSpc>
                <a:spcPct val="90000"/>
              </a:lnSpc>
              <a:spcBef>
                <a:spcPts val="0"/>
              </a:spcBef>
              <a:spcAft>
                <a:spcPts val="0"/>
              </a:spcAft>
              <a:buClrTx/>
              <a:buFont typeface="Arial" pitchFamily="34" charset="0"/>
              <a:buNone/>
            </a:pPr>
            <a:endParaRPr lang="en-US" sz="2000" b="0" i="0" cap="all" baseline="0">
              <a:solidFill>
                <a:schemeClr val="bg1"/>
              </a:solidFill>
              <a:effectLst>
                <a:outerShdw blurRad="38100" dist="25400" dir="2700000" algn="tl">
                  <a:srgbClr val="000000">
                    <a:alpha val="0"/>
                  </a:srgbClr>
                </a:outerShdw>
              </a:effectLst>
              <a:latin typeface="+mj-lt"/>
            </a:endParaRPr>
          </a:p>
        </p:txBody>
      </p:sp>
      <p:cxnSp>
        <p:nvCxnSpPr>
          <p:cNvPr id="7" name="Straight Arrow Connector 6"/>
          <p:cNvCxnSpPr>
            <a:stCxn id="8" idx="1"/>
          </p:cNvCxnSpPr>
          <p:nvPr/>
        </p:nvCxnSpPr>
        <p:spPr>
          <a:xfrm flipH="1">
            <a:off x="2721166" y="2338733"/>
            <a:ext cx="4520415" cy="1880727"/>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241581" y="1537353"/>
            <a:ext cx="4645619" cy="1602759"/>
          </a:xfrm>
          <a:prstGeom prst="roundRect">
            <a:avLst>
              <a:gd name="adj" fmla="val 104"/>
            </a:avLst>
          </a:prstGeom>
          <a:solidFill>
            <a:schemeClr val="bg1">
              <a:lumMod val="85000"/>
            </a:schemeClr>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nSpc>
                <a:spcPct val="150000"/>
              </a:lnSpc>
            </a:pPr>
            <a:r>
              <a:rPr lang="en-US" b="1" u="sng" dirty="0" smtClean="0"/>
              <a:t>Client Certificate Requirement:</a:t>
            </a:r>
          </a:p>
          <a:p>
            <a:pPr marL="285750" indent="-285750">
              <a:lnSpc>
                <a:spcPct val="150000"/>
              </a:lnSpc>
              <a:buFont typeface="Arial" panose="020B0604020202020204" pitchFamily="34" charset="0"/>
              <a:buChar char="•"/>
            </a:pPr>
            <a:r>
              <a:rPr lang="en-US" dirty="0" smtClean="0"/>
              <a:t>Require</a:t>
            </a:r>
          </a:p>
          <a:p>
            <a:pPr marL="285750" indent="-285750">
              <a:lnSpc>
                <a:spcPct val="150000"/>
              </a:lnSpc>
              <a:buFont typeface="Arial" panose="020B0604020202020204" pitchFamily="34" charset="0"/>
              <a:buChar char="•"/>
            </a:pPr>
            <a:r>
              <a:rPr lang="en-US" dirty="0" smtClean="0"/>
              <a:t>Request </a:t>
            </a:r>
          </a:p>
          <a:p>
            <a:pPr marL="285750" indent="-285750">
              <a:lnSpc>
                <a:spcPct val="150000"/>
              </a:lnSpc>
              <a:buFont typeface="Arial" panose="020B0604020202020204" pitchFamily="34" charset="0"/>
              <a:buChar char="•"/>
            </a:pPr>
            <a:r>
              <a:rPr lang="en-US" b="1" dirty="0" smtClean="0">
                <a:solidFill>
                  <a:srgbClr val="FF0000"/>
                </a:solidFill>
              </a:rPr>
              <a:t>Ignore</a:t>
            </a:r>
          </a:p>
        </p:txBody>
      </p:sp>
      <p:cxnSp>
        <p:nvCxnSpPr>
          <p:cNvPr id="9" name="Straight Arrow Connector 8"/>
          <p:cNvCxnSpPr>
            <a:stCxn id="10" idx="1"/>
          </p:cNvCxnSpPr>
          <p:nvPr/>
        </p:nvCxnSpPr>
        <p:spPr>
          <a:xfrm flipH="1">
            <a:off x="3382181" y="3777616"/>
            <a:ext cx="3849392" cy="1587598"/>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231573" y="3335771"/>
            <a:ext cx="4655628" cy="883689"/>
          </a:xfrm>
          <a:prstGeom prst="roundRect">
            <a:avLst>
              <a:gd name="adj" fmla="val 2721"/>
            </a:avLst>
          </a:prstGeom>
          <a:solidFill>
            <a:schemeClr val="bg1">
              <a:lumMod val="85000"/>
            </a:schemeClr>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nSpc>
                <a:spcPct val="150000"/>
              </a:lnSpc>
            </a:pPr>
            <a:r>
              <a:rPr lang="en-US" dirty="0" smtClean="0"/>
              <a:t>Root/Issuing CA that will validate client certificate</a:t>
            </a:r>
            <a:endParaRPr lang="en-US" dirty="0"/>
          </a:p>
        </p:txBody>
      </p:sp>
      <p:cxnSp>
        <p:nvCxnSpPr>
          <p:cNvPr id="11" name="Straight Arrow Connector 10"/>
          <p:cNvCxnSpPr>
            <a:stCxn id="12" idx="1"/>
          </p:cNvCxnSpPr>
          <p:nvPr/>
        </p:nvCxnSpPr>
        <p:spPr>
          <a:xfrm flipH="1">
            <a:off x="3382182" y="4961662"/>
            <a:ext cx="3849390" cy="696681"/>
          </a:xfrm>
          <a:prstGeom prst="straightConnector1">
            <a:avLst/>
          </a:prstGeom>
          <a:ln w="22225">
            <a:solidFill>
              <a:srgbClr val="325D17"/>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231572" y="4519817"/>
            <a:ext cx="4655628" cy="883689"/>
          </a:xfrm>
          <a:prstGeom prst="roundRect">
            <a:avLst>
              <a:gd name="adj" fmla="val 2721"/>
            </a:avLst>
          </a:prstGeom>
          <a:solidFill>
            <a:schemeClr val="bg1">
              <a:lumMod val="85000"/>
            </a:schemeClr>
          </a:solidFill>
          <a:ln w="12700">
            <a:solidFill>
              <a:srgbClr val="325D17"/>
            </a:solidFill>
          </a:ln>
          <a:effectLst>
            <a:outerShdw blurRad="50800" dist="38100" dir="2700000" algn="tl" rotWithShape="0">
              <a:prstClr val="black">
                <a:alpha val="40000"/>
              </a:prstClr>
            </a:outerShdw>
          </a:effectLst>
        </p:spPr>
        <p:txBody>
          <a:bodyPr vert="horz" wrap="square" lIns="182880" tIns="0" rIns="91440" bIns="0" rtlCol="0" anchor="ctr">
            <a:noAutofit/>
          </a:bodyPr>
          <a:lstStyle/>
          <a:p>
            <a:pPr>
              <a:lnSpc>
                <a:spcPct val="150000"/>
              </a:lnSpc>
            </a:pPr>
            <a:r>
              <a:rPr lang="en-US" dirty="0" smtClean="0"/>
              <a:t>Root/Issuing CA that will validate client certificate</a:t>
            </a:r>
            <a:endParaRPr lang="en-US" dirty="0"/>
          </a:p>
        </p:txBody>
      </p:sp>
    </p:spTree>
    <p:extLst>
      <p:ext uri="{BB962C8B-B14F-4D97-AF65-F5344CB8AC3E}">
        <p14:creationId xmlns:p14="http://schemas.microsoft.com/office/powerpoint/2010/main" val="11892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14" name="Rectangle 13"/>
          <p:cNvSpPr/>
          <p:nvPr/>
        </p:nvSpPr>
        <p:spPr>
          <a:xfrm>
            <a:off x="7314884" y="2107718"/>
            <a:ext cx="664620" cy="3636035"/>
          </a:xfrm>
          <a:prstGeom prst="rect">
            <a:avLst/>
          </a:prstGeom>
          <a:solidFill>
            <a:schemeClr val="accent1">
              <a:lumMod val="20000"/>
              <a:lumOff val="80000"/>
            </a:schemeClr>
          </a:solidFill>
          <a:ln>
            <a:solidFill>
              <a:schemeClr val="accent1">
                <a:lumMod val="20000"/>
                <a:lumOff val="80000"/>
              </a:schemeClr>
            </a:solidFill>
          </a:ln>
        </p:spPr>
        <p:txBody>
          <a:bodyPr vert="horz" wrap="square" lIns="182864" tIns="0" rIns="182864" bIns="0" rtlCol="0" anchor="ctr">
            <a:noAutofit/>
          </a:bodyPr>
          <a:lstStyle/>
          <a:p>
            <a:pPr algn="ctr">
              <a:lnSpc>
                <a:spcPct val="90000"/>
              </a:lnSpc>
              <a:buFont typeface="Arial" pitchFamily="34" charset="0"/>
              <a:buNone/>
            </a:pPr>
            <a:r>
              <a:rPr lang="en-US" sz="1500" dirty="0">
                <a:effectLst>
                  <a:outerShdw blurRad="38100" dist="25400" dir="2700000" algn="tl">
                    <a:srgbClr val="000000">
                      <a:alpha val="0"/>
                    </a:srgbClr>
                  </a:outerShdw>
                </a:effectLst>
              </a:rPr>
              <a:t>IoE</a:t>
            </a:r>
          </a:p>
        </p:txBody>
      </p:sp>
      <p:sp>
        <p:nvSpPr>
          <p:cNvPr id="2" name="Rectangle 1"/>
          <p:cNvSpPr/>
          <p:nvPr/>
        </p:nvSpPr>
        <p:spPr>
          <a:xfrm>
            <a:off x="1143000" y="2107718"/>
            <a:ext cx="2878348" cy="3636035"/>
          </a:xfrm>
          <a:prstGeom prst="rect">
            <a:avLst/>
          </a:prstGeom>
          <a:solidFill>
            <a:schemeClr val="accent1">
              <a:lumMod val="50000"/>
            </a:schemeClr>
          </a:solidFill>
          <a:ln>
            <a:noFill/>
          </a:ln>
        </p:spPr>
        <p:txBody>
          <a:bodyPr vert="horz" wrap="square" lIns="182864" tIns="0" rIns="182864" bIns="0" rtlCol="0" anchor="ctr">
            <a:noAutofit/>
          </a:bodyPr>
          <a:lstStyle/>
          <a:p>
            <a:pPr algn="ctr">
              <a:lnSpc>
                <a:spcPct val="90000"/>
              </a:lnSpc>
              <a:buFont typeface="Arial" pitchFamily="34" charset="0"/>
              <a:buNone/>
            </a:pPr>
            <a:r>
              <a:rPr lang="en-US" sz="1500" dirty="0">
                <a:solidFill>
                  <a:schemeClr val="bg1"/>
                </a:solidFill>
                <a:effectLst>
                  <a:outerShdw blurRad="38100" dist="25400" dir="2700000" algn="tl">
                    <a:srgbClr val="000000">
                      <a:alpha val="0"/>
                    </a:srgbClr>
                  </a:outerShdw>
                </a:effectLst>
              </a:rPr>
              <a:t>E-Commerce</a:t>
            </a:r>
          </a:p>
        </p:txBody>
      </p:sp>
      <p:sp>
        <p:nvSpPr>
          <p:cNvPr id="9" name="Rectangle 8"/>
          <p:cNvSpPr/>
          <p:nvPr/>
        </p:nvSpPr>
        <p:spPr>
          <a:xfrm>
            <a:off x="4021349" y="2107718"/>
            <a:ext cx="1693630" cy="3636035"/>
          </a:xfrm>
          <a:prstGeom prst="rect">
            <a:avLst/>
          </a:prstGeom>
          <a:solidFill>
            <a:schemeClr val="accent1">
              <a:lumMod val="75000"/>
            </a:schemeClr>
          </a:solidFill>
          <a:ln>
            <a:noFill/>
          </a:ln>
        </p:spPr>
        <p:txBody>
          <a:bodyPr vert="horz" wrap="square" lIns="182864" tIns="0" rIns="182864" bIns="0" rtlCol="0" anchor="ctr">
            <a:noAutofit/>
          </a:bodyPr>
          <a:lstStyle/>
          <a:p>
            <a:pPr algn="ctr">
              <a:lnSpc>
                <a:spcPct val="90000"/>
              </a:lnSpc>
              <a:buFont typeface="Arial" pitchFamily="34" charset="0"/>
              <a:buNone/>
            </a:pPr>
            <a:r>
              <a:rPr lang="en-US" sz="1500" dirty="0">
                <a:solidFill>
                  <a:schemeClr val="bg1"/>
                </a:solidFill>
                <a:effectLst>
                  <a:outerShdw blurRad="38100" dist="25400" dir="2700000" algn="tl">
                    <a:srgbClr val="000000">
                      <a:alpha val="0"/>
                    </a:srgbClr>
                  </a:outerShdw>
                </a:effectLst>
              </a:rPr>
              <a:t>Privacy</a:t>
            </a:r>
          </a:p>
        </p:txBody>
      </p:sp>
      <p:sp>
        <p:nvSpPr>
          <p:cNvPr id="10" name="Rectangle 9"/>
          <p:cNvSpPr/>
          <p:nvPr/>
        </p:nvSpPr>
        <p:spPr>
          <a:xfrm>
            <a:off x="5714978" y="2107718"/>
            <a:ext cx="1060764" cy="3636035"/>
          </a:xfrm>
          <a:prstGeom prst="rect">
            <a:avLst/>
          </a:prstGeom>
          <a:solidFill>
            <a:schemeClr val="accent1">
              <a:lumMod val="60000"/>
              <a:lumOff val="40000"/>
            </a:schemeClr>
          </a:solidFill>
          <a:ln>
            <a:noFill/>
          </a:ln>
        </p:spPr>
        <p:txBody>
          <a:bodyPr vert="horz" wrap="square" lIns="182864" tIns="0" rIns="182864" bIns="0" rtlCol="0" anchor="ctr">
            <a:noAutofit/>
          </a:bodyPr>
          <a:lstStyle/>
          <a:p>
            <a:pPr algn="ctr">
              <a:lnSpc>
                <a:spcPct val="90000"/>
              </a:lnSpc>
              <a:buFont typeface="Arial" pitchFamily="34" charset="0"/>
              <a:buNone/>
            </a:pPr>
            <a:r>
              <a:rPr lang="en-US" sz="1500" dirty="0">
                <a:solidFill>
                  <a:schemeClr val="bg1"/>
                </a:solidFill>
                <a:effectLst>
                  <a:outerShdw blurRad="38100" dist="25400" dir="2700000" algn="tl">
                    <a:srgbClr val="000000">
                      <a:alpha val="0"/>
                    </a:srgbClr>
                  </a:outerShdw>
                </a:effectLst>
              </a:rPr>
              <a:t>Mobility</a:t>
            </a:r>
          </a:p>
        </p:txBody>
      </p:sp>
      <p:sp>
        <p:nvSpPr>
          <p:cNvPr id="11" name="Rectangle 10"/>
          <p:cNvSpPr/>
          <p:nvPr/>
        </p:nvSpPr>
        <p:spPr>
          <a:xfrm>
            <a:off x="6762093" y="2109157"/>
            <a:ext cx="552793" cy="3634595"/>
          </a:xfrm>
          <a:prstGeom prst="rect">
            <a:avLst/>
          </a:prstGeom>
          <a:solidFill>
            <a:schemeClr val="accent1">
              <a:lumMod val="40000"/>
              <a:lumOff val="60000"/>
            </a:schemeClr>
          </a:solidFill>
          <a:ln>
            <a:noFill/>
          </a:ln>
        </p:spPr>
        <p:txBody>
          <a:bodyPr vert="horz" wrap="square" lIns="182864" tIns="0" rIns="182864" bIns="0" rtlCol="0" anchor="ctr">
            <a:noAutofit/>
          </a:bodyPr>
          <a:lstStyle/>
          <a:p>
            <a:pPr algn="ctr">
              <a:lnSpc>
                <a:spcPct val="90000"/>
              </a:lnSpc>
              <a:buFont typeface="Arial" pitchFamily="34" charset="0"/>
              <a:buNone/>
            </a:pPr>
            <a:endParaRPr lang="en-US" sz="1500" dirty="0">
              <a:solidFill>
                <a:schemeClr val="bg1"/>
              </a:solidFill>
              <a:effectLst>
                <a:outerShdw blurRad="38100" dist="25400" dir="2700000" algn="tl">
                  <a:srgbClr val="000000">
                    <a:alpha val="0"/>
                  </a:srgbClr>
                </a:outerShdw>
              </a:effectLst>
            </a:endParaRPr>
          </a:p>
          <a:p>
            <a:pPr algn="ctr">
              <a:lnSpc>
                <a:spcPct val="90000"/>
              </a:lnSpc>
              <a:buFont typeface="Arial" pitchFamily="34" charset="0"/>
              <a:buNone/>
            </a:pPr>
            <a:endParaRPr lang="en-US" sz="1500" dirty="0">
              <a:solidFill>
                <a:schemeClr val="bg1"/>
              </a:solidFill>
              <a:effectLst>
                <a:outerShdw blurRad="38100" dist="25400" dir="2700000" algn="tl">
                  <a:srgbClr val="000000">
                    <a:alpha val="0"/>
                  </a:srgbClr>
                </a:outerShdw>
              </a:effectLst>
            </a:endParaRPr>
          </a:p>
          <a:p>
            <a:pPr algn="ctr">
              <a:lnSpc>
                <a:spcPct val="90000"/>
              </a:lnSpc>
              <a:buFont typeface="Arial" pitchFamily="34" charset="0"/>
              <a:buNone/>
            </a:pPr>
            <a:r>
              <a:rPr lang="en-US" sz="1500" dirty="0">
                <a:solidFill>
                  <a:schemeClr val="bg1"/>
                </a:solidFill>
                <a:effectLst>
                  <a:outerShdw blurRad="38100" dist="25400" dir="2700000" algn="tl">
                    <a:srgbClr val="000000">
                      <a:alpha val="0"/>
                    </a:srgbClr>
                  </a:outerShdw>
                </a:effectLst>
              </a:rPr>
              <a:t>Snowden</a:t>
            </a:r>
          </a:p>
        </p:txBody>
      </p:sp>
      <p:sp>
        <p:nvSpPr>
          <p:cNvPr id="38" name="Title 3"/>
          <p:cNvSpPr>
            <a:spLocks noGrp="1"/>
          </p:cNvSpPr>
          <p:nvPr>
            <p:ph type="title"/>
          </p:nvPr>
        </p:nvSpPr>
        <p:spPr/>
        <p:txBody>
          <a:bodyPr/>
          <a:lstStyle/>
          <a:p>
            <a:r>
              <a:rPr lang="en-US" dirty="0" smtClean="0"/>
              <a:t>Trajectory and Growth of Encryption</a:t>
            </a:r>
            <a:endParaRPr lang="en-US" dirty="0"/>
          </a:p>
        </p:txBody>
      </p:sp>
      <p:sp>
        <p:nvSpPr>
          <p:cNvPr id="48" name="Title 3"/>
          <p:cNvSpPr txBox="1">
            <a:spLocks/>
          </p:cNvSpPr>
          <p:nvPr/>
        </p:nvSpPr>
        <p:spPr>
          <a:xfrm>
            <a:off x="8059758" y="4816124"/>
            <a:ext cx="3292801" cy="2113664"/>
          </a:xfrm>
          <a:prstGeom prst="rect">
            <a:avLst/>
          </a:prstGeom>
        </p:spPr>
        <p:txBody>
          <a:bodyPr lIns="121888" tIns="60944" rIns="121888" bIns="60944"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2400"/>
              </a:lnSpc>
            </a:pPr>
            <a:endParaRPr lang="en-US" sz="2400" dirty="0">
              <a:solidFill>
                <a:srgbClr val="4D4D4F"/>
              </a:solidFill>
              <a:latin typeface="+mn-lt"/>
              <a:cs typeface="Franklin Gothic Book"/>
            </a:endParaRPr>
          </a:p>
        </p:txBody>
      </p:sp>
      <p:sp>
        <p:nvSpPr>
          <p:cNvPr id="21" name="Text Placeholder 5"/>
          <p:cNvSpPr>
            <a:spLocks noGrp="1"/>
          </p:cNvSpPr>
          <p:nvPr/>
        </p:nvSpPr>
        <p:spPr>
          <a:xfrm>
            <a:off x="8087754" y="2798660"/>
            <a:ext cx="3200400" cy="2235200"/>
          </a:xfrm>
          <a:prstGeom prst="rect">
            <a:avLst/>
          </a:prstGeom>
        </p:spPr>
        <p:txBody>
          <a:bodyPr vert="horz" wrap="square" lIns="0" tIns="0" rIns="0" bIns="0" rtlCol="0">
            <a:noAutofit/>
          </a:bodyPr>
          <a:lstStyle/>
          <a:p>
            <a:pPr>
              <a:lnSpc>
                <a:spcPct val="70000"/>
              </a:lnSpc>
              <a:spcBef>
                <a:spcPts val="1200"/>
              </a:spcBef>
              <a:spcAft>
                <a:spcPts val="600"/>
              </a:spcAft>
            </a:pPr>
            <a:r>
              <a:rPr lang="en-US" sz="1500" dirty="0">
                <a:solidFill>
                  <a:schemeClr val="tx2"/>
                </a:solidFill>
                <a:effectLst>
                  <a:outerShdw blurRad="38100" dist="25400" dir="2700000" algn="tl">
                    <a:srgbClr val="000000">
                      <a:alpha val="0"/>
                    </a:srgbClr>
                  </a:outerShdw>
                </a:effectLst>
              </a:rPr>
              <a:t>Customer Trends:</a:t>
            </a:r>
          </a:p>
          <a:p>
            <a:pPr marL="742919" lvl="1" indent="-285738">
              <a:lnSpc>
                <a:spcPct val="70000"/>
              </a:lnSpc>
              <a:spcBef>
                <a:spcPts val="1200"/>
              </a:spcBef>
              <a:spcAft>
                <a:spcPts val="600"/>
              </a:spcAft>
              <a:buFont typeface="Arial" panose="020B0604020202020204" pitchFamily="34" charset="0"/>
              <a:buChar char="•"/>
            </a:pPr>
            <a:r>
              <a:rPr lang="en-US" sz="1500" dirty="0">
                <a:solidFill>
                  <a:schemeClr val="tx2"/>
                </a:solidFill>
                <a:effectLst>
                  <a:outerShdw blurRad="38100" dist="25400" dir="2700000" algn="tl">
                    <a:srgbClr val="000000">
                      <a:alpha val="0"/>
                    </a:srgbClr>
                  </a:outerShdw>
                </a:effectLst>
              </a:rPr>
              <a:t>PFS/ECC Demanded</a:t>
            </a:r>
          </a:p>
          <a:p>
            <a:pPr marL="742919" lvl="1" indent="-285738">
              <a:lnSpc>
                <a:spcPct val="70000"/>
              </a:lnSpc>
              <a:spcBef>
                <a:spcPts val="1200"/>
              </a:spcBef>
              <a:spcAft>
                <a:spcPts val="600"/>
              </a:spcAft>
              <a:buFont typeface="Arial" panose="020B0604020202020204" pitchFamily="34" charset="0"/>
              <a:buChar char="•"/>
            </a:pPr>
            <a:r>
              <a:rPr lang="en-US" sz="1500" dirty="0">
                <a:solidFill>
                  <a:schemeClr val="tx2"/>
                </a:solidFill>
                <a:effectLst>
                  <a:outerShdw blurRad="38100" dist="25400" dir="2700000" algn="tl">
                    <a:srgbClr val="000000">
                      <a:alpha val="0"/>
                    </a:srgbClr>
                  </a:outerShdw>
                </a:effectLst>
              </a:rPr>
              <a:t>SSL Labs Application Scoring</a:t>
            </a:r>
          </a:p>
          <a:p>
            <a:pPr>
              <a:lnSpc>
                <a:spcPct val="70000"/>
              </a:lnSpc>
              <a:spcBef>
                <a:spcPts val="1200"/>
              </a:spcBef>
              <a:spcAft>
                <a:spcPts val="600"/>
              </a:spcAft>
            </a:pPr>
            <a:r>
              <a:rPr lang="en-US" sz="1500" dirty="0">
                <a:solidFill>
                  <a:schemeClr val="tx2"/>
                </a:solidFill>
                <a:effectLst>
                  <a:outerShdw blurRad="38100" dist="25400" dir="2700000" algn="tl">
                    <a:srgbClr val="000000">
                      <a:alpha val="0"/>
                    </a:srgbClr>
                  </a:outerShdw>
                </a:effectLst>
              </a:rPr>
              <a:t>Emerging Standards:</a:t>
            </a:r>
          </a:p>
          <a:p>
            <a:pPr marL="742919" lvl="1" indent="-285738">
              <a:lnSpc>
                <a:spcPct val="70000"/>
              </a:lnSpc>
              <a:spcBef>
                <a:spcPts val="1200"/>
              </a:spcBef>
              <a:spcAft>
                <a:spcPts val="600"/>
              </a:spcAft>
              <a:buFont typeface="Arial" panose="020B0604020202020204" pitchFamily="34" charset="0"/>
              <a:buChar char="•"/>
            </a:pPr>
            <a:r>
              <a:rPr lang="en-US" sz="1500" dirty="0">
                <a:solidFill>
                  <a:schemeClr val="tx2"/>
                </a:solidFill>
                <a:effectLst>
                  <a:outerShdw blurRad="38100" dist="25400" dir="2700000" algn="tl">
                    <a:srgbClr val="000000">
                      <a:alpha val="0"/>
                    </a:srgbClr>
                  </a:outerShdw>
                </a:effectLst>
              </a:rPr>
              <a:t>TLS 1.3, HTTP 2.0/SPDY</a:t>
            </a:r>
          </a:p>
          <a:p>
            <a:pPr marL="742919" lvl="1" indent="-285738">
              <a:lnSpc>
                <a:spcPct val="70000"/>
              </a:lnSpc>
              <a:spcBef>
                <a:spcPts val="1200"/>
              </a:spcBef>
              <a:spcAft>
                <a:spcPts val="600"/>
              </a:spcAft>
              <a:buFont typeface="Arial" panose="020B0604020202020204" pitchFamily="34" charset="0"/>
              <a:buChar char="•"/>
            </a:pPr>
            <a:r>
              <a:rPr lang="en-US" sz="1500" dirty="0">
                <a:solidFill>
                  <a:schemeClr val="tx2"/>
                </a:solidFill>
                <a:effectLst>
                  <a:outerShdw blurRad="38100" dist="25400" dir="2700000" algn="tl">
                    <a:srgbClr val="000000">
                      <a:alpha val="0"/>
                    </a:srgbClr>
                  </a:outerShdw>
                </a:effectLst>
              </a:rPr>
              <a:t>RSA -&gt; ECC</a:t>
            </a:r>
          </a:p>
          <a:p>
            <a:pPr>
              <a:lnSpc>
                <a:spcPct val="70000"/>
              </a:lnSpc>
              <a:spcBef>
                <a:spcPts val="1200"/>
              </a:spcBef>
              <a:spcAft>
                <a:spcPts val="600"/>
              </a:spcAft>
            </a:pPr>
            <a:r>
              <a:rPr lang="en-US" sz="1500" dirty="0">
                <a:solidFill>
                  <a:schemeClr val="tx2"/>
                </a:solidFill>
                <a:effectLst>
                  <a:outerShdw blurRad="38100" dist="25400" dir="2700000" algn="tl">
                    <a:srgbClr val="000000">
                      <a:alpha val="0"/>
                    </a:srgbClr>
                  </a:outerShdw>
                </a:effectLst>
              </a:rPr>
              <a:t>Thought Leaders and Influence:</a:t>
            </a:r>
          </a:p>
          <a:p>
            <a:pPr marL="742919" lvl="1" indent="-285738">
              <a:lnSpc>
                <a:spcPct val="70000"/>
              </a:lnSpc>
              <a:spcBef>
                <a:spcPts val="1200"/>
              </a:spcBef>
              <a:spcAft>
                <a:spcPts val="600"/>
              </a:spcAft>
              <a:buFont typeface="Arial" panose="020B0604020202020204" pitchFamily="34" charset="0"/>
              <a:buChar char="•"/>
            </a:pPr>
            <a:r>
              <a:rPr lang="en-US" sz="1500" dirty="0">
                <a:solidFill>
                  <a:schemeClr val="tx2"/>
                </a:solidFill>
                <a:effectLst>
                  <a:outerShdw blurRad="38100" dist="25400" dir="2700000" algn="tl">
                    <a:srgbClr val="000000">
                      <a:alpha val="0"/>
                    </a:srgbClr>
                  </a:outerShdw>
                </a:effectLst>
              </a:rPr>
              <a:t>Google: SHA2, SPDY, Search Ranking by Encryption</a:t>
            </a:r>
          </a:p>
          <a:p>
            <a:pPr marL="742919" lvl="1" indent="-285738">
              <a:lnSpc>
                <a:spcPct val="70000"/>
              </a:lnSpc>
              <a:spcBef>
                <a:spcPts val="1200"/>
              </a:spcBef>
              <a:spcAft>
                <a:spcPts val="600"/>
              </a:spcAft>
              <a:buFont typeface="Arial" panose="020B0604020202020204" pitchFamily="34" charset="0"/>
              <a:buChar char="•"/>
            </a:pPr>
            <a:r>
              <a:rPr lang="en-US" sz="1500" dirty="0">
                <a:solidFill>
                  <a:schemeClr val="tx2"/>
                </a:solidFill>
                <a:effectLst>
                  <a:outerShdw blurRad="38100" dist="25400" dir="2700000" algn="tl">
                    <a:srgbClr val="000000">
                      <a:alpha val="0"/>
                    </a:srgbClr>
                  </a:outerShdw>
                </a:effectLst>
              </a:rPr>
              <a:t>Microsoft: PFS Mandated</a:t>
            </a:r>
          </a:p>
          <a:p>
            <a:pPr>
              <a:lnSpc>
                <a:spcPct val="70000"/>
              </a:lnSpc>
              <a:spcBef>
                <a:spcPts val="1200"/>
              </a:spcBef>
              <a:spcAft>
                <a:spcPts val="600"/>
              </a:spcAft>
            </a:pPr>
            <a:endParaRPr lang="en-JM" dirty="0">
              <a:solidFill>
                <a:schemeClr val="tx2"/>
              </a:solidFill>
              <a:effectLst>
                <a:outerShdw blurRad="38100" dist="25400" dir="2700000" algn="tl">
                  <a:srgbClr val="000000">
                    <a:alpha val="0"/>
                  </a:srgbClr>
                </a:outerShdw>
              </a:effectLst>
            </a:endParaRPr>
          </a:p>
        </p:txBody>
      </p:sp>
      <p:sp>
        <p:nvSpPr>
          <p:cNvPr id="23" name="Rectangle 22"/>
          <p:cNvSpPr/>
          <p:nvPr/>
        </p:nvSpPr>
        <p:spPr>
          <a:xfrm>
            <a:off x="8048308" y="2120420"/>
            <a:ext cx="3762692" cy="548640"/>
          </a:xfrm>
          <a:prstGeom prst="rect">
            <a:avLst/>
          </a:prstGeom>
          <a:solidFill>
            <a:schemeClr val="accent2"/>
          </a:solidFill>
        </p:spPr>
        <p:txBody>
          <a:bodyPr vert="horz" wrap="square" lIns="182864" tIns="0" rIns="91432" bIns="0" rtlCol="0" anchor="ctr">
            <a:noAutofit/>
          </a:bodyPr>
          <a:lstStyle/>
          <a:p>
            <a:pPr>
              <a:lnSpc>
                <a:spcPct val="90000"/>
              </a:lnSpc>
              <a:buFont typeface="Arial" pitchFamily="34" charset="0"/>
              <a:buNone/>
            </a:pPr>
            <a:r>
              <a:rPr lang="en-US" sz="2000" cap="all" dirty="0">
                <a:solidFill>
                  <a:schemeClr val="bg1"/>
                </a:solidFill>
                <a:effectLst>
                  <a:outerShdw blurRad="38100" dist="25400" dir="2700000" algn="tl">
                    <a:srgbClr val="000000">
                      <a:alpha val="0"/>
                    </a:srgbClr>
                  </a:outerShdw>
                </a:effectLst>
              </a:rPr>
              <a:t>Market AMPLIFIERS</a:t>
            </a:r>
          </a:p>
        </p:txBody>
      </p:sp>
      <p:sp>
        <p:nvSpPr>
          <p:cNvPr id="12" name="Title 3"/>
          <p:cNvSpPr txBox="1">
            <a:spLocks/>
          </p:cNvSpPr>
          <p:nvPr/>
        </p:nvSpPr>
        <p:spPr>
          <a:xfrm>
            <a:off x="722894" y="1280160"/>
            <a:ext cx="10972800" cy="624840"/>
          </a:xfrm>
          <a:prstGeom prst="rect">
            <a:avLst/>
          </a:prstGeom>
          <a:noFill/>
        </p:spPr>
        <p:txBody>
          <a:bodyPr wrap="square" lIns="0" tIns="0" rIns="0" bIns="0" rtlCol="0">
            <a:noAutofit/>
          </a:bodyPr>
          <a:lstStyle>
            <a:defPPr>
              <a:defRPr lang="en-US"/>
            </a:defPPr>
            <a:lvl1pPr>
              <a:defRPr sz="2000">
                <a:solidFill>
                  <a:srgbClr val="4D4D4F"/>
                </a:solidFill>
                <a:cs typeface="Franklin Gothic Book"/>
              </a:defRPr>
            </a:lvl1pPr>
          </a:lstStyle>
          <a:p>
            <a:r>
              <a:rPr lang="en-US" sz="2400" dirty="0"/>
              <a:t>SSL growing ~30% annually.  Entering the Fifth wave of transition (</a:t>
            </a:r>
            <a:r>
              <a:rPr lang="en-US" sz="2400" dirty="0" err="1"/>
              <a:t>IoE</a:t>
            </a:r>
            <a:r>
              <a:rPr lang="en-US" sz="2400" dirty="0"/>
              <a:t>)</a:t>
            </a:r>
          </a:p>
        </p:txBody>
      </p:sp>
      <p:cxnSp>
        <p:nvCxnSpPr>
          <p:cNvPr id="4" name="Straight Arrow Connector 3"/>
          <p:cNvCxnSpPr/>
          <p:nvPr/>
        </p:nvCxnSpPr>
        <p:spPr>
          <a:xfrm flipV="1">
            <a:off x="7202674" y="1749126"/>
            <a:ext cx="809728" cy="1370109"/>
          </a:xfrm>
          <a:prstGeom prst="straightConnector1">
            <a:avLst/>
          </a:prstGeom>
          <a:ln w="28575">
            <a:solidFill>
              <a:schemeClr val="accent2"/>
            </a:solidFill>
            <a:prstDash val="sysDash"/>
            <a:tailEnd type="arrow"/>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a:graphicFrameLocks noGrp="1"/>
          </p:cNvGraphicFramePr>
          <p:nvPr>
            <p:extLst/>
          </p:nvPr>
        </p:nvGraphicFramePr>
        <p:xfrm>
          <a:off x="733107" y="2468880"/>
          <a:ext cx="7315200" cy="370332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0784" y="6172203"/>
            <a:ext cx="1247065" cy="276997"/>
          </a:xfrm>
          <a:prstGeom prst="rect">
            <a:avLst/>
          </a:prstGeom>
        </p:spPr>
        <p:txBody>
          <a:bodyPr wrap="none" lIns="91436" tIns="45719" rIns="91436" bIns="45719">
            <a:spAutoFit/>
          </a:bodyPr>
          <a:lstStyle/>
          <a:p>
            <a:r>
              <a:rPr lang="en-US" sz="1200" b="1" dirty="0"/>
              <a:t>Source: Netcraft</a:t>
            </a:r>
          </a:p>
        </p:txBody>
      </p:sp>
      <p:sp>
        <p:nvSpPr>
          <p:cNvPr id="18" name="Rectangle 17"/>
          <p:cNvSpPr/>
          <p:nvPr/>
        </p:nvSpPr>
        <p:spPr>
          <a:xfrm rot="16200000">
            <a:off x="-561046" y="3926456"/>
            <a:ext cx="1933726" cy="276997"/>
          </a:xfrm>
          <a:prstGeom prst="rect">
            <a:avLst/>
          </a:prstGeom>
        </p:spPr>
        <p:txBody>
          <a:bodyPr wrap="none" lIns="91436" tIns="45719" rIns="91436" bIns="45719">
            <a:spAutoFit/>
          </a:bodyPr>
          <a:lstStyle/>
          <a:p>
            <a:r>
              <a:rPr lang="en-US" sz="1200" b="1" dirty="0"/>
              <a:t>Millions of Certificates (CA)</a:t>
            </a:r>
          </a:p>
        </p:txBody>
      </p:sp>
      <p:sp>
        <p:nvSpPr>
          <p:cNvPr id="20" name="Rectangle 19"/>
          <p:cNvSpPr/>
          <p:nvPr/>
        </p:nvSpPr>
        <p:spPr>
          <a:xfrm>
            <a:off x="4530651" y="6213767"/>
            <a:ext cx="675025" cy="276999"/>
          </a:xfrm>
          <a:prstGeom prst="rect">
            <a:avLst/>
          </a:prstGeom>
        </p:spPr>
        <p:txBody>
          <a:bodyPr wrap="square" lIns="91436" tIns="45719" rIns="91436" bIns="45719">
            <a:spAutoFit/>
          </a:bodyPr>
          <a:lstStyle/>
          <a:p>
            <a:r>
              <a:rPr lang="en-US" sz="1200" b="1" dirty="0"/>
              <a:t>Years</a:t>
            </a:r>
          </a:p>
        </p:txBody>
      </p:sp>
    </p:spTree>
    <p:extLst>
      <p:ext uri="{BB962C8B-B14F-4D97-AF65-F5344CB8AC3E}">
        <p14:creationId xmlns:p14="http://schemas.microsoft.com/office/powerpoint/2010/main" val="35303221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2" name="Picture 1"/>
          <p:cNvPicPr>
            <a:picLocks noChangeAspect="1"/>
          </p:cNvPicPr>
          <p:nvPr/>
        </p:nvPicPr>
        <p:blipFill>
          <a:blip r:embed="rId3"/>
          <a:stretch>
            <a:fillRect/>
          </a:stretch>
        </p:blipFill>
        <p:spPr>
          <a:xfrm>
            <a:off x="1019175" y="1433512"/>
            <a:ext cx="10153650" cy="3990975"/>
          </a:xfrm>
          <a:prstGeom prst="rect">
            <a:avLst/>
          </a:prstGeom>
          <a:effectLst>
            <a:outerShdw blurRad="50800" dist="38100" dir="2700000" algn="tl" rotWithShape="0">
              <a:prstClr val="black">
                <a:alpha val="40000"/>
              </a:prstClr>
            </a:outerShdw>
          </a:effectLst>
        </p:spPr>
      </p:pic>
      <p:sp>
        <p:nvSpPr>
          <p:cNvPr id="4" name="Title 1"/>
          <p:cNvSpPr txBox="1">
            <a:spLocks/>
          </p:cNvSpPr>
          <p:nvPr/>
        </p:nvSpPr>
        <p:spPr>
          <a:xfrm>
            <a:off x="731711" y="502920"/>
            <a:ext cx="10975658" cy="914400"/>
          </a:xfrm>
          <a:prstGeom prst="rect">
            <a:avLst/>
          </a:prstGeom>
        </p:spPr>
        <p:txBody>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r>
              <a:rPr lang="en-US" dirty="0" smtClean="0"/>
              <a:t>Access Policy – On Demand Certificate Authentication</a:t>
            </a:r>
            <a:endParaRPr lang="en-US" sz="2400" dirty="0"/>
          </a:p>
        </p:txBody>
      </p:sp>
    </p:spTree>
    <p:extLst>
      <p:ext uri="{BB962C8B-B14F-4D97-AF65-F5344CB8AC3E}">
        <p14:creationId xmlns:p14="http://schemas.microsoft.com/office/powerpoint/2010/main" val="8417697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SSL Intercept </a:t>
            </a:r>
            <a:r>
              <a:rPr lang="en-US" sz="3200" dirty="0" smtClean="0"/>
              <a:t>(Forward Proxy)</a:t>
            </a:r>
            <a:endParaRPr lang="en-US" sz="3200" dirty="0"/>
          </a:p>
        </p:txBody>
      </p:sp>
      <p:sp>
        <p:nvSpPr>
          <p:cNvPr id="3" name="Subtitle 2"/>
          <p:cNvSpPr>
            <a:spLocks noGrp="1"/>
          </p:cNvSpPr>
          <p:nvPr>
            <p:ph type="subTitle" idx="1"/>
          </p:nvPr>
        </p:nvSpPr>
        <p:spPr>
          <a:xfrm>
            <a:off x="1708150" y="3657600"/>
            <a:ext cx="7832353" cy="1752600"/>
          </a:xfrm>
        </p:spPr>
        <p:txBody>
          <a:bodyPr/>
          <a:lstStyle/>
          <a:p>
            <a:r>
              <a:rPr lang="en-US" sz="2400" dirty="0" err="1" smtClean="0"/>
              <a:t>Exsiting</a:t>
            </a:r>
            <a:r>
              <a:rPr lang="en-US" sz="2400" dirty="0" smtClean="0"/>
              <a:t> &amp; Emerging Technologies</a:t>
            </a:r>
            <a:endParaRPr lang="en-US"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93461" y="3888605"/>
            <a:ext cx="4094083" cy="26407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76886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974987"/>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pic>
        <p:nvPicPr>
          <p:cNvPr id="38" name="Picture 37"/>
          <p:cNvPicPr>
            <a:picLocks noChangeAspect="1"/>
          </p:cNvPicPr>
          <p:nvPr/>
        </p:nvPicPr>
        <p:blipFill>
          <a:blip r:embed="rId3"/>
          <a:stretch>
            <a:fillRect/>
          </a:stretch>
        </p:blipFill>
        <p:spPr>
          <a:xfrm>
            <a:off x="3669030" y="2000250"/>
            <a:ext cx="4762500" cy="2857500"/>
          </a:xfrm>
          <a:prstGeom prst="rect">
            <a:avLst/>
          </a:prstGeom>
        </p:spPr>
      </p:pic>
      <p:pic>
        <p:nvPicPr>
          <p:cNvPr id="37" name="Picture 36"/>
          <p:cNvPicPr>
            <a:picLocks noChangeAspect="1"/>
          </p:cNvPicPr>
          <p:nvPr/>
        </p:nvPicPr>
        <p:blipFill>
          <a:blip r:embed="rId4"/>
          <a:stretch>
            <a:fillRect/>
          </a:stretch>
        </p:blipFill>
        <p:spPr>
          <a:xfrm>
            <a:off x="3657599" y="1994379"/>
            <a:ext cx="4762500" cy="2857500"/>
          </a:xfrm>
          <a:prstGeom prst="rect">
            <a:avLst/>
          </a:prstGeom>
        </p:spPr>
      </p:pic>
      <p:sp>
        <p:nvSpPr>
          <p:cNvPr id="3" name="Text Box 3"/>
          <p:cNvSpPr txBox="1">
            <a:spLocks noChangeArrowheads="1"/>
          </p:cNvSpPr>
          <p:nvPr/>
        </p:nvSpPr>
        <p:spPr bwMode="auto">
          <a:xfrm>
            <a:off x="4267199" y="5334004"/>
            <a:ext cx="5029200" cy="265113"/>
          </a:xfrm>
          <a:prstGeom prst="rect">
            <a:avLst/>
          </a:prstGeom>
          <a:noFill/>
          <a:ln w="9525">
            <a:noFill/>
            <a:miter lim="800000"/>
            <a:headEnd/>
            <a:tailEnd/>
          </a:ln>
          <a:effectLst/>
        </p:spPr>
        <p:txBody>
          <a:bodyPr>
            <a:spAutoFit/>
          </a:bodyPr>
          <a:lstStyle/>
          <a:p>
            <a:pPr marL="231775" indent="-231775">
              <a:lnSpc>
                <a:spcPct val="70000"/>
              </a:lnSpc>
              <a:spcBef>
                <a:spcPct val="50000"/>
              </a:spcBef>
            </a:pPr>
            <a:endParaRPr lang="en-US" sz="1600"/>
          </a:p>
        </p:txBody>
      </p:sp>
      <p:pic>
        <p:nvPicPr>
          <p:cNvPr id="4"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13630" y="4088493"/>
            <a:ext cx="808038" cy="442913"/>
          </a:xfrm>
          <a:prstGeom prst="rect">
            <a:avLst/>
          </a:prstGeom>
          <a:noFill/>
        </p:spPr>
      </p:pic>
      <p:pic>
        <p:nvPicPr>
          <p:cNvPr id="5"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59647" y="2491497"/>
            <a:ext cx="1054100" cy="847725"/>
          </a:xfrm>
          <a:prstGeom prst="rect">
            <a:avLst/>
          </a:prstGeom>
          <a:noFill/>
        </p:spPr>
      </p:pic>
      <p:pic>
        <p:nvPicPr>
          <p:cNvPr id="7"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59647" y="1332552"/>
            <a:ext cx="1054100" cy="847725"/>
          </a:xfrm>
          <a:prstGeom prst="rect">
            <a:avLst/>
          </a:prstGeom>
          <a:noFill/>
        </p:spPr>
      </p:pic>
      <p:pic>
        <p:nvPicPr>
          <p:cNvPr id="8"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l="39999"/>
          <a:stretch>
            <a:fillRect/>
          </a:stretch>
        </p:blipFill>
        <p:spPr bwMode="auto">
          <a:xfrm>
            <a:off x="2153127" y="2018397"/>
            <a:ext cx="211138" cy="247650"/>
          </a:xfrm>
          <a:prstGeom prst="rect">
            <a:avLst/>
          </a:prstGeom>
          <a:noFill/>
        </p:spPr>
      </p:pic>
      <p:sp>
        <p:nvSpPr>
          <p:cNvPr id="9" name="Text Box 11"/>
          <p:cNvSpPr txBox="1">
            <a:spLocks noChangeArrowheads="1"/>
          </p:cNvSpPr>
          <p:nvPr/>
        </p:nvSpPr>
        <p:spPr bwMode="auto">
          <a:xfrm>
            <a:off x="2187257" y="1051564"/>
            <a:ext cx="1302701" cy="276999"/>
          </a:xfrm>
          <a:prstGeom prst="rect">
            <a:avLst/>
          </a:prstGeom>
          <a:noFill/>
          <a:ln w="12700" algn="ctr">
            <a:noFill/>
            <a:miter lim="800000"/>
            <a:headEnd/>
            <a:tailEnd/>
          </a:ln>
          <a:effectLst/>
        </p:spPr>
        <p:txBody>
          <a:bodyPr wrap="square">
            <a:spAutoFit/>
          </a:bodyPr>
          <a:lstStyle/>
          <a:p>
            <a:pPr rtl="1" eaLnBrk="1" hangingPunct="1">
              <a:spcBef>
                <a:spcPct val="50000"/>
              </a:spcBef>
            </a:pPr>
            <a:r>
              <a:rPr lang="en-US" sz="1200" dirty="0" smtClean="0">
                <a:solidFill>
                  <a:srgbClr val="777777"/>
                </a:solidFill>
                <a:latin typeface="Helvetica" pitchFamily="34" charset="0"/>
              </a:rPr>
              <a:t>Legitimate User</a:t>
            </a:r>
            <a:endParaRPr lang="en-US" sz="1200" dirty="0">
              <a:solidFill>
                <a:srgbClr val="777777"/>
              </a:solidFill>
              <a:latin typeface="Helvetica" pitchFamily="34" charset="0"/>
            </a:endParaRPr>
          </a:p>
        </p:txBody>
      </p:sp>
      <p:pic>
        <p:nvPicPr>
          <p:cNvPr id="10"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66418" y="3683681"/>
            <a:ext cx="1054100" cy="847725"/>
          </a:xfrm>
          <a:prstGeom prst="rect">
            <a:avLst/>
          </a:prstGeom>
          <a:noFill/>
        </p:spPr>
      </p:pic>
      <p:sp>
        <p:nvSpPr>
          <p:cNvPr id="12" name="Oval 14"/>
          <p:cNvSpPr>
            <a:spLocks noChangeArrowheads="1"/>
          </p:cNvSpPr>
          <p:nvPr/>
        </p:nvSpPr>
        <p:spPr bwMode="auto">
          <a:xfrm>
            <a:off x="8586786" y="2819622"/>
            <a:ext cx="1717675" cy="1585913"/>
          </a:xfrm>
          <a:prstGeom prst="ellipse">
            <a:avLst/>
          </a:prstGeom>
          <a:gradFill rotWithShape="0">
            <a:gsLst>
              <a:gs pos="0">
                <a:srgbClr val="D90033"/>
              </a:gs>
              <a:gs pos="100000">
                <a:srgbClr val="D90033">
                  <a:gamma/>
                  <a:tint val="0"/>
                  <a:invGamma/>
                </a:srgbClr>
              </a:gs>
            </a:gsLst>
            <a:path path="shape">
              <a:fillToRect l="50000" t="50000" r="50000" b="50000"/>
            </a:path>
          </a:gradFill>
          <a:ln w="9525">
            <a:noFill/>
            <a:round/>
            <a:headEnd/>
            <a:tailEnd/>
          </a:ln>
          <a:effectLst/>
        </p:spPr>
        <p:txBody>
          <a:bodyPr wrap="none" anchor="ctr"/>
          <a:lstStyle/>
          <a:p>
            <a:endParaRPr lang="en-US"/>
          </a:p>
        </p:txBody>
      </p:sp>
      <p:pic>
        <p:nvPicPr>
          <p:cNvPr id="13" name="Picture 1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762999" y="2863446"/>
            <a:ext cx="1295400" cy="1074738"/>
          </a:xfrm>
          <a:prstGeom prst="rect">
            <a:avLst/>
          </a:prstGeom>
          <a:noFill/>
        </p:spPr>
      </p:pic>
      <p:sp>
        <p:nvSpPr>
          <p:cNvPr id="14" name="Rectangle 16"/>
          <p:cNvSpPr>
            <a:spLocks noChangeArrowheads="1"/>
          </p:cNvSpPr>
          <p:nvPr/>
        </p:nvSpPr>
        <p:spPr bwMode="auto">
          <a:xfrm>
            <a:off x="8572499" y="4038604"/>
            <a:ext cx="1676400" cy="573088"/>
          </a:xfrm>
          <a:prstGeom prst="rect">
            <a:avLst/>
          </a:prstGeom>
          <a:noFill/>
          <a:ln w="9525">
            <a:noFill/>
            <a:miter lim="800000"/>
            <a:headEnd/>
            <a:tailEnd/>
          </a:ln>
          <a:effectLst/>
        </p:spPr>
        <p:txBody>
          <a:bodyPr/>
          <a:lstStyle/>
          <a:p>
            <a:pPr marL="342900" indent="-342900" algn="ctr">
              <a:lnSpc>
                <a:spcPct val="70000"/>
              </a:lnSpc>
              <a:spcAft>
                <a:spcPct val="25000"/>
              </a:spcAft>
            </a:pPr>
            <a:r>
              <a:rPr lang="en-US" sz="1600" dirty="0">
                <a:solidFill>
                  <a:srgbClr val="D90033"/>
                </a:solidFill>
              </a:rPr>
              <a:t>Applications</a:t>
            </a:r>
          </a:p>
          <a:p>
            <a:pPr marL="342900" indent="-342900" algn="ctr">
              <a:lnSpc>
                <a:spcPct val="70000"/>
              </a:lnSpc>
              <a:spcAft>
                <a:spcPct val="25000"/>
              </a:spcAft>
            </a:pPr>
            <a:r>
              <a:rPr lang="en-US" sz="1600" dirty="0">
                <a:solidFill>
                  <a:srgbClr val="D90033"/>
                </a:solidFill>
              </a:rPr>
              <a:t>at Risk</a:t>
            </a:r>
          </a:p>
        </p:txBody>
      </p:sp>
      <p:sp>
        <p:nvSpPr>
          <p:cNvPr id="18" name="Line 20"/>
          <p:cNvSpPr>
            <a:spLocks noChangeShapeType="1"/>
          </p:cNvSpPr>
          <p:nvPr/>
        </p:nvSpPr>
        <p:spPr bwMode="auto">
          <a:xfrm flipV="1">
            <a:off x="3312476" y="3488821"/>
            <a:ext cx="1029335" cy="679022"/>
          </a:xfrm>
          <a:prstGeom prst="line">
            <a:avLst/>
          </a:prstGeom>
          <a:noFill/>
          <a:ln w="28575">
            <a:solidFill>
              <a:srgbClr val="D90033"/>
            </a:solidFill>
            <a:round/>
            <a:headEnd/>
            <a:tailEnd type="triangle" w="med" len="med"/>
          </a:ln>
          <a:effectLst/>
        </p:spPr>
        <p:txBody>
          <a:bodyPr wrap="none" anchor="ctr"/>
          <a:lstStyle/>
          <a:p>
            <a:endParaRPr lang="en-US"/>
          </a:p>
        </p:txBody>
      </p:sp>
      <p:sp>
        <p:nvSpPr>
          <p:cNvPr id="19" name="Line 21"/>
          <p:cNvSpPr>
            <a:spLocks noChangeShapeType="1"/>
          </p:cNvSpPr>
          <p:nvPr/>
        </p:nvSpPr>
        <p:spPr bwMode="auto">
          <a:xfrm flipV="1">
            <a:off x="3320518" y="3657345"/>
            <a:ext cx="1021293" cy="1638725"/>
          </a:xfrm>
          <a:prstGeom prst="line">
            <a:avLst/>
          </a:prstGeom>
          <a:noFill/>
          <a:ln w="28575">
            <a:solidFill>
              <a:srgbClr val="D90033"/>
            </a:solidFill>
            <a:round/>
            <a:headEnd/>
            <a:tailEnd type="triangle" w="med" len="med"/>
          </a:ln>
          <a:effectLst/>
        </p:spPr>
        <p:txBody>
          <a:bodyPr wrap="none" anchor="ctr"/>
          <a:lstStyle/>
          <a:p>
            <a:endParaRPr lang="en-US"/>
          </a:p>
        </p:txBody>
      </p:sp>
      <p:sp>
        <p:nvSpPr>
          <p:cNvPr id="20" name="Line 22"/>
          <p:cNvSpPr>
            <a:spLocks noChangeShapeType="1"/>
          </p:cNvSpPr>
          <p:nvPr/>
        </p:nvSpPr>
        <p:spPr bwMode="auto">
          <a:xfrm>
            <a:off x="4413249" y="3465434"/>
            <a:ext cx="4259262" cy="24428"/>
          </a:xfrm>
          <a:prstGeom prst="line">
            <a:avLst/>
          </a:prstGeom>
          <a:noFill/>
          <a:ln w="28575">
            <a:solidFill>
              <a:srgbClr val="D90033"/>
            </a:solidFill>
            <a:round/>
            <a:headEnd/>
            <a:tailEnd type="triangle" w="med" len="med"/>
          </a:ln>
          <a:effectLst/>
        </p:spPr>
        <p:txBody>
          <a:bodyPr wrap="none" anchor="ctr"/>
          <a:lstStyle/>
          <a:p>
            <a:endParaRPr lang="en-US"/>
          </a:p>
        </p:txBody>
      </p:sp>
      <p:sp>
        <p:nvSpPr>
          <p:cNvPr id="21" name="Line 23"/>
          <p:cNvSpPr>
            <a:spLocks noChangeShapeType="1"/>
          </p:cNvSpPr>
          <p:nvPr/>
        </p:nvSpPr>
        <p:spPr bwMode="auto">
          <a:xfrm>
            <a:off x="4451349" y="3074893"/>
            <a:ext cx="4221162" cy="21124"/>
          </a:xfrm>
          <a:prstGeom prst="line">
            <a:avLst/>
          </a:prstGeom>
          <a:noFill/>
          <a:ln w="28575">
            <a:solidFill>
              <a:srgbClr val="008000"/>
            </a:solidFill>
            <a:round/>
            <a:headEnd/>
            <a:tailEnd type="triangle" w="med" len="med"/>
          </a:ln>
          <a:effectLst/>
        </p:spPr>
        <p:txBody>
          <a:bodyPr wrap="none" anchor="ctr"/>
          <a:lstStyle/>
          <a:p>
            <a:endParaRPr lang="en-US"/>
          </a:p>
        </p:txBody>
      </p:sp>
      <p:sp>
        <p:nvSpPr>
          <p:cNvPr id="22" name="Line 24"/>
          <p:cNvSpPr>
            <a:spLocks noChangeShapeType="1"/>
          </p:cNvSpPr>
          <p:nvPr/>
        </p:nvSpPr>
        <p:spPr bwMode="auto">
          <a:xfrm>
            <a:off x="3312476" y="1804817"/>
            <a:ext cx="1029335" cy="1231989"/>
          </a:xfrm>
          <a:prstGeom prst="line">
            <a:avLst/>
          </a:prstGeom>
          <a:noFill/>
          <a:ln w="28575">
            <a:solidFill>
              <a:srgbClr val="008000"/>
            </a:solidFill>
            <a:round/>
            <a:headEnd/>
            <a:tailEnd type="triangle" w="med" len="med"/>
          </a:ln>
          <a:effectLst/>
        </p:spPr>
        <p:txBody>
          <a:bodyPr wrap="none" anchor="ctr"/>
          <a:lstStyle/>
          <a:p>
            <a:endParaRPr lang="en-US"/>
          </a:p>
        </p:txBody>
      </p:sp>
      <p:sp>
        <p:nvSpPr>
          <p:cNvPr id="24" name="Line 26"/>
          <p:cNvSpPr>
            <a:spLocks noChangeShapeType="1"/>
          </p:cNvSpPr>
          <p:nvPr/>
        </p:nvSpPr>
        <p:spPr bwMode="auto">
          <a:xfrm>
            <a:off x="4444731" y="3577061"/>
            <a:ext cx="4227780" cy="0"/>
          </a:xfrm>
          <a:prstGeom prst="line">
            <a:avLst/>
          </a:prstGeom>
          <a:noFill/>
          <a:ln w="28575">
            <a:solidFill>
              <a:srgbClr val="D90033"/>
            </a:solidFill>
            <a:round/>
            <a:headEnd/>
            <a:tailEnd type="triangle" w="med" len="med"/>
          </a:ln>
          <a:effectLst/>
        </p:spPr>
        <p:txBody>
          <a:bodyPr wrap="none" anchor="ctr"/>
          <a:lstStyle/>
          <a:p>
            <a:endParaRPr lang="en-US"/>
          </a:p>
        </p:txBody>
      </p:sp>
      <p:sp>
        <p:nvSpPr>
          <p:cNvPr id="25" name="Text Box 27"/>
          <p:cNvSpPr txBox="1">
            <a:spLocks noChangeArrowheads="1"/>
          </p:cNvSpPr>
          <p:nvPr/>
        </p:nvSpPr>
        <p:spPr bwMode="auto">
          <a:xfrm>
            <a:off x="2188209" y="2249009"/>
            <a:ext cx="1301750" cy="276225"/>
          </a:xfrm>
          <a:prstGeom prst="rect">
            <a:avLst/>
          </a:prstGeom>
          <a:noFill/>
          <a:ln w="12700" algn="ctr">
            <a:noFill/>
            <a:miter lim="800000"/>
            <a:headEnd/>
            <a:tailEnd/>
          </a:ln>
          <a:effectLst/>
        </p:spPr>
        <p:txBody>
          <a:bodyPr>
            <a:spAutoFit/>
          </a:bodyPr>
          <a:lstStyle/>
          <a:p>
            <a:pPr rtl="1">
              <a:spcBef>
                <a:spcPct val="50000"/>
              </a:spcBef>
            </a:pPr>
            <a:r>
              <a:rPr lang="en-US" sz="1200" dirty="0">
                <a:solidFill>
                  <a:srgbClr val="777777"/>
                </a:solidFill>
                <a:latin typeface="Helvetica" pitchFamily="34" charset="0"/>
              </a:rPr>
              <a:t>Legitimate User</a:t>
            </a:r>
          </a:p>
        </p:txBody>
      </p:sp>
      <p:sp>
        <p:nvSpPr>
          <p:cNvPr id="26" name="Text Box 28"/>
          <p:cNvSpPr txBox="1">
            <a:spLocks noChangeArrowheads="1"/>
          </p:cNvSpPr>
          <p:nvPr/>
        </p:nvSpPr>
        <p:spPr bwMode="auto">
          <a:xfrm>
            <a:off x="2085549" y="4607847"/>
            <a:ext cx="1377950" cy="276225"/>
          </a:xfrm>
          <a:prstGeom prst="rect">
            <a:avLst/>
          </a:prstGeom>
          <a:noFill/>
          <a:ln w="12700" algn="ctr">
            <a:noFill/>
            <a:miter lim="800000"/>
            <a:headEnd/>
            <a:tailEnd/>
          </a:ln>
          <a:effectLst/>
        </p:spPr>
        <p:txBody>
          <a:bodyPr>
            <a:spAutoFit/>
          </a:bodyPr>
          <a:lstStyle/>
          <a:p>
            <a:pPr rtl="1" eaLnBrk="1" hangingPunct="1">
              <a:spcBef>
                <a:spcPct val="50000"/>
              </a:spcBef>
            </a:pPr>
            <a:r>
              <a:rPr lang="en-US" sz="1200" dirty="0" smtClean="0">
                <a:solidFill>
                  <a:srgbClr val="777777"/>
                </a:solidFill>
                <a:latin typeface="Helvetica" pitchFamily="34" charset="0"/>
              </a:rPr>
              <a:t>Hijacked Browser</a:t>
            </a:r>
            <a:endParaRPr lang="en-US" sz="1200" dirty="0">
              <a:solidFill>
                <a:srgbClr val="777777"/>
              </a:solidFill>
              <a:latin typeface="Helvetica" pitchFamily="34" charset="0"/>
            </a:endParaRPr>
          </a:p>
        </p:txBody>
      </p:sp>
      <p:sp>
        <p:nvSpPr>
          <p:cNvPr id="28" name="Title 30"/>
          <p:cNvSpPr txBox="1">
            <a:spLocks/>
          </p:cNvSpPr>
          <p:nvPr/>
        </p:nvSpPr>
        <p:spPr>
          <a:xfrm>
            <a:off x="733108" y="502920"/>
            <a:ext cx="10972800" cy="914400"/>
          </a:xfrm>
          <a:prstGeom prst="rect">
            <a:avLst/>
          </a:prstGeom>
        </p:spPr>
        <p:txBody>
          <a:bodyPr>
            <a:normAutofit/>
          </a:bodyPr>
          <a:lstStyle>
            <a:lvl1pPr algn="l" defTabSz="914400" rtl="0" eaLnBrk="1" latinLnBrk="0" hangingPunct="1">
              <a:lnSpc>
                <a:spcPct val="80000"/>
              </a:lnSpc>
              <a:spcBef>
                <a:spcPct val="0"/>
              </a:spcBef>
              <a:buNone/>
              <a:defRPr lang="en-US" sz="3400" kern="1200" spc="-30" baseline="0" dirty="0" smtClean="0">
                <a:solidFill>
                  <a:srgbClr val="305F8A"/>
                </a:solidFill>
                <a:effectLst>
                  <a:outerShdw blurRad="38100" dist="25400" dir="2700000" algn="tl">
                    <a:srgbClr val="000000">
                      <a:alpha val="0"/>
                    </a:srgbClr>
                  </a:outerShdw>
                </a:effectLst>
                <a:latin typeface="+mj-lt"/>
                <a:ea typeface="+mj-ea"/>
                <a:cs typeface="+mj-cs"/>
              </a:defRPr>
            </a:lvl1pPr>
          </a:lstStyle>
          <a:p>
            <a:r>
              <a:rPr lang="en-US" dirty="0" smtClean="0"/>
              <a:t>Without SSL Decryption – Security Solutions lack Visibility</a:t>
            </a:r>
            <a:endParaRPr lang="en-US" sz="3600" dirty="0"/>
          </a:p>
        </p:txBody>
      </p:sp>
      <p:sp>
        <p:nvSpPr>
          <p:cNvPr id="29" name="TextBox 28"/>
          <p:cNvSpPr txBox="1"/>
          <p:nvPr/>
        </p:nvSpPr>
        <p:spPr>
          <a:xfrm>
            <a:off x="4613114" y="1215391"/>
            <a:ext cx="3413760" cy="914400"/>
          </a:xfrm>
          <a:prstGeom prst="rect">
            <a:avLst/>
          </a:prstGeom>
        </p:spPr>
        <p:txBody>
          <a:bodyPr vert="horz" wrap="none" lIns="91440" tIns="45720" rIns="91440" bIns="45720" rtlCol="0" anchor="t">
            <a:normAutofit/>
          </a:bodyPr>
          <a:lstStyle/>
          <a:p>
            <a:pPr>
              <a:spcBef>
                <a:spcPct val="20000"/>
              </a:spcBef>
              <a:buClr>
                <a:schemeClr val="bg1">
                  <a:lumMod val="50000"/>
                </a:schemeClr>
              </a:buClr>
              <a:buSzPct val="200000"/>
            </a:pPr>
            <a:r>
              <a:rPr lang="en-US" sz="2400" spc="50" dirty="0">
                <a:solidFill>
                  <a:schemeClr val="tx2">
                    <a:lumMod val="75000"/>
                  </a:schemeClr>
                </a:solidFill>
              </a:rPr>
              <a:t>Allow </a:t>
            </a:r>
            <a:r>
              <a:rPr lang="en-US" sz="2400" spc="50" dirty="0" smtClean="0">
                <a:solidFill>
                  <a:schemeClr val="tx2">
                    <a:lumMod val="75000"/>
                  </a:schemeClr>
                </a:solidFill>
              </a:rPr>
              <a:t>tcp:80 [HTTP]</a:t>
            </a:r>
          </a:p>
          <a:p>
            <a:pPr>
              <a:spcBef>
                <a:spcPct val="20000"/>
              </a:spcBef>
              <a:buClr>
                <a:schemeClr val="bg1">
                  <a:lumMod val="50000"/>
                </a:schemeClr>
              </a:buClr>
              <a:buSzPct val="200000"/>
            </a:pPr>
            <a:r>
              <a:rPr lang="en-US" sz="2400" spc="50" dirty="0" smtClean="0">
                <a:solidFill>
                  <a:schemeClr val="tx2">
                    <a:lumMod val="75000"/>
                  </a:schemeClr>
                </a:solidFill>
              </a:rPr>
              <a:t>Allow tcp:443 [HTTPS]</a:t>
            </a:r>
            <a:endParaRPr lang="en-US" sz="2400" spc="50" dirty="0">
              <a:solidFill>
                <a:schemeClr val="tx2">
                  <a:lumMod val="75000"/>
                </a:schemeClr>
              </a:solidFill>
            </a:endParaRPr>
          </a:p>
        </p:txBody>
      </p:sp>
      <p:sp>
        <p:nvSpPr>
          <p:cNvPr id="30" name="TextBox 29"/>
          <p:cNvSpPr txBox="1"/>
          <p:nvPr/>
        </p:nvSpPr>
        <p:spPr>
          <a:xfrm>
            <a:off x="4287555" y="4628899"/>
            <a:ext cx="3857378" cy="1015663"/>
          </a:xfrm>
          <a:prstGeom prst="rect">
            <a:avLst/>
          </a:prstGeom>
        </p:spPr>
        <p:txBody>
          <a:bodyPr vert="horz" wrap="square" lIns="91440" tIns="45720" rIns="91440" bIns="45720" rtlCol="0" anchor="t">
            <a:spAutoFit/>
          </a:bodyPr>
          <a:lstStyle/>
          <a:p>
            <a:pPr algn="ctr">
              <a:spcBef>
                <a:spcPct val="20000"/>
              </a:spcBef>
              <a:buClr>
                <a:schemeClr val="bg1">
                  <a:lumMod val="50000"/>
                </a:schemeClr>
              </a:buClr>
              <a:buSzPct val="200000"/>
            </a:pPr>
            <a:r>
              <a:rPr lang="en-US" sz="2000" spc="50" dirty="0">
                <a:solidFill>
                  <a:schemeClr val="tx2">
                    <a:lumMod val="75000"/>
                  </a:schemeClr>
                </a:solidFill>
              </a:rPr>
              <a:t>SSL protects traffic from inspection (privacy), but also protects attacks from inspection</a:t>
            </a:r>
          </a:p>
        </p:txBody>
      </p:sp>
      <p:grpSp>
        <p:nvGrpSpPr>
          <p:cNvPr id="33" name="Group 32"/>
          <p:cNvGrpSpPr/>
          <p:nvPr/>
        </p:nvGrpSpPr>
        <p:grpSpPr>
          <a:xfrm>
            <a:off x="3131287" y="5870855"/>
            <a:ext cx="6165112" cy="450574"/>
            <a:chOff x="227012" y="3581399"/>
            <a:chExt cx="13793164" cy="914400"/>
          </a:xfrm>
        </p:grpSpPr>
        <p:pic>
          <p:nvPicPr>
            <p:cNvPr id="31" name="Picture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65412" y="3581399"/>
              <a:ext cx="11354764" cy="914400"/>
            </a:xfrm>
            <a:prstGeom prst="rect">
              <a:avLst/>
            </a:prstGeom>
          </p:spPr>
        </p:pic>
        <p:pic>
          <p:nvPicPr>
            <p:cNvPr id="32" name="Picture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7012" y="3581400"/>
              <a:ext cx="2476500" cy="889000"/>
            </a:xfrm>
            <a:prstGeom prst="rect">
              <a:avLst/>
            </a:prstGeom>
          </p:spPr>
        </p:pic>
      </p:grpSp>
      <p:sp>
        <p:nvSpPr>
          <p:cNvPr id="42" name="Oval 41"/>
          <p:cNvSpPr/>
          <p:nvPr/>
        </p:nvSpPr>
        <p:spPr>
          <a:xfrm>
            <a:off x="2627310" y="1663300"/>
            <a:ext cx="274321" cy="274320"/>
          </a:xfrm>
          <a:prstGeom prst="ellipse">
            <a:avLst/>
          </a:prstGeom>
          <a:solidFill>
            <a:srgbClr val="008000"/>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endParaRPr lang="en-US" sz="2800" b="1" dirty="0">
              <a:effectLst>
                <a:outerShdw blurRad="25400" dist="25400" dir="2700000" algn="tl">
                  <a:srgbClr val="000000">
                    <a:alpha val="0"/>
                  </a:srgbClr>
                </a:outerShdw>
              </a:effectLst>
            </a:endParaRPr>
          </a:p>
          <a:p>
            <a:pPr algn="ctr"/>
            <a:endParaRPr lang="en-US" sz="2800" b="1" dirty="0">
              <a:effectLst>
                <a:outerShdw blurRad="25400" dist="25400" dir="2700000" algn="tl">
                  <a:srgbClr val="000000">
                    <a:alpha val="0"/>
                  </a:srgbClr>
                </a:outerShdw>
              </a:effectLst>
            </a:endParaRPr>
          </a:p>
        </p:txBody>
      </p:sp>
      <p:pic>
        <p:nvPicPr>
          <p:cNvPr id="45"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58696" y="4850324"/>
            <a:ext cx="1054100" cy="847725"/>
          </a:xfrm>
          <a:prstGeom prst="rect">
            <a:avLst/>
          </a:prstGeom>
          <a:noFill/>
        </p:spPr>
      </p:pic>
      <p:sp>
        <p:nvSpPr>
          <p:cNvPr id="46" name="Text Box 28"/>
          <p:cNvSpPr txBox="1">
            <a:spLocks noChangeArrowheads="1"/>
          </p:cNvSpPr>
          <p:nvPr/>
        </p:nvSpPr>
        <p:spPr bwMode="auto">
          <a:xfrm>
            <a:off x="2106640" y="3441188"/>
            <a:ext cx="1499499" cy="276999"/>
          </a:xfrm>
          <a:prstGeom prst="rect">
            <a:avLst/>
          </a:prstGeom>
          <a:noFill/>
          <a:ln w="12700" algn="ctr">
            <a:noFill/>
            <a:miter lim="800000"/>
            <a:headEnd/>
            <a:tailEnd/>
          </a:ln>
          <a:effectLst/>
        </p:spPr>
        <p:txBody>
          <a:bodyPr wrap="square">
            <a:spAutoFit/>
          </a:bodyPr>
          <a:lstStyle/>
          <a:p>
            <a:pPr rtl="1" eaLnBrk="1" hangingPunct="1">
              <a:spcBef>
                <a:spcPct val="50000"/>
              </a:spcBef>
            </a:pPr>
            <a:r>
              <a:rPr lang="en-US" sz="1200" dirty="0" smtClean="0">
                <a:solidFill>
                  <a:srgbClr val="777777"/>
                </a:solidFill>
                <a:latin typeface="Helvetica" pitchFamily="34" charset="0"/>
              </a:rPr>
              <a:t>Malicious Attacker</a:t>
            </a:r>
            <a:endParaRPr lang="en-US" sz="1200" dirty="0">
              <a:solidFill>
                <a:srgbClr val="777777"/>
              </a:solidFill>
              <a:latin typeface="Helvetica" pitchFamily="34" charset="0"/>
            </a:endParaRPr>
          </a:p>
        </p:txBody>
      </p:sp>
      <p:sp>
        <p:nvSpPr>
          <p:cNvPr id="47" name="Line 22"/>
          <p:cNvSpPr>
            <a:spLocks noChangeShapeType="1"/>
          </p:cNvSpPr>
          <p:nvPr/>
        </p:nvSpPr>
        <p:spPr bwMode="auto">
          <a:xfrm>
            <a:off x="4403089" y="3353674"/>
            <a:ext cx="4259262" cy="24428"/>
          </a:xfrm>
          <a:prstGeom prst="line">
            <a:avLst/>
          </a:prstGeom>
          <a:noFill/>
          <a:ln w="28575">
            <a:solidFill>
              <a:srgbClr val="008000"/>
            </a:solidFill>
            <a:round/>
            <a:headEnd/>
            <a:tailEnd type="triangle" w="med" len="med"/>
          </a:ln>
          <a:effectLst/>
        </p:spPr>
        <p:txBody>
          <a:bodyPr wrap="none" anchor="ctr"/>
          <a:lstStyle/>
          <a:p>
            <a:endParaRPr lang="en-US"/>
          </a:p>
        </p:txBody>
      </p:sp>
      <p:sp>
        <p:nvSpPr>
          <p:cNvPr id="48" name="Line 20"/>
          <p:cNvSpPr>
            <a:spLocks noChangeShapeType="1"/>
          </p:cNvSpPr>
          <p:nvPr/>
        </p:nvSpPr>
        <p:spPr bwMode="auto">
          <a:xfrm>
            <a:off x="3309569" y="2929616"/>
            <a:ext cx="1000811" cy="409606"/>
          </a:xfrm>
          <a:prstGeom prst="line">
            <a:avLst/>
          </a:prstGeom>
          <a:noFill/>
          <a:ln w="28575">
            <a:solidFill>
              <a:srgbClr val="008000"/>
            </a:solidFill>
            <a:round/>
            <a:headEnd/>
            <a:tailEnd type="triangle" w="med" len="med"/>
          </a:ln>
          <a:effectLst/>
        </p:spPr>
        <p:txBody>
          <a:bodyPr wrap="none" anchor="ctr"/>
          <a:lstStyle/>
          <a:p>
            <a:endParaRPr lang="en-US"/>
          </a:p>
        </p:txBody>
      </p:sp>
      <p:sp>
        <p:nvSpPr>
          <p:cNvPr id="49" name="Oval 48"/>
          <p:cNvSpPr/>
          <p:nvPr/>
        </p:nvSpPr>
        <p:spPr>
          <a:xfrm>
            <a:off x="2624782" y="2815407"/>
            <a:ext cx="274321" cy="274320"/>
          </a:xfrm>
          <a:prstGeom prst="ellipse">
            <a:avLst/>
          </a:prstGeom>
          <a:solidFill>
            <a:srgbClr val="008000"/>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6" tIns="45719" rIns="91436" bIns="45719" numCol="1" spcCol="0" rtlCol="0" fromWordArt="0" anchor="ctr" anchorCtr="0" forceAA="0" compatLnSpc="1">
            <a:prstTxWarp prst="textNoShape">
              <a:avLst/>
            </a:prstTxWarp>
            <a:noAutofit/>
          </a:bodyPr>
          <a:lstStyle/>
          <a:p>
            <a:pPr algn="ctr"/>
            <a:endParaRPr lang="en-US" sz="2800" b="1" dirty="0">
              <a:effectLst>
                <a:outerShdw blurRad="25400" dist="25400" dir="2700000" algn="tl">
                  <a:srgbClr val="000000">
                    <a:alpha val="0"/>
                  </a:srgbClr>
                </a:outerShdw>
              </a:effectLst>
            </a:endParaRPr>
          </a:p>
          <a:p>
            <a:pPr algn="ctr"/>
            <a:endParaRPr lang="en-US" sz="2800" b="1" dirty="0">
              <a:effectLst>
                <a:outerShdw blurRad="25400" dist="25400" dir="2700000" algn="tl">
                  <a:srgbClr val="000000">
                    <a:alpha val="0"/>
                  </a:srgbClr>
                </a:outerShdw>
              </a:effectLst>
            </a:endParaRPr>
          </a:p>
        </p:txBody>
      </p:sp>
      <p:sp>
        <p:nvSpPr>
          <p:cNvPr id="44" name="Freeform 43"/>
          <p:cNvSpPr>
            <a:spLocks noEditPoints="1"/>
          </p:cNvSpPr>
          <p:nvPr/>
        </p:nvSpPr>
        <p:spPr bwMode="auto">
          <a:xfrm>
            <a:off x="2619605" y="5128574"/>
            <a:ext cx="284673" cy="321153"/>
          </a:xfrm>
          <a:custGeom>
            <a:avLst/>
            <a:gdLst>
              <a:gd name="T0" fmla="*/ 151 w 302"/>
              <a:gd name="T1" fmla="*/ 0 h 344"/>
              <a:gd name="T2" fmla="*/ 0 w 302"/>
              <a:gd name="T3" fmla="*/ 151 h 344"/>
              <a:gd name="T4" fmla="*/ 48 w 302"/>
              <a:gd name="T5" fmla="*/ 257 h 344"/>
              <a:gd name="T6" fmla="*/ 65 w 302"/>
              <a:gd name="T7" fmla="*/ 300 h 344"/>
              <a:gd name="T8" fmla="*/ 65 w 302"/>
              <a:gd name="T9" fmla="*/ 320 h 344"/>
              <a:gd name="T10" fmla="*/ 78 w 302"/>
              <a:gd name="T11" fmla="*/ 344 h 344"/>
              <a:gd name="T12" fmla="*/ 92 w 302"/>
              <a:gd name="T13" fmla="*/ 321 h 344"/>
              <a:gd name="T14" fmla="*/ 94 w 302"/>
              <a:gd name="T15" fmla="*/ 292 h 344"/>
              <a:gd name="T16" fmla="*/ 97 w 302"/>
              <a:gd name="T17" fmla="*/ 292 h 344"/>
              <a:gd name="T18" fmla="*/ 101 w 302"/>
              <a:gd name="T19" fmla="*/ 292 h 344"/>
              <a:gd name="T20" fmla="*/ 103 w 302"/>
              <a:gd name="T21" fmla="*/ 321 h 344"/>
              <a:gd name="T22" fmla="*/ 115 w 302"/>
              <a:gd name="T23" fmla="*/ 344 h 344"/>
              <a:gd name="T24" fmla="*/ 127 w 302"/>
              <a:gd name="T25" fmla="*/ 321 h 344"/>
              <a:gd name="T26" fmla="*/ 130 w 302"/>
              <a:gd name="T27" fmla="*/ 292 h 344"/>
              <a:gd name="T28" fmla="*/ 133 w 302"/>
              <a:gd name="T29" fmla="*/ 292 h 344"/>
              <a:gd name="T30" fmla="*/ 136 w 302"/>
              <a:gd name="T31" fmla="*/ 292 h 344"/>
              <a:gd name="T32" fmla="*/ 139 w 302"/>
              <a:gd name="T33" fmla="*/ 321 h 344"/>
              <a:gd name="T34" fmla="*/ 151 w 302"/>
              <a:gd name="T35" fmla="*/ 344 h 344"/>
              <a:gd name="T36" fmla="*/ 163 w 302"/>
              <a:gd name="T37" fmla="*/ 321 h 344"/>
              <a:gd name="T38" fmla="*/ 166 w 302"/>
              <a:gd name="T39" fmla="*/ 292 h 344"/>
              <a:gd name="T40" fmla="*/ 169 w 302"/>
              <a:gd name="T41" fmla="*/ 292 h 344"/>
              <a:gd name="T42" fmla="*/ 172 w 302"/>
              <a:gd name="T43" fmla="*/ 292 h 344"/>
              <a:gd name="T44" fmla="*/ 175 w 302"/>
              <a:gd name="T45" fmla="*/ 321 h 344"/>
              <a:gd name="T46" fmla="*/ 187 w 302"/>
              <a:gd name="T47" fmla="*/ 344 h 344"/>
              <a:gd name="T48" fmla="*/ 199 w 302"/>
              <a:gd name="T49" fmla="*/ 321 h 344"/>
              <a:gd name="T50" fmla="*/ 201 w 302"/>
              <a:gd name="T51" fmla="*/ 292 h 344"/>
              <a:gd name="T52" fmla="*/ 205 w 302"/>
              <a:gd name="T53" fmla="*/ 292 h 344"/>
              <a:gd name="T54" fmla="*/ 208 w 302"/>
              <a:gd name="T55" fmla="*/ 292 h 344"/>
              <a:gd name="T56" fmla="*/ 210 w 302"/>
              <a:gd name="T57" fmla="*/ 321 h 344"/>
              <a:gd name="T58" fmla="*/ 224 w 302"/>
              <a:gd name="T59" fmla="*/ 344 h 344"/>
              <a:gd name="T60" fmla="*/ 237 w 302"/>
              <a:gd name="T61" fmla="*/ 320 h 344"/>
              <a:gd name="T62" fmla="*/ 237 w 302"/>
              <a:gd name="T63" fmla="*/ 300 h 344"/>
              <a:gd name="T64" fmla="*/ 253 w 302"/>
              <a:gd name="T65" fmla="*/ 257 h 344"/>
              <a:gd name="T66" fmla="*/ 302 w 302"/>
              <a:gd name="T67" fmla="*/ 151 h 344"/>
              <a:gd name="T68" fmla="*/ 151 w 302"/>
              <a:gd name="T69" fmla="*/ 0 h 344"/>
              <a:gd name="T70" fmla="*/ 90 w 302"/>
              <a:gd name="T71" fmla="*/ 201 h 344"/>
              <a:gd name="T72" fmla="*/ 43 w 302"/>
              <a:gd name="T73" fmla="*/ 154 h 344"/>
              <a:gd name="T74" fmla="*/ 90 w 302"/>
              <a:gd name="T75" fmla="*/ 106 h 344"/>
              <a:gd name="T76" fmla="*/ 138 w 302"/>
              <a:gd name="T77" fmla="*/ 154 h 344"/>
              <a:gd name="T78" fmla="*/ 90 w 302"/>
              <a:gd name="T79" fmla="*/ 201 h 344"/>
              <a:gd name="T80" fmla="*/ 162 w 302"/>
              <a:gd name="T81" fmla="*/ 251 h 344"/>
              <a:gd name="T82" fmla="*/ 140 w 302"/>
              <a:gd name="T83" fmla="*/ 251 h 344"/>
              <a:gd name="T84" fmla="*/ 128 w 302"/>
              <a:gd name="T85" fmla="*/ 230 h 344"/>
              <a:gd name="T86" fmla="*/ 139 w 302"/>
              <a:gd name="T87" fmla="*/ 211 h 344"/>
              <a:gd name="T88" fmla="*/ 163 w 302"/>
              <a:gd name="T89" fmla="*/ 211 h 344"/>
              <a:gd name="T90" fmla="*/ 174 w 302"/>
              <a:gd name="T91" fmla="*/ 230 h 344"/>
              <a:gd name="T92" fmla="*/ 162 w 302"/>
              <a:gd name="T93" fmla="*/ 251 h 344"/>
              <a:gd name="T94" fmla="*/ 211 w 302"/>
              <a:gd name="T95" fmla="*/ 201 h 344"/>
              <a:gd name="T96" fmla="*/ 164 w 302"/>
              <a:gd name="T97" fmla="*/ 154 h 344"/>
              <a:gd name="T98" fmla="*/ 211 w 302"/>
              <a:gd name="T99" fmla="*/ 106 h 344"/>
              <a:gd name="T100" fmla="*/ 259 w 302"/>
              <a:gd name="T101" fmla="*/ 154 h 344"/>
              <a:gd name="T102" fmla="*/ 211 w 302"/>
              <a:gd name="T103" fmla="*/ 20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44">
                <a:moveTo>
                  <a:pt x="151" y="0"/>
                </a:moveTo>
                <a:cubicBezTo>
                  <a:pt x="67" y="0"/>
                  <a:pt x="0" y="67"/>
                  <a:pt x="0" y="151"/>
                </a:cubicBezTo>
                <a:cubicBezTo>
                  <a:pt x="0" y="202"/>
                  <a:pt x="48" y="257"/>
                  <a:pt x="48" y="257"/>
                </a:cubicBezTo>
                <a:cubicBezTo>
                  <a:pt x="57" y="267"/>
                  <a:pt x="65" y="286"/>
                  <a:pt x="65" y="300"/>
                </a:cubicBezTo>
                <a:cubicBezTo>
                  <a:pt x="65" y="320"/>
                  <a:pt x="65" y="320"/>
                  <a:pt x="65" y="320"/>
                </a:cubicBezTo>
                <a:cubicBezTo>
                  <a:pt x="65" y="333"/>
                  <a:pt x="71" y="344"/>
                  <a:pt x="78" y="344"/>
                </a:cubicBezTo>
                <a:cubicBezTo>
                  <a:pt x="86" y="344"/>
                  <a:pt x="92" y="334"/>
                  <a:pt x="92" y="321"/>
                </a:cubicBezTo>
                <a:cubicBezTo>
                  <a:pt x="92" y="308"/>
                  <a:pt x="93" y="295"/>
                  <a:pt x="94" y="292"/>
                </a:cubicBezTo>
                <a:cubicBezTo>
                  <a:pt x="94" y="292"/>
                  <a:pt x="94" y="292"/>
                  <a:pt x="97" y="292"/>
                </a:cubicBezTo>
                <a:cubicBezTo>
                  <a:pt x="101" y="292"/>
                  <a:pt x="101" y="292"/>
                  <a:pt x="101" y="292"/>
                </a:cubicBezTo>
                <a:cubicBezTo>
                  <a:pt x="102" y="295"/>
                  <a:pt x="103" y="308"/>
                  <a:pt x="103" y="321"/>
                </a:cubicBezTo>
                <a:cubicBezTo>
                  <a:pt x="103" y="334"/>
                  <a:pt x="109" y="344"/>
                  <a:pt x="115" y="344"/>
                </a:cubicBezTo>
                <a:cubicBezTo>
                  <a:pt x="122" y="344"/>
                  <a:pt x="127" y="334"/>
                  <a:pt x="127" y="321"/>
                </a:cubicBezTo>
                <a:cubicBezTo>
                  <a:pt x="127" y="308"/>
                  <a:pt x="128" y="295"/>
                  <a:pt x="130" y="292"/>
                </a:cubicBezTo>
                <a:cubicBezTo>
                  <a:pt x="130" y="292"/>
                  <a:pt x="130" y="292"/>
                  <a:pt x="133" y="292"/>
                </a:cubicBezTo>
                <a:cubicBezTo>
                  <a:pt x="136" y="292"/>
                  <a:pt x="136" y="292"/>
                  <a:pt x="136" y="292"/>
                </a:cubicBezTo>
                <a:cubicBezTo>
                  <a:pt x="138" y="295"/>
                  <a:pt x="139" y="308"/>
                  <a:pt x="139" y="321"/>
                </a:cubicBezTo>
                <a:cubicBezTo>
                  <a:pt x="139" y="334"/>
                  <a:pt x="144" y="344"/>
                  <a:pt x="151" y="344"/>
                </a:cubicBezTo>
                <a:cubicBezTo>
                  <a:pt x="158" y="344"/>
                  <a:pt x="163" y="334"/>
                  <a:pt x="163" y="321"/>
                </a:cubicBezTo>
                <a:cubicBezTo>
                  <a:pt x="163" y="308"/>
                  <a:pt x="164" y="295"/>
                  <a:pt x="166" y="292"/>
                </a:cubicBezTo>
                <a:cubicBezTo>
                  <a:pt x="166" y="292"/>
                  <a:pt x="166" y="292"/>
                  <a:pt x="169" y="292"/>
                </a:cubicBezTo>
                <a:cubicBezTo>
                  <a:pt x="172" y="292"/>
                  <a:pt x="172" y="292"/>
                  <a:pt x="172" y="292"/>
                </a:cubicBezTo>
                <a:cubicBezTo>
                  <a:pt x="173" y="295"/>
                  <a:pt x="175" y="308"/>
                  <a:pt x="175" y="321"/>
                </a:cubicBezTo>
                <a:cubicBezTo>
                  <a:pt x="175" y="334"/>
                  <a:pt x="180" y="344"/>
                  <a:pt x="187" y="344"/>
                </a:cubicBezTo>
                <a:cubicBezTo>
                  <a:pt x="193" y="344"/>
                  <a:pt x="199" y="334"/>
                  <a:pt x="199" y="321"/>
                </a:cubicBezTo>
                <a:cubicBezTo>
                  <a:pt x="199" y="308"/>
                  <a:pt x="200" y="295"/>
                  <a:pt x="201" y="292"/>
                </a:cubicBezTo>
                <a:cubicBezTo>
                  <a:pt x="201" y="292"/>
                  <a:pt x="201" y="292"/>
                  <a:pt x="205" y="292"/>
                </a:cubicBezTo>
                <a:cubicBezTo>
                  <a:pt x="208" y="292"/>
                  <a:pt x="208" y="292"/>
                  <a:pt x="208" y="292"/>
                </a:cubicBezTo>
                <a:cubicBezTo>
                  <a:pt x="209" y="295"/>
                  <a:pt x="210" y="308"/>
                  <a:pt x="210" y="321"/>
                </a:cubicBezTo>
                <a:cubicBezTo>
                  <a:pt x="210" y="334"/>
                  <a:pt x="216" y="344"/>
                  <a:pt x="224" y="344"/>
                </a:cubicBezTo>
                <a:cubicBezTo>
                  <a:pt x="231" y="344"/>
                  <a:pt x="237" y="333"/>
                  <a:pt x="237" y="320"/>
                </a:cubicBezTo>
                <a:cubicBezTo>
                  <a:pt x="237" y="300"/>
                  <a:pt x="237" y="300"/>
                  <a:pt x="237" y="300"/>
                </a:cubicBezTo>
                <a:cubicBezTo>
                  <a:pt x="237" y="286"/>
                  <a:pt x="245" y="267"/>
                  <a:pt x="253" y="257"/>
                </a:cubicBezTo>
                <a:cubicBezTo>
                  <a:pt x="253" y="257"/>
                  <a:pt x="302" y="202"/>
                  <a:pt x="302" y="151"/>
                </a:cubicBezTo>
                <a:cubicBezTo>
                  <a:pt x="302" y="67"/>
                  <a:pt x="235" y="0"/>
                  <a:pt x="151" y="0"/>
                </a:cubicBezTo>
                <a:close/>
                <a:moveTo>
                  <a:pt x="90" y="201"/>
                </a:moveTo>
                <a:cubicBezTo>
                  <a:pt x="64" y="201"/>
                  <a:pt x="43" y="180"/>
                  <a:pt x="43" y="154"/>
                </a:cubicBezTo>
                <a:cubicBezTo>
                  <a:pt x="43" y="127"/>
                  <a:pt x="64" y="106"/>
                  <a:pt x="90" y="106"/>
                </a:cubicBezTo>
                <a:cubicBezTo>
                  <a:pt x="117" y="106"/>
                  <a:pt x="138" y="127"/>
                  <a:pt x="138" y="154"/>
                </a:cubicBezTo>
                <a:cubicBezTo>
                  <a:pt x="138" y="180"/>
                  <a:pt x="117" y="201"/>
                  <a:pt x="90" y="201"/>
                </a:cubicBezTo>
                <a:close/>
                <a:moveTo>
                  <a:pt x="162" y="251"/>
                </a:moveTo>
                <a:cubicBezTo>
                  <a:pt x="140" y="251"/>
                  <a:pt x="140" y="251"/>
                  <a:pt x="140" y="251"/>
                </a:cubicBezTo>
                <a:cubicBezTo>
                  <a:pt x="127" y="251"/>
                  <a:pt x="121" y="241"/>
                  <a:pt x="128" y="230"/>
                </a:cubicBezTo>
                <a:cubicBezTo>
                  <a:pt x="139" y="211"/>
                  <a:pt x="139" y="211"/>
                  <a:pt x="139" y="211"/>
                </a:cubicBezTo>
                <a:cubicBezTo>
                  <a:pt x="145" y="199"/>
                  <a:pt x="156" y="199"/>
                  <a:pt x="163" y="211"/>
                </a:cubicBezTo>
                <a:cubicBezTo>
                  <a:pt x="174" y="230"/>
                  <a:pt x="174" y="230"/>
                  <a:pt x="174" y="230"/>
                </a:cubicBezTo>
                <a:cubicBezTo>
                  <a:pt x="181" y="241"/>
                  <a:pt x="175" y="251"/>
                  <a:pt x="162" y="251"/>
                </a:cubicBezTo>
                <a:close/>
                <a:moveTo>
                  <a:pt x="211" y="201"/>
                </a:moveTo>
                <a:cubicBezTo>
                  <a:pt x="185" y="201"/>
                  <a:pt x="164" y="180"/>
                  <a:pt x="164" y="154"/>
                </a:cubicBezTo>
                <a:cubicBezTo>
                  <a:pt x="164" y="127"/>
                  <a:pt x="185" y="106"/>
                  <a:pt x="211" y="106"/>
                </a:cubicBezTo>
                <a:cubicBezTo>
                  <a:pt x="238" y="106"/>
                  <a:pt x="259" y="127"/>
                  <a:pt x="259" y="154"/>
                </a:cubicBezTo>
                <a:cubicBezTo>
                  <a:pt x="259" y="180"/>
                  <a:pt x="238" y="201"/>
                  <a:pt x="211" y="201"/>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endParaRPr lang="en-US">
              <a:solidFill>
                <a:srgbClr val="000000"/>
              </a:solidFill>
              <a:latin typeface="Franklin Gothic Book"/>
            </a:endParaRPr>
          </a:p>
        </p:txBody>
      </p:sp>
      <p:pic>
        <p:nvPicPr>
          <p:cNvPr id="50"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l="-20001" r="60001"/>
          <a:stretch>
            <a:fillRect/>
          </a:stretch>
        </p:blipFill>
        <p:spPr bwMode="auto">
          <a:xfrm>
            <a:off x="2124844" y="3142555"/>
            <a:ext cx="211138" cy="247650"/>
          </a:xfrm>
          <a:prstGeom prst="rect">
            <a:avLst/>
          </a:prstGeom>
          <a:noFill/>
        </p:spPr>
      </p:pic>
      <p:pic>
        <p:nvPicPr>
          <p:cNvPr id="51"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l="-20001" r="60001"/>
          <a:stretch>
            <a:fillRect/>
          </a:stretch>
        </p:blipFill>
        <p:spPr bwMode="auto">
          <a:xfrm>
            <a:off x="2124844" y="4345912"/>
            <a:ext cx="211138" cy="247650"/>
          </a:xfrm>
          <a:prstGeom prst="rect">
            <a:avLst/>
          </a:prstGeom>
          <a:noFill/>
        </p:spPr>
      </p:pic>
      <p:pic>
        <p:nvPicPr>
          <p:cNvPr id="52"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l="-20001" r="60001"/>
          <a:stretch>
            <a:fillRect/>
          </a:stretch>
        </p:blipFill>
        <p:spPr bwMode="auto">
          <a:xfrm>
            <a:off x="2124844" y="5483222"/>
            <a:ext cx="211138" cy="247650"/>
          </a:xfrm>
          <a:prstGeom prst="rect">
            <a:avLst/>
          </a:prstGeom>
          <a:noFill/>
        </p:spPr>
      </p:pic>
      <p:pic>
        <p:nvPicPr>
          <p:cNvPr id="11270" name="Picture 6" descr="http://images.vectorhq.com/images/previews/2c3/confidential-psd-415607.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141185" y="3156815"/>
            <a:ext cx="510450" cy="568746"/>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42"/>
          <p:cNvSpPr>
            <a:spLocks noEditPoints="1"/>
          </p:cNvSpPr>
          <p:nvPr/>
        </p:nvSpPr>
        <p:spPr bwMode="auto">
          <a:xfrm>
            <a:off x="2624782" y="3996766"/>
            <a:ext cx="284673" cy="321153"/>
          </a:xfrm>
          <a:custGeom>
            <a:avLst/>
            <a:gdLst>
              <a:gd name="T0" fmla="*/ 151 w 302"/>
              <a:gd name="T1" fmla="*/ 0 h 344"/>
              <a:gd name="T2" fmla="*/ 0 w 302"/>
              <a:gd name="T3" fmla="*/ 151 h 344"/>
              <a:gd name="T4" fmla="*/ 48 w 302"/>
              <a:gd name="T5" fmla="*/ 257 h 344"/>
              <a:gd name="T6" fmla="*/ 65 w 302"/>
              <a:gd name="T7" fmla="*/ 300 h 344"/>
              <a:gd name="T8" fmla="*/ 65 w 302"/>
              <a:gd name="T9" fmla="*/ 320 h 344"/>
              <a:gd name="T10" fmla="*/ 78 w 302"/>
              <a:gd name="T11" fmla="*/ 344 h 344"/>
              <a:gd name="T12" fmla="*/ 92 w 302"/>
              <a:gd name="T13" fmla="*/ 321 h 344"/>
              <a:gd name="T14" fmla="*/ 94 w 302"/>
              <a:gd name="T15" fmla="*/ 292 h 344"/>
              <a:gd name="T16" fmla="*/ 97 w 302"/>
              <a:gd name="T17" fmla="*/ 292 h 344"/>
              <a:gd name="T18" fmla="*/ 101 w 302"/>
              <a:gd name="T19" fmla="*/ 292 h 344"/>
              <a:gd name="T20" fmla="*/ 103 w 302"/>
              <a:gd name="T21" fmla="*/ 321 h 344"/>
              <a:gd name="T22" fmla="*/ 115 w 302"/>
              <a:gd name="T23" fmla="*/ 344 h 344"/>
              <a:gd name="T24" fmla="*/ 127 w 302"/>
              <a:gd name="T25" fmla="*/ 321 h 344"/>
              <a:gd name="T26" fmla="*/ 130 w 302"/>
              <a:gd name="T27" fmla="*/ 292 h 344"/>
              <a:gd name="T28" fmla="*/ 133 w 302"/>
              <a:gd name="T29" fmla="*/ 292 h 344"/>
              <a:gd name="T30" fmla="*/ 136 w 302"/>
              <a:gd name="T31" fmla="*/ 292 h 344"/>
              <a:gd name="T32" fmla="*/ 139 w 302"/>
              <a:gd name="T33" fmla="*/ 321 h 344"/>
              <a:gd name="T34" fmla="*/ 151 w 302"/>
              <a:gd name="T35" fmla="*/ 344 h 344"/>
              <a:gd name="T36" fmla="*/ 163 w 302"/>
              <a:gd name="T37" fmla="*/ 321 h 344"/>
              <a:gd name="T38" fmla="*/ 166 w 302"/>
              <a:gd name="T39" fmla="*/ 292 h 344"/>
              <a:gd name="T40" fmla="*/ 169 w 302"/>
              <a:gd name="T41" fmla="*/ 292 h 344"/>
              <a:gd name="T42" fmla="*/ 172 w 302"/>
              <a:gd name="T43" fmla="*/ 292 h 344"/>
              <a:gd name="T44" fmla="*/ 175 w 302"/>
              <a:gd name="T45" fmla="*/ 321 h 344"/>
              <a:gd name="T46" fmla="*/ 187 w 302"/>
              <a:gd name="T47" fmla="*/ 344 h 344"/>
              <a:gd name="T48" fmla="*/ 199 w 302"/>
              <a:gd name="T49" fmla="*/ 321 h 344"/>
              <a:gd name="T50" fmla="*/ 201 w 302"/>
              <a:gd name="T51" fmla="*/ 292 h 344"/>
              <a:gd name="T52" fmla="*/ 205 w 302"/>
              <a:gd name="T53" fmla="*/ 292 h 344"/>
              <a:gd name="T54" fmla="*/ 208 w 302"/>
              <a:gd name="T55" fmla="*/ 292 h 344"/>
              <a:gd name="T56" fmla="*/ 210 w 302"/>
              <a:gd name="T57" fmla="*/ 321 h 344"/>
              <a:gd name="T58" fmla="*/ 224 w 302"/>
              <a:gd name="T59" fmla="*/ 344 h 344"/>
              <a:gd name="T60" fmla="*/ 237 w 302"/>
              <a:gd name="T61" fmla="*/ 320 h 344"/>
              <a:gd name="T62" fmla="*/ 237 w 302"/>
              <a:gd name="T63" fmla="*/ 300 h 344"/>
              <a:gd name="T64" fmla="*/ 253 w 302"/>
              <a:gd name="T65" fmla="*/ 257 h 344"/>
              <a:gd name="T66" fmla="*/ 302 w 302"/>
              <a:gd name="T67" fmla="*/ 151 h 344"/>
              <a:gd name="T68" fmla="*/ 151 w 302"/>
              <a:gd name="T69" fmla="*/ 0 h 344"/>
              <a:gd name="T70" fmla="*/ 90 w 302"/>
              <a:gd name="T71" fmla="*/ 201 h 344"/>
              <a:gd name="T72" fmla="*/ 43 w 302"/>
              <a:gd name="T73" fmla="*/ 154 h 344"/>
              <a:gd name="T74" fmla="*/ 90 w 302"/>
              <a:gd name="T75" fmla="*/ 106 h 344"/>
              <a:gd name="T76" fmla="*/ 138 w 302"/>
              <a:gd name="T77" fmla="*/ 154 h 344"/>
              <a:gd name="T78" fmla="*/ 90 w 302"/>
              <a:gd name="T79" fmla="*/ 201 h 344"/>
              <a:gd name="T80" fmla="*/ 162 w 302"/>
              <a:gd name="T81" fmla="*/ 251 h 344"/>
              <a:gd name="T82" fmla="*/ 140 w 302"/>
              <a:gd name="T83" fmla="*/ 251 h 344"/>
              <a:gd name="T84" fmla="*/ 128 w 302"/>
              <a:gd name="T85" fmla="*/ 230 h 344"/>
              <a:gd name="T86" fmla="*/ 139 w 302"/>
              <a:gd name="T87" fmla="*/ 211 h 344"/>
              <a:gd name="T88" fmla="*/ 163 w 302"/>
              <a:gd name="T89" fmla="*/ 211 h 344"/>
              <a:gd name="T90" fmla="*/ 174 w 302"/>
              <a:gd name="T91" fmla="*/ 230 h 344"/>
              <a:gd name="T92" fmla="*/ 162 w 302"/>
              <a:gd name="T93" fmla="*/ 251 h 344"/>
              <a:gd name="T94" fmla="*/ 211 w 302"/>
              <a:gd name="T95" fmla="*/ 201 h 344"/>
              <a:gd name="T96" fmla="*/ 164 w 302"/>
              <a:gd name="T97" fmla="*/ 154 h 344"/>
              <a:gd name="T98" fmla="*/ 211 w 302"/>
              <a:gd name="T99" fmla="*/ 106 h 344"/>
              <a:gd name="T100" fmla="*/ 259 w 302"/>
              <a:gd name="T101" fmla="*/ 154 h 344"/>
              <a:gd name="T102" fmla="*/ 211 w 302"/>
              <a:gd name="T103" fmla="*/ 20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44">
                <a:moveTo>
                  <a:pt x="151" y="0"/>
                </a:moveTo>
                <a:cubicBezTo>
                  <a:pt x="67" y="0"/>
                  <a:pt x="0" y="67"/>
                  <a:pt x="0" y="151"/>
                </a:cubicBezTo>
                <a:cubicBezTo>
                  <a:pt x="0" y="202"/>
                  <a:pt x="48" y="257"/>
                  <a:pt x="48" y="257"/>
                </a:cubicBezTo>
                <a:cubicBezTo>
                  <a:pt x="57" y="267"/>
                  <a:pt x="65" y="286"/>
                  <a:pt x="65" y="300"/>
                </a:cubicBezTo>
                <a:cubicBezTo>
                  <a:pt x="65" y="320"/>
                  <a:pt x="65" y="320"/>
                  <a:pt x="65" y="320"/>
                </a:cubicBezTo>
                <a:cubicBezTo>
                  <a:pt x="65" y="333"/>
                  <a:pt x="71" y="344"/>
                  <a:pt x="78" y="344"/>
                </a:cubicBezTo>
                <a:cubicBezTo>
                  <a:pt x="86" y="344"/>
                  <a:pt x="92" y="334"/>
                  <a:pt x="92" y="321"/>
                </a:cubicBezTo>
                <a:cubicBezTo>
                  <a:pt x="92" y="308"/>
                  <a:pt x="93" y="295"/>
                  <a:pt x="94" y="292"/>
                </a:cubicBezTo>
                <a:cubicBezTo>
                  <a:pt x="94" y="292"/>
                  <a:pt x="94" y="292"/>
                  <a:pt x="97" y="292"/>
                </a:cubicBezTo>
                <a:cubicBezTo>
                  <a:pt x="101" y="292"/>
                  <a:pt x="101" y="292"/>
                  <a:pt x="101" y="292"/>
                </a:cubicBezTo>
                <a:cubicBezTo>
                  <a:pt x="102" y="295"/>
                  <a:pt x="103" y="308"/>
                  <a:pt x="103" y="321"/>
                </a:cubicBezTo>
                <a:cubicBezTo>
                  <a:pt x="103" y="334"/>
                  <a:pt x="109" y="344"/>
                  <a:pt x="115" y="344"/>
                </a:cubicBezTo>
                <a:cubicBezTo>
                  <a:pt x="122" y="344"/>
                  <a:pt x="127" y="334"/>
                  <a:pt x="127" y="321"/>
                </a:cubicBezTo>
                <a:cubicBezTo>
                  <a:pt x="127" y="308"/>
                  <a:pt x="128" y="295"/>
                  <a:pt x="130" y="292"/>
                </a:cubicBezTo>
                <a:cubicBezTo>
                  <a:pt x="130" y="292"/>
                  <a:pt x="130" y="292"/>
                  <a:pt x="133" y="292"/>
                </a:cubicBezTo>
                <a:cubicBezTo>
                  <a:pt x="136" y="292"/>
                  <a:pt x="136" y="292"/>
                  <a:pt x="136" y="292"/>
                </a:cubicBezTo>
                <a:cubicBezTo>
                  <a:pt x="138" y="295"/>
                  <a:pt x="139" y="308"/>
                  <a:pt x="139" y="321"/>
                </a:cubicBezTo>
                <a:cubicBezTo>
                  <a:pt x="139" y="334"/>
                  <a:pt x="144" y="344"/>
                  <a:pt x="151" y="344"/>
                </a:cubicBezTo>
                <a:cubicBezTo>
                  <a:pt x="158" y="344"/>
                  <a:pt x="163" y="334"/>
                  <a:pt x="163" y="321"/>
                </a:cubicBezTo>
                <a:cubicBezTo>
                  <a:pt x="163" y="308"/>
                  <a:pt x="164" y="295"/>
                  <a:pt x="166" y="292"/>
                </a:cubicBezTo>
                <a:cubicBezTo>
                  <a:pt x="166" y="292"/>
                  <a:pt x="166" y="292"/>
                  <a:pt x="169" y="292"/>
                </a:cubicBezTo>
                <a:cubicBezTo>
                  <a:pt x="172" y="292"/>
                  <a:pt x="172" y="292"/>
                  <a:pt x="172" y="292"/>
                </a:cubicBezTo>
                <a:cubicBezTo>
                  <a:pt x="173" y="295"/>
                  <a:pt x="175" y="308"/>
                  <a:pt x="175" y="321"/>
                </a:cubicBezTo>
                <a:cubicBezTo>
                  <a:pt x="175" y="334"/>
                  <a:pt x="180" y="344"/>
                  <a:pt x="187" y="344"/>
                </a:cubicBezTo>
                <a:cubicBezTo>
                  <a:pt x="193" y="344"/>
                  <a:pt x="199" y="334"/>
                  <a:pt x="199" y="321"/>
                </a:cubicBezTo>
                <a:cubicBezTo>
                  <a:pt x="199" y="308"/>
                  <a:pt x="200" y="295"/>
                  <a:pt x="201" y="292"/>
                </a:cubicBezTo>
                <a:cubicBezTo>
                  <a:pt x="201" y="292"/>
                  <a:pt x="201" y="292"/>
                  <a:pt x="205" y="292"/>
                </a:cubicBezTo>
                <a:cubicBezTo>
                  <a:pt x="208" y="292"/>
                  <a:pt x="208" y="292"/>
                  <a:pt x="208" y="292"/>
                </a:cubicBezTo>
                <a:cubicBezTo>
                  <a:pt x="209" y="295"/>
                  <a:pt x="210" y="308"/>
                  <a:pt x="210" y="321"/>
                </a:cubicBezTo>
                <a:cubicBezTo>
                  <a:pt x="210" y="334"/>
                  <a:pt x="216" y="344"/>
                  <a:pt x="224" y="344"/>
                </a:cubicBezTo>
                <a:cubicBezTo>
                  <a:pt x="231" y="344"/>
                  <a:pt x="237" y="333"/>
                  <a:pt x="237" y="320"/>
                </a:cubicBezTo>
                <a:cubicBezTo>
                  <a:pt x="237" y="300"/>
                  <a:pt x="237" y="300"/>
                  <a:pt x="237" y="300"/>
                </a:cubicBezTo>
                <a:cubicBezTo>
                  <a:pt x="237" y="286"/>
                  <a:pt x="245" y="267"/>
                  <a:pt x="253" y="257"/>
                </a:cubicBezTo>
                <a:cubicBezTo>
                  <a:pt x="253" y="257"/>
                  <a:pt x="302" y="202"/>
                  <a:pt x="302" y="151"/>
                </a:cubicBezTo>
                <a:cubicBezTo>
                  <a:pt x="302" y="67"/>
                  <a:pt x="235" y="0"/>
                  <a:pt x="151" y="0"/>
                </a:cubicBezTo>
                <a:close/>
                <a:moveTo>
                  <a:pt x="90" y="201"/>
                </a:moveTo>
                <a:cubicBezTo>
                  <a:pt x="64" y="201"/>
                  <a:pt x="43" y="180"/>
                  <a:pt x="43" y="154"/>
                </a:cubicBezTo>
                <a:cubicBezTo>
                  <a:pt x="43" y="127"/>
                  <a:pt x="64" y="106"/>
                  <a:pt x="90" y="106"/>
                </a:cubicBezTo>
                <a:cubicBezTo>
                  <a:pt x="117" y="106"/>
                  <a:pt x="138" y="127"/>
                  <a:pt x="138" y="154"/>
                </a:cubicBezTo>
                <a:cubicBezTo>
                  <a:pt x="138" y="180"/>
                  <a:pt x="117" y="201"/>
                  <a:pt x="90" y="201"/>
                </a:cubicBezTo>
                <a:close/>
                <a:moveTo>
                  <a:pt x="162" y="251"/>
                </a:moveTo>
                <a:cubicBezTo>
                  <a:pt x="140" y="251"/>
                  <a:pt x="140" y="251"/>
                  <a:pt x="140" y="251"/>
                </a:cubicBezTo>
                <a:cubicBezTo>
                  <a:pt x="127" y="251"/>
                  <a:pt x="121" y="241"/>
                  <a:pt x="128" y="230"/>
                </a:cubicBezTo>
                <a:cubicBezTo>
                  <a:pt x="139" y="211"/>
                  <a:pt x="139" y="211"/>
                  <a:pt x="139" y="211"/>
                </a:cubicBezTo>
                <a:cubicBezTo>
                  <a:pt x="145" y="199"/>
                  <a:pt x="156" y="199"/>
                  <a:pt x="163" y="211"/>
                </a:cubicBezTo>
                <a:cubicBezTo>
                  <a:pt x="174" y="230"/>
                  <a:pt x="174" y="230"/>
                  <a:pt x="174" y="230"/>
                </a:cubicBezTo>
                <a:cubicBezTo>
                  <a:pt x="181" y="241"/>
                  <a:pt x="175" y="251"/>
                  <a:pt x="162" y="251"/>
                </a:cubicBezTo>
                <a:close/>
                <a:moveTo>
                  <a:pt x="211" y="201"/>
                </a:moveTo>
                <a:cubicBezTo>
                  <a:pt x="185" y="201"/>
                  <a:pt x="164" y="180"/>
                  <a:pt x="164" y="154"/>
                </a:cubicBezTo>
                <a:cubicBezTo>
                  <a:pt x="164" y="127"/>
                  <a:pt x="185" y="106"/>
                  <a:pt x="211" y="106"/>
                </a:cubicBezTo>
                <a:cubicBezTo>
                  <a:pt x="238" y="106"/>
                  <a:pt x="259" y="127"/>
                  <a:pt x="259" y="154"/>
                </a:cubicBezTo>
                <a:cubicBezTo>
                  <a:pt x="259" y="180"/>
                  <a:pt x="238" y="201"/>
                  <a:pt x="211" y="201"/>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endParaRPr lang="en-US">
              <a:solidFill>
                <a:srgbClr val="000000"/>
              </a:solidFill>
              <a:latin typeface="Franklin Gothic Book"/>
            </a:endParaRPr>
          </a:p>
        </p:txBody>
      </p:sp>
    </p:spTree>
    <p:extLst>
      <p:ext uri="{BB962C8B-B14F-4D97-AF65-F5344CB8AC3E}">
        <p14:creationId xmlns:p14="http://schemas.microsoft.com/office/powerpoint/2010/main" val="347632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par>
                                <p:cTn id="79" presetID="10"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10" presetClass="entr" presetSubtype="0" fill="hold"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500"/>
                                        <p:tgtEl>
                                          <p:spTgt spid="5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3" nodeType="click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fade">
                                      <p:cBhvr>
                                        <p:cTn id="89" dur="500"/>
                                        <p:tgtEl>
                                          <p:spTgt spid="42"/>
                                        </p:tgtEl>
                                      </p:cBhvr>
                                    </p:animEffect>
                                  </p:childTnLst>
                                </p:cTn>
                              </p:par>
                              <p:par>
                                <p:cTn id="90" presetID="10" presetClass="entr" presetSubtype="0" fill="hold" grpId="3" nodeType="with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par>
                                <p:cTn id="99" presetID="0" presetClass="path" presetSubtype="0" repeatCount="6000" accel="50000" decel="50000" autoRev="1" fill="hold" grpId="1" nodeType="withEffect">
                                  <p:stCondLst>
                                    <p:cond delay="0"/>
                                  </p:stCondLst>
                                  <p:childTnLst>
                                    <p:animMotion origin="layout" path="M 0 0 L 0.04414 0.00139 L 0.13112 0.18657 L 0.54453 0.1912 " pathEditMode="relative" ptsTypes="AAAA">
                                      <p:cBhvr>
                                        <p:cTn id="100" dur="1000" fill="hold"/>
                                        <p:tgtEl>
                                          <p:spTgt spid="42"/>
                                        </p:tgtEl>
                                        <p:attrNameLst>
                                          <p:attrName>ppt_x</p:attrName>
                                          <p:attrName>ppt_y</p:attrName>
                                        </p:attrNameLst>
                                      </p:cBhvr>
                                    </p:animMotion>
                                  </p:childTnLst>
                                </p:cTn>
                              </p:par>
                              <p:par>
                                <p:cTn id="101" presetID="0" presetClass="path" presetSubtype="0" repeatCount="4000" accel="50000" decel="50000" autoRev="1" fill="hold" grpId="1" nodeType="withEffect">
                                  <p:stCondLst>
                                    <p:cond delay="500"/>
                                  </p:stCondLst>
                                  <p:childTnLst>
                                    <p:animMotion origin="layout" path="M 0 0 L 0.04414 -0.00139 L 0.13073 0.05926 L 0.54544 0.06158 " pathEditMode="relative" ptsTypes="AAAA">
                                      <p:cBhvr>
                                        <p:cTn id="102" dur="1500" fill="hold"/>
                                        <p:tgtEl>
                                          <p:spTgt spid="49"/>
                                        </p:tgtEl>
                                        <p:attrNameLst>
                                          <p:attrName>ppt_x</p:attrName>
                                          <p:attrName>ppt_y</p:attrName>
                                        </p:attrNameLst>
                                      </p:cBhvr>
                                    </p:animMotion>
                                  </p:childTnLst>
                                </p:cTn>
                              </p:par>
                              <p:par>
                                <p:cTn id="103" presetID="0" presetClass="path" presetSubtype="0" repeatCount="3000" accel="50222" decel="49778" autoRev="1" fill="hold" grpId="1" nodeType="withEffect">
                                  <p:stCondLst>
                                    <p:cond delay="0"/>
                                  </p:stCondLst>
                                  <p:childTnLst>
                                    <p:animMotion origin="layout" path="M 0 0 L 0.04284 -0.00092 L 0.13203 -0.1081 L 0.54375 -0.10301 " pathEditMode="relative" ptsTypes="AAAA">
                                      <p:cBhvr>
                                        <p:cTn id="104" dur="2017" fill="hold"/>
                                        <p:tgtEl>
                                          <p:spTgt spid="43"/>
                                        </p:tgtEl>
                                        <p:attrNameLst>
                                          <p:attrName>ppt_x</p:attrName>
                                          <p:attrName>ppt_y</p:attrName>
                                        </p:attrNameLst>
                                      </p:cBhvr>
                                    </p:animMotion>
                                  </p:childTnLst>
                                </p:cTn>
                              </p:par>
                              <p:par>
                                <p:cTn id="105" presetID="10" presetClass="entr" presetSubtype="0" fill="hold" nodeType="withEffect">
                                  <p:stCondLst>
                                    <p:cond delay="2050"/>
                                  </p:stCondLst>
                                  <p:childTnLst>
                                    <p:set>
                                      <p:cBhvr>
                                        <p:cTn id="106" dur="1" fill="hold">
                                          <p:stCondLst>
                                            <p:cond delay="0"/>
                                          </p:stCondLst>
                                        </p:cTn>
                                        <p:tgtEl>
                                          <p:spTgt spid="11270"/>
                                        </p:tgtEl>
                                        <p:attrNameLst>
                                          <p:attrName>style.visibility</p:attrName>
                                        </p:attrNameLst>
                                      </p:cBhvr>
                                      <p:to>
                                        <p:strVal val="visible"/>
                                      </p:to>
                                    </p:set>
                                    <p:animEffect transition="in" filter="fade">
                                      <p:cBhvr>
                                        <p:cTn id="107" dur="450"/>
                                        <p:tgtEl>
                                          <p:spTgt spid="11270"/>
                                        </p:tgtEl>
                                      </p:cBhvr>
                                    </p:animEffect>
                                  </p:childTnLst>
                                </p:cTn>
                              </p:par>
                              <p:par>
                                <p:cTn id="108" presetID="0" presetClass="path" presetSubtype="0" accel="50000" decel="50000" fill="hold" nodeType="withEffect">
                                  <p:stCondLst>
                                    <p:cond delay="1950"/>
                                  </p:stCondLst>
                                  <p:childTnLst>
                                    <p:animMotion origin="layout" path="M 6.25E-7 2.59259E-6 L -0.41198 -0.00463 L -0.50104 0.10093 L -0.54375 0.10185 " pathEditMode="relative" ptsTypes="AAAA">
                                      <p:cBhvr>
                                        <p:cTn id="109" dur="2050" fill="hold"/>
                                        <p:tgtEl>
                                          <p:spTgt spid="11270"/>
                                        </p:tgtEl>
                                        <p:attrNameLst>
                                          <p:attrName>ppt_x</p:attrName>
                                          <p:attrName>ppt_y</p:attrName>
                                        </p:attrNameLst>
                                      </p:cBhvr>
                                    </p:animMotion>
                                  </p:childTnLst>
                                </p:cTn>
                              </p:par>
                              <p:par>
                                <p:cTn id="110" presetID="10" presetClass="exit" presetSubtype="0" fill="hold" nodeType="withEffect">
                                  <p:stCondLst>
                                    <p:cond delay="3800"/>
                                  </p:stCondLst>
                                  <p:childTnLst>
                                    <p:animEffect transition="out" filter="fade">
                                      <p:cBhvr>
                                        <p:cTn id="111" dur="600"/>
                                        <p:tgtEl>
                                          <p:spTgt spid="11270"/>
                                        </p:tgtEl>
                                      </p:cBhvr>
                                    </p:animEffect>
                                    <p:set>
                                      <p:cBhvr>
                                        <p:cTn id="112" dur="1" fill="hold">
                                          <p:stCondLst>
                                            <p:cond delay="599"/>
                                          </p:stCondLst>
                                        </p:cTn>
                                        <p:tgtEl>
                                          <p:spTgt spid="11270"/>
                                        </p:tgtEl>
                                        <p:attrNameLst>
                                          <p:attrName>style.visibility</p:attrName>
                                        </p:attrNameLst>
                                      </p:cBhvr>
                                      <p:to>
                                        <p:strVal val="hidden"/>
                                      </p:to>
                                    </p:set>
                                  </p:childTnLst>
                                </p:cTn>
                              </p:par>
                              <p:par>
                                <p:cTn id="113" presetID="0" presetClass="path" presetSubtype="0" repeatCount="10000" accel="50000" decel="50000" autoRev="1" fill="hold" grpId="1" nodeType="withEffect">
                                  <p:stCondLst>
                                    <p:cond delay="0"/>
                                  </p:stCondLst>
                                  <p:childTnLst>
                                    <p:animMotion origin="layout" path="M 0 0 L 0.04284 0.00093 L 0.13242 -0.25393 L 0.54414 -0.25463 " pathEditMode="relative" ptsTypes="AAAA">
                                      <p:cBhvr>
                                        <p:cTn id="114" dur="500" fill="hold"/>
                                        <p:tgtEl>
                                          <p:spTgt spid="44"/>
                                        </p:tgtEl>
                                        <p:attrNameLst>
                                          <p:attrName>ppt_x</p:attrName>
                                          <p:attrName>ppt_y</p:attrName>
                                        </p:attrNameLst>
                                      </p:cBhvr>
                                    </p:animMotion>
                                  </p:childTnLst>
                                </p:cTn>
                              </p:par>
                            </p:childTnLst>
                          </p:cTn>
                        </p:par>
                        <p:par>
                          <p:cTn id="115" fill="hold">
                            <p:stCondLst>
                              <p:cond delay="12500"/>
                            </p:stCondLst>
                            <p:childTnLst>
                              <p:par>
                                <p:cTn id="116" presetID="10" presetClass="exit" presetSubtype="0" fill="hold" grpId="2" nodeType="afterEffect">
                                  <p:stCondLst>
                                    <p:cond delay="0"/>
                                  </p:stCondLst>
                                  <p:childTnLst>
                                    <p:animEffect transition="out" filter="fade">
                                      <p:cBhvr>
                                        <p:cTn id="117" dur="500"/>
                                        <p:tgtEl>
                                          <p:spTgt spid="42"/>
                                        </p:tgtEl>
                                      </p:cBhvr>
                                    </p:animEffect>
                                    <p:set>
                                      <p:cBhvr>
                                        <p:cTn id="118" dur="1" fill="hold">
                                          <p:stCondLst>
                                            <p:cond delay="499"/>
                                          </p:stCondLst>
                                        </p:cTn>
                                        <p:tgtEl>
                                          <p:spTgt spid="42"/>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500"/>
                                        <p:tgtEl>
                                          <p:spTgt spid="49"/>
                                        </p:tgtEl>
                                      </p:cBhvr>
                                    </p:animEffect>
                                    <p:set>
                                      <p:cBhvr>
                                        <p:cTn id="121" dur="1" fill="hold">
                                          <p:stCondLst>
                                            <p:cond delay="499"/>
                                          </p:stCondLst>
                                        </p:cTn>
                                        <p:tgtEl>
                                          <p:spTgt spid="49"/>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43"/>
                                        </p:tgtEl>
                                      </p:cBhvr>
                                    </p:animEffect>
                                    <p:set>
                                      <p:cBhvr>
                                        <p:cTn id="124" dur="1" fill="hold">
                                          <p:stCondLst>
                                            <p:cond delay="499"/>
                                          </p:stCondLst>
                                        </p:cTn>
                                        <p:tgtEl>
                                          <p:spTgt spid="43"/>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44"/>
                                        </p:tgtEl>
                                      </p:cBhvr>
                                    </p:animEffect>
                                    <p:set>
                                      <p:cBhvr>
                                        <p:cTn id="127" dur="1" fill="hold">
                                          <p:stCondLst>
                                            <p:cond delay="499"/>
                                          </p:stCondLst>
                                        </p:cTn>
                                        <p:tgtEl>
                                          <p:spTgt spid="44"/>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19" grpId="0" animBg="1"/>
      <p:bldP spid="20" grpId="0" animBg="1"/>
      <p:bldP spid="21" grpId="0" animBg="1"/>
      <p:bldP spid="22" grpId="0" animBg="1"/>
      <p:bldP spid="24" grpId="0" animBg="1"/>
      <p:bldP spid="25" grpId="0"/>
      <p:bldP spid="26" grpId="0"/>
      <p:bldP spid="29" grpId="0"/>
      <p:bldP spid="30" grpId="0"/>
      <p:bldP spid="42" grpId="1" animBg="1"/>
      <p:bldP spid="42" grpId="2" animBg="1"/>
      <p:bldP spid="42" grpId="3" animBg="1"/>
      <p:bldP spid="46" grpId="0"/>
      <p:bldP spid="47" grpId="0" animBg="1"/>
      <p:bldP spid="48" grpId="0" animBg="1"/>
      <p:bldP spid="49" grpId="1" animBg="1"/>
      <p:bldP spid="49" grpId="2" animBg="1"/>
      <p:bldP spid="49" grpId="3" animBg="1"/>
      <p:bldP spid="44" grpId="0" animBg="1"/>
      <p:bldP spid="44" grpId="1" animBg="1"/>
      <p:bldP spid="44" grpId="2" animBg="1"/>
      <p:bldP spid="43" grpId="0" animBg="1"/>
      <p:bldP spid="43" grpId="1" animBg="1"/>
      <p:bldP spid="43" grpId="2"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6" name="Content Placeholder 5"/>
          <p:cNvSpPr>
            <a:spLocks noGrp="1"/>
          </p:cNvSpPr>
          <p:nvPr>
            <p:ph idx="1"/>
          </p:nvPr>
        </p:nvSpPr>
        <p:spPr>
          <a:xfrm>
            <a:off x="592721" y="2333548"/>
            <a:ext cx="4630331" cy="3606394"/>
          </a:xfrm>
        </p:spPr>
        <p:txBody>
          <a:bodyPr/>
          <a:lstStyle/>
          <a:p>
            <a:r>
              <a:rPr lang="en-US" dirty="0" smtClean="0"/>
              <a:t>IPS/IDS/WAF solutions that rely on MITM / RSA Ciphers are not going to work in the PFS world</a:t>
            </a:r>
          </a:p>
          <a:p>
            <a:r>
              <a:rPr lang="en-US" dirty="0" smtClean="0"/>
              <a:t>Passive </a:t>
            </a:r>
            <a:r>
              <a:rPr lang="en-US" dirty="0"/>
              <a:t>tap or layer 2 “bump in the wire” mode of </a:t>
            </a:r>
            <a:r>
              <a:rPr lang="en-US" dirty="0" smtClean="0"/>
              <a:t>deployments will not work in a PFS world</a:t>
            </a:r>
          </a:p>
          <a:p>
            <a:r>
              <a:rPr lang="en-US" dirty="0" smtClean="0"/>
              <a:t>Will require inline reverse/full proxy implementation </a:t>
            </a:r>
          </a:p>
          <a:p>
            <a:endParaRPr lang="en-US" dirty="0"/>
          </a:p>
        </p:txBody>
      </p:sp>
      <p:sp>
        <p:nvSpPr>
          <p:cNvPr id="2" name="Title 1"/>
          <p:cNvSpPr>
            <a:spLocks noGrp="1"/>
          </p:cNvSpPr>
          <p:nvPr>
            <p:ph type="title"/>
          </p:nvPr>
        </p:nvSpPr>
        <p:spPr/>
        <p:txBody>
          <a:bodyPr/>
          <a:lstStyle/>
          <a:p>
            <a:r>
              <a:rPr lang="en-US" dirty="0" smtClean="0"/>
              <a:t>Perfect Forward Secrecy &amp; Continued Visibility</a:t>
            </a:r>
            <a:endParaRPr lang="en-US" dirty="0"/>
          </a:p>
        </p:txBody>
      </p:sp>
      <p:grpSp>
        <p:nvGrpSpPr>
          <p:cNvPr id="8" name="Group 7"/>
          <p:cNvGrpSpPr/>
          <p:nvPr/>
        </p:nvGrpSpPr>
        <p:grpSpPr>
          <a:xfrm>
            <a:off x="250255" y="1228357"/>
            <a:ext cx="5262678" cy="916229"/>
            <a:chOff x="2352050" y="1600200"/>
            <a:chExt cx="7476162" cy="100970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6012" y="1600200"/>
              <a:ext cx="6172200" cy="1009700"/>
            </a:xfrm>
            <a:prstGeom prst="rect">
              <a:avLst/>
            </a:prstGeom>
          </p:spPr>
        </p:pic>
        <p:pic>
          <p:nvPicPr>
            <p:cNvPr id="10" name="Picture 9"/>
            <p:cNvPicPr>
              <a:picLocks noChangeAspect="1"/>
            </p:cNvPicPr>
            <p:nvPr/>
          </p:nvPicPr>
          <p:blipFill>
            <a:blip r:embed="rId4"/>
            <a:stretch>
              <a:fillRect/>
            </a:stretch>
          </p:blipFill>
          <p:spPr>
            <a:xfrm>
              <a:off x="2352050" y="1600200"/>
              <a:ext cx="1380162" cy="990600"/>
            </a:xfrm>
            <a:prstGeom prst="rect">
              <a:avLst/>
            </a:prstGeom>
          </p:spPr>
        </p:pic>
      </p:gr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156" y="1843430"/>
            <a:ext cx="6068919" cy="3631311"/>
          </a:xfrm>
          <a:prstGeom prst="rect">
            <a:avLst/>
          </a:prstGeom>
        </p:spPr>
      </p:pic>
    </p:spTree>
    <p:extLst>
      <p:ext uri="{BB962C8B-B14F-4D97-AF65-F5344CB8AC3E}">
        <p14:creationId xmlns:p14="http://schemas.microsoft.com/office/powerpoint/2010/main" val="2160884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4" name="Title 3"/>
          <p:cNvSpPr>
            <a:spLocks noGrp="1"/>
          </p:cNvSpPr>
          <p:nvPr>
            <p:ph type="title"/>
          </p:nvPr>
        </p:nvSpPr>
        <p:spPr/>
        <p:txBody>
          <a:bodyPr/>
          <a:lstStyle/>
          <a:p>
            <a:r>
              <a:rPr lang="en-US" dirty="0" smtClean="0"/>
              <a:t>SSL Visibility Solution Overview</a:t>
            </a:r>
            <a:endParaRPr lang="en-US" dirty="0"/>
          </a:p>
        </p:txBody>
      </p:sp>
      <p:sp>
        <p:nvSpPr>
          <p:cNvPr id="6" name="Rounded Rectangle 5"/>
          <p:cNvSpPr/>
          <p:nvPr/>
        </p:nvSpPr>
        <p:spPr>
          <a:xfrm>
            <a:off x="7656487" y="1827923"/>
            <a:ext cx="1508934" cy="1886168"/>
          </a:xfrm>
          <a:prstGeom prst="roundRect">
            <a:avLst>
              <a:gd name="adj" fmla="val 6998"/>
            </a:avLst>
          </a:prstGeom>
          <a:solidFill>
            <a:schemeClr val="bg1"/>
          </a:solidFill>
          <a:ln w="28575" cmpd="sng">
            <a:solidFill>
              <a:schemeClr val="tx2"/>
            </a:solidFill>
          </a:ln>
        </p:spPr>
        <p:txBody>
          <a:bodyPr vert="horz"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endParaRPr lang="en-US" sz="1200" cap="all">
              <a:solidFill>
                <a:schemeClr val="bg1"/>
              </a:solidFill>
              <a:effectLst>
                <a:outerShdw blurRad="38100" dist="25400" dir="2700000" algn="tl">
                  <a:srgbClr val="000000">
                    <a:alpha val="0"/>
                  </a:srgbClr>
                </a:outerShdw>
              </a:effectLst>
              <a:latin typeface="+mj-lt"/>
            </a:endParaRPr>
          </a:p>
        </p:txBody>
      </p:sp>
      <p:sp>
        <p:nvSpPr>
          <p:cNvPr id="7" name="Rectangle 6"/>
          <p:cNvSpPr/>
          <p:nvPr/>
        </p:nvSpPr>
        <p:spPr>
          <a:xfrm>
            <a:off x="7833672" y="3651219"/>
            <a:ext cx="1143132" cy="125745"/>
          </a:xfrm>
          <a:prstGeom prst="rect">
            <a:avLst/>
          </a:prstGeom>
          <a:solidFill>
            <a:schemeClr val="bg1">
              <a:lumMod val="95000"/>
            </a:schemeClr>
          </a:solidFill>
        </p:spPr>
        <p:txBody>
          <a:bodyPr vert="horz"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endParaRPr lang="en-US" sz="1200" cap="all">
              <a:solidFill>
                <a:schemeClr val="bg1"/>
              </a:solidFill>
              <a:effectLst>
                <a:outerShdw blurRad="38100" dist="25400" dir="2700000" algn="tl">
                  <a:srgbClr val="000000">
                    <a:alpha val="0"/>
                  </a:srgbClr>
                </a:outerShdw>
              </a:effectLst>
              <a:latin typeface="+mj-lt"/>
            </a:endParaRPr>
          </a:p>
        </p:txBody>
      </p:sp>
      <p:sp>
        <p:nvSpPr>
          <p:cNvPr id="8" name="Freeform 7"/>
          <p:cNvSpPr>
            <a:spLocks/>
          </p:cNvSpPr>
          <p:nvPr/>
        </p:nvSpPr>
        <p:spPr bwMode="auto">
          <a:xfrm>
            <a:off x="11015152" y="1911754"/>
            <a:ext cx="943084" cy="1173615"/>
          </a:xfrm>
          <a:custGeom>
            <a:avLst/>
            <a:gdLst>
              <a:gd name="T0" fmla="*/ 995 w 995"/>
              <a:gd name="T1" fmla="*/ 2502 h 2609"/>
              <a:gd name="T2" fmla="*/ 888 w 995"/>
              <a:gd name="T3" fmla="*/ 2609 h 2609"/>
              <a:gd name="T4" fmla="*/ 107 w 995"/>
              <a:gd name="T5" fmla="*/ 2609 h 2609"/>
              <a:gd name="T6" fmla="*/ 0 w 995"/>
              <a:gd name="T7" fmla="*/ 2502 h 2609"/>
              <a:gd name="T8" fmla="*/ 0 w 995"/>
              <a:gd name="T9" fmla="*/ 106 h 2609"/>
              <a:gd name="T10" fmla="*/ 107 w 995"/>
              <a:gd name="T11" fmla="*/ 0 h 2609"/>
              <a:gd name="T12" fmla="*/ 888 w 995"/>
              <a:gd name="T13" fmla="*/ 0 h 2609"/>
              <a:gd name="T14" fmla="*/ 995 w 995"/>
              <a:gd name="T15" fmla="*/ 106 h 2609"/>
              <a:gd name="T16" fmla="*/ 995 w 995"/>
              <a:gd name="T17" fmla="*/ 2502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2609">
                <a:moveTo>
                  <a:pt x="995" y="2502"/>
                </a:moveTo>
                <a:cubicBezTo>
                  <a:pt x="995" y="2561"/>
                  <a:pt x="947" y="2609"/>
                  <a:pt x="888" y="2609"/>
                </a:cubicBezTo>
                <a:cubicBezTo>
                  <a:pt x="107" y="2609"/>
                  <a:pt x="107" y="2609"/>
                  <a:pt x="107" y="2609"/>
                </a:cubicBezTo>
                <a:cubicBezTo>
                  <a:pt x="48" y="2609"/>
                  <a:pt x="0" y="2561"/>
                  <a:pt x="0" y="2502"/>
                </a:cubicBezTo>
                <a:cubicBezTo>
                  <a:pt x="0" y="106"/>
                  <a:pt x="0" y="106"/>
                  <a:pt x="0" y="106"/>
                </a:cubicBezTo>
                <a:cubicBezTo>
                  <a:pt x="0" y="48"/>
                  <a:pt x="48" y="0"/>
                  <a:pt x="107" y="0"/>
                </a:cubicBezTo>
                <a:cubicBezTo>
                  <a:pt x="888" y="0"/>
                  <a:pt x="888" y="0"/>
                  <a:pt x="888" y="0"/>
                </a:cubicBezTo>
                <a:cubicBezTo>
                  <a:pt x="947" y="0"/>
                  <a:pt x="995" y="48"/>
                  <a:pt x="995" y="106"/>
                </a:cubicBezTo>
                <a:lnTo>
                  <a:pt x="995" y="250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9" name="Freeform 8"/>
          <p:cNvSpPr>
            <a:spLocks/>
          </p:cNvSpPr>
          <p:nvPr/>
        </p:nvSpPr>
        <p:spPr bwMode="auto">
          <a:xfrm>
            <a:off x="10996598" y="1901274"/>
            <a:ext cx="943084" cy="1184094"/>
          </a:xfrm>
          <a:custGeom>
            <a:avLst/>
            <a:gdLst>
              <a:gd name="T0" fmla="*/ 1005 w 1015"/>
              <a:gd name="T1" fmla="*/ 2513 h 2630"/>
              <a:gd name="T2" fmla="*/ 994 w 1015"/>
              <a:gd name="T3" fmla="*/ 2513 h 2630"/>
              <a:gd name="T4" fmla="*/ 986 w 1015"/>
              <a:gd name="T5" fmla="*/ 2550 h 2630"/>
              <a:gd name="T6" fmla="*/ 951 w 1015"/>
              <a:gd name="T7" fmla="*/ 2593 h 2630"/>
              <a:gd name="T8" fmla="*/ 898 w 1015"/>
              <a:gd name="T9" fmla="*/ 2609 h 2630"/>
              <a:gd name="T10" fmla="*/ 117 w 1015"/>
              <a:gd name="T11" fmla="*/ 2609 h 2630"/>
              <a:gd name="T12" fmla="*/ 80 w 1015"/>
              <a:gd name="T13" fmla="*/ 2602 h 2630"/>
              <a:gd name="T14" fmla="*/ 37 w 1015"/>
              <a:gd name="T15" fmla="*/ 2567 h 2630"/>
              <a:gd name="T16" fmla="*/ 21 w 1015"/>
              <a:gd name="T17" fmla="*/ 2513 h 2630"/>
              <a:gd name="T18" fmla="*/ 21 w 1015"/>
              <a:gd name="T19" fmla="*/ 117 h 2630"/>
              <a:gd name="T20" fmla="*/ 28 w 1015"/>
              <a:gd name="T21" fmla="*/ 80 h 2630"/>
              <a:gd name="T22" fmla="*/ 63 w 1015"/>
              <a:gd name="T23" fmla="*/ 38 h 2630"/>
              <a:gd name="T24" fmla="*/ 117 w 1015"/>
              <a:gd name="T25" fmla="*/ 21 h 2630"/>
              <a:gd name="T26" fmla="*/ 898 w 1015"/>
              <a:gd name="T27" fmla="*/ 21 h 2630"/>
              <a:gd name="T28" fmla="*/ 935 w 1015"/>
              <a:gd name="T29" fmla="*/ 29 h 2630"/>
              <a:gd name="T30" fmla="*/ 977 w 1015"/>
              <a:gd name="T31" fmla="*/ 64 h 2630"/>
              <a:gd name="T32" fmla="*/ 994 w 1015"/>
              <a:gd name="T33" fmla="*/ 117 h 2630"/>
              <a:gd name="T34" fmla="*/ 994 w 1015"/>
              <a:gd name="T35" fmla="*/ 2513 h 2630"/>
              <a:gd name="T36" fmla="*/ 1005 w 1015"/>
              <a:gd name="T37" fmla="*/ 2513 h 2630"/>
              <a:gd name="T38" fmla="*/ 1015 w 1015"/>
              <a:gd name="T39" fmla="*/ 2513 h 2630"/>
              <a:gd name="T40" fmla="*/ 1015 w 1015"/>
              <a:gd name="T41" fmla="*/ 117 h 2630"/>
              <a:gd name="T42" fmla="*/ 1006 w 1015"/>
              <a:gd name="T43" fmla="*/ 72 h 2630"/>
              <a:gd name="T44" fmla="*/ 963 w 1015"/>
              <a:gd name="T45" fmla="*/ 20 h 2630"/>
              <a:gd name="T46" fmla="*/ 898 w 1015"/>
              <a:gd name="T47" fmla="*/ 0 h 2630"/>
              <a:gd name="T48" fmla="*/ 117 w 1015"/>
              <a:gd name="T49" fmla="*/ 0 h 2630"/>
              <a:gd name="T50" fmla="*/ 71 w 1015"/>
              <a:gd name="T51" fmla="*/ 9 h 2630"/>
              <a:gd name="T52" fmla="*/ 20 w 1015"/>
              <a:gd name="T53" fmla="*/ 52 h 2630"/>
              <a:gd name="T54" fmla="*/ 0 w 1015"/>
              <a:gd name="T55" fmla="*/ 117 h 2630"/>
              <a:gd name="T56" fmla="*/ 0 w 1015"/>
              <a:gd name="T57" fmla="*/ 2513 h 2630"/>
              <a:gd name="T58" fmla="*/ 9 w 1015"/>
              <a:gd name="T59" fmla="*/ 2559 h 2630"/>
              <a:gd name="T60" fmla="*/ 51 w 1015"/>
              <a:gd name="T61" fmla="*/ 2610 h 2630"/>
              <a:gd name="T62" fmla="*/ 117 w 1015"/>
              <a:gd name="T63" fmla="*/ 2630 h 2630"/>
              <a:gd name="T64" fmla="*/ 898 w 1015"/>
              <a:gd name="T65" fmla="*/ 2630 h 2630"/>
              <a:gd name="T66" fmla="*/ 943 w 1015"/>
              <a:gd name="T67" fmla="*/ 2621 h 2630"/>
              <a:gd name="T68" fmla="*/ 995 w 1015"/>
              <a:gd name="T69" fmla="*/ 2579 h 2630"/>
              <a:gd name="T70" fmla="*/ 1015 w 1015"/>
              <a:gd name="T71" fmla="*/ 2513 h 2630"/>
              <a:gd name="T72" fmla="*/ 1005 w 1015"/>
              <a:gd name="T73" fmla="*/ 2513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15" h="2630">
                <a:moveTo>
                  <a:pt x="1005" y="2513"/>
                </a:moveTo>
                <a:cubicBezTo>
                  <a:pt x="994" y="2513"/>
                  <a:pt x="994" y="2513"/>
                  <a:pt x="994" y="2513"/>
                </a:cubicBezTo>
                <a:cubicBezTo>
                  <a:pt x="994" y="2526"/>
                  <a:pt x="991" y="2539"/>
                  <a:pt x="986" y="2550"/>
                </a:cubicBezTo>
                <a:cubicBezTo>
                  <a:pt x="979" y="2568"/>
                  <a:pt x="967" y="2582"/>
                  <a:pt x="951" y="2593"/>
                </a:cubicBezTo>
                <a:cubicBezTo>
                  <a:pt x="936" y="2603"/>
                  <a:pt x="918" y="2609"/>
                  <a:pt x="898" y="2609"/>
                </a:cubicBezTo>
                <a:cubicBezTo>
                  <a:pt x="117" y="2609"/>
                  <a:pt x="117" y="2609"/>
                  <a:pt x="117" y="2609"/>
                </a:cubicBezTo>
                <a:cubicBezTo>
                  <a:pt x="104" y="2609"/>
                  <a:pt x="91" y="2606"/>
                  <a:pt x="80" y="2602"/>
                </a:cubicBezTo>
                <a:cubicBezTo>
                  <a:pt x="62" y="2594"/>
                  <a:pt x="48" y="2582"/>
                  <a:pt x="37" y="2567"/>
                </a:cubicBezTo>
                <a:cubicBezTo>
                  <a:pt x="27" y="2551"/>
                  <a:pt x="21" y="2533"/>
                  <a:pt x="21" y="2513"/>
                </a:cubicBezTo>
                <a:cubicBezTo>
                  <a:pt x="21" y="117"/>
                  <a:pt x="21" y="117"/>
                  <a:pt x="21" y="117"/>
                </a:cubicBezTo>
                <a:cubicBezTo>
                  <a:pt x="21" y="104"/>
                  <a:pt x="24" y="91"/>
                  <a:pt x="28" y="80"/>
                </a:cubicBezTo>
                <a:cubicBezTo>
                  <a:pt x="36" y="63"/>
                  <a:pt x="48" y="48"/>
                  <a:pt x="63" y="38"/>
                </a:cubicBezTo>
                <a:cubicBezTo>
                  <a:pt x="79" y="27"/>
                  <a:pt x="97" y="21"/>
                  <a:pt x="117" y="21"/>
                </a:cubicBezTo>
                <a:cubicBezTo>
                  <a:pt x="898" y="21"/>
                  <a:pt x="898" y="21"/>
                  <a:pt x="898" y="21"/>
                </a:cubicBezTo>
                <a:cubicBezTo>
                  <a:pt x="911" y="21"/>
                  <a:pt x="924" y="24"/>
                  <a:pt x="935" y="29"/>
                </a:cubicBezTo>
                <a:cubicBezTo>
                  <a:pt x="952" y="36"/>
                  <a:pt x="967" y="48"/>
                  <a:pt x="977" y="64"/>
                </a:cubicBezTo>
                <a:cubicBezTo>
                  <a:pt x="988" y="79"/>
                  <a:pt x="994" y="97"/>
                  <a:pt x="994" y="117"/>
                </a:cubicBezTo>
                <a:cubicBezTo>
                  <a:pt x="994" y="2513"/>
                  <a:pt x="994" y="2513"/>
                  <a:pt x="994" y="2513"/>
                </a:cubicBezTo>
                <a:cubicBezTo>
                  <a:pt x="1005" y="2513"/>
                  <a:pt x="1005" y="2513"/>
                  <a:pt x="1005" y="2513"/>
                </a:cubicBezTo>
                <a:cubicBezTo>
                  <a:pt x="1015" y="2513"/>
                  <a:pt x="1015" y="2513"/>
                  <a:pt x="1015" y="2513"/>
                </a:cubicBezTo>
                <a:cubicBezTo>
                  <a:pt x="1015" y="117"/>
                  <a:pt x="1015" y="117"/>
                  <a:pt x="1015" y="117"/>
                </a:cubicBezTo>
                <a:cubicBezTo>
                  <a:pt x="1015" y="101"/>
                  <a:pt x="1012" y="86"/>
                  <a:pt x="1006" y="72"/>
                </a:cubicBezTo>
                <a:cubicBezTo>
                  <a:pt x="997" y="51"/>
                  <a:pt x="982" y="33"/>
                  <a:pt x="963" y="20"/>
                </a:cubicBezTo>
                <a:cubicBezTo>
                  <a:pt x="945" y="7"/>
                  <a:pt x="922" y="0"/>
                  <a:pt x="898" y="0"/>
                </a:cubicBezTo>
                <a:cubicBezTo>
                  <a:pt x="117" y="0"/>
                  <a:pt x="117" y="0"/>
                  <a:pt x="117" y="0"/>
                </a:cubicBezTo>
                <a:cubicBezTo>
                  <a:pt x="101" y="0"/>
                  <a:pt x="85" y="3"/>
                  <a:pt x="71" y="9"/>
                </a:cubicBezTo>
                <a:cubicBezTo>
                  <a:pt x="50" y="18"/>
                  <a:pt x="32" y="33"/>
                  <a:pt x="20" y="52"/>
                </a:cubicBezTo>
                <a:cubicBezTo>
                  <a:pt x="7" y="70"/>
                  <a:pt x="0" y="93"/>
                  <a:pt x="0" y="117"/>
                </a:cubicBezTo>
                <a:cubicBezTo>
                  <a:pt x="0" y="2513"/>
                  <a:pt x="0" y="2513"/>
                  <a:pt x="0" y="2513"/>
                </a:cubicBezTo>
                <a:cubicBezTo>
                  <a:pt x="0" y="2529"/>
                  <a:pt x="3" y="2545"/>
                  <a:pt x="9" y="2559"/>
                </a:cubicBezTo>
                <a:cubicBezTo>
                  <a:pt x="18" y="2580"/>
                  <a:pt x="33" y="2598"/>
                  <a:pt x="51" y="2610"/>
                </a:cubicBezTo>
                <a:cubicBezTo>
                  <a:pt x="70" y="2623"/>
                  <a:pt x="93" y="2630"/>
                  <a:pt x="117" y="2630"/>
                </a:cubicBezTo>
                <a:cubicBezTo>
                  <a:pt x="898" y="2630"/>
                  <a:pt x="898" y="2630"/>
                  <a:pt x="898" y="2630"/>
                </a:cubicBezTo>
                <a:cubicBezTo>
                  <a:pt x="914" y="2630"/>
                  <a:pt x="929" y="2627"/>
                  <a:pt x="943" y="2621"/>
                </a:cubicBezTo>
                <a:cubicBezTo>
                  <a:pt x="965" y="2612"/>
                  <a:pt x="982" y="2597"/>
                  <a:pt x="995" y="2579"/>
                </a:cubicBezTo>
                <a:cubicBezTo>
                  <a:pt x="1008" y="2560"/>
                  <a:pt x="1015" y="2537"/>
                  <a:pt x="1015" y="2513"/>
                </a:cubicBezTo>
                <a:lnTo>
                  <a:pt x="1005" y="2513"/>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0" name="Freeform 9"/>
          <p:cNvSpPr>
            <a:spLocks/>
          </p:cNvSpPr>
          <p:nvPr/>
        </p:nvSpPr>
        <p:spPr bwMode="auto">
          <a:xfrm>
            <a:off x="9318768" y="1834473"/>
            <a:ext cx="1498455" cy="1721128"/>
          </a:xfrm>
          <a:custGeom>
            <a:avLst/>
            <a:gdLst>
              <a:gd name="T0" fmla="*/ 1614 w 1614"/>
              <a:gd name="T1" fmla="*/ 1747 h 1853"/>
              <a:gd name="T2" fmla="*/ 1507 w 1614"/>
              <a:gd name="T3" fmla="*/ 1853 h 1853"/>
              <a:gd name="T4" fmla="*/ 107 w 1614"/>
              <a:gd name="T5" fmla="*/ 1853 h 1853"/>
              <a:gd name="T6" fmla="*/ 0 w 1614"/>
              <a:gd name="T7" fmla="*/ 1747 h 1853"/>
              <a:gd name="T8" fmla="*/ 0 w 1614"/>
              <a:gd name="T9" fmla="*/ 107 h 1853"/>
              <a:gd name="T10" fmla="*/ 107 w 1614"/>
              <a:gd name="T11" fmla="*/ 0 h 1853"/>
              <a:gd name="T12" fmla="*/ 1507 w 1614"/>
              <a:gd name="T13" fmla="*/ 0 h 1853"/>
              <a:gd name="T14" fmla="*/ 1614 w 1614"/>
              <a:gd name="T15" fmla="*/ 107 h 1853"/>
              <a:gd name="T16" fmla="*/ 1614 w 1614"/>
              <a:gd name="T17" fmla="*/ 174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4" h="1853">
                <a:moveTo>
                  <a:pt x="1614" y="1747"/>
                </a:moveTo>
                <a:cubicBezTo>
                  <a:pt x="1614" y="1805"/>
                  <a:pt x="1566" y="1853"/>
                  <a:pt x="1507" y="1853"/>
                </a:cubicBezTo>
                <a:cubicBezTo>
                  <a:pt x="107" y="1853"/>
                  <a:pt x="107" y="1853"/>
                  <a:pt x="107" y="1853"/>
                </a:cubicBezTo>
                <a:cubicBezTo>
                  <a:pt x="48" y="1853"/>
                  <a:pt x="0" y="1805"/>
                  <a:pt x="0" y="1747"/>
                </a:cubicBezTo>
                <a:cubicBezTo>
                  <a:pt x="0" y="107"/>
                  <a:pt x="0" y="107"/>
                  <a:pt x="0" y="107"/>
                </a:cubicBezTo>
                <a:cubicBezTo>
                  <a:pt x="0" y="48"/>
                  <a:pt x="48" y="0"/>
                  <a:pt x="107" y="0"/>
                </a:cubicBezTo>
                <a:cubicBezTo>
                  <a:pt x="1507" y="0"/>
                  <a:pt x="1507" y="0"/>
                  <a:pt x="1507" y="0"/>
                </a:cubicBezTo>
                <a:cubicBezTo>
                  <a:pt x="1566" y="0"/>
                  <a:pt x="1614" y="48"/>
                  <a:pt x="1614" y="107"/>
                </a:cubicBezTo>
                <a:cubicBezTo>
                  <a:pt x="1614" y="1747"/>
                  <a:pt x="1614" y="1747"/>
                  <a:pt x="1614" y="174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1" name="Freeform 10"/>
          <p:cNvSpPr>
            <a:spLocks/>
          </p:cNvSpPr>
          <p:nvPr/>
        </p:nvSpPr>
        <p:spPr bwMode="auto">
          <a:xfrm>
            <a:off x="9309599" y="1823994"/>
            <a:ext cx="1516793" cy="1740776"/>
          </a:xfrm>
          <a:custGeom>
            <a:avLst/>
            <a:gdLst>
              <a:gd name="T0" fmla="*/ 1625 w 1635"/>
              <a:gd name="T1" fmla="*/ 1758 h 1875"/>
              <a:gd name="T2" fmla="*/ 1614 w 1635"/>
              <a:gd name="T3" fmla="*/ 1758 h 1875"/>
              <a:gd name="T4" fmla="*/ 1606 w 1635"/>
              <a:gd name="T5" fmla="*/ 1795 h 1875"/>
              <a:gd name="T6" fmla="*/ 1571 w 1635"/>
              <a:gd name="T7" fmla="*/ 1837 h 1875"/>
              <a:gd name="T8" fmla="*/ 1518 w 1635"/>
              <a:gd name="T9" fmla="*/ 1854 h 1875"/>
              <a:gd name="T10" fmla="*/ 118 w 1635"/>
              <a:gd name="T11" fmla="*/ 1854 h 1875"/>
              <a:gd name="T12" fmla="*/ 80 w 1635"/>
              <a:gd name="T13" fmla="*/ 1846 h 1875"/>
              <a:gd name="T14" fmla="*/ 38 w 1635"/>
              <a:gd name="T15" fmla="*/ 1811 h 1875"/>
              <a:gd name="T16" fmla="*/ 22 w 1635"/>
              <a:gd name="T17" fmla="*/ 1758 h 1875"/>
              <a:gd name="T18" fmla="*/ 22 w 1635"/>
              <a:gd name="T19" fmla="*/ 118 h 1875"/>
              <a:gd name="T20" fmla="*/ 29 w 1635"/>
              <a:gd name="T21" fmla="*/ 80 h 1875"/>
              <a:gd name="T22" fmla="*/ 64 w 1635"/>
              <a:gd name="T23" fmla="*/ 38 h 1875"/>
              <a:gd name="T24" fmla="*/ 118 w 1635"/>
              <a:gd name="T25" fmla="*/ 22 h 1875"/>
              <a:gd name="T26" fmla="*/ 1518 w 1635"/>
              <a:gd name="T27" fmla="*/ 22 h 1875"/>
              <a:gd name="T28" fmla="*/ 1555 w 1635"/>
              <a:gd name="T29" fmla="*/ 29 h 1875"/>
              <a:gd name="T30" fmla="*/ 1597 w 1635"/>
              <a:gd name="T31" fmla="*/ 64 h 1875"/>
              <a:gd name="T32" fmla="*/ 1614 w 1635"/>
              <a:gd name="T33" fmla="*/ 118 h 1875"/>
              <a:gd name="T34" fmla="*/ 1614 w 1635"/>
              <a:gd name="T35" fmla="*/ 1758 h 1875"/>
              <a:gd name="T36" fmla="*/ 1625 w 1635"/>
              <a:gd name="T37" fmla="*/ 1758 h 1875"/>
              <a:gd name="T38" fmla="*/ 1635 w 1635"/>
              <a:gd name="T39" fmla="*/ 1758 h 1875"/>
              <a:gd name="T40" fmla="*/ 1635 w 1635"/>
              <a:gd name="T41" fmla="*/ 118 h 1875"/>
              <a:gd name="T42" fmla="*/ 1626 w 1635"/>
              <a:gd name="T43" fmla="*/ 72 h 1875"/>
              <a:gd name="T44" fmla="*/ 1583 w 1635"/>
              <a:gd name="T45" fmla="*/ 20 h 1875"/>
              <a:gd name="T46" fmla="*/ 1518 w 1635"/>
              <a:gd name="T47" fmla="*/ 0 h 1875"/>
              <a:gd name="T48" fmla="*/ 118 w 1635"/>
              <a:gd name="T49" fmla="*/ 0 h 1875"/>
              <a:gd name="T50" fmla="*/ 72 w 1635"/>
              <a:gd name="T51" fmla="*/ 10 h 1875"/>
              <a:gd name="T52" fmla="*/ 20 w 1635"/>
              <a:gd name="T53" fmla="*/ 52 h 1875"/>
              <a:gd name="T54" fmla="*/ 0 w 1635"/>
              <a:gd name="T55" fmla="*/ 118 h 1875"/>
              <a:gd name="T56" fmla="*/ 0 w 1635"/>
              <a:gd name="T57" fmla="*/ 1758 h 1875"/>
              <a:gd name="T58" fmla="*/ 10 w 1635"/>
              <a:gd name="T59" fmla="*/ 1803 h 1875"/>
              <a:gd name="T60" fmla="*/ 52 w 1635"/>
              <a:gd name="T61" fmla="*/ 1855 h 1875"/>
              <a:gd name="T62" fmla="*/ 118 w 1635"/>
              <a:gd name="T63" fmla="*/ 1875 h 1875"/>
              <a:gd name="T64" fmla="*/ 1518 w 1635"/>
              <a:gd name="T65" fmla="*/ 1875 h 1875"/>
              <a:gd name="T66" fmla="*/ 1564 w 1635"/>
              <a:gd name="T67" fmla="*/ 1866 h 1875"/>
              <a:gd name="T68" fmla="*/ 1615 w 1635"/>
              <a:gd name="T69" fmla="*/ 1823 h 1875"/>
              <a:gd name="T70" fmla="*/ 1635 w 1635"/>
              <a:gd name="T71" fmla="*/ 1758 h 1875"/>
              <a:gd name="T72" fmla="*/ 1625 w 1635"/>
              <a:gd name="T73" fmla="*/ 1758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5" h="1875">
                <a:moveTo>
                  <a:pt x="1625" y="1758"/>
                </a:moveTo>
                <a:cubicBezTo>
                  <a:pt x="1614" y="1758"/>
                  <a:pt x="1614" y="1758"/>
                  <a:pt x="1614" y="1758"/>
                </a:cubicBezTo>
                <a:cubicBezTo>
                  <a:pt x="1614" y="1771"/>
                  <a:pt x="1611" y="1783"/>
                  <a:pt x="1606" y="1795"/>
                </a:cubicBezTo>
                <a:cubicBezTo>
                  <a:pt x="1599" y="1812"/>
                  <a:pt x="1587" y="1827"/>
                  <a:pt x="1571" y="1837"/>
                </a:cubicBezTo>
                <a:cubicBezTo>
                  <a:pt x="1556" y="1847"/>
                  <a:pt x="1538" y="1854"/>
                  <a:pt x="1518" y="1854"/>
                </a:cubicBezTo>
                <a:cubicBezTo>
                  <a:pt x="118" y="1854"/>
                  <a:pt x="118" y="1854"/>
                  <a:pt x="118" y="1854"/>
                </a:cubicBezTo>
                <a:cubicBezTo>
                  <a:pt x="104" y="1854"/>
                  <a:pt x="92" y="1851"/>
                  <a:pt x="80" y="1846"/>
                </a:cubicBezTo>
                <a:cubicBezTo>
                  <a:pt x="63" y="1839"/>
                  <a:pt x="48" y="1826"/>
                  <a:pt x="38" y="1811"/>
                </a:cubicBezTo>
                <a:cubicBezTo>
                  <a:pt x="28" y="1796"/>
                  <a:pt x="22" y="1777"/>
                  <a:pt x="22" y="1758"/>
                </a:cubicBezTo>
                <a:cubicBezTo>
                  <a:pt x="22" y="118"/>
                  <a:pt x="22" y="118"/>
                  <a:pt x="22" y="118"/>
                </a:cubicBezTo>
                <a:cubicBezTo>
                  <a:pt x="22" y="104"/>
                  <a:pt x="24" y="92"/>
                  <a:pt x="29" y="80"/>
                </a:cubicBezTo>
                <a:cubicBezTo>
                  <a:pt x="37" y="63"/>
                  <a:pt x="49" y="49"/>
                  <a:pt x="64" y="38"/>
                </a:cubicBezTo>
                <a:cubicBezTo>
                  <a:pt x="79" y="28"/>
                  <a:pt x="98" y="22"/>
                  <a:pt x="118" y="22"/>
                </a:cubicBezTo>
                <a:cubicBezTo>
                  <a:pt x="1518" y="22"/>
                  <a:pt x="1518" y="22"/>
                  <a:pt x="1518" y="22"/>
                </a:cubicBezTo>
                <a:cubicBezTo>
                  <a:pt x="1531" y="22"/>
                  <a:pt x="1544" y="24"/>
                  <a:pt x="1555" y="29"/>
                </a:cubicBezTo>
                <a:cubicBezTo>
                  <a:pt x="1572" y="37"/>
                  <a:pt x="1587" y="49"/>
                  <a:pt x="1597" y="64"/>
                </a:cubicBezTo>
                <a:cubicBezTo>
                  <a:pt x="1608" y="79"/>
                  <a:pt x="1614" y="98"/>
                  <a:pt x="1614" y="118"/>
                </a:cubicBezTo>
                <a:cubicBezTo>
                  <a:pt x="1614" y="1758"/>
                  <a:pt x="1614" y="1758"/>
                  <a:pt x="1614" y="1758"/>
                </a:cubicBezTo>
                <a:cubicBezTo>
                  <a:pt x="1625" y="1758"/>
                  <a:pt x="1625" y="1758"/>
                  <a:pt x="1625" y="1758"/>
                </a:cubicBezTo>
                <a:cubicBezTo>
                  <a:pt x="1635" y="1758"/>
                  <a:pt x="1635" y="1758"/>
                  <a:pt x="1635" y="1758"/>
                </a:cubicBezTo>
                <a:cubicBezTo>
                  <a:pt x="1635" y="118"/>
                  <a:pt x="1635" y="118"/>
                  <a:pt x="1635" y="118"/>
                </a:cubicBezTo>
                <a:cubicBezTo>
                  <a:pt x="1635" y="102"/>
                  <a:pt x="1632" y="86"/>
                  <a:pt x="1626" y="72"/>
                </a:cubicBezTo>
                <a:cubicBezTo>
                  <a:pt x="1617" y="51"/>
                  <a:pt x="1602" y="33"/>
                  <a:pt x="1583" y="20"/>
                </a:cubicBezTo>
                <a:cubicBezTo>
                  <a:pt x="1565" y="8"/>
                  <a:pt x="1542" y="0"/>
                  <a:pt x="1518" y="0"/>
                </a:cubicBezTo>
                <a:cubicBezTo>
                  <a:pt x="118" y="0"/>
                  <a:pt x="118" y="0"/>
                  <a:pt x="118" y="0"/>
                </a:cubicBezTo>
                <a:cubicBezTo>
                  <a:pt x="102" y="0"/>
                  <a:pt x="86" y="4"/>
                  <a:pt x="72" y="10"/>
                </a:cubicBezTo>
                <a:cubicBezTo>
                  <a:pt x="51" y="19"/>
                  <a:pt x="33" y="33"/>
                  <a:pt x="20" y="52"/>
                </a:cubicBezTo>
                <a:cubicBezTo>
                  <a:pt x="8" y="71"/>
                  <a:pt x="0" y="93"/>
                  <a:pt x="0" y="118"/>
                </a:cubicBezTo>
                <a:cubicBezTo>
                  <a:pt x="0" y="1758"/>
                  <a:pt x="0" y="1758"/>
                  <a:pt x="0" y="1758"/>
                </a:cubicBezTo>
                <a:cubicBezTo>
                  <a:pt x="0" y="1774"/>
                  <a:pt x="4" y="1789"/>
                  <a:pt x="10" y="1803"/>
                </a:cubicBezTo>
                <a:cubicBezTo>
                  <a:pt x="19" y="1824"/>
                  <a:pt x="33" y="1842"/>
                  <a:pt x="52" y="1855"/>
                </a:cubicBezTo>
                <a:cubicBezTo>
                  <a:pt x="71" y="1867"/>
                  <a:pt x="93" y="1875"/>
                  <a:pt x="118" y="1875"/>
                </a:cubicBezTo>
                <a:cubicBezTo>
                  <a:pt x="1518" y="1875"/>
                  <a:pt x="1518" y="1875"/>
                  <a:pt x="1518" y="1875"/>
                </a:cubicBezTo>
                <a:cubicBezTo>
                  <a:pt x="1534" y="1875"/>
                  <a:pt x="1549" y="1872"/>
                  <a:pt x="1564" y="1866"/>
                </a:cubicBezTo>
                <a:cubicBezTo>
                  <a:pt x="1585" y="1857"/>
                  <a:pt x="1602" y="1842"/>
                  <a:pt x="1615" y="1823"/>
                </a:cubicBezTo>
                <a:cubicBezTo>
                  <a:pt x="1628" y="1804"/>
                  <a:pt x="1635" y="1782"/>
                  <a:pt x="1635" y="1758"/>
                </a:cubicBezTo>
                <a:lnTo>
                  <a:pt x="1625" y="1758"/>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2" name="Freeform 11"/>
          <p:cNvSpPr>
            <a:spLocks/>
          </p:cNvSpPr>
          <p:nvPr/>
        </p:nvSpPr>
        <p:spPr bwMode="auto">
          <a:xfrm>
            <a:off x="6011955" y="1834473"/>
            <a:ext cx="1498455" cy="1721128"/>
          </a:xfrm>
          <a:custGeom>
            <a:avLst/>
            <a:gdLst>
              <a:gd name="T0" fmla="*/ 1613 w 1613"/>
              <a:gd name="T1" fmla="*/ 1747 h 1853"/>
              <a:gd name="T2" fmla="*/ 1507 w 1613"/>
              <a:gd name="T3" fmla="*/ 1853 h 1853"/>
              <a:gd name="T4" fmla="*/ 106 w 1613"/>
              <a:gd name="T5" fmla="*/ 1853 h 1853"/>
              <a:gd name="T6" fmla="*/ 0 w 1613"/>
              <a:gd name="T7" fmla="*/ 1747 h 1853"/>
              <a:gd name="T8" fmla="*/ 0 w 1613"/>
              <a:gd name="T9" fmla="*/ 107 h 1853"/>
              <a:gd name="T10" fmla="*/ 106 w 1613"/>
              <a:gd name="T11" fmla="*/ 0 h 1853"/>
              <a:gd name="T12" fmla="*/ 1507 w 1613"/>
              <a:gd name="T13" fmla="*/ 0 h 1853"/>
              <a:gd name="T14" fmla="*/ 1613 w 1613"/>
              <a:gd name="T15" fmla="*/ 107 h 1853"/>
              <a:gd name="T16" fmla="*/ 1613 w 1613"/>
              <a:gd name="T17" fmla="*/ 1747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3" h="1853">
                <a:moveTo>
                  <a:pt x="1613" y="1747"/>
                </a:moveTo>
                <a:cubicBezTo>
                  <a:pt x="1613" y="1805"/>
                  <a:pt x="1565" y="1853"/>
                  <a:pt x="1507" y="1853"/>
                </a:cubicBezTo>
                <a:cubicBezTo>
                  <a:pt x="106" y="1853"/>
                  <a:pt x="106" y="1853"/>
                  <a:pt x="106" y="1853"/>
                </a:cubicBezTo>
                <a:cubicBezTo>
                  <a:pt x="48" y="1853"/>
                  <a:pt x="0" y="1805"/>
                  <a:pt x="0" y="1747"/>
                </a:cubicBezTo>
                <a:cubicBezTo>
                  <a:pt x="0" y="107"/>
                  <a:pt x="0" y="107"/>
                  <a:pt x="0" y="107"/>
                </a:cubicBezTo>
                <a:cubicBezTo>
                  <a:pt x="0" y="48"/>
                  <a:pt x="48" y="0"/>
                  <a:pt x="106" y="0"/>
                </a:cubicBezTo>
                <a:cubicBezTo>
                  <a:pt x="1507" y="0"/>
                  <a:pt x="1507" y="0"/>
                  <a:pt x="1507" y="0"/>
                </a:cubicBezTo>
                <a:cubicBezTo>
                  <a:pt x="1565" y="0"/>
                  <a:pt x="1613" y="48"/>
                  <a:pt x="1613" y="107"/>
                </a:cubicBezTo>
                <a:cubicBezTo>
                  <a:pt x="1613" y="1747"/>
                  <a:pt x="1613" y="1747"/>
                  <a:pt x="1613" y="174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3" name="Freeform 12"/>
          <p:cNvSpPr>
            <a:spLocks/>
          </p:cNvSpPr>
          <p:nvPr/>
        </p:nvSpPr>
        <p:spPr bwMode="auto">
          <a:xfrm>
            <a:off x="6002786" y="1823994"/>
            <a:ext cx="1516793" cy="1740776"/>
          </a:xfrm>
          <a:custGeom>
            <a:avLst/>
            <a:gdLst>
              <a:gd name="T0" fmla="*/ 1624 w 1635"/>
              <a:gd name="T1" fmla="*/ 1758 h 1875"/>
              <a:gd name="T2" fmla="*/ 1614 w 1635"/>
              <a:gd name="T3" fmla="*/ 1758 h 1875"/>
              <a:gd name="T4" fmla="*/ 1606 w 1635"/>
              <a:gd name="T5" fmla="*/ 1795 h 1875"/>
              <a:gd name="T6" fmla="*/ 1571 w 1635"/>
              <a:gd name="T7" fmla="*/ 1837 h 1875"/>
              <a:gd name="T8" fmla="*/ 1518 w 1635"/>
              <a:gd name="T9" fmla="*/ 1854 h 1875"/>
              <a:gd name="T10" fmla="*/ 117 w 1635"/>
              <a:gd name="T11" fmla="*/ 1854 h 1875"/>
              <a:gd name="T12" fmla="*/ 80 w 1635"/>
              <a:gd name="T13" fmla="*/ 1846 h 1875"/>
              <a:gd name="T14" fmla="*/ 38 w 1635"/>
              <a:gd name="T15" fmla="*/ 1811 h 1875"/>
              <a:gd name="T16" fmla="*/ 21 w 1635"/>
              <a:gd name="T17" fmla="*/ 1758 h 1875"/>
              <a:gd name="T18" fmla="*/ 21 w 1635"/>
              <a:gd name="T19" fmla="*/ 118 h 1875"/>
              <a:gd name="T20" fmla="*/ 29 w 1635"/>
              <a:gd name="T21" fmla="*/ 80 h 1875"/>
              <a:gd name="T22" fmla="*/ 64 w 1635"/>
              <a:gd name="T23" fmla="*/ 38 h 1875"/>
              <a:gd name="T24" fmla="*/ 117 w 1635"/>
              <a:gd name="T25" fmla="*/ 22 h 1875"/>
              <a:gd name="T26" fmla="*/ 1518 w 1635"/>
              <a:gd name="T27" fmla="*/ 22 h 1875"/>
              <a:gd name="T28" fmla="*/ 1555 w 1635"/>
              <a:gd name="T29" fmla="*/ 29 h 1875"/>
              <a:gd name="T30" fmla="*/ 1597 w 1635"/>
              <a:gd name="T31" fmla="*/ 64 h 1875"/>
              <a:gd name="T32" fmla="*/ 1614 w 1635"/>
              <a:gd name="T33" fmla="*/ 118 h 1875"/>
              <a:gd name="T34" fmla="*/ 1614 w 1635"/>
              <a:gd name="T35" fmla="*/ 1758 h 1875"/>
              <a:gd name="T36" fmla="*/ 1624 w 1635"/>
              <a:gd name="T37" fmla="*/ 1758 h 1875"/>
              <a:gd name="T38" fmla="*/ 1635 w 1635"/>
              <a:gd name="T39" fmla="*/ 1758 h 1875"/>
              <a:gd name="T40" fmla="*/ 1635 w 1635"/>
              <a:gd name="T41" fmla="*/ 118 h 1875"/>
              <a:gd name="T42" fmla="*/ 1626 w 1635"/>
              <a:gd name="T43" fmla="*/ 72 h 1875"/>
              <a:gd name="T44" fmla="*/ 1583 w 1635"/>
              <a:gd name="T45" fmla="*/ 20 h 1875"/>
              <a:gd name="T46" fmla="*/ 1518 w 1635"/>
              <a:gd name="T47" fmla="*/ 0 h 1875"/>
              <a:gd name="T48" fmla="*/ 117 w 1635"/>
              <a:gd name="T49" fmla="*/ 0 h 1875"/>
              <a:gd name="T50" fmla="*/ 72 w 1635"/>
              <a:gd name="T51" fmla="*/ 10 h 1875"/>
              <a:gd name="T52" fmla="*/ 20 w 1635"/>
              <a:gd name="T53" fmla="*/ 52 h 1875"/>
              <a:gd name="T54" fmla="*/ 0 w 1635"/>
              <a:gd name="T55" fmla="*/ 118 h 1875"/>
              <a:gd name="T56" fmla="*/ 0 w 1635"/>
              <a:gd name="T57" fmla="*/ 1758 h 1875"/>
              <a:gd name="T58" fmla="*/ 9 w 1635"/>
              <a:gd name="T59" fmla="*/ 1803 h 1875"/>
              <a:gd name="T60" fmla="*/ 52 w 1635"/>
              <a:gd name="T61" fmla="*/ 1855 h 1875"/>
              <a:gd name="T62" fmla="*/ 117 w 1635"/>
              <a:gd name="T63" fmla="*/ 1875 h 1875"/>
              <a:gd name="T64" fmla="*/ 1518 w 1635"/>
              <a:gd name="T65" fmla="*/ 1875 h 1875"/>
              <a:gd name="T66" fmla="*/ 1563 w 1635"/>
              <a:gd name="T67" fmla="*/ 1866 h 1875"/>
              <a:gd name="T68" fmla="*/ 1615 w 1635"/>
              <a:gd name="T69" fmla="*/ 1823 h 1875"/>
              <a:gd name="T70" fmla="*/ 1635 w 1635"/>
              <a:gd name="T71" fmla="*/ 1758 h 1875"/>
              <a:gd name="T72" fmla="*/ 1624 w 1635"/>
              <a:gd name="T73" fmla="*/ 1758 h 1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5" h="1875">
                <a:moveTo>
                  <a:pt x="1624" y="1758"/>
                </a:moveTo>
                <a:cubicBezTo>
                  <a:pt x="1614" y="1758"/>
                  <a:pt x="1614" y="1758"/>
                  <a:pt x="1614" y="1758"/>
                </a:cubicBezTo>
                <a:cubicBezTo>
                  <a:pt x="1614" y="1771"/>
                  <a:pt x="1611" y="1783"/>
                  <a:pt x="1606" y="1795"/>
                </a:cubicBezTo>
                <a:cubicBezTo>
                  <a:pt x="1599" y="1812"/>
                  <a:pt x="1586" y="1827"/>
                  <a:pt x="1571" y="1837"/>
                </a:cubicBezTo>
                <a:cubicBezTo>
                  <a:pt x="1556" y="1847"/>
                  <a:pt x="1537" y="1854"/>
                  <a:pt x="1518" y="1854"/>
                </a:cubicBezTo>
                <a:cubicBezTo>
                  <a:pt x="117" y="1854"/>
                  <a:pt x="117" y="1854"/>
                  <a:pt x="117" y="1854"/>
                </a:cubicBezTo>
                <a:cubicBezTo>
                  <a:pt x="104" y="1854"/>
                  <a:pt x="91" y="1851"/>
                  <a:pt x="80" y="1846"/>
                </a:cubicBezTo>
                <a:cubicBezTo>
                  <a:pt x="63" y="1839"/>
                  <a:pt x="48" y="1826"/>
                  <a:pt x="38" y="1811"/>
                </a:cubicBezTo>
                <a:cubicBezTo>
                  <a:pt x="27" y="1796"/>
                  <a:pt x="21" y="1777"/>
                  <a:pt x="21" y="1758"/>
                </a:cubicBezTo>
                <a:cubicBezTo>
                  <a:pt x="21" y="118"/>
                  <a:pt x="21" y="118"/>
                  <a:pt x="21" y="118"/>
                </a:cubicBezTo>
                <a:cubicBezTo>
                  <a:pt x="21" y="104"/>
                  <a:pt x="24" y="92"/>
                  <a:pt x="29" y="80"/>
                </a:cubicBezTo>
                <a:cubicBezTo>
                  <a:pt x="36" y="63"/>
                  <a:pt x="48" y="49"/>
                  <a:pt x="64" y="38"/>
                </a:cubicBezTo>
                <a:cubicBezTo>
                  <a:pt x="79" y="28"/>
                  <a:pt x="97" y="22"/>
                  <a:pt x="117" y="22"/>
                </a:cubicBezTo>
                <a:cubicBezTo>
                  <a:pt x="1518" y="22"/>
                  <a:pt x="1518" y="22"/>
                  <a:pt x="1518" y="22"/>
                </a:cubicBezTo>
                <a:cubicBezTo>
                  <a:pt x="1531" y="22"/>
                  <a:pt x="1543" y="24"/>
                  <a:pt x="1555" y="29"/>
                </a:cubicBezTo>
                <a:cubicBezTo>
                  <a:pt x="1572" y="37"/>
                  <a:pt x="1587" y="49"/>
                  <a:pt x="1597" y="64"/>
                </a:cubicBezTo>
                <a:cubicBezTo>
                  <a:pt x="1607" y="79"/>
                  <a:pt x="1614" y="98"/>
                  <a:pt x="1614" y="118"/>
                </a:cubicBezTo>
                <a:cubicBezTo>
                  <a:pt x="1614" y="1758"/>
                  <a:pt x="1614" y="1758"/>
                  <a:pt x="1614" y="1758"/>
                </a:cubicBezTo>
                <a:cubicBezTo>
                  <a:pt x="1624" y="1758"/>
                  <a:pt x="1624" y="1758"/>
                  <a:pt x="1624" y="1758"/>
                </a:cubicBezTo>
                <a:cubicBezTo>
                  <a:pt x="1635" y="1758"/>
                  <a:pt x="1635" y="1758"/>
                  <a:pt x="1635" y="1758"/>
                </a:cubicBezTo>
                <a:cubicBezTo>
                  <a:pt x="1635" y="118"/>
                  <a:pt x="1635" y="118"/>
                  <a:pt x="1635" y="118"/>
                </a:cubicBezTo>
                <a:cubicBezTo>
                  <a:pt x="1635" y="102"/>
                  <a:pt x="1632" y="86"/>
                  <a:pt x="1626" y="72"/>
                </a:cubicBezTo>
                <a:cubicBezTo>
                  <a:pt x="1617" y="51"/>
                  <a:pt x="1602" y="33"/>
                  <a:pt x="1583" y="20"/>
                </a:cubicBezTo>
                <a:cubicBezTo>
                  <a:pt x="1564" y="8"/>
                  <a:pt x="1542" y="0"/>
                  <a:pt x="1518" y="0"/>
                </a:cubicBezTo>
                <a:cubicBezTo>
                  <a:pt x="117" y="0"/>
                  <a:pt x="117" y="0"/>
                  <a:pt x="117" y="0"/>
                </a:cubicBezTo>
                <a:cubicBezTo>
                  <a:pt x="101" y="0"/>
                  <a:pt x="86" y="4"/>
                  <a:pt x="72" y="10"/>
                </a:cubicBezTo>
                <a:cubicBezTo>
                  <a:pt x="51" y="19"/>
                  <a:pt x="33" y="33"/>
                  <a:pt x="20" y="52"/>
                </a:cubicBezTo>
                <a:cubicBezTo>
                  <a:pt x="7" y="71"/>
                  <a:pt x="0" y="93"/>
                  <a:pt x="0" y="118"/>
                </a:cubicBezTo>
                <a:cubicBezTo>
                  <a:pt x="0" y="1758"/>
                  <a:pt x="0" y="1758"/>
                  <a:pt x="0" y="1758"/>
                </a:cubicBezTo>
                <a:cubicBezTo>
                  <a:pt x="0" y="1774"/>
                  <a:pt x="3" y="1789"/>
                  <a:pt x="9" y="1803"/>
                </a:cubicBezTo>
                <a:cubicBezTo>
                  <a:pt x="18" y="1824"/>
                  <a:pt x="33" y="1842"/>
                  <a:pt x="52" y="1855"/>
                </a:cubicBezTo>
                <a:cubicBezTo>
                  <a:pt x="70" y="1867"/>
                  <a:pt x="93" y="1875"/>
                  <a:pt x="117" y="1875"/>
                </a:cubicBezTo>
                <a:cubicBezTo>
                  <a:pt x="1518" y="1875"/>
                  <a:pt x="1518" y="1875"/>
                  <a:pt x="1518" y="1875"/>
                </a:cubicBezTo>
                <a:cubicBezTo>
                  <a:pt x="1534" y="1875"/>
                  <a:pt x="1549" y="1872"/>
                  <a:pt x="1563" y="1866"/>
                </a:cubicBezTo>
                <a:cubicBezTo>
                  <a:pt x="1584" y="1857"/>
                  <a:pt x="1602" y="1842"/>
                  <a:pt x="1615" y="1823"/>
                </a:cubicBezTo>
                <a:cubicBezTo>
                  <a:pt x="1627" y="1804"/>
                  <a:pt x="1635" y="1782"/>
                  <a:pt x="1635" y="1758"/>
                </a:cubicBezTo>
                <a:lnTo>
                  <a:pt x="1624" y="1758"/>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4" name="Freeform 13"/>
          <p:cNvSpPr>
            <a:spLocks/>
          </p:cNvSpPr>
          <p:nvPr/>
        </p:nvSpPr>
        <p:spPr bwMode="auto">
          <a:xfrm>
            <a:off x="4887831" y="1876388"/>
            <a:ext cx="949633" cy="1751255"/>
          </a:xfrm>
          <a:custGeom>
            <a:avLst/>
            <a:gdLst>
              <a:gd name="T0" fmla="*/ 1023 w 1023"/>
              <a:gd name="T1" fmla="*/ 1780 h 1886"/>
              <a:gd name="T2" fmla="*/ 916 w 1023"/>
              <a:gd name="T3" fmla="*/ 1886 h 1886"/>
              <a:gd name="T4" fmla="*/ 106 w 1023"/>
              <a:gd name="T5" fmla="*/ 1886 h 1886"/>
              <a:gd name="T6" fmla="*/ 0 w 1023"/>
              <a:gd name="T7" fmla="*/ 1780 h 1886"/>
              <a:gd name="T8" fmla="*/ 0 w 1023"/>
              <a:gd name="T9" fmla="*/ 107 h 1886"/>
              <a:gd name="T10" fmla="*/ 106 w 1023"/>
              <a:gd name="T11" fmla="*/ 0 h 1886"/>
              <a:gd name="T12" fmla="*/ 916 w 1023"/>
              <a:gd name="T13" fmla="*/ 0 h 1886"/>
              <a:gd name="T14" fmla="*/ 1023 w 1023"/>
              <a:gd name="T15" fmla="*/ 107 h 1886"/>
              <a:gd name="T16" fmla="*/ 1023 w 1023"/>
              <a:gd name="T17" fmla="*/ 1780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3" h="1886">
                <a:moveTo>
                  <a:pt x="1023" y="1780"/>
                </a:moveTo>
                <a:cubicBezTo>
                  <a:pt x="1023" y="1838"/>
                  <a:pt x="975" y="1886"/>
                  <a:pt x="916" y="1886"/>
                </a:cubicBezTo>
                <a:cubicBezTo>
                  <a:pt x="106" y="1886"/>
                  <a:pt x="106" y="1886"/>
                  <a:pt x="106" y="1886"/>
                </a:cubicBezTo>
                <a:cubicBezTo>
                  <a:pt x="48" y="1886"/>
                  <a:pt x="0" y="1838"/>
                  <a:pt x="0" y="1780"/>
                </a:cubicBezTo>
                <a:cubicBezTo>
                  <a:pt x="0" y="107"/>
                  <a:pt x="0" y="107"/>
                  <a:pt x="0" y="107"/>
                </a:cubicBezTo>
                <a:cubicBezTo>
                  <a:pt x="0" y="48"/>
                  <a:pt x="48" y="0"/>
                  <a:pt x="106" y="0"/>
                </a:cubicBezTo>
                <a:cubicBezTo>
                  <a:pt x="916" y="0"/>
                  <a:pt x="916" y="0"/>
                  <a:pt x="916" y="0"/>
                </a:cubicBezTo>
                <a:cubicBezTo>
                  <a:pt x="975" y="0"/>
                  <a:pt x="1023" y="48"/>
                  <a:pt x="1023" y="107"/>
                </a:cubicBezTo>
                <a:lnTo>
                  <a:pt x="1023" y="178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5" name="Freeform 14"/>
          <p:cNvSpPr>
            <a:spLocks/>
          </p:cNvSpPr>
          <p:nvPr/>
        </p:nvSpPr>
        <p:spPr bwMode="auto">
          <a:xfrm>
            <a:off x="4877353" y="1865909"/>
            <a:ext cx="969281" cy="1772212"/>
          </a:xfrm>
          <a:custGeom>
            <a:avLst/>
            <a:gdLst>
              <a:gd name="T0" fmla="*/ 1034 w 1044"/>
              <a:gd name="T1" fmla="*/ 1791 h 1908"/>
              <a:gd name="T2" fmla="*/ 1023 w 1044"/>
              <a:gd name="T3" fmla="*/ 1791 h 1908"/>
              <a:gd name="T4" fmla="*/ 1015 w 1044"/>
              <a:gd name="T5" fmla="*/ 1828 h 1908"/>
              <a:gd name="T6" fmla="*/ 981 w 1044"/>
              <a:gd name="T7" fmla="*/ 1870 h 1908"/>
              <a:gd name="T8" fmla="*/ 927 w 1044"/>
              <a:gd name="T9" fmla="*/ 1887 h 1908"/>
              <a:gd name="T10" fmla="*/ 117 w 1044"/>
              <a:gd name="T11" fmla="*/ 1887 h 1908"/>
              <a:gd name="T12" fmla="*/ 80 w 1044"/>
              <a:gd name="T13" fmla="*/ 1879 h 1908"/>
              <a:gd name="T14" fmla="*/ 38 w 1044"/>
              <a:gd name="T15" fmla="*/ 1844 h 1908"/>
              <a:gd name="T16" fmla="*/ 21 w 1044"/>
              <a:gd name="T17" fmla="*/ 1791 h 1908"/>
              <a:gd name="T18" fmla="*/ 21 w 1044"/>
              <a:gd name="T19" fmla="*/ 118 h 1908"/>
              <a:gd name="T20" fmla="*/ 29 w 1044"/>
              <a:gd name="T21" fmla="*/ 80 h 1908"/>
              <a:gd name="T22" fmla="*/ 64 w 1044"/>
              <a:gd name="T23" fmla="*/ 38 h 1908"/>
              <a:gd name="T24" fmla="*/ 117 w 1044"/>
              <a:gd name="T25" fmla="*/ 22 h 1908"/>
              <a:gd name="T26" fmla="*/ 927 w 1044"/>
              <a:gd name="T27" fmla="*/ 22 h 1908"/>
              <a:gd name="T28" fmla="*/ 964 w 1044"/>
              <a:gd name="T29" fmla="*/ 29 h 1908"/>
              <a:gd name="T30" fmla="*/ 1007 w 1044"/>
              <a:gd name="T31" fmla="*/ 64 h 1908"/>
              <a:gd name="T32" fmla="*/ 1023 w 1044"/>
              <a:gd name="T33" fmla="*/ 118 h 1908"/>
              <a:gd name="T34" fmla="*/ 1023 w 1044"/>
              <a:gd name="T35" fmla="*/ 1791 h 1908"/>
              <a:gd name="T36" fmla="*/ 1034 w 1044"/>
              <a:gd name="T37" fmla="*/ 1791 h 1908"/>
              <a:gd name="T38" fmla="*/ 1044 w 1044"/>
              <a:gd name="T39" fmla="*/ 1791 h 1908"/>
              <a:gd name="T40" fmla="*/ 1044 w 1044"/>
              <a:gd name="T41" fmla="*/ 118 h 1908"/>
              <a:gd name="T42" fmla="*/ 1035 w 1044"/>
              <a:gd name="T43" fmla="*/ 72 h 1908"/>
              <a:gd name="T44" fmla="*/ 993 w 1044"/>
              <a:gd name="T45" fmla="*/ 21 h 1908"/>
              <a:gd name="T46" fmla="*/ 927 w 1044"/>
              <a:gd name="T47" fmla="*/ 0 h 1908"/>
              <a:gd name="T48" fmla="*/ 117 w 1044"/>
              <a:gd name="T49" fmla="*/ 0 h 1908"/>
              <a:gd name="T50" fmla="*/ 72 w 1044"/>
              <a:gd name="T51" fmla="*/ 10 h 1908"/>
              <a:gd name="T52" fmla="*/ 20 w 1044"/>
              <a:gd name="T53" fmla="*/ 52 h 1908"/>
              <a:gd name="T54" fmla="*/ 0 w 1044"/>
              <a:gd name="T55" fmla="*/ 118 h 1908"/>
              <a:gd name="T56" fmla="*/ 0 w 1044"/>
              <a:gd name="T57" fmla="*/ 1791 h 1908"/>
              <a:gd name="T58" fmla="*/ 9 w 1044"/>
              <a:gd name="T59" fmla="*/ 1836 h 1908"/>
              <a:gd name="T60" fmla="*/ 52 w 1044"/>
              <a:gd name="T61" fmla="*/ 1888 h 1908"/>
              <a:gd name="T62" fmla="*/ 117 w 1044"/>
              <a:gd name="T63" fmla="*/ 1908 h 1908"/>
              <a:gd name="T64" fmla="*/ 927 w 1044"/>
              <a:gd name="T65" fmla="*/ 1908 h 1908"/>
              <a:gd name="T66" fmla="*/ 973 w 1044"/>
              <a:gd name="T67" fmla="*/ 1899 h 1908"/>
              <a:gd name="T68" fmla="*/ 1024 w 1044"/>
              <a:gd name="T69" fmla="*/ 1856 h 1908"/>
              <a:gd name="T70" fmla="*/ 1044 w 1044"/>
              <a:gd name="T71" fmla="*/ 1791 h 1908"/>
              <a:gd name="T72" fmla="*/ 1034 w 1044"/>
              <a:gd name="T73" fmla="*/ 1791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4" h="1908">
                <a:moveTo>
                  <a:pt x="1034" y="1791"/>
                </a:moveTo>
                <a:cubicBezTo>
                  <a:pt x="1023" y="1791"/>
                  <a:pt x="1023" y="1791"/>
                  <a:pt x="1023" y="1791"/>
                </a:cubicBezTo>
                <a:cubicBezTo>
                  <a:pt x="1023" y="1804"/>
                  <a:pt x="1020" y="1816"/>
                  <a:pt x="1015" y="1828"/>
                </a:cubicBezTo>
                <a:cubicBezTo>
                  <a:pt x="1008" y="1845"/>
                  <a:pt x="996" y="1860"/>
                  <a:pt x="981" y="1870"/>
                </a:cubicBezTo>
                <a:cubicBezTo>
                  <a:pt x="965" y="1881"/>
                  <a:pt x="947" y="1887"/>
                  <a:pt x="927" y="1887"/>
                </a:cubicBezTo>
                <a:cubicBezTo>
                  <a:pt x="117" y="1887"/>
                  <a:pt x="117" y="1887"/>
                  <a:pt x="117" y="1887"/>
                </a:cubicBezTo>
                <a:cubicBezTo>
                  <a:pt x="104" y="1887"/>
                  <a:pt x="92" y="1884"/>
                  <a:pt x="80" y="1879"/>
                </a:cubicBezTo>
                <a:cubicBezTo>
                  <a:pt x="63" y="1872"/>
                  <a:pt x="48" y="1860"/>
                  <a:pt x="38" y="1844"/>
                </a:cubicBezTo>
                <a:cubicBezTo>
                  <a:pt x="27" y="1829"/>
                  <a:pt x="21" y="1810"/>
                  <a:pt x="21" y="1791"/>
                </a:cubicBezTo>
                <a:cubicBezTo>
                  <a:pt x="21" y="118"/>
                  <a:pt x="21" y="118"/>
                  <a:pt x="21" y="118"/>
                </a:cubicBezTo>
                <a:cubicBezTo>
                  <a:pt x="21" y="105"/>
                  <a:pt x="24" y="92"/>
                  <a:pt x="29" y="80"/>
                </a:cubicBezTo>
                <a:cubicBezTo>
                  <a:pt x="36" y="63"/>
                  <a:pt x="48" y="49"/>
                  <a:pt x="64" y="38"/>
                </a:cubicBezTo>
                <a:cubicBezTo>
                  <a:pt x="79" y="28"/>
                  <a:pt x="98" y="22"/>
                  <a:pt x="117" y="22"/>
                </a:cubicBezTo>
                <a:cubicBezTo>
                  <a:pt x="927" y="22"/>
                  <a:pt x="927" y="22"/>
                  <a:pt x="927" y="22"/>
                </a:cubicBezTo>
                <a:cubicBezTo>
                  <a:pt x="940" y="22"/>
                  <a:pt x="953" y="24"/>
                  <a:pt x="964" y="29"/>
                </a:cubicBezTo>
                <a:cubicBezTo>
                  <a:pt x="981" y="37"/>
                  <a:pt x="996" y="49"/>
                  <a:pt x="1007" y="64"/>
                </a:cubicBezTo>
                <a:cubicBezTo>
                  <a:pt x="1017" y="80"/>
                  <a:pt x="1023" y="98"/>
                  <a:pt x="1023" y="118"/>
                </a:cubicBezTo>
                <a:cubicBezTo>
                  <a:pt x="1023" y="1791"/>
                  <a:pt x="1023" y="1791"/>
                  <a:pt x="1023" y="1791"/>
                </a:cubicBezTo>
                <a:cubicBezTo>
                  <a:pt x="1034" y="1791"/>
                  <a:pt x="1034" y="1791"/>
                  <a:pt x="1034" y="1791"/>
                </a:cubicBezTo>
                <a:cubicBezTo>
                  <a:pt x="1044" y="1791"/>
                  <a:pt x="1044" y="1791"/>
                  <a:pt x="1044" y="1791"/>
                </a:cubicBezTo>
                <a:cubicBezTo>
                  <a:pt x="1044" y="118"/>
                  <a:pt x="1044" y="118"/>
                  <a:pt x="1044" y="118"/>
                </a:cubicBezTo>
                <a:cubicBezTo>
                  <a:pt x="1044" y="102"/>
                  <a:pt x="1041" y="86"/>
                  <a:pt x="1035" y="72"/>
                </a:cubicBezTo>
                <a:cubicBezTo>
                  <a:pt x="1026" y="51"/>
                  <a:pt x="1011" y="33"/>
                  <a:pt x="993" y="21"/>
                </a:cubicBezTo>
                <a:cubicBezTo>
                  <a:pt x="974" y="8"/>
                  <a:pt x="951" y="0"/>
                  <a:pt x="927" y="0"/>
                </a:cubicBezTo>
                <a:cubicBezTo>
                  <a:pt x="117" y="0"/>
                  <a:pt x="117" y="0"/>
                  <a:pt x="117" y="0"/>
                </a:cubicBezTo>
                <a:cubicBezTo>
                  <a:pt x="101" y="0"/>
                  <a:pt x="86" y="4"/>
                  <a:pt x="72" y="10"/>
                </a:cubicBezTo>
                <a:cubicBezTo>
                  <a:pt x="51" y="19"/>
                  <a:pt x="33" y="33"/>
                  <a:pt x="20" y="52"/>
                </a:cubicBezTo>
                <a:cubicBezTo>
                  <a:pt x="7" y="71"/>
                  <a:pt x="0" y="94"/>
                  <a:pt x="0" y="118"/>
                </a:cubicBezTo>
                <a:cubicBezTo>
                  <a:pt x="0" y="1791"/>
                  <a:pt x="0" y="1791"/>
                  <a:pt x="0" y="1791"/>
                </a:cubicBezTo>
                <a:cubicBezTo>
                  <a:pt x="0" y="1807"/>
                  <a:pt x="3" y="1822"/>
                  <a:pt x="9" y="1836"/>
                </a:cubicBezTo>
                <a:cubicBezTo>
                  <a:pt x="18" y="1857"/>
                  <a:pt x="33" y="1875"/>
                  <a:pt x="52" y="1888"/>
                </a:cubicBezTo>
                <a:cubicBezTo>
                  <a:pt x="71" y="1901"/>
                  <a:pt x="93" y="1908"/>
                  <a:pt x="117" y="1908"/>
                </a:cubicBezTo>
                <a:cubicBezTo>
                  <a:pt x="927" y="1908"/>
                  <a:pt x="927" y="1908"/>
                  <a:pt x="927" y="1908"/>
                </a:cubicBezTo>
                <a:cubicBezTo>
                  <a:pt x="943" y="1908"/>
                  <a:pt x="959" y="1905"/>
                  <a:pt x="973" y="1899"/>
                </a:cubicBezTo>
                <a:cubicBezTo>
                  <a:pt x="994" y="1890"/>
                  <a:pt x="1012" y="1875"/>
                  <a:pt x="1024" y="1856"/>
                </a:cubicBezTo>
                <a:cubicBezTo>
                  <a:pt x="1037" y="1837"/>
                  <a:pt x="1044" y="1815"/>
                  <a:pt x="1044" y="1791"/>
                </a:cubicBezTo>
                <a:lnTo>
                  <a:pt x="1034" y="1791"/>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6" name="Oval 15"/>
          <p:cNvSpPr>
            <a:spLocks noChangeArrowheads="1"/>
          </p:cNvSpPr>
          <p:nvPr/>
        </p:nvSpPr>
        <p:spPr bwMode="auto">
          <a:xfrm>
            <a:off x="5207431" y="2127877"/>
            <a:ext cx="315672" cy="314361"/>
          </a:xfrm>
          <a:prstGeom prst="ellipse">
            <a:avLst/>
          </a:prstGeom>
          <a:solidFill>
            <a:srgbClr val="659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7" name="Freeform 16"/>
          <p:cNvSpPr>
            <a:spLocks/>
          </p:cNvSpPr>
          <p:nvPr/>
        </p:nvSpPr>
        <p:spPr bwMode="auto">
          <a:xfrm>
            <a:off x="5236249" y="2155384"/>
            <a:ext cx="258039" cy="252799"/>
          </a:xfrm>
          <a:custGeom>
            <a:avLst/>
            <a:gdLst>
              <a:gd name="T0" fmla="*/ 178 w 278"/>
              <a:gd name="T1" fmla="*/ 273 h 273"/>
              <a:gd name="T2" fmla="*/ 177 w 278"/>
              <a:gd name="T3" fmla="*/ 231 h 273"/>
              <a:gd name="T4" fmla="*/ 170 w 278"/>
              <a:gd name="T5" fmla="*/ 221 h 273"/>
              <a:gd name="T6" fmla="*/ 119 w 278"/>
              <a:gd name="T7" fmla="*/ 196 h 273"/>
              <a:gd name="T8" fmla="*/ 112 w 278"/>
              <a:gd name="T9" fmla="*/ 192 h 273"/>
              <a:gd name="T10" fmla="*/ 128 w 278"/>
              <a:gd name="T11" fmla="*/ 152 h 273"/>
              <a:gd name="T12" fmla="*/ 128 w 278"/>
              <a:gd name="T13" fmla="*/ 114 h 273"/>
              <a:gd name="T14" fmla="*/ 75 w 278"/>
              <a:gd name="T15" fmla="*/ 58 h 273"/>
              <a:gd name="T16" fmla="*/ 75 w 278"/>
              <a:gd name="T17" fmla="*/ 58 h 273"/>
              <a:gd name="T18" fmla="*/ 75 w 278"/>
              <a:gd name="T19" fmla="*/ 58 h 273"/>
              <a:gd name="T20" fmla="*/ 22 w 278"/>
              <a:gd name="T21" fmla="*/ 114 h 273"/>
              <a:gd name="T22" fmla="*/ 22 w 278"/>
              <a:gd name="T23" fmla="*/ 152 h 273"/>
              <a:gd name="T24" fmla="*/ 38 w 278"/>
              <a:gd name="T25" fmla="*/ 192 h 273"/>
              <a:gd name="T26" fmla="*/ 31 w 278"/>
              <a:gd name="T27" fmla="*/ 196 h 273"/>
              <a:gd name="T28" fmla="*/ 16 w 278"/>
              <a:gd name="T29" fmla="*/ 204 h 273"/>
              <a:gd name="T30" fmla="*/ 0 w 278"/>
              <a:gd name="T31" fmla="*/ 139 h 273"/>
              <a:gd name="T32" fmla="*/ 139 w 278"/>
              <a:gd name="T33" fmla="*/ 0 h 273"/>
              <a:gd name="T34" fmla="*/ 278 w 278"/>
              <a:gd name="T35" fmla="*/ 139 h 273"/>
              <a:gd name="T36" fmla="*/ 178 w 278"/>
              <a:gd name="T37"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273">
                <a:moveTo>
                  <a:pt x="178" y="273"/>
                </a:moveTo>
                <a:cubicBezTo>
                  <a:pt x="178" y="265"/>
                  <a:pt x="177" y="252"/>
                  <a:pt x="177" y="231"/>
                </a:cubicBezTo>
                <a:cubicBezTo>
                  <a:pt x="176" y="228"/>
                  <a:pt x="174" y="224"/>
                  <a:pt x="170" y="221"/>
                </a:cubicBezTo>
                <a:cubicBezTo>
                  <a:pt x="119" y="196"/>
                  <a:pt x="119" y="196"/>
                  <a:pt x="119" y="196"/>
                </a:cubicBezTo>
                <a:cubicBezTo>
                  <a:pt x="112" y="192"/>
                  <a:pt x="112" y="192"/>
                  <a:pt x="112" y="192"/>
                </a:cubicBezTo>
                <a:cubicBezTo>
                  <a:pt x="122" y="182"/>
                  <a:pt x="128" y="168"/>
                  <a:pt x="128" y="152"/>
                </a:cubicBezTo>
                <a:cubicBezTo>
                  <a:pt x="128" y="114"/>
                  <a:pt x="128" y="114"/>
                  <a:pt x="128" y="114"/>
                </a:cubicBezTo>
                <a:cubicBezTo>
                  <a:pt x="128" y="83"/>
                  <a:pt x="104" y="58"/>
                  <a:pt x="75" y="58"/>
                </a:cubicBezTo>
                <a:cubicBezTo>
                  <a:pt x="75" y="58"/>
                  <a:pt x="75" y="58"/>
                  <a:pt x="75" y="58"/>
                </a:cubicBezTo>
                <a:cubicBezTo>
                  <a:pt x="75" y="58"/>
                  <a:pt x="75" y="58"/>
                  <a:pt x="75" y="58"/>
                </a:cubicBezTo>
                <a:cubicBezTo>
                  <a:pt x="46" y="58"/>
                  <a:pt x="22" y="83"/>
                  <a:pt x="22" y="114"/>
                </a:cubicBezTo>
                <a:cubicBezTo>
                  <a:pt x="22" y="152"/>
                  <a:pt x="22" y="152"/>
                  <a:pt x="22" y="152"/>
                </a:cubicBezTo>
                <a:cubicBezTo>
                  <a:pt x="22" y="168"/>
                  <a:pt x="28" y="182"/>
                  <a:pt x="38" y="192"/>
                </a:cubicBezTo>
                <a:cubicBezTo>
                  <a:pt x="31" y="196"/>
                  <a:pt x="31" y="196"/>
                  <a:pt x="31" y="196"/>
                </a:cubicBezTo>
                <a:cubicBezTo>
                  <a:pt x="16" y="204"/>
                  <a:pt x="16" y="204"/>
                  <a:pt x="16" y="204"/>
                </a:cubicBezTo>
                <a:cubicBezTo>
                  <a:pt x="6" y="184"/>
                  <a:pt x="0" y="162"/>
                  <a:pt x="0" y="139"/>
                </a:cubicBezTo>
                <a:cubicBezTo>
                  <a:pt x="0" y="63"/>
                  <a:pt x="62" y="0"/>
                  <a:pt x="139" y="0"/>
                </a:cubicBezTo>
                <a:cubicBezTo>
                  <a:pt x="216" y="0"/>
                  <a:pt x="278" y="63"/>
                  <a:pt x="278" y="139"/>
                </a:cubicBezTo>
                <a:cubicBezTo>
                  <a:pt x="278" y="202"/>
                  <a:pt x="236" y="256"/>
                  <a:pt x="178" y="27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8" name="Freeform 17"/>
          <p:cNvSpPr>
            <a:spLocks noEditPoints="1"/>
          </p:cNvSpPr>
          <p:nvPr/>
        </p:nvSpPr>
        <p:spPr bwMode="auto">
          <a:xfrm>
            <a:off x="5478568" y="2926879"/>
            <a:ext cx="132294" cy="218743"/>
          </a:xfrm>
          <a:custGeom>
            <a:avLst/>
            <a:gdLst>
              <a:gd name="T0" fmla="*/ 39 w 143"/>
              <a:gd name="T1" fmla="*/ 0 h 236"/>
              <a:gd name="T2" fmla="*/ 13 w 143"/>
              <a:gd name="T3" fmla="*/ 3 h 236"/>
              <a:gd name="T4" fmla="*/ 43 w 143"/>
              <a:gd name="T5" fmla="*/ 97 h 236"/>
              <a:gd name="T6" fmla="*/ 35 w 143"/>
              <a:gd name="T7" fmla="*/ 140 h 236"/>
              <a:gd name="T8" fmla="*/ 47 w 143"/>
              <a:gd name="T9" fmla="*/ 145 h 236"/>
              <a:gd name="T10" fmla="*/ 55 w 143"/>
              <a:gd name="T11" fmla="*/ 157 h 236"/>
              <a:gd name="T12" fmla="*/ 46 w 143"/>
              <a:gd name="T13" fmla="*/ 172 h 236"/>
              <a:gd name="T14" fmla="*/ 31 w 143"/>
              <a:gd name="T15" fmla="*/ 172 h 236"/>
              <a:gd name="T16" fmla="*/ 22 w 143"/>
              <a:gd name="T17" fmla="*/ 167 h 236"/>
              <a:gd name="T18" fmla="*/ 0 w 143"/>
              <a:gd name="T19" fmla="*/ 200 h 236"/>
              <a:gd name="T20" fmla="*/ 2 w 143"/>
              <a:gd name="T21" fmla="*/ 200 h 236"/>
              <a:gd name="T22" fmla="*/ 4 w 143"/>
              <a:gd name="T23" fmla="*/ 200 h 236"/>
              <a:gd name="T24" fmla="*/ 6 w 143"/>
              <a:gd name="T25" fmla="*/ 220 h 236"/>
              <a:gd name="T26" fmla="*/ 14 w 143"/>
              <a:gd name="T27" fmla="*/ 236 h 236"/>
              <a:gd name="T28" fmla="*/ 23 w 143"/>
              <a:gd name="T29" fmla="*/ 220 h 236"/>
              <a:gd name="T30" fmla="*/ 24 w 143"/>
              <a:gd name="T31" fmla="*/ 200 h 236"/>
              <a:gd name="T32" fmla="*/ 27 w 143"/>
              <a:gd name="T33" fmla="*/ 200 h 236"/>
              <a:gd name="T34" fmla="*/ 29 w 143"/>
              <a:gd name="T35" fmla="*/ 200 h 236"/>
              <a:gd name="T36" fmla="*/ 31 w 143"/>
              <a:gd name="T37" fmla="*/ 220 h 236"/>
              <a:gd name="T38" fmla="*/ 39 w 143"/>
              <a:gd name="T39" fmla="*/ 236 h 236"/>
              <a:gd name="T40" fmla="*/ 47 w 143"/>
              <a:gd name="T41" fmla="*/ 220 h 236"/>
              <a:gd name="T42" fmla="*/ 49 w 143"/>
              <a:gd name="T43" fmla="*/ 200 h 236"/>
              <a:gd name="T44" fmla="*/ 51 w 143"/>
              <a:gd name="T45" fmla="*/ 200 h 236"/>
              <a:gd name="T46" fmla="*/ 53 w 143"/>
              <a:gd name="T47" fmla="*/ 200 h 236"/>
              <a:gd name="T48" fmla="*/ 55 w 143"/>
              <a:gd name="T49" fmla="*/ 220 h 236"/>
              <a:gd name="T50" fmla="*/ 63 w 143"/>
              <a:gd name="T51" fmla="*/ 236 h 236"/>
              <a:gd name="T52" fmla="*/ 72 w 143"/>
              <a:gd name="T53" fmla="*/ 220 h 236"/>
              <a:gd name="T54" fmla="*/ 73 w 143"/>
              <a:gd name="T55" fmla="*/ 200 h 236"/>
              <a:gd name="T56" fmla="*/ 76 w 143"/>
              <a:gd name="T57" fmla="*/ 200 h 236"/>
              <a:gd name="T58" fmla="*/ 78 w 143"/>
              <a:gd name="T59" fmla="*/ 200 h 236"/>
              <a:gd name="T60" fmla="*/ 80 w 143"/>
              <a:gd name="T61" fmla="*/ 220 h 236"/>
              <a:gd name="T62" fmla="*/ 89 w 143"/>
              <a:gd name="T63" fmla="*/ 236 h 236"/>
              <a:gd name="T64" fmla="*/ 98 w 143"/>
              <a:gd name="T65" fmla="*/ 219 h 236"/>
              <a:gd name="T66" fmla="*/ 98 w 143"/>
              <a:gd name="T67" fmla="*/ 205 h 236"/>
              <a:gd name="T68" fmla="*/ 109 w 143"/>
              <a:gd name="T69" fmla="*/ 176 h 236"/>
              <a:gd name="T70" fmla="*/ 143 w 143"/>
              <a:gd name="T71" fmla="*/ 103 h 236"/>
              <a:gd name="T72" fmla="*/ 39 w 143"/>
              <a:gd name="T73" fmla="*/ 0 h 236"/>
              <a:gd name="T74" fmla="*/ 80 w 143"/>
              <a:gd name="T75" fmla="*/ 138 h 236"/>
              <a:gd name="T76" fmla="*/ 48 w 143"/>
              <a:gd name="T77" fmla="*/ 105 h 236"/>
              <a:gd name="T78" fmla="*/ 80 w 143"/>
              <a:gd name="T79" fmla="*/ 73 h 236"/>
              <a:gd name="T80" fmla="*/ 113 w 143"/>
              <a:gd name="T81" fmla="*/ 105 h 236"/>
              <a:gd name="T82" fmla="*/ 80 w 143"/>
              <a:gd name="T83" fmla="*/ 13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236">
                <a:moveTo>
                  <a:pt x="39" y="0"/>
                </a:moveTo>
                <a:cubicBezTo>
                  <a:pt x="30" y="0"/>
                  <a:pt x="21" y="1"/>
                  <a:pt x="13" y="3"/>
                </a:cubicBezTo>
                <a:cubicBezTo>
                  <a:pt x="32" y="30"/>
                  <a:pt x="43" y="62"/>
                  <a:pt x="43" y="97"/>
                </a:cubicBezTo>
                <a:cubicBezTo>
                  <a:pt x="43" y="112"/>
                  <a:pt x="40" y="126"/>
                  <a:pt x="35" y="140"/>
                </a:cubicBezTo>
                <a:cubicBezTo>
                  <a:pt x="39" y="137"/>
                  <a:pt x="44" y="139"/>
                  <a:pt x="47" y="145"/>
                </a:cubicBezTo>
                <a:cubicBezTo>
                  <a:pt x="55" y="157"/>
                  <a:pt x="55" y="157"/>
                  <a:pt x="55" y="157"/>
                </a:cubicBezTo>
                <a:cubicBezTo>
                  <a:pt x="59" y="165"/>
                  <a:pt x="56" y="172"/>
                  <a:pt x="46" y="172"/>
                </a:cubicBezTo>
                <a:cubicBezTo>
                  <a:pt x="31" y="172"/>
                  <a:pt x="31" y="172"/>
                  <a:pt x="31" y="172"/>
                </a:cubicBezTo>
                <a:cubicBezTo>
                  <a:pt x="27" y="172"/>
                  <a:pt x="23" y="170"/>
                  <a:pt x="22" y="167"/>
                </a:cubicBezTo>
                <a:cubicBezTo>
                  <a:pt x="14" y="181"/>
                  <a:pt x="6" y="192"/>
                  <a:pt x="0" y="200"/>
                </a:cubicBezTo>
                <a:cubicBezTo>
                  <a:pt x="1" y="200"/>
                  <a:pt x="1" y="200"/>
                  <a:pt x="2" y="200"/>
                </a:cubicBezTo>
                <a:cubicBezTo>
                  <a:pt x="4" y="200"/>
                  <a:pt x="4" y="200"/>
                  <a:pt x="4" y="200"/>
                </a:cubicBezTo>
                <a:cubicBezTo>
                  <a:pt x="5" y="202"/>
                  <a:pt x="6" y="211"/>
                  <a:pt x="6" y="220"/>
                </a:cubicBezTo>
                <a:cubicBezTo>
                  <a:pt x="6" y="229"/>
                  <a:pt x="10" y="236"/>
                  <a:pt x="14" y="236"/>
                </a:cubicBezTo>
                <a:cubicBezTo>
                  <a:pt x="19" y="236"/>
                  <a:pt x="23" y="229"/>
                  <a:pt x="23" y="220"/>
                </a:cubicBezTo>
                <a:cubicBezTo>
                  <a:pt x="23" y="211"/>
                  <a:pt x="23" y="202"/>
                  <a:pt x="24" y="200"/>
                </a:cubicBezTo>
                <a:cubicBezTo>
                  <a:pt x="24" y="200"/>
                  <a:pt x="24" y="200"/>
                  <a:pt x="27" y="200"/>
                </a:cubicBezTo>
                <a:cubicBezTo>
                  <a:pt x="29" y="200"/>
                  <a:pt x="29" y="200"/>
                  <a:pt x="29" y="200"/>
                </a:cubicBezTo>
                <a:cubicBezTo>
                  <a:pt x="30" y="202"/>
                  <a:pt x="31" y="211"/>
                  <a:pt x="31" y="220"/>
                </a:cubicBezTo>
                <a:cubicBezTo>
                  <a:pt x="31" y="229"/>
                  <a:pt x="34" y="236"/>
                  <a:pt x="39" y="236"/>
                </a:cubicBezTo>
                <a:cubicBezTo>
                  <a:pt x="43" y="236"/>
                  <a:pt x="47" y="229"/>
                  <a:pt x="47" y="220"/>
                </a:cubicBezTo>
                <a:cubicBezTo>
                  <a:pt x="47" y="211"/>
                  <a:pt x="48" y="202"/>
                  <a:pt x="49" y="200"/>
                </a:cubicBezTo>
                <a:cubicBezTo>
                  <a:pt x="49" y="200"/>
                  <a:pt x="49" y="200"/>
                  <a:pt x="51" y="200"/>
                </a:cubicBezTo>
                <a:cubicBezTo>
                  <a:pt x="53" y="200"/>
                  <a:pt x="53" y="200"/>
                  <a:pt x="53" y="200"/>
                </a:cubicBezTo>
                <a:cubicBezTo>
                  <a:pt x="54" y="202"/>
                  <a:pt x="55" y="211"/>
                  <a:pt x="55" y="220"/>
                </a:cubicBezTo>
                <a:cubicBezTo>
                  <a:pt x="55" y="229"/>
                  <a:pt x="59" y="236"/>
                  <a:pt x="63" y="236"/>
                </a:cubicBezTo>
                <a:cubicBezTo>
                  <a:pt x="68" y="236"/>
                  <a:pt x="72" y="229"/>
                  <a:pt x="72" y="220"/>
                </a:cubicBezTo>
                <a:cubicBezTo>
                  <a:pt x="72" y="211"/>
                  <a:pt x="72" y="202"/>
                  <a:pt x="73" y="200"/>
                </a:cubicBezTo>
                <a:cubicBezTo>
                  <a:pt x="73" y="200"/>
                  <a:pt x="73" y="200"/>
                  <a:pt x="76" y="200"/>
                </a:cubicBezTo>
                <a:cubicBezTo>
                  <a:pt x="78" y="200"/>
                  <a:pt x="78" y="200"/>
                  <a:pt x="78" y="200"/>
                </a:cubicBezTo>
                <a:cubicBezTo>
                  <a:pt x="79" y="202"/>
                  <a:pt x="80" y="211"/>
                  <a:pt x="80" y="220"/>
                </a:cubicBezTo>
                <a:cubicBezTo>
                  <a:pt x="80" y="229"/>
                  <a:pt x="84" y="236"/>
                  <a:pt x="89" y="236"/>
                </a:cubicBezTo>
                <a:cubicBezTo>
                  <a:pt x="94" y="236"/>
                  <a:pt x="98" y="228"/>
                  <a:pt x="98" y="219"/>
                </a:cubicBezTo>
                <a:cubicBezTo>
                  <a:pt x="98" y="205"/>
                  <a:pt x="98" y="205"/>
                  <a:pt x="98" y="205"/>
                </a:cubicBezTo>
                <a:cubicBezTo>
                  <a:pt x="98" y="196"/>
                  <a:pt x="103" y="183"/>
                  <a:pt x="109" y="176"/>
                </a:cubicBezTo>
                <a:cubicBezTo>
                  <a:pt x="109" y="176"/>
                  <a:pt x="143" y="139"/>
                  <a:pt x="143" y="103"/>
                </a:cubicBezTo>
                <a:cubicBezTo>
                  <a:pt x="143" y="46"/>
                  <a:pt x="96" y="0"/>
                  <a:pt x="39" y="0"/>
                </a:cubicBezTo>
                <a:close/>
                <a:moveTo>
                  <a:pt x="80" y="138"/>
                </a:moveTo>
                <a:cubicBezTo>
                  <a:pt x="62" y="138"/>
                  <a:pt x="48" y="123"/>
                  <a:pt x="48" y="105"/>
                </a:cubicBezTo>
                <a:cubicBezTo>
                  <a:pt x="48" y="87"/>
                  <a:pt x="62" y="73"/>
                  <a:pt x="80" y="73"/>
                </a:cubicBezTo>
                <a:cubicBezTo>
                  <a:pt x="98" y="73"/>
                  <a:pt x="113" y="87"/>
                  <a:pt x="113" y="105"/>
                </a:cubicBezTo>
                <a:cubicBezTo>
                  <a:pt x="113" y="123"/>
                  <a:pt x="98" y="138"/>
                  <a:pt x="80" y="138"/>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9" name="Freeform 18"/>
          <p:cNvSpPr>
            <a:spLocks noEditPoints="1"/>
          </p:cNvSpPr>
          <p:nvPr/>
        </p:nvSpPr>
        <p:spPr bwMode="auto">
          <a:xfrm>
            <a:off x="5120982" y="2926879"/>
            <a:ext cx="132294" cy="218743"/>
          </a:xfrm>
          <a:custGeom>
            <a:avLst/>
            <a:gdLst>
              <a:gd name="T0" fmla="*/ 112 w 143"/>
              <a:gd name="T1" fmla="*/ 172 h 236"/>
              <a:gd name="T2" fmla="*/ 97 w 143"/>
              <a:gd name="T3" fmla="*/ 172 h 236"/>
              <a:gd name="T4" fmla="*/ 88 w 143"/>
              <a:gd name="T5" fmla="*/ 157 h 236"/>
              <a:gd name="T6" fmla="*/ 96 w 143"/>
              <a:gd name="T7" fmla="*/ 145 h 236"/>
              <a:gd name="T8" fmla="*/ 108 w 143"/>
              <a:gd name="T9" fmla="*/ 140 h 236"/>
              <a:gd name="T10" fmla="*/ 100 w 143"/>
              <a:gd name="T11" fmla="*/ 97 h 236"/>
              <a:gd name="T12" fmla="*/ 130 w 143"/>
              <a:gd name="T13" fmla="*/ 3 h 236"/>
              <a:gd name="T14" fmla="*/ 104 w 143"/>
              <a:gd name="T15" fmla="*/ 0 h 236"/>
              <a:gd name="T16" fmla="*/ 0 w 143"/>
              <a:gd name="T17" fmla="*/ 103 h 236"/>
              <a:gd name="T18" fmla="*/ 34 w 143"/>
              <a:gd name="T19" fmla="*/ 176 h 236"/>
              <a:gd name="T20" fmla="*/ 45 w 143"/>
              <a:gd name="T21" fmla="*/ 205 h 236"/>
              <a:gd name="T22" fmla="*/ 45 w 143"/>
              <a:gd name="T23" fmla="*/ 219 h 236"/>
              <a:gd name="T24" fmla="*/ 54 w 143"/>
              <a:gd name="T25" fmla="*/ 236 h 236"/>
              <a:gd name="T26" fmla="*/ 63 w 143"/>
              <a:gd name="T27" fmla="*/ 220 h 236"/>
              <a:gd name="T28" fmla="*/ 65 w 143"/>
              <a:gd name="T29" fmla="*/ 200 h 236"/>
              <a:gd name="T30" fmla="*/ 67 w 143"/>
              <a:gd name="T31" fmla="*/ 200 h 236"/>
              <a:gd name="T32" fmla="*/ 70 w 143"/>
              <a:gd name="T33" fmla="*/ 200 h 236"/>
              <a:gd name="T34" fmla="*/ 71 w 143"/>
              <a:gd name="T35" fmla="*/ 220 h 236"/>
              <a:gd name="T36" fmla="*/ 80 w 143"/>
              <a:gd name="T37" fmla="*/ 236 h 236"/>
              <a:gd name="T38" fmla="*/ 88 w 143"/>
              <a:gd name="T39" fmla="*/ 220 h 236"/>
              <a:gd name="T40" fmla="*/ 90 w 143"/>
              <a:gd name="T41" fmla="*/ 200 h 236"/>
              <a:gd name="T42" fmla="*/ 92 w 143"/>
              <a:gd name="T43" fmla="*/ 200 h 236"/>
              <a:gd name="T44" fmla="*/ 94 w 143"/>
              <a:gd name="T45" fmla="*/ 200 h 236"/>
              <a:gd name="T46" fmla="*/ 96 w 143"/>
              <a:gd name="T47" fmla="*/ 220 h 236"/>
              <a:gd name="T48" fmla="*/ 104 w 143"/>
              <a:gd name="T49" fmla="*/ 236 h 236"/>
              <a:gd name="T50" fmla="*/ 113 w 143"/>
              <a:gd name="T51" fmla="*/ 220 h 236"/>
              <a:gd name="T52" fmla="*/ 114 w 143"/>
              <a:gd name="T53" fmla="*/ 200 h 236"/>
              <a:gd name="T54" fmla="*/ 116 w 143"/>
              <a:gd name="T55" fmla="*/ 200 h 236"/>
              <a:gd name="T56" fmla="*/ 119 w 143"/>
              <a:gd name="T57" fmla="*/ 200 h 236"/>
              <a:gd name="T58" fmla="*/ 120 w 143"/>
              <a:gd name="T59" fmla="*/ 220 h 236"/>
              <a:gd name="T60" fmla="*/ 129 w 143"/>
              <a:gd name="T61" fmla="*/ 236 h 236"/>
              <a:gd name="T62" fmla="*/ 137 w 143"/>
              <a:gd name="T63" fmla="*/ 220 h 236"/>
              <a:gd name="T64" fmla="*/ 139 w 143"/>
              <a:gd name="T65" fmla="*/ 200 h 236"/>
              <a:gd name="T66" fmla="*/ 141 w 143"/>
              <a:gd name="T67" fmla="*/ 200 h 236"/>
              <a:gd name="T68" fmla="*/ 143 w 143"/>
              <a:gd name="T69" fmla="*/ 200 h 236"/>
              <a:gd name="T70" fmla="*/ 121 w 143"/>
              <a:gd name="T71" fmla="*/ 167 h 236"/>
              <a:gd name="T72" fmla="*/ 112 w 143"/>
              <a:gd name="T73" fmla="*/ 172 h 236"/>
              <a:gd name="T74" fmla="*/ 63 w 143"/>
              <a:gd name="T75" fmla="*/ 138 h 236"/>
              <a:gd name="T76" fmla="*/ 30 w 143"/>
              <a:gd name="T77" fmla="*/ 105 h 236"/>
              <a:gd name="T78" fmla="*/ 63 w 143"/>
              <a:gd name="T79" fmla="*/ 73 h 236"/>
              <a:gd name="T80" fmla="*/ 95 w 143"/>
              <a:gd name="T81" fmla="*/ 105 h 236"/>
              <a:gd name="T82" fmla="*/ 63 w 143"/>
              <a:gd name="T83" fmla="*/ 13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3" h="236">
                <a:moveTo>
                  <a:pt x="112" y="172"/>
                </a:moveTo>
                <a:cubicBezTo>
                  <a:pt x="97" y="172"/>
                  <a:pt x="97" y="172"/>
                  <a:pt x="97" y="172"/>
                </a:cubicBezTo>
                <a:cubicBezTo>
                  <a:pt x="88" y="172"/>
                  <a:pt x="84" y="165"/>
                  <a:pt x="88" y="157"/>
                </a:cubicBezTo>
                <a:cubicBezTo>
                  <a:pt x="96" y="145"/>
                  <a:pt x="96" y="145"/>
                  <a:pt x="96" y="145"/>
                </a:cubicBezTo>
                <a:cubicBezTo>
                  <a:pt x="99" y="139"/>
                  <a:pt x="104" y="137"/>
                  <a:pt x="108" y="140"/>
                </a:cubicBezTo>
                <a:cubicBezTo>
                  <a:pt x="103" y="126"/>
                  <a:pt x="100" y="112"/>
                  <a:pt x="100" y="97"/>
                </a:cubicBezTo>
                <a:cubicBezTo>
                  <a:pt x="100" y="62"/>
                  <a:pt x="111" y="29"/>
                  <a:pt x="130" y="3"/>
                </a:cubicBezTo>
                <a:cubicBezTo>
                  <a:pt x="121" y="1"/>
                  <a:pt x="113" y="0"/>
                  <a:pt x="104" y="0"/>
                </a:cubicBezTo>
                <a:cubicBezTo>
                  <a:pt x="47" y="0"/>
                  <a:pt x="0" y="46"/>
                  <a:pt x="0" y="103"/>
                </a:cubicBezTo>
                <a:cubicBezTo>
                  <a:pt x="0" y="139"/>
                  <a:pt x="34" y="176"/>
                  <a:pt x="34" y="176"/>
                </a:cubicBezTo>
                <a:cubicBezTo>
                  <a:pt x="40" y="183"/>
                  <a:pt x="45" y="196"/>
                  <a:pt x="45" y="205"/>
                </a:cubicBezTo>
                <a:cubicBezTo>
                  <a:pt x="45" y="219"/>
                  <a:pt x="45" y="219"/>
                  <a:pt x="45" y="219"/>
                </a:cubicBezTo>
                <a:cubicBezTo>
                  <a:pt x="45" y="228"/>
                  <a:pt x="49" y="236"/>
                  <a:pt x="54" y="236"/>
                </a:cubicBezTo>
                <a:cubicBezTo>
                  <a:pt x="59" y="236"/>
                  <a:pt x="63" y="229"/>
                  <a:pt x="63" y="220"/>
                </a:cubicBezTo>
                <a:cubicBezTo>
                  <a:pt x="63" y="211"/>
                  <a:pt x="64" y="202"/>
                  <a:pt x="65" y="200"/>
                </a:cubicBezTo>
                <a:cubicBezTo>
                  <a:pt x="65" y="200"/>
                  <a:pt x="65" y="200"/>
                  <a:pt x="67" y="200"/>
                </a:cubicBezTo>
                <a:cubicBezTo>
                  <a:pt x="70" y="200"/>
                  <a:pt x="70" y="200"/>
                  <a:pt x="70" y="200"/>
                </a:cubicBezTo>
                <a:cubicBezTo>
                  <a:pt x="71" y="202"/>
                  <a:pt x="71" y="211"/>
                  <a:pt x="71" y="220"/>
                </a:cubicBezTo>
                <a:cubicBezTo>
                  <a:pt x="71" y="229"/>
                  <a:pt x="75" y="236"/>
                  <a:pt x="80" y="236"/>
                </a:cubicBezTo>
                <a:cubicBezTo>
                  <a:pt x="84" y="236"/>
                  <a:pt x="88" y="229"/>
                  <a:pt x="88" y="220"/>
                </a:cubicBezTo>
                <a:cubicBezTo>
                  <a:pt x="88" y="211"/>
                  <a:pt x="89" y="202"/>
                  <a:pt x="90" y="200"/>
                </a:cubicBezTo>
                <a:cubicBezTo>
                  <a:pt x="90" y="200"/>
                  <a:pt x="90" y="200"/>
                  <a:pt x="92" y="200"/>
                </a:cubicBezTo>
                <a:cubicBezTo>
                  <a:pt x="94" y="200"/>
                  <a:pt x="94" y="200"/>
                  <a:pt x="94" y="200"/>
                </a:cubicBezTo>
                <a:cubicBezTo>
                  <a:pt x="95" y="202"/>
                  <a:pt x="96" y="211"/>
                  <a:pt x="96" y="220"/>
                </a:cubicBezTo>
                <a:cubicBezTo>
                  <a:pt x="96" y="229"/>
                  <a:pt x="100" y="236"/>
                  <a:pt x="104" y="236"/>
                </a:cubicBezTo>
                <a:cubicBezTo>
                  <a:pt x="109" y="236"/>
                  <a:pt x="113" y="229"/>
                  <a:pt x="113" y="220"/>
                </a:cubicBezTo>
                <a:cubicBezTo>
                  <a:pt x="113" y="211"/>
                  <a:pt x="113" y="202"/>
                  <a:pt x="114" y="200"/>
                </a:cubicBezTo>
                <a:cubicBezTo>
                  <a:pt x="114" y="200"/>
                  <a:pt x="114" y="200"/>
                  <a:pt x="116" y="200"/>
                </a:cubicBezTo>
                <a:cubicBezTo>
                  <a:pt x="119" y="200"/>
                  <a:pt x="119" y="200"/>
                  <a:pt x="119" y="200"/>
                </a:cubicBezTo>
                <a:cubicBezTo>
                  <a:pt x="120" y="202"/>
                  <a:pt x="120" y="211"/>
                  <a:pt x="120" y="220"/>
                </a:cubicBezTo>
                <a:cubicBezTo>
                  <a:pt x="120" y="229"/>
                  <a:pt x="124" y="236"/>
                  <a:pt x="129" y="236"/>
                </a:cubicBezTo>
                <a:cubicBezTo>
                  <a:pt x="133" y="236"/>
                  <a:pt x="137" y="229"/>
                  <a:pt x="137" y="220"/>
                </a:cubicBezTo>
                <a:cubicBezTo>
                  <a:pt x="137" y="211"/>
                  <a:pt x="138" y="202"/>
                  <a:pt x="139" y="200"/>
                </a:cubicBezTo>
                <a:cubicBezTo>
                  <a:pt x="139" y="200"/>
                  <a:pt x="139" y="200"/>
                  <a:pt x="141" y="200"/>
                </a:cubicBezTo>
                <a:cubicBezTo>
                  <a:pt x="142" y="200"/>
                  <a:pt x="142" y="200"/>
                  <a:pt x="143" y="200"/>
                </a:cubicBezTo>
                <a:cubicBezTo>
                  <a:pt x="137" y="192"/>
                  <a:pt x="129" y="181"/>
                  <a:pt x="121" y="167"/>
                </a:cubicBezTo>
                <a:cubicBezTo>
                  <a:pt x="120" y="170"/>
                  <a:pt x="116" y="172"/>
                  <a:pt x="112" y="172"/>
                </a:cubicBezTo>
                <a:close/>
                <a:moveTo>
                  <a:pt x="63" y="138"/>
                </a:moveTo>
                <a:cubicBezTo>
                  <a:pt x="45" y="138"/>
                  <a:pt x="30" y="123"/>
                  <a:pt x="30" y="105"/>
                </a:cubicBezTo>
                <a:cubicBezTo>
                  <a:pt x="30" y="87"/>
                  <a:pt x="45" y="73"/>
                  <a:pt x="63" y="73"/>
                </a:cubicBezTo>
                <a:cubicBezTo>
                  <a:pt x="81" y="73"/>
                  <a:pt x="95" y="87"/>
                  <a:pt x="95" y="105"/>
                </a:cubicBezTo>
                <a:cubicBezTo>
                  <a:pt x="95" y="123"/>
                  <a:pt x="81" y="138"/>
                  <a:pt x="63" y="138"/>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0" name="Freeform 19"/>
          <p:cNvSpPr>
            <a:spLocks noEditPoints="1"/>
          </p:cNvSpPr>
          <p:nvPr/>
        </p:nvSpPr>
        <p:spPr bwMode="auto">
          <a:xfrm>
            <a:off x="5225770" y="2877105"/>
            <a:ext cx="280305" cy="318291"/>
          </a:xfrm>
          <a:custGeom>
            <a:avLst/>
            <a:gdLst>
              <a:gd name="T0" fmla="*/ 151 w 302"/>
              <a:gd name="T1" fmla="*/ 0 h 344"/>
              <a:gd name="T2" fmla="*/ 0 w 302"/>
              <a:gd name="T3" fmla="*/ 151 h 344"/>
              <a:gd name="T4" fmla="*/ 48 w 302"/>
              <a:gd name="T5" fmla="*/ 257 h 344"/>
              <a:gd name="T6" fmla="*/ 65 w 302"/>
              <a:gd name="T7" fmla="*/ 300 h 344"/>
              <a:gd name="T8" fmla="*/ 65 w 302"/>
              <a:gd name="T9" fmla="*/ 320 h 344"/>
              <a:gd name="T10" fmla="*/ 78 w 302"/>
              <a:gd name="T11" fmla="*/ 344 h 344"/>
              <a:gd name="T12" fmla="*/ 92 w 302"/>
              <a:gd name="T13" fmla="*/ 321 h 344"/>
              <a:gd name="T14" fmla="*/ 94 w 302"/>
              <a:gd name="T15" fmla="*/ 292 h 344"/>
              <a:gd name="T16" fmla="*/ 97 w 302"/>
              <a:gd name="T17" fmla="*/ 292 h 344"/>
              <a:gd name="T18" fmla="*/ 101 w 302"/>
              <a:gd name="T19" fmla="*/ 292 h 344"/>
              <a:gd name="T20" fmla="*/ 103 w 302"/>
              <a:gd name="T21" fmla="*/ 321 h 344"/>
              <a:gd name="T22" fmla="*/ 115 w 302"/>
              <a:gd name="T23" fmla="*/ 344 h 344"/>
              <a:gd name="T24" fmla="*/ 127 w 302"/>
              <a:gd name="T25" fmla="*/ 321 h 344"/>
              <a:gd name="T26" fmla="*/ 130 w 302"/>
              <a:gd name="T27" fmla="*/ 292 h 344"/>
              <a:gd name="T28" fmla="*/ 133 w 302"/>
              <a:gd name="T29" fmla="*/ 292 h 344"/>
              <a:gd name="T30" fmla="*/ 136 w 302"/>
              <a:gd name="T31" fmla="*/ 292 h 344"/>
              <a:gd name="T32" fmla="*/ 139 w 302"/>
              <a:gd name="T33" fmla="*/ 321 h 344"/>
              <a:gd name="T34" fmla="*/ 151 w 302"/>
              <a:gd name="T35" fmla="*/ 344 h 344"/>
              <a:gd name="T36" fmla="*/ 163 w 302"/>
              <a:gd name="T37" fmla="*/ 321 h 344"/>
              <a:gd name="T38" fmla="*/ 166 w 302"/>
              <a:gd name="T39" fmla="*/ 292 h 344"/>
              <a:gd name="T40" fmla="*/ 169 w 302"/>
              <a:gd name="T41" fmla="*/ 292 h 344"/>
              <a:gd name="T42" fmla="*/ 172 w 302"/>
              <a:gd name="T43" fmla="*/ 292 h 344"/>
              <a:gd name="T44" fmla="*/ 175 w 302"/>
              <a:gd name="T45" fmla="*/ 321 h 344"/>
              <a:gd name="T46" fmla="*/ 187 w 302"/>
              <a:gd name="T47" fmla="*/ 344 h 344"/>
              <a:gd name="T48" fmla="*/ 199 w 302"/>
              <a:gd name="T49" fmla="*/ 321 h 344"/>
              <a:gd name="T50" fmla="*/ 201 w 302"/>
              <a:gd name="T51" fmla="*/ 292 h 344"/>
              <a:gd name="T52" fmla="*/ 205 w 302"/>
              <a:gd name="T53" fmla="*/ 292 h 344"/>
              <a:gd name="T54" fmla="*/ 208 w 302"/>
              <a:gd name="T55" fmla="*/ 292 h 344"/>
              <a:gd name="T56" fmla="*/ 210 w 302"/>
              <a:gd name="T57" fmla="*/ 321 h 344"/>
              <a:gd name="T58" fmla="*/ 224 w 302"/>
              <a:gd name="T59" fmla="*/ 344 h 344"/>
              <a:gd name="T60" fmla="*/ 237 w 302"/>
              <a:gd name="T61" fmla="*/ 320 h 344"/>
              <a:gd name="T62" fmla="*/ 237 w 302"/>
              <a:gd name="T63" fmla="*/ 300 h 344"/>
              <a:gd name="T64" fmla="*/ 253 w 302"/>
              <a:gd name="T65" fmla="*/ 257 h 344"/>
              <a:gd name="T66" fmla="*/ 302 w 302"/>
              <a:gd name="T67" fmla="*/ 151 h 344"/>
              <a:gd name="T68" fmla="*/ 151 w 302"/>
              <a:gd name="T69" fmla="*/ 0 h 344"/>
              <a:gd name="T70" fmla="*/ 90 w 302"/>
              <a:gd name="T71" fmla="*/ 201 h 344"/>
              <a:gd name="T72" fmla="*/ 43 w 302"/>
              <a:gd name="T73" fmla="*/ 154 h 344"/>
              <a:gd name="T74" fmla="*/ 90 w 302"/>
              <a:gd name="T75" fmla="*/ 106 h 344"/>
              <a:gd name="T76" fmla="*/ 138 w 302"/>
              <a:gd name="T77" fmla="*/ 154 h 344"/>
              <a:gd name="T78" fmla="*/ 90 w 302"/>
              <a:gd name="T79" fmla="*/ 201 h 344"/>
              <a:gd name="T80" fmla="*/ 162 w 302"/>
              <a:gd name="T81" fmla="*/ 251 h 344"/>
              <a:gd name="T82" fmla="*/ 140 w 302"/>
              <a:gd name="T83" fmla="*/ 251 h 344"/>
              <a:gd name="T84" fmla="*/ 128 w 302"/>
              <a:gd name="T85" fmla="*/ 230 h 344"/>
              <a:gd name="T86" fmla="*/ 139 w 302"/>
              <a:gd name="T87" fmla="*/ 211 h 344"/>
              <a:gd name="T88" fmla="*/ 163 w 302"/>
              <a:gd name="T89" fmla="*/ 211 h 344"/>
              <a:gd name="T90" fmla="*/ 174 w 302"/>
              <a:gd name="T91" fmla="*/ 230 h 344"/>
              <a:gd name="T92" fmla="*/ 162 w 302"/>
              <a:gd name="T93" fmla="*/ 251 h 344"/>
              <a:gd name="T94" fmla="*/ 211 w 302"/>
              <a:gd name="T95" fmla="*/ 201 h 344"/>
              <a:gd name="T96" fmla="*/ 164 w 302"/>
              <a:gd name="T97" fmla="*/ 154 h 344"/>
              <a:gd name="T98" fmla="*/ 211 w 302"/>
              <a:gd name="T99" fmla="*/ 106 h 344"/>
              <a:gd name="T100" fmla="*/ 259 w 302"/>
              <a:gd name="T101" fmla="*/ 154 h 344"/>
              <a:gd name="T102" fmla="*/ 211 w 302"/>
              <a:gd name="T103" fmla="*/ 201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44">
                <a:moveTo>
                  <a:pt x="151" y="0"/>
                </a:moveTo>
                <a:cubicBezTo>
                  <a:pt x="67" y="0"/>
                  <a:pt x="0" y="67"/>
                  <a:pt x="0" y="151"/>
                </a:cubicBezTo>
                <a:cubicBezTo>
                  <a:pt x="0" y="202"/>
                  <a:pt x="48" y="257"/>
                  <a:pt x="48" y="257"/>
                </a:cubicBezTo>
                <a:cubicBezTo>
                  <a:pt x="57" y="267"/>
                  <a:pt x="65" y="286"/>
                  <a:pt x="65" y="300"/>
                </a:cubicBezTo>
                <a:cubicBezTo>
                  <a:pt x="65" y="320"/>
                  <a:pt x="65" y="320"/>
                  <a:pt x="65" y="320"/>
                </a:cubicBezTo>
                <a:cubicBezTo>
                  <a:pt x="65" y="333"/>
                  <a:pt x="71" y="344"/>
                  <a:pt x="78" y="344"/>
                </a:cubicBezTo>
                <a:cubicBezTo>
                  <a:pt x="86" y="344"/>
                  <a:pt x="92" y="334"/>
                  <a:pt x="92" y="321"/>
                </a:cubicBezTo>
                <a:cubicBezTo>
                  <a:pt x="92" y="308"/>
                  <a:pt x="93" y="295"/>
                  <a:pt x="94" y="292"/>
                </a:cubicBezTo>
                <a:cubicBezTo>
                  <a:pt x="94" y="292"/>
                  <a:pt x="94" y="292"/>
                  <a:pt x="97" y="292"/>
                </a:cubicBezTo>
                <a:cubicBezTo>
                  <a:pt x="101" y="292"/>
                  <a:pt x="101" y="292"/>
                  <a:pt x="101" y="292"/>
                </a:cubicBezTo>
                <a:cubicBezTo>
                  <a:pt x="102" y="295"/>
                  <a:pt x="103" y="308"/>
                  <a:pt x="103" y="321"/>
                </a:cubicBezTo>
                <a:cubicBezTo>
                  <a:pt x="103" y="334"/>
                  <a:pt x="109" y="344"/>
                  <a:pt x="115" y="344"/>
                </a:cubicBezTo>
                <a:cubicBezTo>
                  <a:pt x="122" y="344"/>
                  <a:pt x="127" y="334"/>
                  <a:pt x="127" y="321"/>
                </a:cubicBezTo>
                <a:cubicBezTo>
                  <a:pt x="127" y="308"/>
                  <a:pt x="128" y="295"/>
                  <a:pt x="130" y="292"/>
                </a:cubicBezTo>
                <a:cubicBezTo>
                  <a:pt x="130" y="292"/>
                  <a:pt x="130" y="292"/>
                  <a:pt x="133" y="292"/>
                </a:cubicBezTo>
                <a:cubicBezTo>
                  <a:pt x="136" y="292"/>
                  <a:pt x="136" y="292"/>
                  <a:pt x="136" y="292"/>
                </a:cubicBezTo>
                <a:cubicBezTo>
                  <a:pt x="138" y="295"/>
                  <a:pt x="139" y="308"/>
                  <a:pt x="139" y="321"/>
                </a:cubicBezTo>
                <a:cubicBezTo>
                  <a:pt x="139" y="334"/>
                  <a:pt x="144" y="344"/>
                  <a:pt x="151" y="344"/>
                </a:cubicBezTo>
                <a:cubicBezTo>
                  <a:pt x="158" y="344"/>
                  <a:pt x="163" y="334"/>
                  <a:pt x="163" y="321"/>
                </a:cubicBezTo>
                <a:cubicBezTo>
                  <a:pt x="163" y="308"/>
                  <a:pt x="164" y="295"/>
                  <a:pt x="166" y="292"/>
                </a:cubicBezTo>
                <a:cubicBezTo>
                  <a:pt x="166" y="292"/>
                  <a:pt x="166" y="292"/>
                  <a:pt x="169" y="292"/>
                </a:cubicBezTo>
                <a:cubicBezTo>
                  <a:pt x="172" y="292"/>
                  <a:pt x="172" y="292"/>
                  <a:pt x="172" y="292"/>
                </a:cubicBezTo>
                <a:cubicBezTo>
                  <a:pt x="173" y="295"/>
                  <a:pt x="175" y="308"/>
                  <a:pt x="175" y="321"/>
                </a:cubicBezTo>
                <a:cubicBezTo>
                  <a:pt x="175" y="334"/>
                  <a:pt x="180" y="344"/>
                  <a:pt x="187" y="344"/>
                </a:cubicBezTo>
                <a:cubicBezTo>
                  <a:pt x="193" y="344"/>
                  <a:pt x="199" y="334"/>
                  <a:pt x="199" y="321"/>
                </a:cubicBezTo>
                <a:cubicBezTo>
                  <a:pt x="199" y="308"/>
                  <a:pt x="200" y="295"/>
                  <a:pt x="201" y="292"/>
                </a:cubicBezTo>
                <a:cubicBezTo>
                  <a:pt x="201" y="292"/>
                  <a:pt x="201" y="292"/>
                  <a:pt x="205" y="292"/>
                </a:cubicBezTo>
                <a:cubicBezTo>
                  <a:pt x="208" y="292"/>
                  <a:pt x="208" y="292"/>
                  <a:pt x="208" y="292"/>
                </a:cubicBezTo>
                <a:cubicBezTo>
                  <a:pt x="209" y="295"/>
                  <a:pt x="210" y="308"/>
                  <a:pt x="210" y="321"/>
                </a:cubicBezTo>
                <a:cubicBezTo>
                  <a:pt x="210" y="334"/>
                  <a:pt x="216" y="344"/>
                  <a:pt x="224" y="344"/>
                </a:cubicBezTo>
                <a:cubicBezTo>
                  <a:pt x="231" y="344"/>
                  <a:pt x="237" y="333"/>
                  <a:pt x="237" y="320"/>
                </a:cubicBezTo>
                <a:cubicBezTo>
                  <a:pt x="237" y="300"/>
                  <a:pt x="237" y="300"/>
                  <a:pt x="237" y="300"/>
                </a:cubicBezTo>
                <a:cubicBezTo>
                  <a:pt x="237" y="286"/>
                  <a:pt x="245" y="267"/>
                  <a:pt x="253" y="257"/>
                </a:cubicBezTo>
                <a:cubicBezTo>
                  <a:pt x="253" y="257"/>
                  <a:pt x="302" y="202"/>
                  <a:pt x="302" y="151"/>
                </a:cubicBezTo>
                <a:cubicBezTo>
                  <a:pt x="302" y="67"/>
                  <a:pt x="235" y="0"/>
                  <a:pt x="151" y="0"/>
                </a:cubicBezTo>
                <a:close/>
                <a:moveTo>
                  <a:pt x="90" y="201"/>
                </a:moveTo>
                <a:cubicBezTo>
                  <a:pt x="64" y="201"/>
                  <a:pt x="43" y="180"/>
                  <a:pt x="43" y="154"/>
                </a:cubicBezTo>
                <a:cubicBezTo>
                  <a:pt x="43" y="127"/>
                  <a:pt x="64" y="106"/>
                  <a:pt x="90" y="106"/>
                </a:cubicBezTo>
                <a:cubicBezTo>
                  <a:pt x="117" y="106"/>
                  <a:pt x="138" y="127"/>
                  <a:pt x="138" y="154"/>
                </a:cubicBezTo>
                <a:cubicBezTo>
                  <a:pt x="138" y="180"/>
                  <a:pt x="117" y="201"/>
                  <a:pt x="90" y="201"/>
                </a:cubicBezTo>
                <a:close/>
                <a:moveTo>
                  <a:pt x="162" y="251"/>
                </a:moveTo>
                <a:cubicBezTo>
                  <a:pt x="140" y="251"/>
                  <a:pt x="140" y="251"/>
                  <a:pt x="140" y="251"/>
                </a:cubicBezTo>
                <a:cubicBezTo>
                  <a:pt x="127" y="251"/>
                  <a:pt x="121" y="241"/>
                  <a:pt x="128" y="230"/>
                </a:cubicBezTo>
                <a:cubicBezTo>
                  <a:pt x="139" y="211"/>
                  <a:pt x="139" y="211"/>
                  <a:pt x="139" y="211"/>
                </a:cubicBezTo>
                <a:cubicBezTo>
                  <a:pt x="145" y="199"/>
                  <a:pt x="156" y="199"/>
                  <a:pt x="163" y="211"/>
                </a:cubicBezTo>
                <a:cubicBezTo>
                  <a:pt x="174" y="230"/>
                  <a:pt x="174" y="230"/>
                  <a:pt x="174" y="230"/>
                </a:cubicBezTo>
                <a:cubicBezTo>
                  <a:pt x="181" y="241"/>
                  <a:pt x="175" y="251"/>
                  <a:pt x="162" y="251"/>
                </a:cubicBezTo>
                <a:close/>
                <a:moveTo>
                  <a:pt x="211" y="201"/>
                </a:moveTo>
                <a:cubicBezTo>
                  <a:pt x="185" y="201"/>
                  <a:pt x="164" y="180"/>
                  <a:pt x="164" y="154"/>
                </a:cubicBezTo>
                <a:cubicBezTo>
                  <a:pt x="164" y="127"/>
                  <a:pt x="185" y="106"/>
                  <a:pt x="211" y="106"/>
                </a:cubicBezTo>
                <a:cubicBezTo>
                  <a:pt x="238" y="106"/>
                  <a:pt x="259" y="127"/>
                  <a:pt x="259" y="154"/>
                </a:cubicBezTo>
                <a:cubicBezTo>
                  <a:pt x="259" y="180"/>
                  <a:pt x="238" y="201"/>
                  <a:pt x="211" y="201"/>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1" name="Freeform 20"/>
          <p:cNvSpPr>
            <a:spLocks/>
          </p:cNvSpPr>
          <p:nvPr/>
        </p:nvSpPr>
        <p:spPr bwMode="auto">
          <a:xfrm>
            <a:off x="5320358" y="2953075"/>
            <a:ext cx="829914" cy="19648"/>
          </a:xfrm>
          <a:custGeom>
            <a:avLst/>
            <a:gdLst>
              <a:gd name="T0" fmla="*/ 836 w 847"/>
              <a:gd name="T1" fmla="*/ 0 h 21"/>
              <a:gd name="T2" fmla="*/ 10 w 847"/>
              <a:gd name="T3" fmla="*/ 0 h 21"/>
              <a:gd name="T4" fmla="*/ 0 w 847"/>
              <a:gd name="T5" fmla="*/ 10 h 21"/>
              <a:gd name="T6" fmla="*/ 10 w 847"/>
              <a:gd name="T7" fmla="*/ 21 h 21"/>
              <a:gd name="T8" fmla="*/ 836 w 847"/>
              <a:gd name="T9" fmla="*/ 21 h 21"/>
              <a:gd name="T10" fmla="*/ 847 w 847"/>
              <a:gd name="T11" fmla="*/ 10 h 21"/>
              <a:gd name="T12" fmla="*/ 836 w 84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847" h="21">
                <a:moveTo>
                  <a:pt x="836" y="0"/>
                </a:moveTo>
                <a:cubicBezTo>
                  <a:pt x="10" y="0"/>
                  <a:pt x="10" y="0"/>
                  <a:pt x="10" y="0"/>
                </a:cubicBezTo>
                <a:cubicBezTo>
                  <a:pt x="5" y="0"/>
                  <a:pt x="0" y="4"/>
                  <a:pt x="0" y="10"/>
                </a:cubicBezTo>
                <a:cubicBezTo>
                  <a:pt x="0" y="16"/>
                  <a:pt x="5" y="21"/>
                  <a:pt x="10" y="21"/>
                </a:cubicBezTo>
                <a:cubicBezTo>
                  <a:pt x="836" y="21"/>
                  <a:pt x="836" y="21"/>
                  <a:pt x="836" y="21"/>
                </a:cubicBezTo>
                <a:cubicBezTo>
                  <a:pt x="842" y="21"/>
                  <a:pt x="847" y="16"/>
                  <a:pt x="847" y="10"/>
                </a:cubicBezTo>
                <a:cubicBezTo>
                  <a:pt x="847" y="4"/>
                  <a:pt x="842" y="0"/>
                  <a:pt x="836" y="0"/>
                </a:cubicBezTo>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2" name="Rectangle 21"/>
          <p:cNvSpPr>
            <a:spLocks noChangeArrowheads="1"/>
          </p:cNvSpPr>
          <p:nvPr/>
        </p:nvSpPr>
        <p:spPr bwMode="auto">
          <a:xfrm>
            <a:off x="6021808" y="2953075"/>
            <a:ext cx="1886168" cy="19648"/>
          </a:xfrm>
          <a:prstGeom prst="rect">
            <a:avLst/>
          </a:prstGeom>
          <a:solidFill>
            <a:srgbClr val="E3173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3" name="Freeform 22"/>
          <p:cNvSpPr>
            <a:spLocks/>
          </p:cNvSpPr>
          <p:nvPr/>
        </p:nvSpPr>
        <p:spPr bwMode="auto">
          <a:xfrm>
            <a:off x="5281751" y="2953075"/>
            <a:ext cx="2694339" cy="19648"/>
          </a:xfrm>
          <a:custGeom>
            <a:avLst/>
            <a:gdLst>
              <a:gd name="T0" fmla="*/ 0 w 2057"/>
              <a:gd name="T1" fmla="*/ 15 h 15"/>
              <a:gd name="T2" fmla="*/ 2057 w 2057"/>
              <a:gd name="T3" fmla="*/ 15 h 15"/>
              <a:gd name="T4" fmla="*/ 2057 w 2057"/>
              <a:gd name="T5" fmla="*/ 0 h 15"/>
              <a:gd name="T6" fmla="*/ 0 w 2057"/>
              <a:gd name="T7" fmla="*/ 0 h 15"/>
            </a:gdLst>
            <a:ahLst/>
            <a:cxnLst>
              <a:cxn ang="0">
                <a:pos x="T0" y="T1"/>
              </a:cxn>
              <a:cxn ang="0">
                <a:pos x="T2" y="T3"/>
              </a:cxn>
              <a:cxn ang="0">
                <a:pos x="T4" y="T5"/>
              </a:cxn>
              <a:cxn ang="0">
                <a:pos x="T6" y="T7"/>
              </a:cxn>
            </a:cxnLst>
            <a:rect l="0" t="0" r="r" b="b"/>
            <a:pathLst>
              <a:path w="2057" h="15">
                <a:moveTo>
                  <a:pt x="0" y="15"/>
                </a:moveTo>
                <a:lnTo>
                  <a:pt x="2057" y="15"/>
                </a:lnTo>
                <a:lnTo>
                  <a:pt x="2057"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4" name="Freeform 23"/>
          <p:cNvSpPr>
            <a:spLocks/>
          </p:cNvSpPr>
          <p:nvPr/>
        </p:nvSpPr>
        <p:spPr bwMode="auto">
          <a:xfrm>
            <a:off x="5233910" y="2337452"/>
            <a:ext cx="905361" cy="90379"/>
          </a:xfrm>
          <a:custGeom>
            <a:avLst/>
            <a:gdLst>
              <a:gd name="T0" fmla="*/ 915 w 925"/>
              <a:gd name="T1" fmla="*/ 77 h 98"/>
              <a:gd name="T2" fmla="*/ 117 w 925"/>
              <a:gd name="T3" fmla="*/ 77 h 98"/>
              <a:gd name="T4" fmla="*/ 19 w 925"/>
              <a:gd name="T5" fmla="*/ 3 h 98"/>
              <a:gd name="T6" fmla="*/ 4 w 925"/>
              <a:gd name="T7" fmla="*/ 5 h 98"/>
              <a:gd name="T8" fmla="*/ 6 w 925"/>
              <a:gd name="T9" fmla="*/ 20 h 98"/>
              <a:gd name="T10" fmla="*/ 110 w 925"/>
              <a:gd name="T11" fmla="*/ 98 h 98"/>
              <a:gd name="T12" fmla="*/ 915 w 925"/>
              <a:gd name="T13" fmla="*/ 98 h 98"/>
              <a:gd name="T14" fmla="*/ 925 w 925"/>
              <a:gd name="T15" fmla="*/ 87 h 98"/>
              <a:gd name="T16" fmla="*/ 915 w 925"/>
              <a:gd name="T17"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5" h="98">
                <a:moveTo>
                  <a:pt x="915" y="77"/>
                </a:moveTo>
                <a:cubicBezTo>
                  <a:pt x="117" y="77"/>
                  <a:pt x="117" y="77"/>
                  <a:pt x="117" y="77"/>
                </a:cubicBezTo>
                <a:cubicBezTo>
                  <a:pt x="19" y="3"/>
                  <a:pt x="19" y="3"/>
                  <a:pt x="19" y="3"/>
                </a:cubicBezTo>
                <a:cubicBezTo>
                  <a:pt x="14" y="0"/>
                  <a:pt x="7" y="1"/>
                  <a:pt x="4" y="5"/>
                </a:cubicBezTo>
                <a:cubicBezTo>
                  <a:pt x="0" y="10"/>
                  <a:pt x="1" y="17"/>
                  <a:pt x="6" y="20"/>
                </a:cubicBezTo>
                <a:cubicBezTo>
                  <a:pt x="110" y="98"/>
                  <a:pt x="110" y="98"/>
                  <a:pt x="110" y="98"/>
                </a:cubicBezTo>
                <a:cubicBezTo>
                  <a:pt x="915" y="98"/>
                  <a:pt x="915" y="98"/>
                  <a:pt x="915" y="98"/>
                </a:cubicBezTo>
                <a:cubicBezTo>
                  <a:pt x="921" y="98"/>
                  <a:pt x="925" y="93"/>
                  <a:pt x="925" y="87"/>
                </a:cubicBezTo>
                <a:cubicBezTo>
                  <a:pt x="925" y="81"/>
                  <a:pt x="921" y="77"/>
                  <a:pt x="915" y="77"/>
                </a:cubicBezTo>
                <a:close/>
              </a:path>
            </a:pathLst>
          </a:custGeom>
          <a:solidFill>
            <a:srgbClr val="659E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5" name="Freeform 24"/>
          <p:cNvSpPr>
            <a:spLocks/>
          </p:cNvSpPr>
          <p:nvPr/>
        </p:nvSpPr>
        <p:spPr bwMode="auto">
          <a:xfrm>
            <a:off x="5309880" y="3080130"/>
            <a:ext cx="809480" cy="20957"/>
          </a:xfrm>
          <a:custGeom>
            <a:avLst/>
            <a:gdLst>
              <a:gd name="T0" fmla="*/ 862 w 873"/>
              <a:gd name="T1" fmla="*/ 0 h 22"/>
              <a:gd name="T2" fmla="*/ 11 w 873"/>
              <a:gd name="T3" fmla="*/ 0 h 22"/>
              <a:gd name="T4" fmla="*/ 0 w 873"/>
              <a:gd name="T5" fmla="*/ 11 h 22"/>
              <a:gd name="T6" fmla="*/ 11 w 873"/>
              <a:gd name="T7" fmla="*/ 22 h 22"/>
              <a:gd name="T8" fmla="*/ 862 w 873"/>
              <a:gd name="T9" fmla="*/ 22 h 22"/>
              <a:gd name="T10" fmla="*/ 873 w 873"/>
              <a:gd name="T11" fmla="*/ 11 h 22"/>
              <a:gd name="T12" fmla="*/ 862 w 873"/>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873" h="22">
                <a:moveTo>
                  <a:pt x="862" y="0"/>
                </a:moveTo>
                <a:cubicBezTo>
                  <a:pt x="11" y="0"/>
                  <a:pt x="11" y="0"/>
                  <a:pt x="11" y="0"/>
                </a:cubicBezTo>
                <a:cubicBezTo>
                  <a:pt x="5" y="0"/>
                  <a:pt x="0" y="5"/>
                  <a:pt x="0" y="11"/>
                </a:cubicBezTo>
                <a:cubicBezTo>
                  <a:pt x="0" y="17"/>
                  <a:pt x="5" y="22"/>
                  <a:pt x="11" y="22"/>
                </a:cubicBezTo>
                <a:cubicBezTo>
                  <a:pt x="862" y="22"/>
                  <a:pt x="862" y="22"/>
                  <a:pt x="862" y="22"/>
                </a:cubicBezTo>
                <a:cubicBezTo>
                  <a:pt x="868" y="22"/>
                  <a:pt x="873" y="17"/>
                  <a:pt x="873" y="11"/>
                </a:cubicBezTo>
                <a:cubicBezTo>
                  <a:pt x="873" y="5"/>
                  <a:pt x="868" y="0"/>
                  <a:pt x="862" y="0"/>
                </a:cubicBezTo>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6" name="Rectangle 25"/>
          <p:cNvSpPr>
            <a:spLocks noChangeArrowheads="1"/>
          </p:cNvSpPr>
          <p:nvPr/>
        </p:nvSpPr>
        <p:spPr bwMode="auto">
          <a:xfrm>
            <a:off x="6589936" y="2408182"/>
            <a:ext cx="4630875" cy="19648"/>
          </a:xfrm>
          <a:prstGeom prst="rect">
            <a:avLst/>
          </a:prstGeom>
          <a:solidFill>
            <a:srgbClr val="659E3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7" name="Freeform 26"/>
          <p:cNvSpPr>
            <a:spLocks/>
          </p:cNvSpPr>
          <p:nvPr/>
        </p:nvSpPr>
        <p:spPr bwMode="auto">
          <a:xfrm flipV="1">
            <a:off x="6160361" y="2370460"/>
            <a:ext cx="5277734" cy="37723"/>
          </a:xfrm>
          <a:custGeom>
            <a:avLst/>
            <a:gdLst>
              <a:gd name="T0" fmla="*/ 0 w 3889"/>
              <a:gd name="T1" fmla="*/ 15 h 15"/>
              <a:gd name="T2" fmla="*/ 3889 w 3889"/>
              <a:gd name="T3" fmla="*/ 15 h 15"/>
              <a:gd name="T4" fmla="*/ 3889 w 3889"/>
              <a:gd name="T5" fmla="*/ 0 h 15"/>
              <a:gd name="T6" fmla="*/ 0 w 3889"/>
              <a:gd name="T7" fmla="*/ 0 h 15"/>
            </a:gdLst>
            <a:ahLst/>
            <a:cxnLst>
              <a:cxn ang="0">
                <a:pos x="T0" y="T1"/>
              </a:cxn>
              <a:cxn ang="0">
                <a:pos x="T2" y="T3"/>
              </a:cxn>
              <a:cxn ang="0">
                <a:pos x="T4" y="T5"/>
              </a:cxn>
              <a:cxn ang="0">
                <a:pos x="T6" y="T7"/>
              </a:cxn>
            </a:cxnLst>
            <a:rect l="0" t="0" r="r" b="b"/>
            <a:pathLst>
              <a:path w="3889" h="15">
                <a:moveTo>
                  <a:pt x="0" y="15"/>
                </a:moveTo>
                <a:lnTo>
                  <a:pt x="3889" y="15"/>
                </a:lnTo>
                <a:lnTo>
                  <a:pt x="3889"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8" name="Freeform 27"/>
          <p:cNvSpPr>
            <a:spLocks/>
          </p:cNvSpPr>
          <p:nvPr/>
        </p:nvSpPr>
        <p:spPr bwMode="auto">
          <a:xfrm>
            <a:off x="5505047" y="2408182"/>
            <a:ext cx="1080617" cy="19648"/>
          </a:xfrm>
          <a:custGeom>
            <a:avLst/>
            <a:gdLst>
              <a:gd name="T0" fmla="*/ 0 w 825"/>
              <a:gd name="T1" fmla="*/ 15 h 15"/>
              <a:gd name="T2" fmla="*/ 825 w 825"/>
              <a:gd name="T3" fmla="*/ 15 h 15"/>
              <a:gd name="T4" fmla="*/ 825 w 825"/>
              <a:gd name="T5" fmla="*/ 0 h 15"/>
              <a:gd name="T6" fmla="*/ 0 w 825"/>
              <a:gd name="T7" fmla="*/ 0 h 15"/>
            </a:gdLst>
            <a:ahLst/>
            <a:cxnLst>
              <a:cxn ang="0">
                <a:pos x="T0" y="T1"/>
              </a:cxn>
              <a:cxn ang="0">
                <a:pos x="T2" y="T3"/>
              </a:cxn>
              <a:cxn ang="0">
                <a:pos x="T4" y="T5"/>
              </a:cxn>
              <a:cxn ang="0">
                <a:pos x="T6" y="T7"/>
              </a:cxn>
            </a:cxnLst>
            <a:rect l="0" t="0" r="r" b="b"/>
            <a:pathLst>
              <a:path w="825" h="15">
                <a:moveTo>
                  <a:pt x="0" y="15"/>
                </a:moveTo>
                <a:lnTo>
                  <a:pt x="825" y="15"/>
                </a:lnTo>
                <a:lnTo>
                  <a:pt x="825"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29" name="Freeform 28"/>
          <p:cNvSpPr>
            <a:spLocks/>
          </p:cNvSpPr>
          <p:nvPr/>
        </p:nvSpPr>
        <p:spPr bwMode="auto">
          <a:xfrm>
            <a:off x="6249375" y="1741474"/>
            <a:ext cx="1022305" cy="180758"/>
          </a:xfrm>
          <a:custGeom>
            <a:avLst/>
            <a:gdLst>
              <a:gd name="T0" fmla="*/ 467 w 467"/>
              <a:gd name="T1" fmla="*/ 147 h 195"/>
              <a:gd name="T2" fmla="*/ 419 w 467"/>
              <a:gd name="T3" fmla="*/ 195 h 195"/>
              <a:gd name="T4" fmla="*/ 48 w 467"/>
              <a:gd name="T5" fmla="*/ 195 h 195"/>
              <a:gd name="T6" fmla="*/ 0 w 467"/>
              <a:gd name="T7" fmla="*/ 147 h 195"/>
              <a:gd name="T8" fmla="*/ 0 w 467"/>
              <a:gd name="T9" fmla="*/ 48 h 195"/>
              <a:gd name="T10" fmla="*/ 48 w 467"/>
              <a:gd name="T11" fmla="*/ 0 h 195"/>
              <a:gd name="T12" fmla="*/ 419 w 467"/>
              <a:gd name="T13" fmla="*/ 0 h 195"/>
              <a:gd name="T14" fmla="*/ 467 w 467"/>
              <a:gd name="T15" fmla="*/ 48 h 195"/>
              <a:gd name="T16" fmla="*/ 467 w 467"/>
              <a:gd name="T17"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95">
                <a:moveTo>
                  <a:pt x="467" y="147"/>
                </a:moveTo>
                <a:cubicBezTo>
                  <a:pt x="467" y="173"/>
                  <a:pt x="445" y="195"/>
                  <a:pt x="419" y="195"/>
                </a:cubicBezTo>
                <a:cubicBezTo>
                  <a:pt x="48" y="195"/>
                  <a:pt x="48" y="195"/>
                  <a:pt x="48" y="195"/>
                </a:cubicBezTo>
                <a:cubicBezTo>
                  <a:pt x="21" y="195"/>
                  <a:pt x="0" y="173"/>
                  <a:pt x="0" y="147"/>
                </a:cubicBezTo>
                <a:cubicBezTo>
                  <a:pt x="0" y="48"/>
                  <a:pt x="0" y="48"/>
                  <a:pt x="0" y="48"/>
                </a:cubicBezTo>
                <a:cubicBezTo>
                  <a:pt x="0" y="22"/>
                  <a:pt x="21" y="0"/>
                  <a:pt x="48" y="0"/>
                </a:cubicBezTo>
                <a:cubicBezTo>
                  <a:pt x="419" y="0"/>
                  <a:pt x="419" y="0"/>
                  <a:pt x="419" y="0"/>
                </a:cubicBezTo>
                <a:cubicBezTo>
                  <a:pt x="445" y="0"/>
                  <a:pt x="467" y="22"/>
                  <a:pt x="467" y="48"/>
                </a:cubicBezTo>
                <a:lnTo>
                  <a:pt x="467" y="147"/>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0" name="Freeform 29"/>
          <p:cNvSpPr>
            <a:spLocks/>
          </p:cNvSpPr>
          <p:nvPr/>
        </p:nvSpPr>
        <p:spPr bwMode="auto">
          <a:xfrm>
            <a:off x="6146868" y="2063695"/>
            <a:ext cx="1228629" cy="1325557"/>
          </a:xfrm>
          <a:custGeom>
            <a:avLst/>
            <a:gdLst>
              <a:gd name="T0" fmla="*/ 1323 w 1323"/>
              <a:gd name="T1" fmla="*/ 1316 h 1428"/>
              <a:gd name="T2" fmla="*/ 1210 w 1323"/>
              <a:gd name="T3" fmla="*/ 1428 h 1428"/>
              <a:gd name="T4" fmla="*/ 113 w 1323"/>
              <a:gd name="T5" fmla="*/ 1428 h 1428"/>
              <a:gd name="T6" fmla="*/ 0 w 1323"/>
              <a:gd name="T7" fmla="*/ 1316 h 1428"/>
              <a:gd name="T8" fmla="*/ 0 w 1323"/>
              <a:gd name="T9" fmla="*/ 112 h 1428"/>
              <a:gd name="T10" fmla="*/ 113 w 1323"/>
              <a:gd name="T11" fmla="*/ 0 h 1428"/>
              <a:gd name="T12" fmla="*/ 1210 w 1323"/>
              <a:gd name="T13" fmla="*/ 0 h 1428"/>
              <a:gd name="T14" fmla="*/ 1323 w 1323"/>
              <a:gd name="T15" fmla="*/ 112 h 1428"/>
              <a:gd name="T16" fmla="*/ 1323 w 1323"/>
              <a:gd name="T17" fmla="*/ 1316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3" h="1428">
                <a:moveTo>
                  <a:pt x="1323" y="1316"/>
                </a:moveTo>
                <a:cubicBezTo>
                  <a:pt x="1323" y="1378"/>
                  <a:pt x="1272" y="1428"/>
                  <a:pt x="1210" y="1428"/>
                </a:cubicBezTo>
                <a:cubicBezTo>
                  <a:pt x="113" y="1428"/>
                  <a:pt x="113" y="1428"/>
                  <a:pt x="113" y="1428"/>
                </a:cubicBezTo>
                <a:cubicBezTo>
                  <a:pt x="51" y="1428"/>
                  <a:pt x="0" y="1378"/>
                  <a:pt x="0" y="1316"/>
                </a:cubicBezTo>
                <a:cubicBezTo>
                  <a:pt x="0" y="112"/>
                  <a:pt x="0" y="112"/>
                  <a:pt x="0" y="112"/>
                </a:cubicBezTo>
                <a:cubicBezTo>
                  <a:pt x="0" y="50"/>
                  <a:pt x="51" y="0"/>
                  <a:pt x="113" y="0"/>
                </a:cubicBezTo>
                <a:cubicBezTo>
                  <a:pt x="1210" y="0"/>
                  <a:pt x="1210" y="0"/>
                  <a:pt x="1210" y="0"/>
                </a:cubicBezTo>
                <a:cubicBezTo>
                  <a:pt x="1272" y="0"/>
                  <a:pt x="1323" y="50"/>
                  <a:pt x="1323" y="112"/>
                </a:cubicBezTo>
                <a:cubicBezTo>
                  <a:pt x="1323" y="1316"/>
                  <a:pt x="1323" y="1316"/>
                  <a:pt x="1323" y="131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1" name="Freeform 30"/>
          <p:cNvSpPr>
            <a:spLocks/>
          </p:cNvSpPr>
          <p:nvPr/>
        </p:nvSpPr>
        <p:spPr bwMode="auto">
          <a:xfrm>
            <a:off x="6142938" y="2057145"/>
            <a:ext cx="1236488" cy="1337346"/>
          </a:xfrm>
          <a:custGeom>
            <a:avLst/>
            <a:gdLst>
              <a:gd name="T0" fmla="*/ 1328 w 1333"/>
              <a:gd name="T1" fmla="*/ 1322 h 1440"/>
              <a:gd name="T2" fmla="*/ 1323 w 1333"/>
              <a:gd name="T3" fmla="*/ 1322 h 1440"/>
              <a:gd name="T4" fmla="*/ 1291 w 1333"/>
              <a:gd name="T5" fmla="*/ 1397 h 1440"/>
              <a:gd name="T6" fmla="*/ 1215 w 1333"/>
              <a:gd name="T7" fmla="*/ 1429 h 1440"/>
              <a:gd name="T8" fmla="*/ 118 w 1333"/>
              <a:gd name="T9" fmla="*/ 1429 h 1440"/>
              <a:gd name="T10" fmla="*/ 42 w 1333"/>
              <a:gd name="T11" fmla="*/ 1397 h 1440"/>
              <a:gd name="T12" fmla="*/ 10 w 1333"/>
              <a:gd name="T13" fmla="*/ 1322 h 1440"/>
              <a:gd name="T14" fmla="*/ 10 w 1333"/>
              <a:gd name="T15" fmla="*/ 118 h 1440"/>
              <a:gd name="T16" fmla="*/ 42 w 1333"/>
              <a:gd name="T17" fmla="*/ 43 h 1440"/>
              <a:gd name="T18" fmla="*/ 118 w 1333"/>
              <a:gd name="T19" fmla="*/ 11 h 1440"/>
              <a:gd name="T20" fmla="*/ 1215 w 1333"/>
              <a:gd name="T21" fmla="*/ 11 h 1440"/>
              <a:gd name="T22" fmla="*/ 1291 w 1333"/>
              <a:gd name="T23" fmla="*/ 43 h 1440"/>
              <a:gd name="T24" fmla="*/ 1323 w 1333"/>
              <a:gd name="T25" fmla="*/ 118 h 1440"/>
              <a:gd name="T26" fmla="*/ 1323 w 1333"/>
              <a:gd name="T27" fmla="*/ 1322 h 1440"/>
              <a:gd name="T28" fmla="*/ 1328 w 1333"/>
              <a:gd name="T29" fmla="*/ 1322 h 1440"/>
              <a:gd name="T30" fmla="*/ 1333 w 1333"/>
              <a:gd name="T31" fmla="*/ 1322 h 1440"/>
              <a:gd name="T32" fmla="*/ 1333 w 1333"/>
              <a:gd name="T33" fmla="*/ 118 h 1440"/>
              <a:gd name="T34" fmla="*/ 1299 w 1333"/>
              <a:gd name="T35" fmla="*/ 35 h 1440"/>
              <a:gd name="T36" fmla="*/ 1215 w 1333"/>
              <a:gd name="T37" fmla="*/ 0 h 1440"/>
              <a:gd name="T38" fmla="*/ 118 w 1333"/>
              <a:gd name="T39" fmla="*/ 0 h 1440"/>
              <a:gd name="T40" fmla="*/ 34 w 1333"/>
              <a:gd name="T41" fmla="*/ 35 h 1440"/>
              <a:gd name="T42" fmla="*/ 0 w 1333"/>
              <a:gd name="T43" fmla="*/ 118 h 1440"/>
              <a:gd name="T44" fmla="*/ 0 w 1333"/>
              <a:gd name="T45" fmla="*/ 1322 h 1440"/>
              <a:gd name="T46" fmla="*/ 34 w 1333"/>
              <a:gd name="T47" fmla="*/ 1405 h 1440"/>
              <a:gd name="T48" fmla="*/ 118 w 1333"/>
              <a:gd name="T49" fmla="*/ 1440 h 1440"/>
              <a:gd name="T50" fmla="*/ 1215 w 1333"/>
              <a:gd name="T51" fmla="*/ 1440 h 1440"/>
              <a:gd name="T52" fmla="*/ 1299 w 1333"/>
              <a:gd name="T53" fmla="*/ 1405 h 1440"/>
              <a:gd name="T54" fmla="*/ 1333 w 1333"/>
              <a:gd name="T55" fmla="*/ 1322 h 1440"/>
              <a:gd name="T56" fmla="*/ 1328 w 1333"/>
              <a:gd name="T57" fmla="*/ 132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3" h="1440">
                <a:moveTo>
                  <a:pt x="1328" y="1322"/>
                </a:moveTo>
                <a:cubicBezTo>
                  <a:pt x="1323" y="1322"/>
                  <a:pt x="1323" y="1322"/>
                  <a:pt x="1323" y="1322"/>
                </a:cubicBezTo>
                <a:cubicBezTo>
                  <a:pt x="1323" y="1351"/>
                  <a:pt x="1310" y="1378"/>
                  <a:pt x="1291" y="1397"/>
                </a:cubicBezTo>
                <a:cubicBezTo>
                  <a:pt x="1272" y="1417"/>
                  <a:pt x="1245" y="1429"/>
                  <a:pt x="1215" y="1429"/>
                </a:cubicBezTo>
                <a:cubicBezTo>
                  <a:pt x="118" y="1429"/>
                  <a:pt x="118" y="1429"/>
                  <a:pt x="118" y="1429"/>
                </a:cubicBezTo>
                <a:cubicBezTo>
                  <a:pt x="88" y="1429"/>
                  <a:pt x="61" y="1417"/>
                  <a:pt x="42" y="1397"/>
                </a:cubicBezTo>
                <a:cubicBezTo>
                  <a:pt x="22" y="1378"/>
                  <a:pt x="10" y="1351"/>
                  <a:pt x="10" y="1322"/>
                </a:cubicBezTo>
                <a:cubicBezTo>
                  <a:pt x="10" y="118"/>
                  <a:pt x="10" y="118"/>
                  <a:pt x="10" y="118"/>
                </a:cubicBezTo>
                <a:cubicBezTo>
                  <a:pt x="10" y="89"/>
                  <a:pt x="22" y="62"/>
                  <a:pt x="42" y="43"/>
                </a:cubicBezTo>
                <a:cubicBezTo>
                  <a:pt x="61" y="23"/>
                  <a:pt x="88" y="11"/>
                  <a:pt x="118" y="11"/>
                </a:cubicBezTo>
                <a:cubicBezTo>
                  <a:pt x="1215" y="11"/>
                  <a:pt x="1215" y="11"/>
                  <a:pt x="1215" y="11"/>
                </a:cubicBezTo>
                <a:cubicBezTo>
                  <a:pt x="1245" y="11"/>
                  <a:pt x="1272" y="23"/>
                  <a:pt x="1291" y="43"/>
                </a:cubicBezTo>
                <a:cubicBezTo>
                  <a:pt x="1310" y="62"/>
                  <a:pt x="1323" y="89"/>
                  <a:pt x="1323" y="118"/>
                </a:cubicBezTo>
                <a:cubicBezTo>
                  <a:pt x="1323" y="1322"/>
                  <a:pt x="1323" y="1322"/>
                  <a:pt x="1323" y="1322"/>
                </a:cubicBezTo>
                <a:cubicBezTo>
                  <a:pt x="1328" y="1322"/>
                  <a:pt x="1328" y="1322"/>
                  <a:pt x="1328" y="1322"/>
                </a:cubicBezTo>
                <a:cubicBezTo>
                  <a:pt x="1333" y="1322"/>
                  <a:pt x="1333" y="1322"/>
                  <a:pt x="1333" y="1322"/>
                </a:cubicBezTo>
                <a:cubicBezTo>
                  <a:pt x="1333" y="118"/>
                  <a:pt x="1333" y="118"/>
                  <a:pt x="1333" y="118"/>
                </a:cubicBezTo>
                <a:cubicBezTo>
                  <a:pt x="1333" y="86"/>
                  <a:pt x="1320" y="56"/>
                  <a:pt x="1299" y="35"/>
                </a:cubicBezTo>
                <a:cubicBezTo>
                  <a:pt x="1277" y="14"/>
                  <a:pt x="1248" y="0"/>
                  <a:pt x="1215" y="0"/>
                </a:cubicBezTo>
                <a:cubicBezTo>
                  <a:pt x="118" y="0"/>
                  <a:pt x="118" y="0"/>
                  <a:pt x="118" y="0"/>
                </a:cubicBezTo>
                <a:cubicBezTo>
                  <a:pt x="85" y="0"/>
                  <a:pt x="56" y="14"/>
                  <a:pt x="34" y="35"/>
                </a:cubicBezTo>
                <a:cubicBezTo>
                  <a:pt x="13" y="56"/>
                  <a:pt x="0" y="86"/>
                  <a:pt x="0" y="118"/>
                </a:cubicBezTo>
                <a:cubicBezTo>
                  <a:pt x="0" y="1322"/>
                  <a:pt x="0" y="1322"/>
                  <a:pt x="0" y="1322"/>
                </a:cubicBezTo>
                <a:cubicBezTo>
                  <a:pt x="0" y="1354"/>
                  <a:pt x="13" y="1384"/>
                  <a:pt x="34" y="1405"/>
                </a:cubicBezTo>
                <a:cubicBezTo>
                  <a:pt x="56" y="1426"/>
                  <a:pt x="85" y="1440"/>
                  <a:pt x="118" y="1440"/>
                </a:cubicBezTo>
                <a:cubicBezTo>
                  <a:pt x="1215" y="1440"/>
                  <a:pt x="1215" y="1440"/>
                  <a:pt x="1215" y="1440"/>
                </a:cubicBezTo>
                <a:cubicBezTo>
                  <a:pt x="1248" y="1440"/>
                  <a:pt x="1277" y="1426"/>
                  <a:pt x="1299" y="1405"/>
                </a:cubicBezTo>
                <a:cubicBezTo>
                  <a:pt x="1320" y="1384"/>
                  <a:pt x="1333" y="1354"/>
                  <a:pt x="1333" y="1322"/>
                </a:cubicBezTo>
                <a:lnTo>
                  <a:pt x="1328" y="132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2" name="Freeform 31"/>
          <p:cNvSpPr>
            <a:spLocks noEditPoints="1"/>
          </p:cNvSpPr>
          <p:nvPr/>
        </p:nvSpPr>
        <p:spPr bwMode="auto">
          <a:xfrm>
            <a:off x="6331555" y="2848289"/>
            <a:ext cx="859254" cy="254109"/>
          </a:xfrm>
          <a:custGeom>
            <a:avLst/>
            <a:gdLst>
              <a:gd name="T0" fmla="*/ 19 w 925"/>
              <a:gd name="T1" fmla="*/ 0 h 274"/>
              <a:gd name="T2" fmla="*/ 0 w 925"/>
              <a:gd name="T3" fmla="*/ 83 h 274"/>
              <a:gd name="T4" fmla="*/ 906 w 925"/>
              <a:gd name="T5" fmla="*/ 102 h 274"/>
              <a:gd name="T6" fmla="*/ 925 w 925"/>
              <a:gd name="T7" fmla="*/ 19 h 274"/>
              <a:gd name="T8" fmla="*/ 910 w 925"/>
              <a:gd name="T9" fmla="*/ 93 h 274"/>
              <a:gd name="T10" fmla="*/ 15 w 925"/>
              <a:gd name="T11" fmla="*/ 90 h 274"/>
              <a:gd name="T12" fmla="*/ 910 w 925"/>
              <a:gd name="T13" fmla="*/ 86 h 274"/>
              <a:gd name="T14" fmla="*/ 910 w 925"/>
              <a:gd name="T15" fmla="*/ 93 h 274"/>
              <a:gd name="T16" fmla="*/ 18 w 925"/>
              <a:gd name="T17" fmla="*/ 78 h 274"/>
              <a:gd name="T18" fmla="*/ 18 w 925"/>
              <a:gd name="T19" fmla="*/ 71 h 274"/>
              <a:gd name="T20" fmla="*/ 914 w 925"/>
              <a:gd name="T21" fmla="*/ 74 h 274"/>
              <a:gd name="T22" fmla="*/ 906 w 925"/>
              <a:gd name="T23" fmla="*/ 114 h 274"/>
              <a:gd name="T24" fmla="*/ 0 w 925"/>
              <a:gd name="T25" fmla="*/ 133 h 274"/>
              <a:gd name="T26" fmla="*/ 19 w 925"/>
              <a:gd name="T27" fmla="*/ 274 h 274"/>
              <a:gd name="T28" fmla="*/ 925 w 925"/>
              <a:gd name="T29" fmla="*/ 255 h 274"/>
              <a:gd name="T30" fmla="*/ 906 w 925"/>
              <a:gd name="T31" fmla="*/ 114 h 274"/>
              <a:gd name="T32" fmla="*/ 338 w 925"/>
              <a:gd name="T33" fmla="*/ 212 h 274"/>
              <a:gd name="T34" fmla="*/ 324 w 925"/>
              <a:gd name="T35" fmla="*/ 202 h 274"/>
              <a:gd name="T36" fmla="*/ 333 w 925"/>
              <a:gd name="T37" fmla="*/ 188 h 274"/>
              <a:gd name="T38" fmla="*/ 347 w 925"/>
              <a:gd name="T39" fmla="*/ 197 h 274"/>
              <a:gd name="T40" fmla="*/ 388 w 925"/>
              <a:gd name="T41" fmla="*/ 202 h 274"/>
              <a:gd name="T42" fmla="*/ 374 w 925"/>
              <a:gd name="T43" fmla="*/ 212 h 274"/>
              <a:gd name="T44" fmla="*/ 365 w 925"/>
              <a:gd name="T45" fmla="*/ 197 h 274"/>
              <a:gd name="T46" fmla="*/ 379 w 925"/>
              <a:gd name="T47" fmla="*/ 188 h 274"/>
              <a:gd name="T48" fmla="*/ 388 w 925"/>
              <a:gd name="T49" fmla="*/ 202 h 274"/>
              <a:gd name="T50" fmla="*/ 420 w 925"/>
              <a:gd name="T51" fmla="*/ 212 h 274"/>
              <a:gd name="T52" fmla="*/ 406 w 925"/>
              <a:gd name="T53" fmla="*/ 202 h 274"/>
              <a:gd name="T54" fmla="*/ 415 w 925"/>
              <a:gd name="T55" fmla="*/ 188 h 274"/>
              <a:gd name="T56" fmla="*/ 429 w 925"/>
              <a:gd name="T57" fmla="*/ 197 h 274"/>
              <a:gd name="T58" fmla="*/ 470 w 925"/>
              <a:gd name="T59" fmla="*/ 202 h 274"/>
              <a:gd name="T60" fmla="*/ 456 w 925"/>
              <a:gd name="T61" fmla="*/ 212 h 274"/>
              <a:gd name="T62" fmla="*/ 447 w 925"/>
              <a:gd name="T63" fmla="*/ 197 h 274"/>
              <a:gd name="T64" fmla="*/ 461 w 925"/>
              <a:gd name="T65" fmla="*/ 188 h 274"/>
              <a:gd name="T66" fmla="*/ 470 w 925"/>
              <a:gd name="T67" fmla="*/ 202 h 274"/>
              <a:gd name="T68" fmla="*/ 501 w 925"/>
              <a:gd name="T69" fmla="*/ 212 h 274"/>
              <a:gd name="T70" fmla="*/ 487 w 925"/>
              <a:gd name="T71" fmla="*/ 202 h 274"/>
              <a:gd name="T72" fmla="*/ 497 w 925"/>
              <a:gd name="T73" fmla="*/ 188 h 274"/>
              <a:gd name="T74" fmla="*/ 511 w 925"/>
              <a:gd name="T75" fmla="*/ 197 h 274"/>
              <a:gd name="T76" fmla="*/ 748 w 925"/>
              <a:gd name="T77" fmla="*/ 206 h 274"/>
              <a:gd name="T78" fmla="*/ 577 w 925"/>
              <a:gd name="T79" fmla="*/ 218 h 274"/>
              <a:gd name="T80" fmla="*/ 564 w 925"/>
              <a:gd name="T81" fmla="*/ 194 h 274"/>
              <a:gd name="T82" fmla="*/ 736 w 925"/>
              <a:gd name="T83" fmla="*/ 182 h 274"/>
              <a:gd name="T84" fmla="*/ 748 w 925"/>
              <a:gd name="T85" fmla="*/ 206 h 274"/>
              <a:gd name="T86" fmla="*/ 817 w 925"/>
              <a:gd name="T87" fmla="*/ 200 h 274"/>
              <a:gd name="T88" fmla="*/ 884 w 925"/>
              <a:gd name="T89" fmla="*/ 20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5" h="274">
                <a:moveTo>
                  <a:pt x="906" y="0"/>
                </a:moveTo>
                <a:cubicBezTo>
                  <a:pt x="19" y="0"/>
                  <a:pt x="19" y="0"/>
                  <a:pt x="19" y="0"/>
                </a:cubicBezTo>
                <a:cubicBezTo>
                  <a:pt x="8" y="0"/>
                  <a:pt x="0" y="8"/>
                  <a:pt x="0" y="19"/>
                </a:cubicBezTo>
                <a:cubicBezTo>
                  <a:pt x="0" y="83"/>
                  <a:pt x="0" y="83"/>
                  <a:pt x="0" y="83"/>
                </a:cubicBezTo>
                <a:cubicBezTo>
                  <a:pt x="0" y="93"/>
                  <a:pt x="8" y="102"/>
                  <a:pt x="19" y="102"/>
                </a:cubicBezTo>
                <a:cubicBezTo>
                  <a:pt x="906" y="102"/>
                  <a:pt x="906" y="102"/>
                  <a:pt x="906" y="102"/>
                </a:cubicBezTo>
                <a:cubicBezTo>
                  <a:pt x="916" y="102"/>
                  <a:pt x="925" y="93"/>
                  <a:pt x="925" y="83"/>
                </a:cubicBezTo>
                <a:cubicBezTo>
                  <a:pt x="925" y="19"/>
                  <a:pt x="925" y="19"/>
                  <a:pt x="925" y="19"/>
                </a:cubicBezTo>
                <a:cubicBezTo>
                  <a:pt x="925" y="8"/>
                  <a:pt x="916" y="0"/>
                  <a:pt x="906" y="0"/>
                </a:cubicBezTo>
                <a:close/>
                <a:moveTo>
                  <a:pt x="910" y="93"/>
                </a:moveTo>
                <a:cubicBezTo>
                  <a:pt x="18" y="93"/>
                  <a:pt x="18" y="93"/>
                  <a:pt x="18" y="93"/>
                </a:cubicBezTo>
                <a:cubicBezTo>
                  <a:pt x="16" y="93"/>
                  <a:pt x="15" y="92"/>
                  <a:pt x="15" y="90"/>
                </a:cubicBezTo>
                <a:cubicBezTo>
                  <a:pt x="15" y="88"/>
                  <a:pt x="16" y="86"/>
                  <a:pt x="18" y="86"/>
                </a:cubicBezTo>
                <a:cubicBezTo>
                  <a:pt x="910" y="86"/>
                  <a:pt x="910" y="86"/>
                  <a:pt x="910" y="86"/>
                </a:cubicBezTo>
                <a:cubicBezTo>
                  <a:pt x="912" y="86"/>
                  <a:pt x="914" y="88"/>
                  <a:pt x="914" y="90"/>
                </a:cubicBezTo>
                <a:cubicBezTo>
                  <a:pt x="914" y="92"/>
                  <a:pt x="912" y="93"/>
                  <a:pt x="910" y="93"/>
                </a:cubicBezTo>
                <a:close/>
                <a:moveTo>
                  <a:pt x="910" y="78"/>
                </a:moveTo>
                <a:cubicBezTo>
                  <a:pt x="18" y="78"/>
                  <a:pt x="18" y="78"/>
                  <a:pt x="18" y="78"/>
                </a:cubicBezTo>
                <a:cubicBezTo>
                  <a:pt x="16" y="78"/>
                  <a:pt x="15" y="76"/>
                  <a:pt x="15" y="74"/>
                </a:cubicBezTo>
                <a:cubicBezTo>
                  <a:pt x="15" y="72"/>
                  <a:pt x="16" y="71"/>
                  <a:pt x="18" y="71"/>
                </a:cubicBezTo>
                <a:cubicBezTo>
                  <a:pt x="910" y="71"/>
                  <a:pt x="910" y="71"/>
                  <a:pt x="910" y="71"/>
                </a:cubicBezTo>
                <a:cubicBezTo>
                  <a:pt x="912" y="71"/>
                  <a:pt x="914" y="72"/>
                  <a:pt x="914" y="74"/>
                </a:cubicBezTo>
                <a:cubicBezTo>
                  <a:pt x="914" y="76"/>
                  <a:pt x="912" y="78"/>
                  <a:pt x="910" y="78"/>
                </a:cubicBezTo>
                <a:close/>
                <a:moveTo>
                  <a:pt x="906" y="114"/>
                </a:moveTo>
                <a:cubicBezTo>
                  <a:pt x="19" y="114"/>
                  <a:pt x="19" y="114"/>
                  <a:pt x="19" y="114"/>
                </a:cubicBezTo>
                <a:cubicBezTo>
                  <a:pt x="8" y="114"/>
                  <a:pt x="0" y="122"/>
                  <a:pt x="0" y="133"/>
                </a:cubicBezTo>
                <a:cubicBezTo>
                  <a:pt x="0" y="255"/>
                  <a:pt x="0" y="255"/>
                  <a:pt x="0" y="255"/>
                </a:cubicBezTo>
                <a:cubicBezTo>
                  <a:pt x="0" y="266"/>
                  <a:pt x="8" y="274"/>
                  <a:pt x="19" y="274"/>
                </a:cubicBezTo>
                <a:cubicBezTo>
                  <a:pt x="906" y="274"/>
                  <a:pt x="906" y="274"/>
                  <a:pt x="906" y="274"/>
                </a:cubicBezTo>
                <a:cubicBezTo>
                  <a:pt x="916" y="274"/>
                  <a:pt x="925" y="266"/>
                  <a:pt x="925" y="255"/>
                </a:cubicBezTo>
                <a:cubicBezTo>
                  <a:pt x="925" y="133"/>
                  <a:pt x="925" y="133"/>
                  <a:pt x="925" y="133"/>
                </a:cubicBezTo>
                <a:cubicBezTo>
                  <a:pt x="925" y="122"/>
                  <a:pt x="916" y="114"/>
                  <a:pt x="906" y="114"/>
                </a:cubicBezTo>
                <a:close/>
                <a:moveTo>
                  <a:pt x="347" y="202"/>
                </a:moveTo>
                <a:cubicBezTo>
                  <a:pt x="347" y="208"/>
                  <a:pt x="343" y="212"/>
                  <a:pt x="338" y="212"/>
                </a:cubicBezTo>
                <a:cubicBezTo>
                  <a:pt x="333" y="212"/>
                  <a:pt x="333" y="212"/>
                  <a:pt x="333" y="212"/>
                </a:cubicBezTo>
                <a:cubicBezTo>
                  <a:pt x="328" y="212"/>
                  <a:pt x="324" y="208"/>
                  <a:pt x="324" y="202"/>
                </a:cubicBezTo>
                <a:cubicBezTo>
                  <a:pt x="324" y="197"/>
                  <a:pt x="324" y="197"/>
                  <a:pt x="324" y="197"/>
                </a:cubicBezTo>
                <a:cubicBezTo>
                  <a:pt x="324" y="192"/>
                  <a:pt x="328" y="188"/>
                  <a:pt x="333" y="188"/>
                </a:cubicBezTo>
                <a:cubicBezTo>
                  <a:pt x="338" y="188"/>
                  <a:pt x="338" y="188"/>
                  <a:pt x="338" y="188"/>
                </a:cubicBezTo>
                <a:cubicBezTo>
                  <a:pt x="343" y="188"/>
                  <a:pt x="347" y="192"/>
                  <a:pt x="347" y="197"/>
                </a:cubicBezTo>
                <a:lnTo>
                  <a:pt x="347" y="202"/>
                </a:lnTo>
                <a:close/>
                <a:moveTo>
                  <a:pt x="388" y="202"/>
                </a:moveTo>
                <a:cubicBezTo>
                  <a:pt x="388" y="208"/>
                  <a:pt x="384" y="212"/>
                  <a:pt x="379" y="212"/>
                </a:cubicBezTo>
                <a:cubicBezTo>
                  <a:pt x="374" y="212"/>
                  <a:pt x="374" y="212"/>
                  <a:pt x="374" y="212"/>
                </a:cubicBezTo>
                <a:cubicBezTo>
                  <a:pt x="369" y="212"/>
                  <a:pt x="365" y="208"/>
                  <a:pt x="365" y="202"/>
                </a:cubicBezTo>
                <a:cubicBezTo>
                  <a:pt x="365" y="197"/>
                  <a:pt x="365" y="197"/>
                  <a:pt x="365" y="197"/>
                </a:cubicBezTo>
                <a:cubicBezTo>
                  <a:pt x="365" y="192"/>
                  <a:pt x="369" y="188"/>
                  <a:pt x="374" y="188"/>
                </a:cubicBezTo>
                <a:cubicBezTo>
                  <a:pt x="379" y="188"/>
                  <a:pt x="379" y="188"/>
                  <a:pt x="379" y="188"/>
                </a:cubicBezTo>
                <a:cubicBezTo>
                  <a:pt x="384" y="188"/>
                  <a:pt x="388" y="192"/>
                  <a:pt x="388" y="197"/>
                </a:cubicBezTo>
                <a:lnTo>
                  <a:pt x="388" y="202"/>
                </a:lnTo>
                <a:close/>
                <a:moveTo>
                  <a:pt x="429" y="202"/>
                </a:moveTo>
                <a:cubicBezTo>
                  <a:pt x="429" y="208"/>
                  <a:pt x="425" y="212"/>
                  <a:pt x="420" y="212"/>
                </a:cubicBezTo>
                <a:cubicBezTo>
                  <a:pt x="415" y="212"/>
                  <a:pt x="415" y="212"/>
                  <a:pt x="415" y="212"/>
                </a:cubicBezTo>
                <a:cubicBezTo>
                  <a:pt x="410" y="212"/>
                  <a:pt x="406" y="208"/>
                  <a:pt x="406" y="202"/>
                </a:cubicBezTo>
                <a:cubicBezTo>
                  <a:pt x="406" y="197"/>
                  <a:pt x="406" y="197"/>
                  <a:pt x="406" y="197"/>
                </a:cubicBezTo>
                <a:cubicBezTo>
                  <a:pt x="406" y="192"/>
                  <a:pt x="410" y="188"/>
                  <a:pt x="415" y="188"/>
                </a:cubicBezTo>
                <a:cubicBezTo>
                  <a:pt x="420" y="188"/>
                  <a:pt x="420" y="188"/>
                  <a:pt x="420" y="188"/>
                </a:cubicBezTo>
                <a:cubicBezTo>
                  <a:pt x="425" y="188"/>
                  <a:pt x="429" y="192"/>
                  <a:pt x="429" y="197"/>
                </a:cubicBezTo>
                <a:lnTo>
                  <a:pt x="429" y="202"/>
                </a:lnTo>
                <a:close/>
                <a:moveTo>
                  <a:pt x="470" y="202"/>
                </a:moveTo>
                <a:cubicBezTo>
                  <a:pt x="470" y="208"/>
                  <a:pt x="466" y="212"/>
                  <a:pt x="461" y="212"/>
                </a:cubicBezTo>
                <a:cubicBezTo>
                  <a:pt x="456" y="212"/>
                  <a:pt x="456" y="212"/>
                  <a:pt x="456" y="212"/>
                </a:cubicBezTo>
                <a:cubicBezTo>
                  <a:pt x="451" y="212"/>
                  <a:pt x="447" y="208"/>
                  <a:pt x="447" y="202"/>
                </a:cubicBezTo>
                <a:cubicBezTo>
                  <a:pt x="447" y="197"/>
                  <a:pt x="447" y="197"/>
                  <a:pt x="447" y="197"/>
                </a:cubicBezTo>
                <a:cubicBezTo>
                  <a:pt x="447" y="192"/>
                  <a:pt x="451" y="188"/>
                  <a:pt x="456" y="188"/>
                </a:cubicBezTo>
                <a:cubicBezTo>
                  <a:pt x="461" y="188"/>
                  <a:pt x="461" y="188"/>
                  <a:pt x="461" y="188"/>
                </a:cubicBezTo>
                <a:cubicBezTo>
                  <a:pt x="466" y="188"/>
                  <a:pt x="470" y="192"/>
                  <a:pt x="470" y="197"/>
                </a:cubicBezTo>
                <a:lnTo>
                  <a:pt x="470" y="202"/>
                </a:lnTo>
                <a:close/>
                <a:moveTo>
                  <a:pt x="511" y="202"/>
                </a:moveTo>
                <a:cubicBezTo>
                  <a:pt x="511" y="208"/>
                  <a:pt x="507" y="212"/>
                  <a:pt x="501" y="212"/>
                </a:cubicBezTo>
                <a:cubicBezTo>
                  <a:pt x="497" y="212"/>
                  <a:pt x="497" y="212"/>
                  <a:pt x="497" y="212"/>
                </a:cubicBezTo>
                <a:cubicBezTo>
                  <a:pt x="492" y="212"/>
                  <a:pt x="487" y="208"/>
                  <a:pt x="487" y="202"/>
                </a:cubicBezTo>
                <a:cubicBezTo>
                  <a:pt x="487" y="197"/>
                  <a:pt x="487" y="197"/>
                  <a:pt x="487" y="197"/>
                </a:cubicBezTo>
                <a:cubicBezTo>
                  <a:pt x="487" y="192"/>
                  <a:pt x="492" y="188"/>
                  <a:pt x="497" y="188"/>
                </a:cubicBezTo>
                <a:cubicBezTo>
                  <a:pt x="501" y="188"/>
                  <a:pt x="501" y="188"/>
                  <a:pt x="501" y="188"/>
                </a:cubicBezTo>
                <a:cubicBezTo>
                  <a:pt x="507" y="188"/>
                  <a:pt x="511" y="192"/>
                  <a:pt x="511" y="197"/>
                </a:cubicBezTo>
                <a:lnTo>
                  <a:pt x="511" y="202"/>
                </a:lnTo>
                <a:close/>
                <a:moveTo>
                  <a:pt x="748" y="206"/>
                </a:moveTo>
                <a:cubicBezTo>
                  <a:pt x="748" y="212"/>
                  <a:pt x="743" y="218"/>
                  <a:pt x="736" y="218"/>
                </a:cubicBezTo>
                <a:cubicBezTo>
                  <a:pt x="577" y="218"/>
                  <a:pt x="577" y="218"/>
                  <a:pt x="577" y="218"/>
                </a:cubicBezTo>
                <a:cubicBezTo>
                  <a:pt x="570" y="218"/>
                  <a:pt x="564" y="212"/>
                  <a:pt x="564" y="206"/>
                </a:cubicBezTo>
                <a:cubicBezTo>
                  <a:pt x="564" y="194"/>
                  <a:pt x="564" y="194"/>
                  <a:pt x="564" y="194"/>
                </a:cubicBezTo>
                <a:cubicBezTo>
                  <a:pt x="564" y="187"/>
                  <a:pt x="570" y="182"/>
                  <a:pt x="577" y="182"/>
                </a:cubicBezTo>
                <a:cubicBezTo>
                  <a:pt x="736" y="182"/>
                  <a:pt x="736" y="182"/>
                  <a:pt x="736" y="182"/>
                </a:cubicBezTo>
                <a:cubicBezTo>
                  <a:pt x="743" y="182"/>
                  <a:pt x="748" y="187"/>
                  <a:pt x="748" y="194"/>
                </a:cubicBezTo>
                <a:lnTo>
                  <a:pt x="748" y="206"/>
                </a:lnTo>
                <a:close/>
                <a:moveTo>
                  <a:pt x="850" y="233"/>
                </a:moveTo>
                <a:cubicBezTo>
                  <a:pt x="832" y="233"/>
                  <a:pt x="817" y="218"/>
                  <a:pt x="817" y="200"/>
                </a:cubicBezTo>
                <a:cubicBezTo>
                  <a:pt x="817" y="181"/>
                  <a:pt x="832" y="166"/>
                  <a:pt x="850" y="166"/>
                </a:cubicBezTo>
                <a:cubicBezTo>
                  <a:pt x="869" y="166"/>
                  <a:pt x="884" y="181"/>
                  <a:pt x="884" y="200"/>
                </a:cubicBezTo>
                <a:cubicBezTo>
                  <a:pt x="884" y="218"/>
                  <a:pt x="869" y="233"/>
                  <a:pt x="850" y="23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3" name="Freeform 32"/>
          <p:cNvSpPr>
            <a:spLocks/>
          </p:cNvSpPr>
          <p:nvPr/>
        </p:nvSpPr>
        <p:spPr bwMode="auto">
          <a:xfrm>
            <a:off x="6246415" y="2192058"/>
            <a:ext cx="1028224" cy="311742"/>
          </a:xfrm>
          <a:custGeom>
            <a:avLst/>
            <a:gdLst>
              <a:gd name="T0" fmla="*/ 1108 w 1108"/>
              <a:gd name="T1" fmla="*/ 282 h 336"/>
              <a:gd name="T2" fmla="*/ 1055 w 1108"/>
              <a:gd name="T3" fmla="*/ 336 h 336"/>
              <a:gd name="T4" fmla="*/ 54 w 1108"/>
              <a:gd name="T5" fmla="*/ 336 h 336"/>
              <a:gd name="T6" fmla="*/ 0 w 1108"/>
              <a:gd name="T7" fmla="*/ 282 h 336"/>
              <a:gd name="T8" fmla="*/ 0 w 1108"/>
              <a:gd name="T9" fmla="*/ 54 h 336"/>
              <a:gd name="T10" fmla="*/ 54 w 1108"/>
              <a:gd name="T11" fmla="*/ 0 h 336"/>
              <a:gd name="T12" fmla="*/ 1055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5" y="336"/>
                </a:cubicBezTo>
                <a:cubicBezTo>
                  <a:pt x="54" y="336"/>
                  <a:pt x="54" y="336"/>
                  <a:pt x="54" y="336"/>
                </a:cubicBezTo>
                <a:cubicBezTo>
                  <a:pt x="25" y="336"/>
                  <a:pt x="0" y="312"/>
                  <a:pt x="0" y="282"/>
                </a:cubicBezTo>
                <a:cubicBezTo>
                  <a:pt x="0" y="54"/>
                  <a:pt x="0" y="54"/>
                  <a:pt x="0" y="54"/>
                </a:cubicBezTo>
                <a:cubicBezTo>
                  <a:pt x="0" y="24"/>
                  <a:pt x="25" y="0"/>
                  <a:pt x="54" y="0"/>
                </a:cubicBezTo>
                <a:cubicBezTo>
                  <a:pt x="1055" y="0"/>
                  <a:pt x="1055" y="0"/>
                  <a:pt x="1055"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pic>
        <p:nvPicPr>
          <p:cNvPr id="34" name="Picture 3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7805" y="2691107"/>
            <a:ext cx="366755" cy="133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Freeform 34"/>
          <p:cNvSpPr>
            <a:spLocks/>
          </p:cNvSpPr>
          <p:nvPr/>
        </p:nvSpPr>
        <p:spPr bwMode="auto">
          <a:xfrm>
            <a:off x="6573874" y="2536547"/>
            <a:ext cx="374614" cy="176829"/>
          </a:xfrm>
          <a:custGeom>
            <a:avLst/>
            <a:gdLst>
              <a:gd name="T0" fmla="*/ 403 w 403"/>
              <a:gd name="T1" fmla="*/ 146 h 190"/>
              <a:gd name="T2" fmla="*/ 359 w 403"/>
              <a:gd name="T3" fmla="*/ 190 h 190"/>
              <a:gd name="T4" fmla="*/ 44 w 403"/>
              <a:gd name="T5" fmla="*/ 190 h 190"/>
              <a:gd name="T6" fmla="*/ 0 w 403"/>
              <a:gd name="T7" fmla="*/ 146 h 190"/>
              <a:gd name="T8" fmla="*/ 0 w 403"/>
              <a:gd name="T9" fmla="*/ 44 h 190"/>
              <a:gd name="T10" fmla="*/ 44 w 403"/>
              <a:gd name="T11" fmla="*/ 0 h 190"/>
              <a:gd name="T12" fmla="*/ 359 w 403"/>
              <a:gd name="T13" fmla="*/ 0 h 190"/>
              <a:gd name="T14" fmla="*/ 403 w 403"/>
              <a:gd name="T15" fmla="*/ 44 h 190"/>
              <a:gd name="T16" fmla="*/ 403 w 403"/>
              <a:gd name="T17"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190">
                <a:moveTo>
                  <a:pt x="403" y="146"/>
                </a:moveTo>
                <a:cubicBezTo>
                  <a:pt x="403" y="170"/>
                  <a:pt x="383" y="190"/>
                  <a:pt x="359" y="190"/>
                </a:cubicBezTo>
                <a:cubicBezTo>
                  <a:pt x="44" y="190"/>
                  <a:pt x="44" y="190"/>
                  <a:pt x="44" y="190"/>
                </a:cubicBezTo>
                <a:cubicBezTo>
                  <a:pt x="20" y="190"/>
                  <a:pt x="0" y="170"/>
                  <a:pt x="0" y="146"/>
                </a:cubicBezTo>
                <a:cubicBezTo>
                  <a:pt x="0" y="44"/>
                  <a:pt x="0" y="44"/>
                  <a:pt x="0" y="44"/>
                </a:cubicBezTo>
                <a:cubicBezTo>
                  <a:pt x="0" y="20"/>
                  <a:pt x="20" y="0"/>
                  <a:pt x="44" y="0"/>
                </a:cubicBezTo>
                <a:cubicBezTo>
                  <a:pt x="359" y="0"/>
                  <a:pt x="359" y="0"/>
                  <a:pt x="359" y="0"/>
                </a:cubicBezTo>
                <a:cubicBezTo>
                  <a:pt x="383" y="0"/>
                  <a:pt x="403" y="20"/>
                  <a:pt x="403" y="44"/>
                </a:cubicBezTo>
                <a:lnTo>
                  <a:pt x="403" y="146"/>
                </a:lnTo>
                <a:close/>
              </a:path>
            </a:pathLst>
          </a:custGeom>
          <a:solidFill>
            <a:srgbClr val="005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6" name="Freeform 35"/>
          <p:cNvSpPr>
            <a:spLocks/>
          </p:cNvSpPr>
          <p:nvPr/>
        </p:nvSpPr>
        <p:spPr bwMode="auto">
          <a:xfrm>
            <a:off x="6647226" y="2582390"/>
            <a:ext cx="58943" cy="83830"/>
          </a:xfrm>
          <a:custGeom>
            <a:avLst/>
            <a:gdLst>
              <a:gd name="T0" fmla="*/ 0 w 45"/>
              <a:gd name="T1" fmla="*/ 0 h 64"/>
              <a:gd name="T2" fmla="*/ 14 w 45"/>
              <a:gd name="T3" fmla="*/ 0 h 64"/>
              <a:gd name="T4" fmla="*/ 14 w 45"/>
              <a:gd name="T5" fmla="*/ 52 h 64"/>
              <a:gd name="T6" fmla="*/ 45 w 45"/>
              <a:gd name="T7" fmla="*/ 52 h 64"/>
              <a:gd name="T8" fmla="*/ 45 w 45"/>
              <a:gd name="T9" fmla="*/ 64 h 64"/>
              <a:gd name="T10" fmla="*/ 0 w 45"/>
              <a:gd name="T11" fmla="*/ 64 h 64"/>
              <a:gd name="T12" fmla="*/ 0 w 4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5" h="64">
                <a:moveTo>
                  <a:pt x="0" y="0"/>
                </a:moveTo>
                <a:lnTo>
                  <a:pt x="14" y="0"/>
                </a:lnTo>
                <a:lnTo>
                  <a:pt x="14" y="52"/>
                </a:lnTo>
                <a:lnTo>
                  <a:pt x="45" y="52"/>
                </a:lnTo>
                <a:lnTo>
                  <a:pt x="45" y="64"/>
                </a:lnTo>
                <a:lnTo>
                  <a:pt x="0" y="6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7" name="Freeform 36"/>
          <p:cNvSpPr>
            <a:spLocks/>
          </p:cNvSpPr>
          <p:nvPr/>
        </p:nvSpPr>
        <p:spPr bwMode="auto">
          <a:xfrm>
            <a:off x="6707478" y="2582390"/>
            <a:ext cx="69422" cy="83830"/>
          </a:xfrm>
          <a:custGeom>
            <a:avLst/>
            <a:gdLst>
              <a:gd name="T0" fmla="*/ 20 w 53"/>
              <a:gd name="T1" fmla="*/ 12 h 64"/>
              <a:gd name="T2" fmla="*/ 0 w 53"/>
              <a:gd name="T3" fmla="*/ 12 h 64"/>
              <a:gd name="T4" fmla="*/ 0 w 53"/>
              <a:gd name="T5" fmla="*/ 0 h 64"/>
              <a:gd name="T6" fmla="*/ 53 w 53"/>
              <a:gd name="T7" fmla="*/ 0 h 64"/>
              <a:gd name="T8" fmla="*/ 53 w 53"/>
              <a:gd name="T9" fmla="*/ 12 h 64"/>
              <a:gd name="T10" fmla="*/ 33 w 53"/>
              <a:gd name="T11" fmla="*/ 12 h 64"/>
              <a:gd name="T12" fmla="*/ 33 w 53"/>
              <a:gd name="T13" fmla="*/ 64 h 64"/>
              <a:gd name="T14" fmla="*/ 20 w 53"/>
              <a:gd name="T15" fmla="*/ 64 h 64"/>
              <a:gd name="T16" fmla="*/ 20 w 53"/>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64">
                <a:moveTo>
                  <a:pt x="20" y="12"/>
                </a:moveTo>
                <a:lnTo>
                  <a:pt x="0" y="12"/>
                </a:lnTo>
                <a:lnTo>
                  <a:pt x="0" y="0"/>
                </a:lnTo>
                <a:lnTo>
                  <a:pt x="53" y="0"/>
                </a:lnTo>
                <a:lnTo>
                  <a:pt x="53" y="12"/>
                </a:lnTo>
                <a:lnTo>
                  <a:pt x="33" y="12"/>
                </a:lnTo>
                <a:lnTo>
                  <a:pt x="33" y="64"/>
                </a:lnTo>
                <a:lnTo>
                  <a:pt x="20" y="64"/>
                </a:lnTo>
                <a:lnTo>
                  <a:pt x="20"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8" name="Freeform 37"/>
          <p:cNvSpPr>
            <a:spLocks/>
          </p:cNvSpPr>
          <p:nvPr/>
        </p:nvSpPr>
        <p:spPr bwMode="auto">
          <a:xfrm>
            <a:off x="6783450" y="2582390"/>
            <a:ext cx="90379" cy="83830"/>
          </a:xfrm>
          <a:custGeom>
            <a:avLst/>
            <a:gdLst>
              <a:gd name="T0" fmla="*/ 0 w 69"/>
              <a:gd name="T1" fmla="*/ 0 h 64"/>
              <a:gd name="T2" fmla="*/ 20 w 69"/>
              <a:gd name="T3" fmla="*/ 0 h 64"/>
              <a:gd name="T4" fmla="*/ 35 w 69"/>
              <a:gd name="T5" fmla="*/ 44 h 64"/>
              <a:gd name="T6" fmla="*/ 35 w 69"/>
              <a:gd name="T7" fmla="*/ 44 h 64"/>
              <a:gd name="T8" fmla="*/ 49 w 69"/>
              <a:gd name="T9" fmla="*/ 0 h 64"/>
              <a:gd name="T10" fmla="*/ 69 w 69"/>
              <a:gd name="T11" fmla="*/ 0 h 64"/>
              <a:gd name="T12" fmla="*/ 69 w 69"/>
              <a:gd name="T13" fmla="*/ 64 h 64"/>
              <a:gd name="T14" fmla="*/ 56 w 69"/>
              <a:gd name="T15" fmla="*/ 64 h 64"/>
              <a:gd name="T16" fmla="*/ 56 w 69"/>
              <a:gd name="T17" fmla="*/ 18 h 64"/>
              <a:gd name="T18" fmla="*/ 56 w 69"/>
              <a:gd name="T19" fmla="*/ 18 h 64"/>
              <a:gd name="T20" fmla="*/ 40 w 69"/>
              <a:gd name="T21" fmla="*/ 64 h 64"/>
              <a:gd name="T22" fmla="*/ 29 w 69"/>
              <a:gd name="T23" fmla="*/ 64 h 64"/>
              <a:gd name="T24" fmla="*/ 14 w 69"/>
              <a:gd name="T25" fmla="*/ 19 h 64"/>
              <a:gd name="T26" fmla="*/ 13 w 69"/>
              <a:gd name="T27" fmla="*/ 19 h 64"/>
              <a:gd name="T28" fmla="*/ 13 w 69"/>
              <a:gd name="T29" fmla="*/ 64 h 64"/>
              <a:gd name="T30" fmla="*/ 0 w 69"/>
              <a:gd name="T31" fmla="*/ 64 h 64"/>
              <a:gd name="T32" fmla="*/ 0 w 69"/>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4">
                <a:moveTo>
                  <a:pt x="0" y="0"/>
                </a:moveTo>
                <a:lnTo>
                  <a:pt x="20" y="0"/>
                </a:lnTo>
                <a:lnTo>
                  <a:pt x="35" y="44"/>
                </a:lnTo>
                <a:lnTo>
                  <a:pt x="35" y="44"/>
                </a:lnTo>
                <a:lnTo>
                  <a:pt x="49" y="0"/>
                </a:lnTo>
                <a:lnTo>
                  <a:pt x="69" y="0"/>
                </a:lnTo>
                <a:lnTo>
                  <a:pt x="69" y="64"/>
                </a:lnTo>
                <a:lnTo>
                  <a:pt x="56" y="64"/>
                </a:lnTo>
                <a:lnTo>
                  <a:pt x="56" y="18"/>
                </a:lnTo>
                <a:lnTo>
                  <a:pt x="56" y="18"/>
                </a:lnTo>
                <a:lnTo>
                  <a:pt x="40" y="64"/>
                </a:lnTo>
                <a:lnTo>
                  <a:pt x="29" y="64"/>
                </a:lnTo>
                <a:lnTo>
                  <a:pt x="14" y="19"/>
                </a:lnTo>
                <a:lnTo>
                  <a:pt x="13" y="19"/>
                </a:lnTo>
                <a:lnTo>
                  <a:pt x="13" y="64"/>
                </a:lnTo>
                <a:lnTo>
                  <a:pt x="0" y="6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39" name="Freeform 38"/>
          <p:cNvSpPr>
            <a:spLocks/>
          </p:cNvSpPr>
          <p:nvPr/>
        </p:nvSpPr>
        <p:spPr bwMode="auto">
          <a:xfrm>
            <a:off x="7795324" y="2183962"/>
            <a:ext cx="1237811" cy="1215769"/>
          </a:xfrm>
          <a:custGeom>
            <a:avLst/>
            <a:gdLst>
              <a:gd name="T0" fmla="*/ 1096 w 1102"/>
              <a:gd name="T1" fmla="*/ 1322 h 1440"/>
              <a:gd name="T2" fmla="*/ 1091 w 1102"/>
              <a:gd name="T3" fmla="*/ 1322 h 1440"/>
              <a:gd name="T4" fmla="*/ 1059 w 1102"/>
              <a:gd name="T5" fmla="*/ 1397 h 1440"/>
              <a:gd name="T6" fmla="*/ 984 w 1102"/>
              <a:gd name="T7" fmla="*/ 1429 h 1440"/>
              <a:gd name="T8" fmla="*/ 118 w 1102"/>
              <a:gd name="T9" fmla="*/ 1429 h 1440"/>
              <a:gd name="T10" fmla="*/ 43 w 1102"/>
              <a:gd name="T11" fmla="*/ 1397 h 1440"/>
              <a:gd name="T12" fmla="*/ 11 w 1102"/>
              <a:gd name="T13" fmla="*/ 1322 h 1440"/>
              <a:gd name="T14" fmla="*/ 11 w 1102"/>
              <a:gd name="T15" fmla="*/ 118 h 1440"/>
              <a:gd name="T16" fmla="*/ 43 w 1102"/>
              <a:gd name="T17" fmla="*/ 43 h 1440"/>
              <a:gd name="T18" fmla="*/ 118 w 1102"/>
              <a:gd name="T19" fmla="*/ 11 h 1440"/>
              <a:gd name="T20" fmla="*/ 984 w 1102"/>
              <a:gd name="T21" fmla="*/ 11 h 1440"/>
              <a:gd name="T22" fmla="*/ 1059 w 1102"/>
              <a:gd name="T23" fmla="*/ 43 h 1440"/>
              <a:gd name="T24" fmla="*/ 1091 w 1102"/>
              <a:gd name="T25" fmla="*/ 118 h 1440"/>
              <a:gd name="T26" fmla="*/ 1091 w 1102"/>
              <a:gd name="T27" fmla="*/ 1322 h 1440"/>
              <a:gd name="T28" fmla="*/ 1096 w 1102"/>
              <a:gd name="T29" fmla="*/ 1322 h 1440"/>
              <a:gd name="T30" fmla="*/ 1102 w 1102"/>
              <a:gd name="T31" fmla="*/ 1322 h 1440"/>
              <a:gd name="T32" fmla="*/ 1102 w 1102"/>
              <a:gd name="T33" fmla="*/ 118 h 1440"/>
              <a:gd name="T34" fmla="*/ 1067 w 1102"/>
              <a:gd name="T35" fmla="*/ 35 h 1440"/>
              <a:gd name="T36" fmla="*/ 984 w 1102"/>
              <a:gd name="T37" fmla="*/ 0 h 1440"/>
              <a:gd name="T38" fmla="*/ 118 w 1102"/>
              <a:gd name="T39" fmla="*/ 0 h 1440"/>
              <a:gd name="T40" fmla="*/ 35 w 1102"/>
              <a:gd name="T41" fmla="*/ 35 h 1440"/>
              <a:gd name="T42" fmla="*/ 0 w 1102"/>
              <a:gd name="T43" fmla="*/ 118 h 1440"/>
              <a:gd name="T44" fmla="*/ 0 w 1102"/>
              <a:gd name="T45" fmla="*/ 1322 h 1440"/>
              <a:gd name="T46" fmla="*/ 35 w 1102"/>
              <a:gd name="T47" fmla="*/ 1405 h 1440"/>
              <a:gd name="T48" fmla="*/ 118 w 1102"/>
              <a:gd name="T49" fmla="*/ 1440 h 1440"/>
              <a:gd name="T50" fmla="*/ 984 w 1102"/>
              <a:gd name="T51" fmla="*/ 1440 h 1440"/>
              <a:gd name="T52" fmla="*/ 1067 w 1102"/>
              <a:gd name="T53" fmla="*/ 1405 h 1440"/>
              <a:gd name="T54" fmla="*/ 1102 w 1102"/>
              <a:gd name="T55" fmla="*/ 1322 h 1440"/>
              <a:gd name="T56" fmla="*/ 1096 w 1102"/>
              <a:gd name="T57" fmla="*/ 132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2" h="1440">
                <a:moveTo>
                  <a:pt x="1096" y="1322"/>
                </a:moveTo>
                <a:cubicBezTo>
                  <a:pt x="1091" y="1322"/>
                  <a:pt x="1091" y="1322"/>
                  <a:pt x="1091" y="1322"/>
                </a:cubicBezTo>
                <a:cubicBezTo>
                  <a:pt x="1091" y="1351"/>
                  <a:pt x="1079" y="1378"/>
                  <a:pt x="1059" y="1397"/>
                </a:cubicBezTo>
                <a:cubicBezTo>
                  <a:pt x="1040" y="1417"/>
                  <a:pt x="1013" y="1429"/>
                  <a:pt x="984" y="1429"/>
                </a:cubicBezTo>
                <a:cubicBezTo>
                  <a:pt x="118" y="1429"/>
                  <a:pt x="118" y="1429"/>
                  <a:pt x="118" y="1429"/>
                </a:cubicBezTo>
                <a:cubicBezTo>
                  <a:pt x="89" y="1429"/>
                  <a:pt x="62" y="1417"/>
                  <a:pt x="43" y="1397"/>
                </a:cubicBezTo>
                <a:cubicBezTo>
                  <a:pt x="23" y="1378"/>
                  <a:pt x="11" y="1351"/>
                  <a:pt x="11" y="1322"/>
                </a:cubicBezTo>
                <a:cubicBezTo>
                  <a:pt x="11" y="118"/>
                  <a:pt x="11" y="118"/>
                  <a:pt x="11" y="118"/>
                </a:cubicBezTo>
                <a:cubicBezTo>
                  <a:pt x="11" y="89"/>
                  <a:pt x="23" y="62"/>
                  <a:pt x="43" y="43"/>
                </a:cubicBezTo>
                <a:cubicBezTo>
                  <a:pt x="62" y="23"/>
                  <a:pt x="89" y="11"/>
                  <a:pt x="118" y="11"/>
                </a:cubicBezTo>
                <a:cubicBezTo>
                  <a:pt x="984" y="11"/>
                  <a:pt x="984" y="11"/>
                  <a:pt x="984" y="11"/>
                </a:cubicBezTo>
                <a:cubicBezTo>
                  <a:pt x="1013" y="11"/>
                  <a:pt x="1040" y="23"/>
                  <a:pt x="1059" y="43"/>
                </a:cubicBezTo>
                <a:cubicBezTo>
                  <a:pt x="1079" y="62"/>
                  <a:pt x="1091" y="89"/>
                  <a:pt x="1091" y="118"/>
                </a:cubicBezTo>
                <a:cubicBezTo>
                  <a:pt x="1091" y="1322"/>
                  <a:pt x="1091" y="1322"/>
                  <a:pt x="1091" y="1322"/>
                </a:cubicBezTo>
                <a:cubicBezTo>
                  <a:pt x="1096" y="1322"/>
                  <a:pt x="1096" y="1322"/>
                  <a:pt x="1096" y="1322"/>
                </a:cubicBezTo>
                <a:cubicBezTo>
                  <a:pt x="1102" y="1322"/>
                  <a:pt x="1102" y="1322"/>
                  <a:pt x="1102" y="1322"/>
                </a:cubicBezTo>
                <a:cubicBezTo>
                  <a:pt x="1102" y="118"/>
                  <a:pt x="1102" y="118"/>
                  <a:pt x="1102" y="118"/>
                </a:cubicBezTo>
                <a:cubicBezTo>
                  <a:pt x="1102" y="86"/>
                  <a:pt x="1088" y="56"/>
                  <a:pt x="1067" y="35"/>
                </a:cubicBezTo>
                <a:cubicBezTo>
                  <a:pt x="1046" y="14"/>
                  <a:pt x="1016" y="0"/>
                  <a:pt x="984" y="0"/>
                </a:cubicBezTo>
                <a:cubicBezTo>
                  <a:pt x="118" y="0"/>
                  <a:pt x="118" y="0"/>
                  <a:pt x="118" y="0"/>
                </a:cubicBezTo>
                <a:cubicBezTo>
                  <a:pt x="86" y="0"/>
                  <a:pt x="56" y="14"/>
                  <a:pt x="35" y="35"/>
                </a:cubicBezTo>
                <a:cubicBezTo>
                  <a:pt x="14" y="56"/>
                  <a:pt x="0" y="86"/>
                  <a:pt x="0" y="118"/>
                </a:cubicBezTo>
                <a:cubicBezTo>
                  <a:pt x="0" y="1322"/>
                  <a:pt x="0" y="1322"/>
                  <a:pt x="0" y="1322"/>
                </a:cubicBezTo>
                <a:cubicBezTo>
                  <a:pt x="0" y="1354"/>
                  <a:pt x="14" y="1384"/>
                  <a:pt x="35" y="1405"/>
                </a:cubicBezTo>
                <a:cubicBezTo>
                  <a:pt x="56" y="1426"/>
                  <a:pt x="86" y="1440"/>
                  <a:pt x="118" y="1440"/>
                </a:cubicBezTo>
                <a:cubicBezTo>
                  <a:pt x="984" y="1440"/>
                  <a:pt x="984" y="1440"/>
                  <a:pt x="984" y="1440"/>
                </a:cubicBezTo>
                <a:cubicBezTo>
                  <a:pt x="1016" y="1440"/>
                  <a:pt x="1046" y="1426"/>
                  <a:pt x="1067" y="1405"/>
                </a:cubicBezTo>
                <a:cubicBezTo>
                  <a:pt x="1088" y="1384"/>
                  <a:pt x="1102" y="1354"/>
                  <a:pt x="1102" y="1322"/>
                </a:cubicBezTo>
                <a:lnTo>
                  <a:pt x="1096" y="132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0" name="Freeform 39"/>
          <p:cNvSpPr>
            <a:spLocks/>
          </p:cNvSpPr>
          <p:nvPr/>
        </p:nvSpPr>
        <p:spPr bwMode="auto">
          <a:xfrm>
            <a:off x="9453681" y="2063695"/>
            <a:ext cx="1228629" cy="1325557"/>
          </a:xfrm>
          <a:custGeom>
            <a:avLst/>
            <a:gdLst>
              <a:gd name="T0" fmla="*/ 1323 w 1323"/>
              <a:gd name="T1" fmla="*/ 1316 h 1428"/>
              <a:gd name="T2" fmla="*/ 1211 w 1323"/>
              <a:gd name="T3" fmla="*/ 1428 h 1428"/>
              <a:gd name="T4" fmla="*/ 113 w 1323"/>
              <a:gd name="T5" fmla="*/ 1428 h 1428"/>
              <a:gd name="T6" fmla="*/ 0 w 1323"/>
              <a:gd name="T7" fmla="*/ 1316 h 1428"/>
              <a:gd name="T8" fmla="*/ 0 w 1323"/>
              <a:gd name="T9" fmla="*/ 112 h 1428"/>
              <a:gd name="T10" fmla="*/ 113 w 1323"/>
              <a:gd name="T11" fmla="*/ 0 h 1428"/>
              <a:gd name="T12" fmla="*/ 1211 w 1323"/>
              <a:gd name="T13" fmla="*/ 0 h 1428"/>
              <a:gd name="T14" fmla="*/ 1323 w 1323"/>
              <a:gd name="T15" fmla="*/ 112 h 1428"/>
              <a:gd name="T16" fmla="*/ 1323 w 1323"/>
              <a:gd name="T17" fmla="*/ 1316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3" h="1428">
                <a:moveTo>
                  <a:pt x="1323" y="1316"/>
                </a:moveTo>
                <a:cubicBezTo>
                  <a:pt x="1323" y="1378"/>
                  <a:pt x="1273" y="1428"/>
                  <a:pt x="1211" y="1428"/>
                </a:cubicBezTo>
                <a:cubicBezTo>
                  <a:pt x="113" y="1428"/>
                  <a:pt x="113" y="1428"/>
                  <a:pt x="113" y="1428"/>
                </a:cubicBezTo>
                <a:cubicBezTo>
                  <a:pt x="51" y="1428"/>
                  <a:pt x="0" y="1378"/>
                  <a:pt x="0" y="1316"/>
                </a:cubicBezTo>
                <a:cubicBezTo>
                  <a:pt x="0" y="112"/>
                  <a:pt x="0" y="112"/>
                  <a:pt x="0" y="112"/>
                </a:cubicBezTo>
                <a:cubicBezTo>
                  <a:pt x="0" y="50"/>
                  <a:pt x="51" y="0"/>
                  <a:pt x="113" y="0"/>
                </a:cubicBezTo>
                <a:cubicBezTo>
                  <a:pt x="1211" y="0"/>
                  <a:pt x="1211" y="0"/>
                  <a:pt x="1211" y="0"/>
                </a:cubicBezTo>
                <a:cubicBezTo>
                  <a:pt x="1273" y="0"/>
                  <a:pt x="1323" y="50"/>
                  <a:pt x="1323" y="112"/>
                </a:cubicBezTo>
                <a:cubicBezTo>
                  <a:pt x="1323" y="1316"/>
                  <a:pt x="1323" y="1316"/>
                  <a:pt x="1323" y="1316"/>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1" name="Freeform 40"/>
          <p:cNvSpPr>
            <a:spLocks/>
          </p:cNvSpPr>
          <p:nvPr/>
        </p:nvSpPr>
        <p:spPr bwMode="auto">
          <a:xfrm>
            <a:off x="9449750" y="2057145"/>
            <a:ext cx="1237798" cy="1337346"/>
          </a:xfrm>
          <a:custGeom>
            <a:avLst/>
            <a:gdLst>
              <a:gd name="T0" fmla="*/ 1328 w 1334"/>
              <a:gd name="T1" fmla="*/ 1322 h 1440"/>
              <a:gd name="T2" fmla="*/ 1323 w 1334"/>
              <a:gd name="T3" fmla="*/ 1322 h 1440"/>
              <a:gd name="T4" fmla="*/ 1291 w 1334"/>
              <a:gd name="T5" fmla="*/ 1397 h 1440"/>
              <a:gd name="T6" fmla="*/ 1216 w 1334"/>
              <a:gd name="T7" fmla="*/ 1429 h 1440"/>
              <a:gd name="T8" fmla="*/ 118 w 1334"/>
              <a:gd name="T9" fmla="*/ 1429 h 1440"/>
              <a:gd name="T10" fmla="*/ 42 w 1334"/>
              <a:gd name="T11" fmla="*/ 1397 h 1440"/>
              <a:gd name="T12" fmla="*/ 11 w 1334"/>
              <a:gd name="T13" fmla="*/ 1322 h 1440"/>
              <a:gd name="T14" fmla="*/ 11 w 1334"/>
              <a:gd name="T15" fmla="*/ 118 h 1440"/>
              <a:gd name="T16" fmla="*/ 42 w 1334"/>
              <a:gd name="T17" fmla="*/ 43 h 1440"/>
              <a:gd name="T18" fmla="*/ 118 w 1334"/>
              <a:gd name="T19" fmla="*/ 11 h 1440"/>
              <a:gd name="T20" fmla="*/ 1216 w 1334"/>
              <a:gd name="T21" fmla="*/ 11 h 1440"/>
              <a:gd name="T22" fmla="*/ 1291 w 1334"/>
              <a:gd name="T23" fmla="*/ 43 h 1440"/>
              <a:gd name="T24" fmla="*/ 1323 w 1334"/>
              <a:gd name="T25" fmla="*/ 118 h 1440"/>
              <a:gd name="T26" fmla="*/ 1323 w 1334"/>
              <a:gd name="T27" fmla="*/ 1322 h 1440"/>
              <a:gd name="T28" fmla="*/ 1328 w 1334"/>
              <a:gd name="T29" fmla="*/ 1322 h 1440"/>
              <a:gd name="T30" fmla="*/ 1334 w 1334"/>
              <a:gd name="T31" fmla="*/ 1322 h 1440"/>
              <a:gd name="T32" fmla="*/ 1334 w 1334"/>
              <a:gd name="T33" fmla="*/ 118 h 1440"/>
              <a:gd name="T34" fmla="*/ 1299 w 1334"/>
              <a:gd name="T35" fmla="*/ 35 h 1440"/>
              <a:gd name="T36" fmla="*/ 1216 w 1334"/>
              <a:gd name="T37" fmla="*/ 0 h 1440"/>
              <a:gd name="T38" fmla="*/ 118 w 1334"/>
              <a:gd name="T39" fmla="*/ 0 h 1440"/>
              <a:gd name="T40" fmla="*/ 35 w 1334"/>
              <a:gd name="T41" fmla="*/ 35 h 1440"/>
              <a:gd name="T42" fmla="*/ 0 w 1334"/>
              <a:gd name="T43" fmla="*/ 118 h 1440"/>
              <a:gd name="T44" fmla="*/ 0 w 1334"/>
              <a:gd name="T45" fmla="*/ 1322 h 1440"/>
              <a:gd name="T46" fmla="*/ 35 w 1334"/>
              <a:gd name="T47" fmla="*/ 1405 h 1440"/>
              <a:gd name="T48" fmla="*/ 118 w 1334"/>
              <a:gd name="T49" fmla="*/ 1440 h 1440"/>
              <a:gd name="T50" fmla="*/ 1216 w 1334"/>
              <a:gd name="T51" fmla="*/ 1440 h 1440"/>
              <a:gd name="T52" fmla="*/ 1299 w 1334"/>
              <a:gd name="T53" fmla="*/ 1405 h 1440"/>
              <a:gd name="T54" fmla="*/ 1334 w 1334"/>
              <a:gd name="T55" fmla="*/ 1322 h 1440"/>
              <a:gd name="T56" fmla="*/ 1328 w 1334"/>
              <a:gd name="T57" fmla="*/ 132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4" h="1440">
                <a:moveTo>
                  <a:pt x="1328" y="1322"/>
                </a:moveTo>
                <a:cubicBezTo>
                  <a:pt x="1323" y="1322"/>
                  <a:pt x="1323" y="1322"/>
                  <a:pt x="1323" y="1322"/>
                </a:cubicBezTo>
                <a:cubicBezTo>
                  <a:pt x="1323" y="1351"/>
                  <a:pt x="1311" y="1378"/>
                  <a:pt x="1291" y="1397"/>
                </a:cubicBezTo>
                <a:cubicBezTo>
                  <a:pt x="1272" y="1417"/>
                  <a:pt x="1245" y="1429"/>
                  <a:pt x="1216" y="1429"/>
                </a:cubicBezTo>
                <a:cubicBezTo>
                  <a:pt x="118" y="1429"/>
                  <a:pt x="118" y="1429"/>
                  <a:pt x="118" y="1429"/>
                </a:cubicBezTo>
                <a:cubicBezTo>
                  <a:pt x="88" y="1429"/>
                  <a:pt x="62" y="1417"/>
                  <a:pt x="42" y="1397"/>
                </a:cubicBezTo>
                <a:cubicBezTo>
                  <a:pt x="23" y="1378"/>
                  <a:pt x="11" y="1351"/>
                  <a:pt x="11" y="1322"/>
                </a:cubicBezTo>
                <a:cubicBezTo>
                  <a:pt x="11" y="118"/>
                  <a:pt x="11" y="118"/>
                  <a:pt x="11" y="118"/>
                </a:cubicBezTo>
                <a:cubicBezTo>
                  <a:pt x="11" y="89"/>
                  <a:pt x="23" y="62"/>
                  <a:pt x="42" y="43"/>
                </a:cubicBezTo>
                <a:cubicBezTo>
                  <a:pt x="62" y="23"/>
                  <a:pt x="88" y="11"/>
                  <a:pt x="118" y="11"/>
                </a:cubicBezTo>
                <a:cubicBezTo>
                  <a:pt x="1216" y="11"/>
                  <a:pt x="1216" y="11"/>
                  <a:pt x="1216" y="11"/>
                </a:cubicBezTo>
                <a:cubicBezTo>
                  <a:pt x="1245" y="11"/>
                  <a:pt x="1272" y="23"/>
                  <a:pt x="1291" y="43"/>
                </a:cubicBezTo>
                <a:cubicBezTo>
                  <a:pt x="1311" y="62"/>
                  <a:pt x="1323" y="89"/>
                  <a:pt x="1323" y="118"/>
                </a:cubicBezTo>
                <a:cubicBezTo>
                  <a:pt x="1323" y="1322"/>
                  <a:pt x="1323" y="1322"/>
                  <a:pt x="1323" y="1322"/>
                </a:cubicBezTo>
                <a:cubicBezTo>
                  <a:pt x="1328" y="1322"/>
                  <a:pt x="1328" y="1322"/>
                  <a:pt x="1328" y="1322"/>
                </a:cubicBezTo>
                <a:cubicBezTo>
                  <a:pt x="1334" y="1322"/>
                  <a:pt x="1334" y="1322"/>
                  <a:pt x="1334" y="1322"/>
                </a:cubicBezTo>
                <a:cubicBezTo>
                  <a:pt x="1334" y="118"/>
                  <a:pt x="1334" y="118"/>
                  <a:pt x="1334" y="118"/>
                </a:cubicBezTo>
                <a:cubicBezTo>
                  <a:pt x="1334" y="86"/>
                  <a:pt x="1320" y="56"/>
                  <a:pt x="1299" y="35"/>
                </a:cubicBezTo>
                <a:cubicBezTo>
                  <a:pt x="1278" y="14"/>
                  <a:pt x="1248" y="0"/>
                  <a:pt x="1216" y="0"/>
                </a:cubicBezTo>
                <a:cubicBezTo>
                  <a:pt x="118" y="0"/>
                  <a:pt x="118" y="0"/>
                  <a:pt x="118" y="0"/>
                </a:cubicBezTo>
                <a:cubicBezTo>
                  <a:pt x="85" y="0"/>
                  <a:pt x="56" y="14"/>
                  <a:pt x="35" y="35"/>
                </a:cubicBezTo>
                <a:cubicBezTo>
                  <a:pt x="13" y="56"/>
                  <a:pt x="0" y="86"/>
                  <a:pt x="0" y="118"/>
                </a:cubicBezTo>
                <a:cubicBezTo>
                  <a:pt x="0" y="1322"/>
                  <a:pt x="0" y="1322"/>
                  <a:pt x="0" y="1322"/>
                </a:cubicBezTo>
                <a:cubicBezTo>
                  <a:pt x="0" y="1354"/>
                  <a:pt x="13" y="1384"/>
                  <a:pt x="35" y="1405"/>
                </a:cubicBezTo>
                <a:cubicBezTo>
                  <a:pt x="56" y="1426"/>
                  <a:pt x="85" y="1440"/>
                  <a:pt x="118" y="1440"/>
                </a:cubicBezTo>
                <a:cubicBezTo>
                  <a:pt x="1216" y="1440"/>
                  <a:pt x="1216" y="1440"/>
                  <a:pt x="1216" y="1440"/>
                </a:cubicBezTo>
                <a:cubicBezTo>
                  <a:pt x="1248" y="1440"/>
                  <a:pt x="1278" y="1426"/>
                  <a:pt x="1299" y="1405"/>
                </a:cubicBezTo>
                <a:cubicBezTo>
                  <a:pt x="1320" y="1384"/>
                  <a:pt x="1334" y="1354"/>
                  <a:pt x="1334" y="1322"/>
                </a:cubicBezTo>
                <a:lnTo>
                  <a:pt x="1328" y="1322"/>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2" name="Freeform 41"/>
          <p:cNvSpPr>
            <a:spLocks noEditPoints="1"/>
          </p:cNvSpPr>
          <p:nvPr/>
        </p:nvSpPr>
        <p:spPr bwMode="auto">
          <a:xfrm>
            <a:off x="9638367" y="2848289"/>
            <a:ext cx="859254" cy="254109"/>
          </a:xfrm>
          <a:custGeom>
            <a:avLst/>
            <a:gdLst>
              <a:gd name="T0" fmla="*/ 19 w 925"/>
              <a:gd name="T1" fmla="*/ 0 h 274"/>
              <a:gd name="T2" fmla="*/ 0 w 925"/>
              <a:gd name="T3" fmla="*/ 83 h 274"/>
              <a:gd name="T4" fmla="*/ 906 w 925"/>
              <a:gd name="T5" fmla="*/ 102 h 274"/>
              <a:gd name="T6" fmla="*/ 925 w 925"/>
              <a:gd name="T7" fmla="*/ 19 h 274"/>
              <a:gd name="T8" fmla="*/ 910 w 925"/>
              <a:gd name="T9" fmla="*/ 93 h 274"/>
              <a:gd name="T10" fmla="*/ 15 w 925"/>
              <a:gd name="T11" fmla="*/ 90 h 274"/>
              <a:gd name="T12" fmla="*/ 910 w 925"/>
              <a:gd name="T13" fmla="*/ 86 h 274"/>
              <a:gd name="T14" fmla="*/ 910 w 925"/>
              <a:gd name="T15" fmla="*/ 93 h 274"/>
              <a:gd name="T16" fmla="*/ 18 w 925"/>
              <a:gd name="T17" fmla="*/ 78 h 274"/>
              <a:gd name="T18" fmla="*/ 18 w 925"/>
              <a:gd name="T19" fmla="*/ 71 h 274"/>
              <a:gd name="T20" fmla="*/ 914 w 925"/>
              <a:gd name="T21" fmla="*/ 74 h 274"/>
              <a:gd name="T22" fmla="*/ 906 w 925"/>
              <a:gd name="T23" fmla="*/ 114 h 274"/>
              <a:gd name="T24" fmla="*/ 0 w 925"/>
              <a:gd name="T25" fmla="*/ 133 h 274"/>
              <a:gd name="T26" fmla="*/ 19 w 925"/>
              <a:gd name="T27" fmla="*/ 274 h 274"/>
              <a:gd name="T28" fmla="*/ 925 w 925"/>
              <a:gd name="T29" fmla="*/ 255 h 274"/>
              <a:gd name="T30" fmla="*/ 906 w 925"/>
              <a:gd name="T31" fmla="*/ 114 h 274"/>
              <a:gd name="T32" fmla="*/ 338 w 925"/>
              <a:gd name="T33" fmla="*/ 212 h 274"/>
              <a:gd name="T34" fmla="*/ 324 w 925"/>
              <a:gd name="T35" fmla="*/ 202 h 274"/>
              <a:gd name="T36" fmla="*/ 334 w 925"/>
              <a:gd name="T37" fmla="*/ 188 h 274"/>
              <a:gd name="T38" fmla="*/ 348 w 925"/>
              <a:gd name="T39" fmla="*/ 197 h 274"/>
              <a:gd name="T40" fmla="*/ 389 w 925"/>
              <a:gd name="T41" fmla="*/ 202 h 274"/>
              <a:gd name="T42" fmla="*/ 375 w 925"/>
              <a:gd name="T43" fmla="*/ 212 h 274"/>
              <a:gd name="T44" fmla="*/ 365 w 925"/>
              <a:gd name="T45" fmla="*/ 197 h 274"/>
              <a:gd name="T46" fmla="*/ 379 w 925"/>
              <a:gd name="T47" fmla="*/ 188 h 274"/>
              <a:gd name="T48" fmla="*/ 389 w 925"/>
              <a:gd name="T49" fmla="*/ 202 h 274"/>
              <a:gd name="T50" fmla="*/ 420 w 925"/>
              <a:gd name="T51" fmla="*/ 212 h 274"/>
              <a:gd name="T52" fmla="*/ 406 w 925"/>
              <a:gd name="T53" fmla="*/ 202 h 274"/>
              <a:gd name="T54" fmla="*/ 416 w 925"/>
              <a:gd name="T55" fmla="*/ 188 h 274"/>
              <a:gd name="T56" fmla="*/ 430 w 925"/>
              <a:gd name="T57" fmla="*/ 197 h 274"/>
              <a:gd name="T58" fmla="*/ 470 w 925"/>
              <a:gd name="T59" fmla="*/ 202 h 274"/>
              <a:gd name="T60" fmla="*/ 456 w 925"/>
              <a:gd name="T61" fmla="*/ 212 h 274"/>
              <a:gd name="T62" fmla="*/ 447 w 925"/>
              <a:gd name="T63" fmla="*/ 197 h 274"/>
              <a:gd name="T64" fmla="*/ 461 w 925"/>
              <a:gd name="T65" fmla="*/ 188 h 274"/>
              <a:gd name="T66" fmla="*/ 470 w 925"/>
              <a:gd name="T67" fmla="*/ 202 h 274"/>
              <a:gd name="T68" fmla="*/ 502 w 925"/>
              <a:gd name="T69" fmla="*/ 212 h 274"/>
              <a:gd name="T70" fmla="*/ 488 w 925"/>
              <a:gd name="T71" fmla="*/ 202 h 274"/>
              <a:gd name="T72" fmla="*/ 497 w 925"/>
              <a:gd name="T73" fmla="*/ 188 h 274"/>
              <a:gd name="T74" fmla="*/ 511 w 925"/>
              <a:gd name="T75" fmla="*/ 197 h 274"/>
              <a:gd name="T76" fmla="*/ 749 w 925"/>
              <a:gd name="T77" fmla="*/ 206 h 274"/>
              <a:gd name="T78" fmla="*/ 577 w 925"/>
              <a:gd name="T79" fmla="*/ 218 h 274"/>
              <a:gd name="T80" fmla="*/ 565 w 925"/>
              <a:gd name="T81" fmla="*/ 194 h 274"/>
              <a:gd name="T82" fmla="*/ 736 w 925"/>
              <a:gd name="T83" fmla="*/ 182 h 274"/>
              <a:gd name="T84" fmla="*/ 749 w 925"/>
              <a:gd name="T85" fmla="*/ 206 h 274"/>
              <a:gd name="T86" fmla="*/ 817 w 925"/>
              <a:gd name="T87" fmla="*/ 200 h 274"/>
              <a:gd name="T88" fmla="*/ 884 w 925"/>
              <a:gd name="T89" fmla="*/ 20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5" h="274">
                <a:moveTo>
                  <a:pt x="906" y="0"/>
                </a:moveTo>
                <a:cubicBezTo>
                  <a:pt x="19" y="0"/>
                  <a:pt x="19" y="0"/>
                  <a:pt x="19" y="0"/>
                </a:cubicBezTo>
                <a:cubicBezTo>
                  <a:pt x="9" y="0"/>
                  <a:pt x="0" y="8"/>
                  <a:pt x="0" y="19"/>
                </a:cubicBezTo>
                <a:cubicBezTo>
                  <a:pt x="0" y="83"/>
                  <a:pt x="0" y="83"/>
                  <a:pt x="0" y="83"/>
                </a:cubicBezTo>
                <a:cubicBezTo>
                  <a:pt x="0" y="93"/>
                  <a:pt x="9" y="102"/>
                  <a:pt x="19" y="102"/>
                </a:cubicBezTo>
                <a:cubicBezTo>
                  <a:pt x="906" y="102"/>
                  <a:pt x="906" y="102"/>
                  <a:pt x="906" y="102"/>
                </a:cubicBezTo>
                <a:cubicBezTo>
                  <a:pt x="917" y="102"/>
                  <a:pt x="925" y="93"/>
                  <a:pt x="925" y="83"/>
                </a:cubicBezTo>
                <a:cubicBezTo>
                  <a:pt x="925" y="19"/>
                  <a:pt x="925" y="19"/>
                  <a:pt x="925" y="19"/>
                </a:cubicBezTo>
                <a:cubicBezTo>
                  <a:pt x="925" y="8"/>
                  <a:pt x="917" y="0"/>
                  <a:pt x="906" y="0"/>
                </a:cubicBezTo>
                <a:close/>
                <a:moveTo>
                  <a:pt x="910" y="93"/>
                </a:moveTo>
                <a:cubicBezTo>
                  <a:pt x="18" y="93"/>
                  <a:pt x="18" y="93"/>
                  <a:pt x="18" y="93"/>
                </a:cubicBezTo>
                <a:cubicBezTo>
                  <a:pt x="17" y="93"/>
                  <a:pt x="15" y="92"/>
                  <a:pt x="15" y="90"/>
                </a:cubicBezTo>
                <a:cubicBezTo>
                  <a:pt x="15" y="88"/>
                  <a:pt x="17" y="86"/>
                  <a:pt x="18" y="86"/>
                </a:cubicBezTo>
                <a:cubicBezTo>
                  <a:pt x="910" y="86"/>
                  <a:pt x="910" y="86"/>
                  <a:pt x="910" y="86"/>
                </a:cubicBezTo>
                <a:cubicBezTo>
                  <a:pt x="912" y="86"/>
                  <a:pt x="914" y="88"/>
                  <a:pt x="914" y="90"/>
                </a:cubicBezTo>
                <a:cubicBezTo>
                  <a:pt x="914" y="92"/>
                  <a:pt x="912" y="93"/>
                  <a:pt x="910" y="93"/>
                </a:cubicBezTo>
                <a:close/>
                <a:moveTo>
                  <a:pt x="910" y="78"/>
                </a:moveTo>
                <a:cubicBezTo>
                  <a:pt x="18" y="78"/>
                  <a:pt x="18" y="78"/>
                  <a:pt x="18" y="78"/>
                </a:cubicBezTo>
                <a:cubicBezTo>
                  <a:pt x="17" y="78"/>
                  <a:pt x="15" y="76"/>
                  <a:pt x="15" y="74"/>
                </a:cubicBezTo>
                <a:cubicBezTo>
                  <a:pt x="15" y="72"/>
                  <a:pt x="17" y="71"/>
                  <a:pt x="18" y="71"/>
                </a:cubicBezTo>
                <a:cubicBezTo>
                  <a:pt x="910" y="71"/>
                  <a:pt x="910" y="71"/>
                  <a:pt x="910" y="71"/>
                </a:cubicBezTo>
                <a:cubicBezTo>
                  <a:pt x="912" y="71"/>
                  <a:pt x="914" y="72"/>
                  <a:pt x="914" y="74"/>
                </a:cubicBezTo>
                <a:cubicBezTo>
                  <a:pt x="914" y="76"/>
                  <a:pt x="912" y="78"/>
                  <a:pt x="910" y="78"/>
                </a:cubicBezTo>
                <a:close/>
                <a:moveTo>
                  <a:pt x="906" y="114"/>
                </a:moveTo>
                <a:cubicBezTo>
                  <a:pt x="19" y="114"/>
                  <a:pt x="19" y="114"/>
                  <a:pt x="19" y="114"/>
                </a:cubicBezTo>
                <a:cubicBezTo>
                  <a:pt x="9" y="114"/>
                  <a:pt x="0" y="122"/>
                  <a:pt x="0" y="133"/>
                </a:cubicBezTo>
                <a:cubicBezTo>
                  <a:pt x="0" y="255"/>
                  <a:pt x="0" y="255"/>
                  <a:pt x="0" y="255"/>
                </a:cubicBezTo>
                <a:cubicBezTo>
                  <a:pt x="0" y="266"/>
                  <a:pt x="9" y="274"/>
                  <a:pt x="19" y="274"/>
                </a:cubicBezTo>
                <a:cubicBezTo>
                  <a:pt x="906" y="274"/>
                  <a:pt x="906" y="274"/>
                  <a:pt x="906" y="274"/>
                </a:cubicBezTo>
                <a:cubicBezTo>
                  <a:pt x="917" y="274"/>
                  <a:pt x="925" y="266"/>
                  <a:pt x="925" y="255"/>
                </a:cubicBezTo>
                <a:cubicBezTo>
                  <a:pt x="925" y="133"/>
                  <a:pt x="925" y="133"/>
                  <a:pt x="925" y="133"/>
                </a:cubicBezTo>
                <a:cubicBezTo>
                  <a:pt x="925" y="122"/>
                  <a:pt x="917" y="114"/>
                  <a:pt x="906" y="114"/>
                </a:cubicBezTo>
                <a:close/>
                <a:moveTo>
                  <a:pt x="348" y="202"/>
                </a:moveTo>
                <a:cubicBezTo>
                  <a:pt x="348" y="208"/>
                  <a:pt x="344" y="212"/>
                  <a:pt x="338" y="212"/>
                </a:cubicBezTo>
                <a:cubicBezTo>
                  <a:pt x="334" y="212"/>
                  <a:pt x="334" y="212"/>
                  <a:pt x="334" y="212"/>
                </a:cubicBezTo>
                <a:cubicBezTo>
                  <a:pt x="329" y="212"/>
                  <a:pt x="324" y="208"/>
                  <a:pt x="324" y="202"/>
                </a:cubicBezTo>
                <a:cubicBezTo>
                  <a:pt x="324" y="197"/>
                  <a:pt x="324" y="197"/>
                  <a:pt x="324" y="197"/>
                </a:cubicBezTo>
                <a:cubicBezTo>
                  <a:pt x="324" y="192"/>
                  <a:pt x="329" y="188"/>
                  <a:pt x="334" y="188"/>
                </a:cubicBezTo>
                <a:cubicBezTo>
                  <a:pt x="338" y="188"/>
                  <a:pt x="338" y="188"/>
                  <a:pt x="338" y="188"/>
                </a:cubicBezTo>
                <a:cubicBezTo>
                  <a:pt x="344" y="188"/>
                  <a:pt x="348" y="192"/>
                  <a:pt x="348" y="197"/>
                </a:cubicBezTo>
                <a:lnTo>
                  <a:pt x="348" y="202"/>
                </a:lnTo>
                <a:close/>
                <a:moveTo>
                  <a:pt x="389" y="202"/>
                </a:moveTo>
                <a:cubicBezTo>
                  <a:pt x="389" y="208"/>
                  <a:pt x="384" y="212"/>
                  <a:pt x="379" y="212"/>
                </a:cubicBezTo>
                <a:cubicBezTo>
                  <a:pt x="375" y="212"/>
                  <a:pt x="375" y="212"/>
                  <a:pt x="375" y="212"/>
                </a:cubicBezTo>
                <a:cubicBezTo>
                  <a:pt x="369" y="212"/>
                  <a:pt x="365" y="208"/>
                  <a:pt x="365" y="202"/>
                </a:cubicBezTo>
                <a:cubicBezTo>
                  <a:pt x="365" y="197"/>
                  <a:pt x="365" y="197"/>
                  <a:pt x="365" y="197"/>
                </a:cubicBezTo>
                <a:cubicBezTo>
                  <a:pt x="365" y="192"/>
                  <a:pt x="369" y="188"/>
                  <a:pt x="375" y="188"/>
                </a:cubicBezTo>
                <a:cubicBezTo>
                  <a:pt x="379" y="188"/>
                  <a:pt x="379" y="188"/>
                  <a:pt x="379" y="188"/>
                </a:cubicBezTo>
                <a:cubicBezTo>
                  <a:pt x="384" y="188"/>
                  <a:pt x="389" y="192"/>
                  <a:pt x="389" y="197"/>
                </a:cubicBezTo>
                <a:lnTo>
                  <a:pt x="389" y="202"/>
                </a:lnTo>
                <a:close/>
                <a:moveTo>
                  <a:pt x="430" y="202"/>
                </a:moveTo>
                <a:cubicBezTo>
                  <a:pt x="430" y="208"/>
                  <a:pt x="425" y="212"/>
                  <a:pt x="420" y="212"/>
                </a:cubicBezTo>
                <a:cubicBezTo>
                  <a:pt x="416" y="212"/>
                  <a:pt x="416" y="212"/>
                  <a:pt x="416" y="212"/>
                </a:cubicBezTo>
                <a:cubicBezTo>
                  <a:pt x="410" y="212"/>
                  <a:pt x="406" y="208"/>
                  <a:pt x="406" y="202"/>
                </a:cubicBezTo>
                <a:cubicBezTo>
                  <a:pt x="406" y="197"/>
                  <a:pt x="406" y="197"/>
                  <a:pt x="406" y="197"/>
                </a:cubicBezTo>
                <a:cubicBezTo>
                  <a:pt x="406" y="192"/>
                  <a:pt x="410" y="188"/>
                  <a:pt x="416" y="188"/>
                </a:cubicBezTo>
                <a:cubicBezTo>
                  <a:pt x="420" y="188"/>
                  <a:pt x="420" y="188"/>
                  <a:pt x="420" y="188"/>
                </a:cubicBezTo>
                <a:cubicBezTo>
                  <a:pt x="425" y="188"/>
                  <a:pt x="430" y="192"/>
                  <a:pt x="430" y="197"/>
                </a:cubicBezTo>
                <a:lnTo>
                  <a:pt x="430" y="202"/>
                </a:lnTo>
                <a:close/>
                <a:moveTo>
                  <a:pt x="470" y="202"/>
                </a:moveTo>
                <a:cubicBezTo>
                  <a:pt x="470" y="208"/>
                  <a:pt x="466" y="212"/>
                  <a:pt x="461" y="212"/>
                </a:cubicBezTo>
                <a:cubicBezTo>
                  <a:pt x="456" y="212"/>
                  <a:pt x="456" y="212"/>
                  <a:pt x="456" y="212"/>
                </a:cubicBezTo>
                <a:cubicBezTo>
                  <a:pt x="451" y="212"/>
                  <a:pt x="447" y="208"/>
                  <a:pt x="447" y="202"/>
                </a:cubicBezTo>
                <a:cubicBezTo>
                  <a:pt x="447" y="197"/>
                  <a:pt x="447" y="197"/>
                  <a:pt x="447" y="197"/>
                </a:cubicBezTo>
                <a:cubicBezTo>
                  <a:pt x="447" y="192"/>
                  <a:pt x="451" y="188"/>
                  <a:pt x="456" y="188"/>
                </a:cubicBezTo>
                <a:cubicBezTo>
                  <a:pt x="461" y="188"/>
                  <a:pt x="461" y="188"/>
                  <a:pt x="461" y="188"/>
                </a:cubicBezTo>
                <a:cubicBezTo>
                  <a:pt x="466" y="188"/>
                  <a:pt x="470" y="192"/>
                  <a:pt x="470" y="197"/>
                </a:cubicBezTo>
                <a:lnTo>
                  <a:pt x="470" y="202"/>
                </a:lnTo>
                <a:close/>
                <a:moveTo>
                  <a:pt x="511" y="202"/>
                </a:moveTo>
                <a:cubicBezTo>
                  <a:pt x="511" y="208"/>
                  <a:pt x="507" y="212"/>
                  <a:pt x="502" y="212"/>
                </a:cubicBezTo>
                <a:cubicBezTo>
                  <a:pt x="497" y="212"/>
                  <a:pt x="497" y="212"/>
                  <a:pt x="497" y="212"/>
                </a:cubicBezTo>
                <a:cubicBezTo>
                  <a:pt x="492" y="212"/>
                  <a:pt x="488" y="208"/>
                  <a:pt x="488" y="202"/>
                </a:cubicBezTo>
                <a:cubicBezTo>
                  <a:pt x="488" y="197"/>
                  <a:pt x="488" y="197"/>
                  <a:pt x="488" y="197"/>
                </a:cubicBezTo>
                <a:cubicBezTo>
                  <a:pt x="488" y="192"/>
                  <a:pt x="492" y="188"/>
                  <a:pt x="497" y="188"/>
                </a:cubicBezTo>
                <a:cubicBezTo>
                  <a:pt x="502" y="188"/>
                  <a:pt x="502" y="188"/>
                  <a:pt x="502" y="188"/>
                </a:cubicBezTo>
                <a:cubicBezTo>
                  <a:pt x="507" y="188"/>
                  <a:pt x="511" y="192"/>
                  <a:pt x="511" y="197"/>
                </a:cubicBezTo>
                <a:lnTo>
                  <a:pt x="511" y="202"/>
                </a:lnTo>
                <a:close/>
                <a:moveTo>
                  <a:pt x="749" y="206"/>
                </a:moveTo>
                <a:cubicBezTo>
                  <a:pt x="749" y="212"/>
                  <a:pt x="743" y="218"/>
                  <a:pt x="736" y="218"/>
                </a:cubicBezTo>
                <a:cubicBezTo>
                  <a:pt x="577" y="218"/>
                  <a:pt x="577" y="218"/>
                  <a:pt x="577" y="218"/>
                </a:cubicBezTo>
                <a:cubicBezTo>
                  <a:pt x="570" y="218"/>
                  <a:pt x="565" y="212"/>
                  <a:pt x="565" y="206"/>
                </a:cubicBezTo>
                <a:cubicBezTo>
                  <a:pt x="565" y="194"/>
                  <a:pt x="565" y="194"/>
                  <a:pt x="565" y="194"/>
                </a:cubicBezTo>
                <a:cubicBezTo>
                  <a:pt x="565" y="187"/>
                  <a:pt x="570" y="182"/>
                  <a:pt x="577" y="182"/>
                </a:cubicBezTo>
                <a:cubicBezTo>
                  <a:pt x="736" y="182"/>
                  <a:pt x="736" y="182"/>
                  <a:pt x="736" y="182"/>
                </a:cubicBezTo>
                <a:cubicBezTo>
                  <a:pt x="743" y="182"/>
                  <a:pt x="749" y="187"/>
                  <a:pt x="749" y="194"/>
                </a:cubicBezTo>
                <a:lnTo>
                  <a:pt x="749" y="206"/>
                </a:lnTo>
                <a:close/>
                <a:moveTo>
                  <a:pt x="851" y="233"/>
                </a:moveTo>
                <a:cubicBezTo>
                  <a:pt x="832" y="233"/>
                  <a:pt x="817" y="218"/>
                  <a:pt x="817" y="200"/>
                </a:cubicBezTo>
                <a:cubicBezTo>
                  <a:pt x="817" y="181"/>
                  <a:pt x="832" y="166"/>
                  <a:pt x="851" y="166"/>
                </a:cubicBezTo>
                <a:cubicBezTo>
                  <a:pt x="869" y="166"/>
                  <a:pt x="884" y="181"/>
                  <a:pt x="884" y="200"/>
                </a:cubicBezTo>
                <a:cubicBezTo>
                  <a:pt x="884" y="218"/>
                  <a:pt x="869" y="233"/>
                  <a:pt x="851" y="233"/>
                </a:cubicBez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3" name="Freeform 42"/>
          <p:cNvSpPr>
            <a:spLocks/>
          </p:cNvSpPr>
          <p:nvPr/>
        </p:nvSpPr>
        <p:spPr bwMode="auto">
          <a:xfrm>
            <a:off x="9554538" y="2192058"/>
            <a:ext cx="1028224" cy="311742"/>
          </a:xfrm>
          <a:custGeom>
            <a:avLst/>
            <a:gdLst>
              <a:gd name="T0" fmla="*/ 1108 w 1108"/>
              <a:gd name="T1" fmla="*/ 282 h 336"/>
              <a:gd name="T2" fmla="*/ 1054 w 1108"/>
              <a:gd name="T3" fmla="*/ 336 h 336"/>
              <a:gd name="T4" fmla="*/ 54 w 1108"/>
              <a:gd name="T5" fmla="*/ 336 h 336"/>
              <a:gd name="T6" fmla="*/ 0 w 1108"/>
              <a:gd name="T7" fmla="*/ 282 h 336"/>
              <a:gd name="T8" fmla="*/ 0 w 1108"/>
              <a:gd name="T9" fmla="*/ 54 h 336"/>
              <a:gd name="T10" fmla="*/ 54 w 1108"/>
              <a:gd name="T11" fmla="*/ 0 h 336"/>
              <a:gd name="T12" fmla="*/ 1054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4" y="336"/>
                </a:cubicBezTo>
                <a:cubicBezTo>
                  <a:pt x="54" y="336"/>
                  <a:pt x="54" y="336"/>
                  <a:pt x="54" y="336"/>
                </a:cubicBezTo>
                <a:cubicBezTo>
                  <a:pt x="24" y="336"/>
                  <a:pt x="0" y="312"/>
                  <a:pt x="0" y="282"/>
                </a:cubicBezTo>
                <a:cubicBezTo>
                  <a:pt x="0" y="54"/>
                  <a:pt x="0" y="54"/>
                  <a:pt x="0" y="54"/>
                </a:cubicBezTo>
                <a:cubicBezTo>
                  <a:pt x="0" y="24"/>
                  <a:pt x="24" y="0"/>
                  <a:pt x="54" y="0"/>
                </a:cubicBezTo>
                <a:cubicBezTo>
                  <a:pt x="1054" y="0"/>
                  <a:pt x="1054" y="0"/>
                  <a:pt x="1054"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pic>
        <p:nvPicPr>
          <p:cNvPr id="44" name="Picture 4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85928" y="2691107"/>
            <a:ext cx="366755" cy="133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Freeform 44"/>
          <p:cNvSpPr>
            <a:spLocks/>
          </p:cNvSpPr>
          <p:nvPr/>
        </p:nvSpPr>
        <p:spPr bwMode="auto">
          <a:xfrm>
            <a:off x="9880688" y="2536547"/>
            <a:ext cx="374614" cy="176829"/>
          </a:xfrm>
          <a:custGeom>
            <a:avLst/>
            <a:gdLst>
              <a:gd name="T0" fmla="*/ 403 w 403"/>
              <a:gd name="T1" fmla="*/ 146 h 190"/>
              <a:gd name="T2" fmla="*/ 359 w 403"/>
              <a:gd name="T3" fmla="*/ 190 h 190"/>
              <a:gd name="T4" fmla="*/ 44 w 403"/>
              <a:gd name="T5" fmla="*/ 190 h 190"/>
              <a:gd name="T6" fmla="*/ 0 w 403"/>
              <a:gd name="T7" fmla="*/ 146 h 190"/>
              <a:gd name="T8" fmla="*/ 0 w 403"/>
              <a:gd name="T9" fmla="*/ 44 h 190"/>
              <a:gd name="T10" fmla="*/ 44 w 403"/>
              <a:gd name="T11" fmla="*/ 0 h 190"/>
              <a:gd name="T12" fmla="*/ 359 w 403"/>
              <a:gd name="T13" fmla="*/ 0 h 190"/>
              <a:gd name="T14" fmla="*/ 403 w 403"/>
              <a:gd name="T15" fmla="*/ 44 h 190"/>
              <a:gd name="T16" fmla="*/ 403 w 403"/>
              <a:gd name="T17" fmla="*/ 1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190">
                <a:moveTo>
                  <a:pt x="403" y="146"/>
                </a:moveTo>
                <a:cubicBezTo>
                  <a:pt x="403" y="170"/>
                  <a:pt x="383" y="190"/>
                  <a:pt x="359" y="190"/>
                </a:cubicBezTo>
                <a:cubicBezTo>
                  <a:pt x="44" y="190"/>
                  <a:pt x="44" y="190"/>
                  <a:pt x="44" y="190"/>
                </a:cubicBezTo>
                <a:cubicBezTo>
                  <a:pt x="20" y="190"/>
                  <a:pt x="0" y="170"/>
                  <a:pt x="0" y="146"/>
                </a:cubicBezTo>
                <a:cubicBezTo>
                  <a:pt x="0" y="44"/>
                  <a:pt x="0" y="44"/>
                  <a:pt x="0" y="44"/>
                </a:cubicBezTo>
                <a:cubicBezTo>
                  <a:pt x="0" y="20"/>
                  <a:pt x="20" y="0"/>
                  <a:pt x="44" y="0"/>
                </a:cubicBezTo>
                <a:cubicBezTo>
                  <a:pt x="359" y="0"/>
                  <a:pt x="359" y="0"/>
                  <a:pt x="359" y="0"/>
                </a:cubicBezTo>
                <a:cubicBezTo>
                  <a:pt x="383" y="0"/>
                  <a:pt x="403" y="20"/>
                  <a:pt x="403" y="44"/>
                </a:cubicBezTo>
                <a:lnTo>
                  <a:pt x="403" y="146"/>
                </a:lnTo>
                <a:close/>
              </a:path>
            </a:pathLst>
          </a:custGeom>
          <a:solidFill>
            <a:srgbClr val="0051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6" name="Freeform 45"/>
          <p:cNvSpPr>
            <a:spLocks/>
          </p:cNvSpPr>
          <p:nvPr/>
        </p:nvSpPr>
        <p:spPr bwMode="auto">
          <a:xfrm>
            <a:off x="9955349" y="2582390"/>
            <a:ext cx="58943" cy="83830"/>
          </a:xfrm>
          <a:custGeom>
            <a:avLst/>
            <a:gdLst>
              <a:gd name="T0" fmla="*/ 0 w 45"/>
              <a:gd name="T1" fmla="*/ 0 h 64"/>
              <a:gd name="T2" fmla="*/ 14 w 45"/>
              <a:gd name="T3" fmla="*/ 0 h 64"/>
              <a:gd name="T4" fmla="*/ 14 w 45"/>
              <a:gd name="T5" fmla="*/ 52 h 64"/>
              <a:gd name="T6" fmla="*/ 45 w 45"/>
              <a:gd name="T7" fmla="*/ 52 h 64"/>
              <a:gd name="T8" fmla="*/ 45 w 45"/>
              <a:gd name="T9" fmla="*/ 64 h 64"/>
              <a:gd name="T10" fmla="*/ 0 w 45"/>
              <a:gd name="T11" fmla="*/ 64 h 64"/>
              <a:gd name="T12" fmla="*/ 0 w 45"/>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45" h="64">
                <a:moveTo>
                  <a:pt x="0" y="0"/>
                </a:moveTo>
                <a:lnTo>
                  <a:pt x="14" y="0"/>
                </a:lnTo>
                <a:lnTo>
                  <a:pt x="14" y="52"/>
                </a:lnTo>
                <a:lnTo>
                  <a:pt x="45" y="52"/>
                </a:lnTo>
                <a:lnTo>
                  <a:pt x="45" y="64"/>
                </a:lnTo>
                <a:lnTo>
                  <a:pt x="0" y="6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7" name="Freeform 46"/>
          <p:cNvSpPr>
            <a:spLocks/>
          </p:cNvSpPr>
          <p:nvPr/>
        </p:nvSpPr>
        <p:spPr bwMode="auto">
          <a:xfrm>
            <a:off x="10015601" y="2582390"/>
            <a:ext cx="68112" cy="83830"/>
          </a:xfrm>
          <a:custGeom>
            <a:avLst/>
            <a:gdLst>
              <a:gd name="T0" fmla="*/ 19 w 52"/>
              <a:gd name="T1" fmla="*/ 12 h 64"/>
              <a:gd name="T2" fmla="*/ 0 w 52"/>
              <a:gd name="T3" fmla="*/ 12 h 64"/>
              <a:gd name="T4" fmla="*/ 0 w 52"/>
              <a:gd name="T5" fmla="*/ 0 h 64"/>
              <a:gd name="T6" fmla="*/ 52 w 52"/>
              <a:gd name="T7" fmla="*/ 0 h 64"/>
              <a:gd name="T8" fmla="*/ 52 w 52"/>
              <a:gd name="T9" fmla="*/ 12 h 64"/>
              <a:gd name="T10" fmla="*/ 33 w 52"/>
              <a:gd name="T11" fmla="*/ 12 h 64"/>
              <a:gd name="T12" fmla="*/ 33 w 52"/>
              <a:gd name="T13" fmla="*/ 64 h 64"/>
              <a:gd name="T14" fmla="*/ 19 w 52"/>
              <a:gd name="T15" fmla="*/ 64 h 64"/>
              <a:gd name="T16" fmla="*/ 19 w 52"/>
              <a:gd name="T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4">
                <a:moveTo>
                  <a:pt x="19" y="12"/>
                </a:moveTo>
                <a:lnTo>
                  <a:pt x="0" y="12"/>
                </a:lnTo>
                <a:lnTo>
                  <a:pt x="0" y="0"/>
                </a:lnTo>
                <a:lnTo>
                  <a:pt x="52" y="0"/>
                </a:lnTo>
                <a:lnTo>
                  <a:pt x="52" y="12"/>
                </a:lnTo>
                <a:lnTo>
                  <a:pt x="33" y="12"/>
                </a:lnTo>
                <a:lnTo>
                  <a:pt x="33" y="64"/>
                </a:lnTo>
                <a:lnTo>
                  <a:pt x="19" y="64"/>
                </a:lnTo>
                <a:lnTo>
                  <a:pt x="19" y="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8" name="Freeform 47"/>
          <p:cNvSpPr>
            <a:spLocks/>
          </p:cNvSpPr>
          <p:nvPr/>
        </p:nvSpPr>
        <p:spPr bwMode="auto">
          <a:xfrm>
            <a:off x="10090263" y="2582390"/>
            <a:ext cx="91689" cy="83830"/>
          </a:xfrm>
          <a:custGeom>
            <a:avLst/>
            <a:gdLst>
              <a:gd name="T0" fmla="*/ 0 w 70"/>
              <a:gd name="T1" fmla="*/ 0 h 64"/>
              <a:gd name="T2" fmla="*/ 20 w 70"/>
              <a:gd name="T3" fmla="*/ 0 h 64"/>
              <a:gd name="T4" fmla="*/ 36 w 70"/>
              <a:gd name="T5" fmla="*/ 44 h 64"/>
              <a:gd name="T6" fmla="*/ 36 w 70"/>
              <a:gd name="T7" fmla="*/ 44 h 64"/>
              <a:gd name="T8" fmla="*/ 50 w 70"/>
              <a:gd name="T9" fmla="*/ 0 h 64"/>
              <a:gd name="T10" fmla="*/ 70 w 70"/>
              <a:gd name="T11" fmla="*/ 0 h 64"/>
              <a:gd name="T12" fmla="*/ 70 w 70"/>
              <a:gd name="T13" fmla="*/ 64 h 64"/>
              <a:gd name="T14" fmla="*/ 56 w 70"/>
              <a:gd name="T15" fmla="*/ 64 h 64"/>
              <a:gd name="T16" fmla="*/ 56 w 70"/>
              <a:gd name="T17" fmla="*/ 18 h 64"/>
              <a:gd name="T18" fmla="*/ 56 w 70"/>
              <a:gd name="T19" fmla="*/ 18 h 64"/>
              <a:gd name="T20" fmla="*/ 41 w 70"/>
              <a:gd name="T21" fmla="*/ 64 h 64"/>
              <a:gd name="T22" fmla="*/ 30 w 70"/>
              <a:gd name="T23" fmla="*/ 64 h 64"/>
              <a:gd name="T24" fmla="*/ 14 w 70"/>
              <a:gd name="T25" fmla="*/ 19 h 64"/>
              <a:gd name="T26" fmla="*/ 14 w 70"/>
              <a:gd name="T27" fmla="*/ 19 h 64"/>
              <a:gd name="T28" fmla="*/ 14 w 70"/>
              <a:gd name="T29" fmla="*/ 64 h 64"/>
              <a:gd name="T30" fmla="*/ 0 w 70"/>
              <a:gd name="T31" fmla="*/ 64 h 64"/>
              <a:gd name="T32" fmla="*/ 0 w 70"/>
              <a:gd name="T3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64">
                <a:moveTo>
                  <a:pt x="0" y="0"/>
                </a:moveTo>
                <a:lnTo>
                  <a:pt x="20" y="0"/>
                </a:lnTo>
                <a:lnTo>
                  <a:pt x="36" y="44"/>
                </a:lnTo>
                <a:lnTo>
                  <a:pt x="36" y="44"/>
                </a:lnTo>
                <a:lnTo>
                  <a:pt x="50" y="0"/>
                </a:lnTo>
                <a:lnTo>
                  <a:pt x="70" y="0"/>
                </a:lnTo>
                <a:lnTo>
                  <a:pt x="70" y="64"/>
                </a:lnTo>
                <a:lnTo>
                  <a:pt x="56" y="64"/>
                </a:lnTo>
                <a:lnTo>
                  <a:pt x="56" y="18"/>
                </a:lnTo>
                <a:lnTo>
                  <a:pt x="56" y="18"/>
                </a:lnTo>
                <a:lnTo>
                  <a:pt x="41" y="64"/>
                </a:lnTo>
                <a:lnTo>
                  <a:pt x="30" y="64"/>
                </a:lnTo>
                <a:lnTo>
                  <a:pt x="14" y="19"/>
                </a:lnTo>
                <a:lnTo>
                  <a:pt x="14" y="19"/>
                </a:lnTo>
                <a:lnTo>
                  <a:pt x="14" y="64"/>
                </a:lnTo>
                <a:lnTo>
                  <a:pt x="0" y="64"/>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49" name="Freeform 48"/>
          <p:cNvSpPr>
            <a:spLocks noEditPoints="1"/>
          </p:cNvSpPr>
          <p:nvPr/>
        </p:nvSpPr>
        <p:spPr bwMode="auto">
          <a:xfrm>
            <a:off x="6078755" y="3018568"/>
            <a:ext cx="144082" cy="142773"/>
          </a:xfrm>
          <a:custGeom>
            <a:avLst/>
            <a:gdLst>
              <a:gd name="T0" fmla="*/ 77 w 155"/>
              <a:gd name="T1" fmla="*/ 0 h 154"/>
              <a:gd name="T2" fmla="*/ 0 w 155"/>
              <a:gd name="T3" fmla="*/ 77 h 154"/>
              <a:gd name="T4" fmla="*/ 77 w 155"/>
              <a:gd name="T5" fmla="*/ 154 h 154"/>
              <a:gd name="T6" fmla="*/ 155 w 155"/>
              <a:gd name="T7" fmla="*/ 77 h 154"/>
              <a:gd name="T8" fmla="*/ 77 w 155"/>
              <a:gd name="T9" fmla="*/ 0 h 154"/>
              <a:gd name="T10" fmla="*/ 77 w 155"/>
              <a:gd name="T11" fmla="*/ 135 h 154"/>
              <a:gd name="T12" fmla="*/ 20 w 155"/>
              <a:gd name="T13" fmla="*/ 77 h 154"/>
              <a:gd name="T14" fmla="*/ 77 w 155"/>
              <a:gd name="T15" fmla="*/ 19 h 154"/>
              <a:gd name="T16" fmla="*/ 135 w 155"/>
              <a:gd name="T17" fmla="*/ 77 h 154"/>
              <a:gd name="T18" fmla="*/ 77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7" y="0"/>
                </a:moveTo>
                <a:cubicBezTo>
                  <a:pt x="35" y="0"/>
                  <a:pt x="0" y="34"/>
                  <a:pt x="0" y="77"/>
                </a:cubicBezTo>
                <a:cubicBezTo>
                  <a:pt x="0" y="120"/>
                  <a:pt x="35" y="154"/>
                  <a:pt x="77" y="154"/>
                </a:cubicBezTo>
                <a:cubicBezTo>
                  <a:pt x="120" y="154"/>
                  <a:pt x="155" y="120"/>
                  <a:pt x="155" y="77"/>
                </a:cubicBezTo>
                <a:cubicBezTo>
                  <a:pt x="155" y="34"/>
                  <a:pt x="120" y="0"/>
                  <a:pt x="77" y="0"/>
                </a:cubicBezTo>
                <a:close/>
                <a:moveTo>
                  <a:pt x="77" y="135"/>
                </a:moveTo>
                <a:cubicBezTo>
                  <a:pt x="45" y="135"/>
                  <a:pt x="20" y="109"/>
                  <a:pt x="20" y="77"/>
                </a:cubicBezTo>
                <a:cubicBezTo>
                  <a:pt x="20" y="45"/>
                  <a:pt x="45" y="19"/>
                  <a:pt x="77" y="19"/>
                </a:cubicBezTo>
                <a:cubicBezTo>
                  <a:pt x="109" y="19"/>
                  <a:pt x="135" y="45"/>
                  <a:pt x="135" y="77"/>
                </a:cubicBezTo>
                <a:cubicBezTo>
                  <a:pt x="135" y="109"/>
                  <a:pt x="109" y="135"/>
                  <a:pt x="77" y="135"/>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0" name="Freeform 49"/>
          <p:cNvSpPr>
            <a:spLocks/>
          </p:cNvSpPr>
          <p:nvPr/>
        </p:nvSpPr>
        <p:spPr bwMode="auto">
          <a:xfrm>
            <a:off x="6108882" y="3065721"/>
            <a:ext cx="65492" cy="65492"/>
          </a:xfrm>
          <a:custGeom>
            <a:avLst/>
            <a:gdLst>
              <a:gd name="T0" fmla="*/ 0 w 70"/>
              <a:gd name="T1" fmla="*/ 26 h 70"/>
              <a:gd name="T2" fmla="*/ 44 w 70"/>
              <a:gd name="T3" fmla="*/ 70 h 70"/>
              <a:gd name="T4" fmla="*/ 70 w 70"/>
              <a:gd name="T5" fmla="*/ 62 h 70"/>
              <a:gd name="T6" fmla="*/ 9 w 70"/>
              <a:gd name="T7" fmla="*/ 0 h 70"/>
              <a:gd name="T8" fmla="*/ 0 w 70"/>
              <a:gd name="T9" fmla="*/ 26 h 70"/>
            </a:gdLst>
            <a:ahLst/>
            <a:cxnLst>
              <a:cxn ang="0">
                <a:pos x="T0" y="T1"/>
              </a:cxn>
              <a:cxn ang="0">
                <a:pos x="T2" y="T3"/>
              </a:cxn>
              <a:cxn ang="0">
                <a:pos x="T4" y="T5"/>
              </a:cxn>
              <a:cxn ang="0">
                <a:pos x="T6" y="T7"/>
              </a:cxn>
              <a:cxn ang="0">
                <a:pos x="T8" y="T9"/>
              </a:cxn>
            </a:cxnLst>
            <a:rect l="0" t="0" r="r" b="b"/>
            <a:pathLst>
              <a:path w="70" h="70">
                <a:moveTo>
                  <a:pt x="0" y="26"/>
                </a:moveTo>
                <a:cubicBezTo>
                  <a:pt x="0" y="50"/>
                  <a:pt x="20" y="70"/>
                  <a:pt x="44" y="70"/>
                </a:cubicBezTo>
                <a:cubicBezTo>
                  <a:pt x="54" y="70"/>
                  <a:pt x="63" y="67"/>
                  <a:pt x="70" y="62"/>
                </a:cubicBezTo>
                <a:cubicBezTo>
                  <a:pt x="9" y="0"/>
                  <a:pt x="9" y="0"/>
                  <a:pt x="9" y="0"/>
                </a:cubicBezTo>
                <a:cubicBezTo>
                  <a:pt x="4" y="8"/>
                  <a:pt x="0" y="16"/>
                  <a:pt x="0" y="26"/>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1" name="Freeform 50"/>
          <p:cNvSpPr>
            <a:spLocks/>
          </p:cNvSpPr>
          <p:nvPr/>
        </p:nvSpPr>
        <p:spPr bwMode="auto">
          <a:xfrm>
            <a:off x="6125910" y="3048693"/>
            <a:ext cx="64183" cy="65492"/>
          </a:xfrm>
          <a:custGeom>
            <a:avLst/>
            <a:gdLst>
              <a:gd name="T0" fmla="*/ 25 w 69"/>
              <a:gd name="T1" fmla="*/ 0 h 70"/>
              <a:gd name="T2" fmla="*/ 0 w 69"/>
              <a:gd name="T3" fmla="*/ 9 h 70"/>
              <a:gd name="T4" fmla="*/ 61 w 69"/>
              <a:gd name="T5" fmla="*/ 70 h 70"/>
              <a:gd name="T6" fmla="*/ 69 w 69"/>
              <a:gd name="T7" fmla="*/ 44 h 70"/>
              <a:gd name="T8" fmla="*/ 25 w 69"/>
              <a:gd name="T9" fmla="*/ 0 h 70"/>
            </a:gdLst>
            <a:ahLst/>
            <a:cxnLst>
              <a:cxn ang="0">
                <a:pos x="T0" y="T1"/>
              </a:cxn>
              <a:cxn ang="0">
                <a:pos x="T2" y="T3"/>
              </a:cxn>
              <a:cxn ang="0">
                <a:pos x="T4" y="T5"/>
              </a:cxn>
              <a:cxn ang="0">
                <a:pos x="T6" y="T7"/>
              </a:cxn>
              <a:cxn ang="0">
                <a:pos x="T8" y="T9"/>
              </a:cxn>
            </a:cxnLst>
            <a:rect l="0" t="0" r="r" b="b"/>
            <a:pathLst>
              <a:path w="69" h="70">
                <a:moveTo>
                  <a:pt x="25" y="0"/>
                </a:moveTo>
                <a:cubicBezTo>
                  <a:pt x="16" y="0"/>
                  <a:pt x="7" y="3"/>
                  <a:pt x="0" y="9"/>
                </a:cubicBezTo>
                <a:cubicBezTo>
                  <a:pt x="61" y="70"/>
                  <a:pt x="61" y="70"/>
                  <a:pt x="61" y="70"/>
                </a:cubicBezTo>
                <a:cubicBezTo>
                  <a:pt x="66" y="63"/>
                  <a:pt x="69" y="54"/>
                  <a:pt x="69" y="44"/>
                </a:cubicBezTo>
                <a:cubicBezTo>
                  <a:pt x="69" y="20"/>
                  <a:pt x="50" y="0"/>
                  <a:pt x="25" y="0"/>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2" name="Freeform 51"/>
          <p:cNvSpPr>
            <a:spLocks noEditPoints="1"/>
          </p:cNvSpPr>
          <p:nvPr/>
        </p:nvSpPr>
        <p:spPr bwMode="auto">
          <a:xfrm>
            <a:off x="6097094" y="3035595"/>
            <a:ext cx="106097" cy="108717"/>
          </a:xfrm>
          <a:custGeom>
            <a:avLst/>
            <a:gdLst>
              <a:gd name="T0" fmla="*/ 57 w 115"/>
              <a:gd name="T1" fmla="*/ 0 h 116"/>
              <a:gd name="T2" fmla="*/ 0 w 115"/>
              <a:gd name="T3" fmla="*/ 58 h 116"/>
              <a:gd name="T4" fmla="*/ 57 w 115"/>
              <a:gd name="T5" fmla="*/ 116 h 116"/>
              <a:gd name="T6" fmla="*/ 115 w 115"/>
              <a:gd name="T7" fmla="*/ 58 h 116"/>
              <a:gd name="T8" fmla="*/ 57 w 115"/>
              <a:gd name="T9" fmla="*/ 0 h 116"/>
              <a:gd name="T10" fmla="*/ 57 w 115"/>
              <a:gd name="T11" fmla="*/ 102 h 116"/>
              <a:gd name="T12" fmla="*/ 13 w 115"/>
              <a:gd name="T13" fmla="*/ 58 h 116"/>
              <a:gd name="T14" fmla="*/ 22 w 115"/>
              <a:gd name="T15" fmla="*/ 32 h 116"/>
              <a:gd name="T16" fmla="*/ 83 w 115"/>
              <a:gd name="T17" fmla="*/ 94 h 116"/>
              <a:gd name="T18" fmla="*/ 57 w 115"/>
              <a:gd name="T19" fmla="*/ 102 h 116"/>
              <a:gd name="T20" fmla="*/ 93 w 115"/>
              <a:gd name="T21" fmla="*/ 84 h 116"/>
              <a:gd name="T22" fmla="*/ 32 w 115"/>
              <a:gd name="T23" fmla="*/ 23 h 116"/>
              <a:gd name="T24" fmla="*/ 57 w 115"/>
              <a:gd name="T25" fmla="*/ 14 h 116"/>
              <a:gd name="T26" fmla="*/ 101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7" y="0"/>
                </a:moveTo>
                <a:cubicBezTo>
                  <a:pt x="25" y="0"/>
                  <a:pt x="0" y="26"/>
                  <a:pt x="0" y="58"/>
                </a:cubicBezTo>
                <a:cubicBezTo>
                  <a:pt x="0" y="90"/>
                  <a:pt x="25" y="116"/>
                  <a:pt x="57" y="116"/>
                </a:cubicBezTo>
                <a:cubicBezTo>
                  <a:pt x="89" y="116"/>
                  <a:pt x="115" y="90"/>
                  <a:pt x="115" y="58"/>
                </a:cubicBezTo>
                <a:cubicBezTo>
                  <a:pt x="115" y="26"/>
                  <a:pt x="89" y="0"/>
                  <a:pt x="57" y="0"/>
                </a:cubicBezTo>
                <a:close/>
                <a:moveTo>
                  <a:pt x="57" y="102"/>
                </a:moveTo>
                <a:cubicBezTo>
                  <a:pt x="33" y="102"/>
                  <a:pt x="13" y="82"/>
                  <a:pt x="13" y="58"/>
                </a:cubicBezTo>
                <a:cubicBezTo>
                  <a:pt x="13" y="48"/>
                  <a:pt x="17" y="40"/>
                  <a:pt x="22" y="32"/>
                </a:cubicBezTo>
                <a:cubicBezTo>
                  <a:pt x="83" y="94"/>
                  <a:pt x="83" y="94"/>
                  <a:pt x="83" y="94"/>
                </a:cubicBezTo>
                <a:cubicBezTo>
                  <a:pt x="76" y="99"/>
                  <a:pt x="67" y="102"/>
                  <a:pt x="57" y="102"/>
                </a:cubicBezTo>
                <a:close/>
                <a:moveTo>
                  <a:pt x="93" y="84"/>
                </a:moveTo>
                <a:cubicBezTo>
                  <a:pt x="32" y="23"/>
                  <a:pt x="32" y="23"/>
                  <a:pt x="32" y="23"/>
                </a:cubicBezTo>
                <a:cubicBezTo>
                  <a:pt x="39" y="17"/>
                  <a:pt x="48" y="14"/>
                  <a:pt x="57" y="14"/>
                </a:cubicBezTo>
                <a:cubicBezTo>
                  <a:pt x="82" y="14"/>
                  <a:pt x="101" y="34"/>
                  <a:pt x="101" y="58"/>
                </a:cubicBezTo>
                <a:cubicBezTo>
                  <a:pt x="101" y="68"/>
                  <a:pt x="98" y="77"/>
                  <a:pt x="93" y="84"/>
                </a:cubicBezTo>
                <a:cubicBezTo>
                  <a:pt x="99" y="90"/>
                  <a:pt x="99" y="90"/>
                  <a:pt x="99" y="90"/>
                </a:cubicBezTo>
                <a:lnTo>
                  <a:pt x="93" y="8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3" name="Freeform 52"/>
          <p:cNvSpPr>
            <a:spLocks noEditPoints="1"/>
          </p:cNvSpPr>
          <p:nvPr/>
        </p:nvSpPr>
        <p:spPr bwMode="auto">
          <a:xfrm>
            <a:off x="7837245" y="2891513"/>
            <a:ext cx="144082" cy="142773"/>
          </a:xfrm>
          <a:custGeom>
            <a:avLst/>
            <a:gdLst>
              <a:gd name="T0" fmla="*/ 78 w 155"/>
              <a:gd name="T1" fmla="*/ 0 h 154"/>
              <a:gd name="T2" fmla="*/ 0 w 155"/>
              <a:gd name="T3" fmla="*/ 77 h 154"/>
              <a:gd name="T4" fmla="*/ 78 w 155"/>
              <a:gd name="T5" fmla="*/ 154 h 154"/>
              <a:gd name="T6" fmla="*/ 155 w 155"/>
              <a:gd name="T7" fmla="*/ 77 h 154"/>
              <a:gd name="T8" fmla="*/ 78 w 155"/>
              <a:gd name="T9" fmla="*/ 0 h 154"/>
              <a:gd name="T10" fmla="*/ 78 w 155"/>
              <a:gd name="T11" fmla="*/ 135 h 154"/>
              <a:gd name="T12" fmla="*/ 20 w 155"/>
              <a:gd name="T13" fmla="*/ 77 h 154"/>
              <a:gd name="T14" fmla="*/ 78 w 155"/>
              <a:gd name="T15" fmla="*/ 19 h 154"/>
              <a:gd name="T16" fmla="*/ 135 w 155"/>
              <a:gd name="T17" fmla="*/ 77 h 154"/>
              <a:gd name="T18" fmla="*/ 78 w 155"/>
              <a:gd name="T19" fmla="*/ 1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54">
                <a:moveTo>
                  <a:pt x="78" y="0"/>
                </a:moveTo>
                <a:cubicBezTo>
                  <a:pt x="35" y="0"/>
                  <a:pt x="0" y="34"/>
                  <a:pt x="0" y="77"/>
                </a:cubicBezTo>
                <a:cubicBezTo>
                  <a:pt x="0" y="120"/>
                  <a:pt x="35" y="154"/>
                  <a:pt x="78" y="154"/>
                </a:cubicBezTo>
                <a:cubicBezTo>
                  <a:pt x="120" y="154"/>
                  <a:pt x="155" y="120"/>
                  <a:pt x="155" y="77"/>
                </a:cubicBezTo>
                <a:cubicBezTo>
                  <a:pt x="155" y="34"/>
                  <a:pt x="120" y="0"/>
                  <a:pt x="78" y="0"/>
                </a:cubicBezTo>
                <a:close/>
                <a:moveTo>
                  <a:pt x="78" y="135"/>
                </a:moveTo>
                <a:cubicBezTo>
                  <a:pt x="46" y="135"/>
                  <a:pt x="20" y="109"/>
                  <a:pt x="20" y="77"/>
                </a:cubicBezTo>
                <a:cubicBezTo>
                  <a:pt x="20" y="45"/>
                  <a:pt x="46" y="19"/>
                  <a:pt x="78" y="19"/>
                </a:cubicBezTo>
                <a:cubicBezTo>
                  <a:pt x="110" y="19"/>
                  <a:pt x="135" y="45"/>
                  <a:pt x="135" y="77"/>
                </a:cubicBezTo>
                <a:cubicBezTo>
                  <a:pt x="135" y="109"/>
                  <a:pt x="110" y="135"/>
                  <a:pt x="78" y="135"/>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4" name="Freeform 53"/>
          <p:cNvSpPr>
            <a:spLocks/>
          </p:cNvSpPr>
          <p:nvPr/>
        </p:nvSpPr>
        <p:spPr bwMode="auto">
          <a:xfrm>
            <a:off x="7868682" y="2938666"/>
            <a:ext cx="64183" cy="65492"/>
          </a:xfrm>
          <a:custGeom>
            <a:avLst/>
            <a:gdLst>
              <a:gd name="T0" fmla="*/ 0 w 69"/>
              <a:gd name="T1" fmla="*/ 26 h 70"/>
              <a:gd name="T2" fmla="*/ 44 w 69"/>
              <a:gd name="T3" fmla="*/ 70 h 70"/>
              <a:gd name="T4" fmla="*/ 69 w 69"/>
              <a:gd name="T5" fmla="*/ 61 h 70"/>
              <a:gd name="T6" fmla="*/ 8 w 69"/>
              <a:gd name="T7" fmla="*/ 0 h 70"/>
              <a:gd name="T8" fmla="*/ 0 w 69"/>
              <a:gd name="T9" fmla="*/ 26 h 70"/>
            </a:gdLst>
            <a:ahLst/>
            <a:cxnLst>
              <a:cxn ang="0">
                <a:pos x="T0" y="T1"/>
              </a:cxn>
              <a:cxn ang="0">
                <a:pos x="T2" y="T3"/>
              </a:cxn>
              <a:cxn ang="0">
                <a:pos x="T4" y="T5"/>
              </a:cxn>
              <a:cxn ang="0">
                <a:pos x="T6" y="T7"/>
              </a:cxn>
              <a:cxn ang="0">
                <a:pos x="T8" y="T9"/>
              </a:cxn>
            </a:cxnLst>
            <a:rect l="0" t="0" r="r" b="b"/>
            <a:pathLst>
              <a:path w="69" h="70">
                <a:moveTo>
                  <a:pt x="0" y="26"/>
                </a:moveTo>
                <a:cubicBezTo>
                  <a:pt x="0" y="50"/>
                  <a:pt x="20" y="70"/>
                  <a:pt x="44" y="70"/>
                </a:cubicBezTo>
                <a:cubicBezTo>
                  <a:pt x="53" y="70"/>
                  <a:pt x="62" y="67"/>
                  <a:pt x="69" y="61"/>
                </a:cubicBezTo>
                <a:cubicBezTo>
                  <a:pt x="8" y="0"/>
                  <a:pt x="8" y="0"/>
                  <a:pt x="8" y="0"/>
                </a:cubicBezTo>
                <a:cubicBezTo>
                  <a:pt x="3" y="7"/>
                  <a:pt x="0" y="16"/>
                  <a:pt x="0" y="26"/>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5" name="Freeform 54"/>
          <p:cNvSpPr>
            <a:spLocks/>
          </p:cNvSpPr>
          <p:nvPr/>
        </p:nvSpPr>
        <p:spPr bwMode="auto">
          <a:xfrm>
            <a:off x="7885708" y="2921639"/>
            <a:ext cx="65492" cy="65492"/>
          </a:xfrm>
          <a:custGeom>
            <a:avLst/>
            <a:gdLst>
              <a:gd name="T0" fmla="*/ 26 w 70"/>
              <a:gd name="T1" fmla="*/ 0 h 70"/>
              <a:gd name="T2" fmla="*/ 0 w 70"/>
              <a:gd name="T3" fmla="*/ 9 h 70"/>
              <a:gd name="T4" fmla="*/ 61 w 70"/>
              <a:gd name="T5" fmla="*/ 70 h 70"/>
              <a:gd name="T6" fmla="*/ 70 w 70"/>
              <a:gd name="T7" fmla="*/ 44 h 70"/>
              <a:gd name="T8" fmla="*/ 26 w 70"/>
              <a:gd name="T9" fmla="*/ 0 h 70"/>
            </a:gdLst>
            <a:ahLst/>
            <a:cxnLst>
              <a:cxn ang="0">
                <a:pos x="T0" y="T1"/>
              </a:cxn>
              <a:cxn ang="0">
                <a:pos x="T2" y="T3"/>
              </a:cxn>
              <a:cxn ang="0">
                <a:pos x="T4" y="T5"/>
              </a:cxn>
              <a:cxn ang="0">
                <a:pos x="T6" y="T7"/>
              </a:cxn>
              <a:cxn ang="0">
                <a:pos x="T8" y="T9"/>
              </a:cxn>
            </a:cxnLst>
            <a:rect l="0" t="0" r="r" b="b"/>
            <a:pathLst>
              <a:path w="70" h="70">
                <a:moveTo>
                  <a:pt x="26" y="0"/>
                </a:moveTo>
                <a:cubicBezTo>
                  <a:pt x="16" y="0"/>
                  <a:pt x="7" y="3"/>
                  <a:pt x="0" y="9"/>
                </a:cubicBezTo>
                <a:cubicBezTo>
                  <a:pt x="61" y="70"/>
                  <a:pt x="61" y="70"/>
                  <a:pt x="61" y="70"/>
                </a:cubicBezTo>
                <a:cubicBezTo>
                  <a:pt x="66" y="62"/>
                  <a:pt x="70" y="54"/>
                  <a:pt x="70" y="44"/>
                </a:cubicBezTo>
                <a:cubicBezTo>
                  <a:pt x="70" y="20"/>
                  <a:pt x="50" y="0"/>
                  <a:pt x="26" y="0"/>
                </a:cubicBezTo>
                <a:close/>
              </a:path>
            </a:pathLst>
          </a:custGeom>
          <a:solidFill>
            <a:srgbClr val="E317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6" name="Freeform 55"/>
          <p:cNvSpPr>
            <a:spLocks noEditPoints="1"/>
          </p:cNvSpPr>
          <p:nvPr/>
        </p:nvSpPr>
        <p:spPr bwMode="auto">
          <a:xfrm>
            <a:off x="7855584" y="2908541"/>
            <a:ext cx="107407" cy="108717"/>
          </a:xfrm>
          <a:custGeom>
            <a:avLst/>
            <a:gdLst>
              <a:gd name="T0" fmla="*/ 58 w 115"/>
              <a:gd name="T1" fmla="*/ 0 h 116"/>
              <a:gd name="T2" fmla="*/ 0 w 115"/>
              <a:gd name="T3" fmla="*/ 58 h 116"/>
              <a:gd name="T4" fmla="*/ 58 w 115"/>
              <a:gd name="T5" fmla="*/ 116 h 116"/>
              <a:gd name="T6" fmla="*/ 115 w 115"/>
              <a:gd name="T7" fmla="*/ 58 h 116"/>
              <a:gd name="T8" fmla="*/ 58 w 115"/>
              <a:gd name="T9" fmla="*/ 0 h 116"/>
              <a:gd name="T10" fmla="*/ 58 w 115"/>
              <a:gd name="T11" fmla="*/ 102 h 116"/>
              <a:gd name="T12" fmla="*/ 14 w 115"/>
              <a:gd name="T13" fmla="*/ 58 h 116"/>
              <a:gd name="T14" fmla="*/ 22 w 115"/>
              <a:gd name="T15" fmla="*/ 32 h 116"/>
              <a:gd name="T16" fmla="*/ 83 w 115"/>
              <a:gd name="T17" fmla="*/ 93 h 116"/>
              <a:gd name="T18" fmla="*/ 58 w 115"/>
              <a:gd name="T19" fmla="*/ 102 h 116"/>
              <a:gd name="T20" fmla="*/ 93 w 115"/>
              <a:gd name="T21" fmla="*/ 84 h 116"/>
              <a:gd name="T22" fmla="*/ 32 w 115"/>
              <a:gd name="T23" fmla="*/ 23 h 116"/>
              <a:gd name="T24" fmla="*/ 58 w 115"/>
              <a:gd name="T25" fmla="*/ 14 h 116"/>
              <a:gd name="T26" fmla="*/ 102 w 115"/>
              <a:gd name="T27" fmla="*/ 58 h 116"/>
              <a:gd name="T28" fmla="*/ 93 w 115"/>
              <a:gd name="T29" fmla="*/ 84 h 116"/>
              <a:gd name="T30" fmla="*/ 99 w 115"/>
              <a:gd name="T31" fmla="*/ 90 h 116"/>
              <a:gd name="T32" fmla="*/ 93 w 115"/>
              <a:gd name="T33" fmla="*/ 8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5" h="116">
                <a:moveTo>
                  <a:pt x="58" y="0"/>
                </a:moveTo>
                <a:cubicBezTo>
                  <a:pt x="26" y="0"/>
                  <a:pt x="0" y="26"/>
                  <a:pt x="0" y="58"/>
                </a:cubicBezTo>
                <a:cubicBezTo>
                  <a:pt x="0" y="90"/>
                  <a:pt x="26" y="116"/>
                  <a:pt x="58" y="116"/>
                </a:cubicBezTo>
                <a:cubicBezTo>
                  <a:pt x="90" y="116"/>
                  <a:pt x="115" y="90"/>
                  <a:pt x="115" y="58"/>
                </a:cubicBezTo>
                <a:cubicBezTo>
                  <a:pt x="115" y="26"/>
                  <a:pt x="90" y="0"/>
                  <a:pt x="58" y="0"/>
                </a:cubicBezTo>
                <a:close/>
                <a:moveTo>
                  <a:pt x="58" y="102"/>
                </a:moveTo>
                <a:cubicBezTo>
                  <a:pt x="34" y="102"/>
                  <a:pt x="14" y="82"/>
                  <a:pt x="14" y="58"/>
                </a:cubicBezTo>
                <a:cubicBezTo>
                  <a:pt x="14" y="48"/>
                  <a:pt x="17" y="39"/>
                  <a:pt x="22" y="32"/>
                </a:cubicBezTo>
                <a:cubicBezTo>
                  <a:pt x="83" y="93"/>
                  <a:pt x="83" y="93"/>
                  <a:pt x="83" y="93"/>
                </a:cubicBezTo>
                <a:cubicBezTo>
                  <a:pt x="76" y="99"/>
                  <a:pt x="67" y="102"/>
                  <a:pt x="58" y="102"/>
                </a:cubicBezTo>
                <a:close/>
                <a:moveTo>
                  <a:pt x="93" y="84"/>
                </a:moveTo>
                <a:cubicBezTo>
                  <a:pt x="32" y="23"/>
                  <a:pt x="32" y="23"/>
                  <a:pt x="32" y="23"/>
                </a:cubicBezTo>
                <a:cubicBezTo>
                  <a:pt x="39" y="17"/>
                  <a:pt x="48" y="14"/>
                  <a:pt x="58" y="14"/>
                </a:cubicBezTo>
                <a:cubicBezTo>
                  <a:pt x="82" y="14"/>
                  <a:pt x="102" y="34"/>
                  <a:pt x="102" y="58"/>
                </a:cubicBezTo>
                <a:cubicBezTo>
                  <a:pt x="102" y="68"/>
                  <a:pt x="98" y="76"/>
                  <a:pt x="93" y="84"/>
                </a:cubicBezTo>
                <a:cubicBezTo>
                  <a:pt x="99" y="90"/>
                  <a:pt x="99" y="90"/>
                  <a:pt x="99" y="90"/>
                </a:cubicBezTo>
                <a:lnTo>
                  <a:pt x="93" y="8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7" name="Freeform 56"/>
          <p:cNvSpPr>
            <a:spLocks/>
          </p:cNvSpPr>
          <p:nvPr/>
        </p:nvSpPr>
        <p:spPr bwMode="auto">
          <a:xfrm>
            <a:off x="11139536" y="1766008"/>
            <a:ext cx="597286" cy="250533"/>
          </a:xfrm>
          <a:custGeom>
            <a:avLst/>
            <a:gdLst>
              <a:gd name="T0" fmla="*/ 644 w 644"/>
              <a:gd name="T1" fmla="*/ 386 h 434"/>
              <a:gd name="T2" fmla="*/ 596 w 644"/>
              <a:gd name="T3" fmla="*/ 434 h 434"/>
              <a:gd name="T4" fmla="*/ 48 w 644"/>
              <a:gd name="T5" fmla="*/ 434 h 434"/>
              <a:gd name="T6" fmla="*/ 0 w 644"/>
              <a:gd name="T7" fmla="*/ 386 h 434"/>
              <a:gd name="T8" fmla="*/ 0 w 644"/>
              <a:gd name="T9" fmla="*/ 48 h 434"/>
              <a:gd name="T10" fmla="*/ 48 w 644"/>
              <a:gd name="T11" fmla="*/ 0 h 434"/>
              <a:gd name="T12" fmla="*/ 596 w 644"/>
              <a:gd name="T13" fmla="*/ 0 h 434"/>
              <a:gd name="T14" fmla="*/ 644 w 644"/>
              <a:gd name="T15" fmla="*/ 48 h 434"/>
              <a:gd name="T16" fmla="*/ 644 w 644"/>
              <a:gd name="T17" fmla="*/ 38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434">
                <a:moveTo>
                  <a:pt x="644" y="386"/>
                </a:moveTo>
                <a:cubicBezTo>
                  <a:pt x="644" y="413"/>
                  <a:pt x="622" y="434"/>
                  <a:pt x="596" y="434"/>
                </a:cubicBezTo>
                <a:cubicBezTo>
                  <a:pt x="48" y="434"/>
                  <a:pt x="48" y="434"/>
                  <a:pt x="48" y="434"/>
                </a:cubicBezTo>
                <a:cubicBezTo>
                  <a:pt x="21" y="434"/>
                  <a:pt x="0" y="413"/>
                  <a:pt x="0" y="386"/>
                </a:cubicBezTo>
                <a:cubicBezTo>
                  <a:pt x="0" y="48"/>
                  <a:pt x="0" y="48"/>
                  <a:pt x="0" y="48"/>
                </a:cubicBezTo>
                <a:cubicBezTo>
                  <a:pt x="0" y="22"/>
                  <a:pt x="21" y="0"/>
                  <a:pt x="48" y="0"/>
                </a:cubicBezTo>
                <a:cubicBezTo>
                  <a:pt x="596" y="0"/>
                  <a:pt x="596" y="0"/>
                  <a:pt x="596" y="0"/>
                </a:cubicBezTo>
                <a:cubicBezTo>
                  <a:pt x="622" y="0"/>
                  <a:pt x="644" y="22"/>
                  <a:pt x="644" y="48"/>
                </a:cubicBezTo>
                <a:lnTo>
                  <a:pt x="644" y="386"/>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58" name="TextBox 57"/>
          <p:cNvSpPr txBox="1"/>
          <p:nvPr/>
        </p:nvSpPr>
        <p:spPr>
          <a:xfrm>
            <a:off x="10955015" y="1762161"/>
            <a:ext cx="993502"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Resources</a:t>
            </a:r>
            <a:endParaRPr lang="en-US" sz="700" dirty="0">
              <a:solidFill>
                <a:srgbClr val="FFFFFF"/>
              </a:solidFill>
              <a:latin typeface="Franklin Gothic Book"/>
            </a:endParaRPr>
          </a:p>
        </p:txBody>
      </p:sp>
      <p:sp>
        <p:nvSpPr>
          <p:cNvPr id="59" name="TextBox 58"/>
          <p:cNvSpPr txBox="1"/>
          <p:nvPr/>
        </p:nvSpPr>
        <p:spPr>
          <a:xfrm>
            <a:off x="6319027" y="3142085"/>
            <a:ext cx="901785" cy="2333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BIG-IP System</a:t>
            </a:r>
            <a:endParaRPr lang="en-US" sz="600" dirty="0">
              <a:solidFill>
                <a:srgbClr val="000000"/>
              </a:solidFill>
              <a:latin typeface="Franklin Gothic Book"/>
            </a:endParaRPr>
          </a:p>
        </p:txBody>
      </p:sp>
      <p:sp>
        <p:nvSpPr>
          <p:cNvPr id="60" name="TextBox 59"/>
          <p:cNvSpPr txBox="1"/>
          <p:nvPr/>
        </p:nvSpPr>
        <p:spPr>
          <a:xfrm>
            <a:off x="6236606" y="2188388"/>
            <a:ext cx="1042970" cy="28802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SSL Decryption </a:t>
            </a:r>
            <a:br>
              <a:rPr lang="en-US" sz="700" dirty="0">
                <a:solidFill>
                  <a:srgbClr val="FFFFFF"/>
                </a:solidFill>
                <a:latin typeface="Franklin Gothic Book"/>
                <a:cs typeface="Franklin Gothic Book"/>
              </a:rPr>
            </a:br>
            <a:r>
              <a:rPr lang="en-US" sz="700" dirty="0">
                <a:solidFill>
                  <a:srgbClr val="FFFFFF"/>
                </a:solidFill>
                <a:latin typeface="Franklin Gothic Book"/>
                <a:cs typeface="Franklin Gothic Book"/>
              </a:rPr>
              <a:t>+ Traffic Steering</a:t>
            </a:r>
          </a:p>
        </p:txBody>
      </p:sp>
      <p:sp>
        <p:nvSpPr>
          <p:cNvPr id="61" name="TextBox 60"/>
          <p:cNvSpPr txBox="1"/>
          <p:nvPr/>
        </p:nvSpPr>
        <p:spPr>
          <a:xfrm>
            <a:off x="9623052" y="3142085"/>
            <a:ext cx="901785" cy="2333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BIG-IP System</a:t>
            </a:r>
            <a:endParaRPr lang="en-US" sz="600" dirty="0">
              <a:solidFill>
                <a:srgbClr val="000000"/>
              </a:solidFill>
              <a:latin typeface="Franklin Gothic Book"/>
            </a:endParaRPr>
          </a:p>
        </p:txBody>
      </p:sp>
      <p:sp>
        <p:nvSpPr>
          <p:cNvPr id="62" name="TextBox 61"/>
          <p:cNvSpPr txBox="1"/>
          <p:nvPr/>
        </p:nvSpPr>
        <p:spPr>
          <a:xfrm>
            <a:off x="4909294" y="2469984"/>
            <a:ext cx="901785" cy="37446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Legitimate</a:t>
            </a:r>
          </a:p>
          <a:p>
            <a:pPr algn="ctr">
              <a:lnSpc>
                <a:spcPts val="1080"/>
              </a:lnSpc>
            </a:pPr>
            <a:r>
              <a:rPr lang="en-US" sz="600" dirty="0">
                <a:solidFill>
                  <a:srgbClr val="000000"/>
                </a:solidFill>
                <a:latin typeface="Franklin Gothic Book"/>
                <a:cs typeface="Franklin Gothic Book"/>
              </a:rPr>
              <a:t>Users</a:t>
            </a:r>
            <a:endParaRPr lang="en-US" sz="600" dirty="0">
              <a:solidFill>
                <a:srgbClr val="000000"/>
              </a:solidFill>
              <a:latin typeface="Franklin Gothic Book"/>
            </a:endParaRPr>
          </a:p>
        </p:txBody>
      </p:sp>
      <p:sp>
        <p:nvSpPr>
          <p:cNvPr id="63" name="TextBox 62"/>
          <p:cNvSpPr txBox="1"/>
          <p:nvPr/>
        </p:nvSpPr>
        <p:spPr>
          <a:xfrm>
            <a:off x="4909294" y="3268856"/>
            <a:ext cx="901785" cy="2333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600" dirty="0">
                <a:solidFill>
                  <a:srgbClr val="000000"/>
                </a:solidFill>
                <a:latin typeface="Franklin Gothic Book"/>
                <a:cs typeface="Franklin Gothic Book"/>
              </a:rPr>
              <a:t>Malicious Attackers</a:t>
            </a:r>
            <a:endParaRPr lang="en-US" sz="600" dirty="0">
              <a:solidFill>
                <a:srgbClr val="000000"/>
              </a:solidFill>
              <a:latin typeface="Franklin Gothic Book"/>
            </a:endParaRPr>
          </a:p>
        </p:txBody>
      </p:sp>
      <p:sp>
        <p:nvSpPr>
          <p:cNvPr id="64" name="TextBox 63"/>
          <p:cNvSpPr txBox="1"/>
          <p:nvPr/>
        </p:nvSpPr>
        <p:spPr>
          <a:xfrm>
            <a:off x="9546276" y="2188388"/>
            <a:ext cx="1042970" cy="28802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SSL Encryption</a:t>
            </a:r>
            <a:br>
              <a:rPr lang="en-US" sz="700" dirty="0">
                <a:solidFill>
                  <a:srgbClr val="FFFFFF"/>
                </a:solidFill>
                <a:latin typeface="Franklin Gothic Book"/>
                <a:cs typeface="Franklin Gothic Book"/>
              </a:rPr>
            </a:br>
            <a:r>
              <a:rPr lang="en-US" sz="700" dirty="0">
                <a:solidFill>
                  <a:srgbClr val="FFFFFF"/>
                </a:solidFill>
                <a:latin typeface="Franklin Gothic Book"/>
                <a:cs typeface="Franklin Gothic Book"/>
              </a:rPr>
              <a:t>+ Load Balancing</a:t>
            </a:r>
          </a:p>
        </p:txBody>
      </p:sp>
      <p:pic>
        <p:nvPicPr>
          <p:cNvPr id="65" name="Picture 64" descr="inspection.em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96594" y="2573145"/>
            <a:ext cx="628723" cy="637968"/>
          </a:xfrm>
          <a:prstGeom prst="rect">
            <a:avLst/>
          </a:prstGeom>
        </p:spPr>
      </p:pic>
      <p:sp>
        <p:nvSpPr>
          <p:cNvPr id="66" name="Freeform 65"/>
          <p:cNvSpPr>
            <a:spLocks/>
          </p:cNvSpPr>
          <p:nvPr/>
        </p:nvSpPr>
        <p:spPr bwMode="auto">
          <a:xfrm>
            <a:off x="7996168" y="2092718"/>
            <a:ext cx="849771" cy="193567"/>
          </a:xfrm>
          <a:custGeom>
            <a:avLst/>
            <a:gdLst>
              <a:gd name="T0" fmla="*/ 1108 w 1108"/>
              <a:gd name="T1" fmla="*/ 282 h 336"/>
              <a:gd name="T2" fmla="*/ 1054 w 1108"/>
              <a:gd name="T3" fmla="*/ 336 h 336"/>
              <a:gd name="T4" fmla="*/ 54 w 1108"/>
              <a:gd name="T5" fmla="*/ 336 h 336"/>
              <a:gd name="T6" fmla="*/ 0 w 1108"/>
              <a:gd name="T7" fmla="*/ 282 h 336"/>
              <a:gd name="T8" fmla="*/ 0 w 1108"/>
              <a:gd name="T9" fmla="*/ 54 h 336"/>
              <a:gd name="T10" fmla="*/ 54 w 1108"/>
              <a:gd name="T11" fmla="*/ 0 h 336"/>
              <a:gd name="T12" fmla="*/ 1054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4" y="336"/>
                </a:cubicBezTo>
                <a:cubicBezTo>
                  <a:pt x="54" y="336"/>
                  <a:pt x="54" y="336"/>
                  <a:pt x="54" y="336"/>
                </a:cubicBezTo>
                <a:cubicBezTo>
                  <a:pt x="24" y="336"/>
                  <a:pt x="0" y="312"/>
                  <a:pt x="0" y="282"/>
                </a:cubicBezTo>
                <a:cubicBezTo>
                  <a:pt x="0" y="54"/>
                  <a:pt x="0" y="54"/>
                  <a:pt x="0" y="54"/>
                </a:cubicBezTo>
                <a:cubicBezTo>
                  <a:pt x="0" y="24"/>
                  <a:pt x="24" y="0"/>
                  <a:pt x="54" y="0"/>
                </a:cubicBezTo>
                <a:cubicBezTo>
                  <a:pt x="1054" y="0"/>
                  <a:pt x="1054" y="0"/>
                  <a:pt x="1054"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67" name="TextBox 66"/>
          <p:cNvSpPr txBox="1"/>
          <p:nvPr/>
        </p:nvSpPr>
        <p:spPr>
          <a:xfrm>
            <a:off x="7989185" y="2092717"/>
            <a:ext cx="861958" cy="19107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SSL Visibility</a:t>
            </a:r>
          </a:p>
        </p:txBody>
      </p:sp>
      <p:sp>
        <p:nvSpPr>
          <p:cNvPr id="68" name="TextBox 67"/>
          <p:cNvSpPr txBox="1"/>
          <p:nvPr/>
        </p:nvSpPr>
        <p:spPr>
          <a:xfrm>
            <a:off x="6213452" y="1719562"/>
            <a:ext cx="1092853"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Perimeter Services</a:t>
            </a:r>
            <a:endParaRPr lang="en-US" sz="700" dirty="0">
              <a:solidFill>
                <a:srgbClr val="FFFFFF"/>
              </a:solidFill>
              <a:latin typeface="Franklin Gothic Book"/>
            </a:endParaRPr>
          </a:p>
        </p:txBody>
      </p:sp>
      <p:sp>
        <p:nvSpPr>
          <p:cNvPr id="69" name="Freeform 68"/>
          <p:cNvSpPr>
            <a:spLocks/>
          </p:cNvSpPr>
          <p:nvPr/>
        </p:nvSpPr>
        <p:spPr bwMode="auto">
          <a:xfrm>
            <a:off x="7907977" y="1738524"/>
            <a:ext cx="1022305" cy="180758"/>
          </a:xfrm>
          <a:custGeom>
            <a:avLst/>
            <a:gdLst>
              <a:gd name="T0" fmla="*/ 467 w 467"/>
              <a:gd name="T1" fmla="*/ 147 h 195"/>
              <a:gd name="T2" fmla="*/ 419 w 467"/>
              <a:gd name="T3" fmla="*/ 195 h 195"/>
              <a:gd name="T4" fmla="*/ 48 w 467"/>
              <a:gd name="T5" fmla="*/ 195 h 195"/>
              <a:gd name="T6" fmla="*/ 0 w 467"/>
              <a:gd name="T7" fmla="*/ 147 h 195"/>
              <a:gd name="T8" fmla="*/ 0 w 467"/>
              <a:gd name="T9" fmla="*/ 48 h 195"/>
              <a:gd name="T10" fmla="*/ 48 w 467"/>
              <a:gd name="T11" fmla="*/ 0 h 195"/>
              <a:gd name="T12" fmla="*/ 419 w 467"/>
              <a:gd name="T13" fmla="*/ 0 h 195"/>
              <a:gd name="T14" fmla="*/ 467 w 467"/>
              <a:gd name="T15" fmla="*/ 48 h 195"/>
              <a:gd name="T16" fmla="*/ 467 w 467"/>
              <a:gd name="T17"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95">
                <a:moveTo>
                  <a:pt x="467" y="147"/>
                </a:moveTo>
                <a:cubicBezTo>
                  <a:pt x="467" y="173"/>
                  <a:pt x="445" y="195"/>
                  <a:pt x="419" y="195"/>
                </a:cubicBezTo>
                <a:cubicBezTo>
                  <a:pt x="48" y="195"/>
                  <a:pt x="48" y="195"/>
                  <a:pt x="48" y="195"/>
                </a:cubicBezTo>
                <a:cubicBezTo>
                  <a:pt x="21" y="195"/>
                  <a:pt x="0" y="173"/>
                  <a:pt x="0" y="147"/>
                </a:cubicBezTo>
                <a:cubicBezTo>
                  <a:pt x="0" y="48"/>
                  <a:pt x="0" y="48"/>
                  <a:pt x="0" y="48"/>
                </a:cubicBezTo>
                <a:cubicBezTo>
                  <a:pt x="0" y="22"/>
                  <a:pt x="21" y="0"/>
                  <a:pt x="48" y="0"/>
                </a:cubicBezTo>
                <a:cubicBezTo>
                  <a:pt x="419" y="0"/>
                  <a:pt x="419" y="0"/>
                  <a:pt x="419" y="0"/>
                </a:cubicBezTo>
                <a:cubicBezTo>
                  <a:pt x="445" y="0"/>
                  <a:pt x="467" y="22"/>
                  <a:pt x="467" y="48"/>
                </a:cubicBezTo>
                <a:lnTo>
                  <a:pt x="467" y="147"/>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70" name="TextBox 69"/>
          <p:cNvSpPr txBox="1"/>
          <p:nvPr/>
        </p:nvSpPr>
        <p:spPr>
          <a:xfrm>
            <a:off x="7872054" y="1720363"/>
            <a:ext cx="1092853"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Inspection Services</a:t>
            </a:r>
            <a:endParaRPr lang="en-US" sz="700" dirty="0">
              <a:solidFill>
                <a:srgbClr val="FFFFFF"/>
              </a:solidFill>
              <a:latin typeface="Franklin Gothic Book"/>
            </a:endParaRPr>
          </a:p>
        </p:txBody>
      </p:sp>
      <p:sp>
        <p:nvSpPr>
          <p:cNvPr id="71" name="Rounded Rectangle 70"/>
          <p:cNvSpPr/>
          <p:nvPr/>
        </p:nvSpPr>
        <p:spPr>
          <a:xfrm>
            <a:off x="6655822" y="3965580"/>
            <a:ext cx="3646591" cy="1068828"/>
          </a:xfrm>
          <a:prstGeom prst="roundRect">
            <a:avLst>
              <a:gd name="adj" fmla="val 7980"/>
            </a:avLst>
          </a:prstGeom>
          <a:solidFill>
            <a:schemeClr val="tx2"/>
          </a:solidFill>
          <a:ln w="28575" cmpd="sng">
            <a:solidFill>
              <a:schemeClr val="tx2"/>
            </a:solidFill>
          </a:ln>
        </p:spPr>
        <p:txBody>
          <a:bodyPr vert="horz"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endParaRPr lang="en-US" sz="1200" cap="all">
              <a:solidFill>
                <a:schemeClr val="bg1"/>
              </a:solidFill>
              <a:effectLst>
                <a:outerShdw blurRad="38100" dist="25400" dir="2700000" algn="tl">
                  <a:srgbClr val="000000">
                    <a:alpha val="0"/>
                  </a:srgbClr>
                </a:outerShdw>
              </a:effectLst>
              <a:latin typeface="+mj-lt"/>
            </a:endParaRPr>
          </a:p>
        </p:txBody>
      </p:sp>
      <p:grpSp>
        <p:nvGrpSpPr>
          <p:cNvPr id="72" name="Group 71"/>
          <p:cNvGrpSpPr/>
          <p:nvPr/>
        </p:nvGrpSpPr>
        <p:grpSpPr>
          <a:xfrm>
            <a:off x="7475546" y="4243973"/>
            <a:ext cx="940699" cy="605258"/>
            <a:chOff x="4708278" y="949325"/>
            <a:chExt cx="855305" cy="550170"/>
          </a:xfrm>
          <a:solidFill>
            <a:schemeClr val="bg1"/>
          </a:solidFill>
        </p:grpSpPr>
        <p:grpSp>
          <p:nvGrpSpPr>
            <p:cNvPr id="73" name="Group 72"/>
            <p:cNvGrpSpPr/>
            <p:nvPr/>
          </p:nvGrpSpPr>
          <p:grpSpPr>
            <a:xfrm>
              <a:off x="4963686" y="949325"/>
              <a:ext cx="344488" cy="350837"/>
              <a:chOff x="3441700" y="949325"/>
              <a:chExt cx="344488" cy="350837"/>
            </a:xfrm>
            <a:grpFill/>
          </p:grpSpPr>
          <p:sp>
            <p:nvSpPr>
              <p:cNvPr id="75" name="Freeform 74"/>
              <p:cNvSpPr>
                <a:spLocks/>
              </p:cNvSpPr>
              <p:nvPr/>
            </p:nvSpPr>
            <p:spPr bwMode="auto">
              <a:xfrm>
                <a:off x="3505200" y="1012825"/>
                <a:ext cx="15875" cy="30162"/>
              </a:xfrm>
              <a:custGeom>
                <a:avLst/>
                <a:gdLst>
                  <a:gd name="T0" fmla="*/ 9 w 18"/>
                  <a:gd name="T1" fmla="*/ 0 h 34"/>
                  <a:gd name="T2" fmla="*/ 0 w 18"/>
                  <a:gd name="T3" fmla="*/ 17 h 34"/>
                  <a:gd name="T4" fmla="*/ 9 w 18"/>
                  <a:gd name="T5" fmla="*/ 34 h 34"/>
                  <a:gd name="T6" fmla="*/ 18 w 18"/>
                  <a:gd name="T7" fmla="*/ 17 h 34"/>
                  <a:gd name="T8" fmla="*/ 9 w 18"/>
                  <a:gd name="T9" fmla="*/ 0 h 34"/>
                </a:gdLst>
                <a:ahLst/>
                <a:cxnLst>
                  <a:cxn ang="0">
                    <a:pos x="T0" y="T1"/>
                  </a:cxn>
                  <a:cxn ang="0">
                    <a:pos x="T2" y="T3"/>
                  </a:cxn>
                  <a:cxn ang="0">
                    <a:pos x="T4" y="T5"/>
                  </a:cxn>
                  <a:cxn ang="0">
                    <a:pos x="T6" y="T7"/>
                  </a:cxn>
                  <a:cxn ang="0">
                    <a:pos x="T8" y="T9"/>
                  </a:cxn>
                </a:cxnLst>
                <a:rect l="0" t="0" r="r" b="b"/>
                <a:pathLst>
                  <a:path w="18" h="34">
                    <a:moveTo>
                      <a:pt x="9" y="0"/>
                    </a:moveTo>
                    <a:cubicBezTo>
                      <a:pt x="1" y="0"/>
                      <a:pt x="0" y="11"/>
                      <a:pt x="0" y="17"/>
                    </a:cubicBezTo>
                    <a:cubicBezTo>
                      <a:pt x="0" y="23"/>
                      <a:pt x="1" y="34"/>
                      <a:pt x="9" y="34"/>
                    </a:cubicBezTo>
                    <a:cubicBezTo>
                      <a:pt x="18" y="34"/>
                      <a:pt x="18" y="24"/>
                      <a:pt x="18" y="17"/>
                    </a:cubicBezTo>
                    <a:cubicBezTo>
                      <a:pt x="18" y="11"/>
                      <a:pt x="18"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6" name="Oval 75"/>
              <p:cNvSpPr>
                <a:spLocks noChangeArrowheads="1"/>
              </p:cNvSpPr>
              <p:nvPr/>
            </p:nvSpPr>
            <p:spPr bwMode="auto">
              <a:xfrm>
                <a:off x="3554413" y="1195388"/>
                <a:ext cx="15875" cy="317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7" name="Freeform 76"/>
              <p:cNvSpPr>
                <a:spLocks/>
              </p:cNvSpPr>
              <p:nvPr/>
            </p:nvSpPr>
            <p:spPr bwMode="auto">
              <a:xfrm>
                <a:off x="3657600" y="1012825"/>
                <a:ext cx="15875" cy="30162"/>
              </a:xfrm>
              <a:custGeom>
                <a:avLst/>
                <a:gdLst>
                  <a:gd name="T0" fmla="*/ 9 w 18"/>
                  <a:gd name="T1" fmla="*/ 0 h 34"/>
                  <a:gd name="T2" fmla="*/ 0 w 18"/>
                  <a:gd name="T3" fmla="*/ 17 h 34"/>
                  <a:gd name="T4" fmla="*/ 9 w 18"/>
                  <a:gd name="T5" fmla="*/ 34 h 34"/>
                  <a:gd name="T6" fmla="*/ 18 w 18"/>
                  <a:gd name="T7" fmla="*/ 17 h 34"/>
                  <a:gd name="T8" fmla="*/ 9 w 18"/>
                  <a:gd name="T9" fmla="*/ 0 h 34"/>
                </a:gdLst>
                <a:ahLst/>
                <a:cxnLst>
                  <a:cxn ang="0">
                    <a:pos x="T0" y="T1"/>
                  </a:cxn>
                  <a:cxn ang="0">
                    <a:pos x="T2" y="T3"/>
                  </a:cxn>
                  <a:cxn ang="0">
                    <a:pos x="T4" y="T5"/>
                  </a:cxn>
                  <a:cxn ang="0">
                    <a:pos x="T6" y="T7"/>
                  </a:cxn>
                  <a:cxn ang="0">
                    <a:pos x="T8" y="T9"/>
                  </a:cxn>
                </a:cxnLst>
                <a:rect l="0" t="0" r="r" b="b"/>
                <a:pathLst>
                  <a:path w="18" h="34">
                    <a:moveTo>
                      <a:pt x="9" y="0"/>
                    </a:moveTo>
                    <a:cubicBezTo>
                      <a:pt x="0" y="0"/>
                      <a:pt x="0" y="11"/>
                      <a:pt x="0" y="17"/>
                    </a:cubicBezTo>
                    <a:cubicBezTo>
                      <a:pt x="0" y="23"/>
                      <a:pt x="0" y="34"/>
                      <a:pt x="9" y="34"/>
                    </a:cubicBezTo>
                    <a:cubicBezTo>
                      <a:pt x="17" y="34"/>
                      <a:pt x="18" y="24"/>
                      <a:pt x="18" y="17"/>
                    </a:cubicBezTo>
                    <a:cubicBezTo>
                      <a:pt x="18" y="11"/>
                      <a:pt x="17" y="0"/>
                      <a:pt x="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8" name="Freeform 77"/>
              <p:cNvSpPr>
                <a:spLocks/>
              </p:cNvSpPr>
              <p:nvPr/>
            </p:nvSpPr>
            <p:spPr bwMode="auto">
              <a:xfrm>
                <a:off x="3603625" y="1103313"/>
                <a:ext cx="17463" cy="31750"/>
              </a:xfrm>
              <a:custGeom>
                <a:avLst/>
                <a:gdLst>
                  <a:gd name="T0" fmla="*/ 9 w 18"/>
                  <a:gd name="T1" fmla="*/ 35 h 35"/>
                  <a:gd name="T2" fmla="*/ 18 w 18"/>
                  <a:gd name="T3" fmla="*/ 18 h 35"/>
                  <a:gd name="T4" fmla="*/ 9 w 18"/>
                  <a:gd name="T5" fmla="*/ 0 h 35"/>
                  <a:gd name="T6" fmla="*/ 0 w 18"/>
                  <a:gd name="T7" fmla="*/ 18 h 35"/>
                  <a:gd name="T8" fmla="*/ 9 w 18"/>
                  <a:gd name="T9" fmla="*/ 35 h 35"/>
                </a:gdLst>
                <a:ahLst/>
                <a:cxnLst>
                  <a:cxn ang="0">
                    <a:pos x="T0" y="T1"/>
                  </a:cxn>
                  <a:cxn ang="0">
                    <a:pos x="T2" y="T3"/>
                  </a:cxn>
                  <a:cxn ang="0">
                    <a:pos x="T4" y="T5"/>
                  </a:cxn>
                  <a:cxn ang="0">
                    <a:pos x="T6" y="T7"/>
                  </a:cxn>
                  <a:cxn ang="0">
                    <a:pos x="T8" y="T9"/>
                  </a:cxn>
                </a:cxnLst>
                <a:rect l="0" t="0" r="r" b="b"/>
                <a:pathLst>
                  <a:path w="18" h="35">
                    <a:moveTo>
                      <a:pt x="9" y="35"/>
                    </a:moveTo>
                    <a:cubicBezTo>
                      <a:pt x="17" y="35"/>
                      <a:pt x="18" y="24"/>
                      <a:pt x="18" y="18"/>
                    </a:cubicBezTo>
                    <a:cubicBezTo>
                      <a:pt x="18" y="12"/>
                      <a:pt x="17" y="0"/>
                      <a:pt x="9" y="0"/>
                    </a:cubicBezTo>
                    <a:cubicBezTo>
                      <a:pt x="0" y="0"/>
                      <a:pt x="0" y="11"/>
                      <a:pt x="0" y="18"/>
                    </a:cubicBezTo>
                    <a:cubicBezTo>
                      <a:pt x="0" y="24"/>
                      <a:pt x="0" y="35"/>
                      <a:pt x="9"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79" name="Oval 78"/>
              <p:cNvSpPr>
                <a:spLocks noChangeArrowheads="1"/>
              </p:cNvSpPr>
              <p:nvPr/>
            </p:nvSpPr>
            <p:spPr bwMode="auto">
              <a:xfrm>
                <a:off x="3608388" y="1195388"/>
                <a:ext cx="15875" cy="317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0" name="Oval 79"/>
              <p:cNvSpPr>
                <a:spLocks noChangeArrowheads="1"/>
              </p:cNvSpPr>
              <p:nvPr/>
            </p:nvSpPr>
            <p:spPr bwMode="auto">
              <a:xfrm>
                <a:off x="3706813" y="1195388"/>
                <a:ext cx="15875" cy="3175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1" name="Freeform 80"/>
              <p:cNvSpPr>
                <a:spLocks noEditPoints="1"/>
              </p:cNvSpPr>
              <p:nvPr/>
            </p:nvSpPr>
            <p:spPr bwMode="auto">
              <a:xfrm>
                <a:off x="3441700" y="949325"/>
                <a:ext cx="344488" cy="350837"/>
              </a:xfrm>
              <a:custGeom>
                <a:avLst/>
                <a:gdLst>
                  <a:gd name="T0" fmla="*/ 58 w 383"/>
                  <a:gd name="T1" fmla="*/ 0 h 390"/>
                  <a:gd name="T2" fmla="*/ 0 w 383"/>
                  <a:gd name="T3" fmla="*/ 332 h 390"/>
                  <a:gd name="T4" fmla="*/ 325 w 383"/>
                  <a:gd name="T5" fmla="*/ 390 h 390"/>
                  <a:gd name="T6" fmla="*/ 383 w 383"/>
                  <a:gd name="T7" fmla="*/ 58 h 390"/>
                  <a:gd name="T8" fmla="*/ 285 w 383"/>
                  <a:gd name="T9" fmla="*/ 72 h 390"/>
                  <a:gd name="T10" fmla="*/ 316 w 383"/>
                  <a:gd name="T11" fmla="*/ 59 h 390"/>
                  <a:gd name="T12" fmla="*/ 299 w 383"/>
                  <a:gd name="T13" fmla="*/ 118 h 390"/>
                  <a:gd name="T14" fmla="*/ 285 w 383"/>
                  <a:gd name="T15" fmla="*/ 84 h 390"/>
                  <a:gd name="T16" fmla="*/ 189 w 383"/>
                  <a:gd name="T17" fmla="*/ 58 h 390"/>
                  <a:gd name="T18" fmla="*/ 189 w 383"/>
                  <a:gd name="T19" fmla="*/ 118 h 390"/>
                  <a:gd name="T20" fmla="*/ 189 w 383"/>
                  <a:gd name="T21" fmla="*/ 58 h 390"/>
                  <a:gd name="T22" fmla="*/ 134 w 383"/>
                  <a:gd name="T23" fmla="*/ 59 h 390"/>
                  <a:gd name="T24" fmla="*/ 148 w 383"/>
                  <a:gd name="T25" fmla="*/ 118 h 390"/>
                  <a:gd name="T26" fmla="*/ 130 w 383"/>
                  <a:gd name="T27" fmla="*/ 84 h 390"/>
                  <a:gd name="T28" fmla="*/ 116 w 383"/>
                  <a:gd name="T29" fmla="*/ 72 h 390"/>
                  <a:gd name="T30" fmla="*/ 133 w 383"/>
                  <a:gd name="T31" fmla="*/ 160 h 390"/>
                  <a:gd name="T32" fmla="*/ 147 w 383"/>
                  <a:gd name="T33" fmla="*/ 219 h 390"/>
                  <a:gd name="T34" fmla="*/ 130 w 383"/>
                  <a:gd name="T35" fmla="*/ 185 h 390"/>
                  <a:gd name="T36" fmla="*/ 116 w 383"/>
                  <a:gd name="T37" fmla="*/ 173 h 390"/>
                  <a:gd name="T38" fmla="*/ 75 w 383"/>
                  <a:gd name="T39" fmla="*/ 320 h 390"/>
                  <a:gd name="T40" fmla="*/ 61 w 383"/>
                  <a:gd name="T41" fmla="*/ 287 h 390"/>
                  <a:gd name="T42" fmla="*/ 79 w 383"/>
                  <a:gd name="T43" fmla="*/ 262 h 390"/>
                  <a:gd name="T44" fmla="*/ 93 w 383"/>
                  <a:gd name="T45" fmla="*/ 320 h 390"/>
                  <a:gd name="T46" fmla="*/ 79 w 383"/>
                  <a:gd name="T47" fmla="*/ 219 h 390"/>
                  <a:gd name="T48" fmla="*/ 66 w 383"/>
                  <a:gd name="T49" fmla="*/ 185 h 390"/>
                  <a:gd name="T50" fmla="*/ 83 w 383"/>
                  <a:gd name="T51" fmla="*/ 160 h 390"/>
                  <a:gd name="T52" fmla="*/ 97 w 383"/>
                  <a:gd name="T53" fmla="*/ 219 h 390"/>
                  <a:gd name="T54" fmla="*/ 54 w 383"/>
                  <a:gd name="T55" fmla="*/ 88 h 390"/>
                  <a:gd name="T56" fmla="*/ 104 w 383"/>
                  <a:gd name="T57" fmla="*/ 88 h 390"/>
                  <a:gd name="T58" fmla="*/ 134 w 383"/>
                  <a:gd name="T59" fmla="*/ 321 h 390"/>
                  <a:gd name="T60" fmla="*/ 134 w 383"/>
                  <a:gd name="T61" fmla="*/ 261 h 390"/>
                  <a:gd name="T62" fmla="*/ 134 w 383"/>
                  <a:gd name="T63" fmla="*/ 321 h 390"/>
                  <a:gd name="T64" fmla="*/ 214 w 383"/>
                  <a:gd name="T65" fmla="*/ 190 h 390"/>
                  <a:gd name="T66" fmla="*/ 164 w 383"/>
                  <a:gd name="T67" fmla="*/ 190 h 390"/>
                  <a:gd name="T68" fmla="*/ 193 w 383"/>
                  <a:gd name="T69" fmla="*/ 321 h 390"/>
                  <a:gd name="T70" fmla="*/ 193 w 383"/>
                  <a:gd name="T71" fmla="*/ 261 h 390"/>
                  <a:gd name="T72" fmla="*/ 193 w 383"/>
                  <a:gd name="T73" fmla="*/ 321 h 390"/>
                  <a:gd name="T74" fmla="*/ 226 w 383"/>
                  <a:gd name="T75" fmla="*/ 173 h 390"/>
                  <a:gd name="T76" fmla="*/ 257 w 383"/>
                  <a:gd name="T77" fmla="*/ 160 h 390"/>
                  <a:gd name="T78" fmla="*/ 239 w 383"/>
                  <a:gd name="T79" fmla="*/ 219 h 390"/>
                  <a:gd name="T80" fmla="*/ 226 w 383"/>
                  <a:gd name="T81" fmla="*/ 185 h 390"/>
                  <a:gd name="T82" fmla="*/ 244 w 383"/>
                  <a:gd name="T83" fmla="*/ 320 h 390"/>
                  <a:gd name="T84" fmla="*/ 230 w 383"/>
                  <a:gd name="T85" fmla="*/ 287 h 390"/>
                  <a:gd name="T86" fmla="*/ 247 w 383"/>
                  <a:gd name="T87" fmla="*/ 262 h 390"/>
                  <a:gd name="T88" fmla="*/ 261 w 383"/>
                  <a:gd name="T89" fmla="*/ 320 h 390"/>
                  <a:gd name="T90" fmla="*/ 223 w 383"/>
                  <a:gd name="T91" fmla="*/ 88 h 390"/>
                  <a:gd name="T92" fmla="*/ 273 w 383"/>
                  <a:gd name="T93" fmla="*/ 88 h 390"/>
                  <a:gd name="T94" fmla="*/ 298 w 383"/>
                  <a:gd name="T95" fmla="*/ 160 h 390"/>
                  <a:gd name="T96" fmla="*/ 299 w 383"/>
                  <a:gd name="T97" fmla="*/ 220 h 390"/>
                  <a:gd name="T98" fmla="*/ 298 w 383"/>
                  <a:gd name="T99" fmla="*/ 160 h 390"/>
                  <a:gd name="T100" fmla="*/ 278 w 383"/>
                  <a:gd name="T101" fmla="*/ 291 h 390"/>
                  <a:gd name="T102" fmla="*/ 328 w 383"/>
                  <a:gd name="T103" fmla="*/ 29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3" h="390">
                    <a:moveTo>
                      <a:pt x="325" y="0"/>
                    </a:moveTo>
                    <a:cubicBezTo>
                      <a:pt x="58" y="0"/>
                      <a:pt x="58" y="0"/>
                      <a:pt x="58" y="0"/>
                    </a:cubicBezTo>
                    <a:cubicBezTo>
                      <a:pt x="26" y="0"/>
                      <a:pt x="0" y="26"/>
                      <a:pt x="0" y="58"/>
                    </a:cubicBezTo>
                    <a:cubicBezTo>
                      <a:pt x="0" y="332"/>
                      <a:pt x="0" y="332"/>
                      <a:pt x="0" y="332"/>
                    </a:cubicBezTo>
                    <a:cubicBezTo>
                      <a:pt x="0" y="364"/>
                      <a:pt x="26" y="390"/>
                      <a:pt x="58" y="390"/>
                    </a:cubicBezTo>
                    <a:cubicBezTo>
                      <a:pt x="325" y="390"/>
                      <a:pt x="325" y="390"/>
                      <a:pt x="325" y="390"/>
                    </a:cubicBezTo>
                    <a:cubicBezTo>
                      <a:pt x="357" y="390"/>
                      <a:pt x="383" y="364"/>
                      <a:pt x="383" y="332"/>
                    </a:cubicBezTo>
                    <a:cubicBezTo>
                      <a:pt x="383" y="58"/>
                      <a:pt x="383" y="58"/>
                      <a:pt x="383" y="58"/>
                    </a:cubicBezTo>
                    <a:cubicBezTo>
                      <a:pt x="383" y="26"/>
                      <a:pt x="357" y="0"/>
                      <a:pt x="325" y="0"/>
                    </a:cubicBezTo>
                    <a:close/>
                    <a:moveTo>
                      <a:pt x="285" y="72"/>
                    </a:moveTo>
                    <a:cubicBezTo>
                      <a:pt x="293" y="72"/>
                      <a:pt x="302" y="69"/>
                      <a:pt x="302" y="59"/>
                    </a:cubicBezTo>
                    <a:cubicBezTo>
                      <a:pt x="316" y="59"/>
                      <a:pt x="316" y="59"/>
                      <a:pt x="316" y="59"/>
                    </a:cubicBezTo>
                    <a:cubicBezTo>
                      <a:pt x="316" y="118"/>
                      <a:pt x="316" y="118"/>
                      <a:pt x="316" y="118"/>
                    </a:cubicBezTo>
                    <a:cubicBezTo>
                      <a:pt x="299" y="118"/>
                      <a:pt x="299" y="118"/>
                      <a:pt x="299" y="118"/>
                    </a:cubicBezTo>
                    <a:cubicBezTo>
                      <a:pt x="299" y="84"/>
                      <a:pt x="299" y="84"/>
                      <a:pt x="299" y="84"/>
                    </a:cubicBezTo>
                    <a:cubicBezTo>
                      <a:pt x="285" y="84"/>
                      <a:pt x="285" y="84"/>
                      <a:pt x="285" y="84"/>
                    </a:cubicBezTo>
                    <a:lnTo>
                      <a:pt x="285" y="72"/>
                    </a:lnTo>
                    <a:close/>
                    <a:moveTo>
                      <a:pt x="189" y="58"/>
                    </a:moveTo>
                    <a:cubicBezTo>
                      <a:pt x="200" y="58"/>
                      <a:pt x="214" y="66"/>
                      <a:pt x="214" y="88"/>
                    </a:cubicBezTo>
                    <a:cubicBezTo>
                      <a:pt x="214" y="111"/>
                      <a:pt x="200" y="118"/>
                      <a:pt x="189" y="118"/>
                    </a:cubicBezTo>
                    <a:cubicBezTo>
                      <a:pt x="178" y="118"/>
                      <a:pt x="164" y="111"/>
                      <a:pt x="164" y="88"/>
                    </a:cubicBezTo>
                    <a:cubicBezTo>
                      <a:pt x="164" y="66"/>
                      <a:pt x="178" y="58"/>
                      <a:pt x="189" y="58"/>
                    </a:cubicBezTo>
                    <a:close/>
                    <a:moveTo>
                      <a:pt x="116" y="72"/>
                    </a:moveTo>
                    <a:cubicBezTo>
                      <a:pt x="125" y="72"/>
                      <a:pt x="133" y="69"/>
                      <a:pt x="134" y="59"/>
                    </a:cubicBezTo>
                    <a:cubicBezTo>
                      <a:pt x="148" y="59"/>
                      <a:pt x="148" y="59"/>
                      <a:pt x="148" y="59"/>
                    </a:cubicBezTo>
                    <a:cubicBezTo>
                      <a:pt x="148" y="118"/>
                      <a:pt x="148" y="118"/>
                      <a:pt x="148" y="118"/>
                    </a:cubicBezTo>
                    <a:cubicBezTo>
                      <a:pt x="130" y="118"/>
                      <a:pt x="130" y="118"/>
                      <a:pt x="130" y="118"/>
                    </a:cubicBezTo>
                    <a:cubicBezTo>
                      <a:pt x="130" y="84"/>
                      <a:pt x="130" y="84"/>
                      <a:pt x="130" y="84"/>
                    </a:cubicBezTo>
                    <a:cubicBezTo>
                      <a:pt x="116" y="84"/>
                      <a:pt x="116" y="84"/>
                      <a:pt x="116" y="84"/>
                    </a:cubicBezTo>
                    <a:lnTo>
                      <a:pt x="116" y="72"/>
                    </a:lnTo>
                    <a:close/>
                    <a:moveTo>
                      <a:pt x="116" y="173"/>
                    </a:moveTo>
                    <a:cubicBezTo>
                      <a:pt x="124" y="173"/>
                      <a:pt x="133" y="170"/>
                      <a:pt x="133" y="160"/>
                    </a:cubicBezTo>
                    <a:cubicBezTo>
                      <a:pt x="147" y="160"/>
                      <a:pt x="147" y="160"/>
                      <a:pt x="147" y="160"/>
                    </a:cubicBezTo>
                    <a:cubicBezTo>
                      <a:pt x="147" y="219"/>
                      <a:pt x="147" y="219"/>
                      <a:pt x="147" y="219"/>
                    </a:cubicBezTo>
                    <a:cubicBezTo>
                      <a:pt x="130" y="219"/>
                      <a:pt x="130" y="219"/>
                      <a:pt x="130" y="219"/>
                    </a:cubicBezTo>
                    <a:cubicBezTo>
                      <a:pt x="130" y="185"/>
                      <a:pt x="130" y="185"/>
                      <a:pt x="130" y="185"/>
                    </a:cubicBezTo>
                    <a:cubicBezTo>
                      <a:pt x="116" y="185"/>
                      <a:pt x="116" y="185"/>
                      <a:pt x="116" y="185"/>
                    </a:cubicBezTo>
                    <a:lnTo>
                      <a:pt x="116" y="173"/>
                    </a:lnTo>
                    <a:close/>
                    <a:moveTo>
                      <a:pt x="93" y="320"/>
                    </a:moveTo>
                    <a:cubicBezTo>
                      <a:pt x="75" y="320"/>
                      <a:pt x="75" y="320"/>
                      <a:pt x="75" y="320"/>
                    </a:cubicBezTo>
                    <a:cubicBezTo>
                      <a:pt x="75" y="287"/>
                      <a:pt x="75" y="287"/>
                      <a:pt x="75" y="287"/>
                    </a:cubicBezTo>
                    <a:cubicBezTo>
                      <a:pt x="61" y="287"/>
                      <a:pt x="61" y="287"/>
                      <a:pt x="61" y="287"/>
                    </a:cubicBezTo>
                    <a:cubicBezTo>
                      <a:pt x="61" y="274"/>
                      <a:pt x="61" y="274"/>
                      <a:pt x="61" y="274"/>
                    </a:cubicBezTo>
                    <a:cubicBezTo>
                      <a:pt x="70" y="275"/>
                      <a:pt x="78" y="271"/>
                      <a:pt x="79" y="262"/>
                    </a:cubicBezTo>
                    <a:cubicBezTo>
                      <a:pt x="93" y="262"/>
                      <a:pt x="93" y="262"/>
                      <a:pt x="93" y="262"/>
                    </a:cubicBezTo>
                    <a:lnTo>
                      <a:pt x="93" y="320"/>
                    </a:lnTo>
                    <a:close/>
                    <a:moveTo>
                      <a:pt x="97" y="219"/>
                    </a:moveTo>
                    <a:cubicBezTo>
                      <a:pt x="79" y="219"/>
                      <a:pt x="79" y="219"/>
                      <a:pt x="79" y="219"/>
                    </a:cubicBezTo>
                    <a:cubicBezTo>
                      <a:pt x="79" y="185"/>
                      <a:pt x="79" y="185"/>
                      <a:pt x="79" y="185"/>
                    </a:cubicBezTo>
                    <a:cubicBezTo>
                      <a:pt x="66" y="185"/>
                      <a:pt x="66" y="185"/>
                      <a:pt x="66" y="185"/>
                    </a:cubicBezTo>
                    <a:cubicBezTo>
                      <a:pt x="66" y="173"/>
                      <a:pt x="66" y="173"/>
                      <a:pt x="66" y="173"/>
                    </a:cubicBezTo>
                    <a:cubicBezTo>
                      <a:pt x="74" y="173"/>
                      <a:pt x="83" y="170"/>
                      <a:pt x="83" y="160"/>
                    </a:cubicBezTo>
                    <a:cubicBezTo>
                      <a:pt x="97" y="160"/>
                      <a:pt x="97" y="160"/>
                      <a:pt x="97" y="160"/>
                    </a:cubicBezTo>
                    <a:lnTo>
                      <a:pt x="97" y="219"/>
                    </a:lnTo>
                    <a:close/>
                    <a:moveTo>
                      <a:pt x="79" y="118"/>
                    </a:moveTo>
                    <a:cubicBezTo>
                      <a:pt x="69" y="118"/>
                      <a:pt x="54" y="111"/>
                      <a:pt x="54" y="88"/>
                    </a:cubicBezTo>
                    <a:cubicBezTo>
                      <a:pt x="54" y="66"/>
                      <a:pt x="69" y="58"/>
                      <a:pt x="79" y="58"/>
                    </a:cubicBezTo>
                    <a:cubicBezTo>
                      <a:pt x="90" y="58"/>
                      <a:pt x="104" y="66"/>
                      <a:pt x="104" y="88"/>
                    </a:cubicBezTo>
                    <a:cubicBezTo>
                      <a:pt x="104" y="111"/>
                      <a:pt x="90" y="118"/>
                      <a:pt x="79" y="118"/>
                    </a:cubicBezTo>
                    <a:close/>
                    <a:moveTo>
                      <a:pt x="134" y="321"/>
                    </a:moveTo>
                    <a:cubicBezTo>
                      <a:pt x="124" y="321"/>
                      <a:pt x="109" y="314"/>
                      <a:pt x="109" y="291"/>
                    </a:cubicBezTo>
                    <a:cubicBezTo>
                      <a:pt x="109" y="268"/>
                      <a:pt x="124" y="261"/>
                      <a:pt x="134" y="261"/>
                    </a:cubicBezTo>
                    <a:cubicBezTo>
                      <a:pt x="145" y="261"/>
                      <a:pt x="159" y="268"/>
                      <a:pt x="159" y="291"/>
                    </a:cubicBezTo>
                    <a:cubicBezTo>
                      <a:pt x="159" y="314"/>
                      <a:pt x="145" y="321"/>
                      <a:pt x="134" y="321"/>
                    </a:cubicBezTo>
                    <a:close/>
                    <a:moveTo>
                      <a:pt x="189" y="160"/>
                    </a:moveTo>
                    <a:cubicBezTo>
                      <a:pt x="199" y="160"/>
                      <a:pt x="214" y="167"/>
                      <a:pt x="214" y="190"/>
                    </a:cubicBezTo>
                    <a:cubicBezTo>
                      <a:pt x="214" y="212"/>
                      <a:pt x="199" y="220"/>
                      <a:pt x="189" y="220"/>
                    </a:cubicBezTo>
                    <a:cubicBezTo>
                      <a:pt x="178" y="220"/>
                      <a:pt x="164" y="212"/>
                      <a:pt x="164" y="190"/>
                    </a:cubicBezTo>
                    <a:cubicBezTo>
                      <a:pt x="164" y="167"/>
                      <a:pt x="178" y="160"/>
                      <a:pt x="189" y="160"/>
                    </a:cubicBezTo>
                    <a:close/>
                    <a:moveTo>
                      <a:pt x="193" y="321"/>
                    </a:moveTo>
                    <a:cubicBezTo>
                      <a:pt x="182" y="321"/>
                      <a:pt x="168" y="314"/>
                      <a:pt x="168" y="291"/>
                    </a:cubicBezTo>
                    <a:cubicBezTo>
                      <a:pt x="168" y="268"/>
                      <a:pt x="182" y="261"/>
                      <a:pt x="193" y="261"/>
                    </a:cubicBezTo>
                    <a:cubicBezTo>
                      <a:pt x="204" y="261"/>
                      <a:pt x="218" y="268"/>
                      <a:pt x="218" y="291"/>
                    </a:cubicBezTo>
                    <a:cubicBezTo>
                      <a:pt x="218" y="314"/>
                      <a:pt x="204" y="321"/>
                      <a:pt x="193" y="321"/>
                    </a:cubicBezTo>
                    <a:close/>
                    <a:moveTo>
                      <a:pt x="226" y="185"/>
                    </a:moveTo>
                    <a:cubicBezTo>
                      <a:pt x="226" y="173"/>
                      <a:pt x="226" y="173"/>
                      <a:pt x="226" y="173"/>
                    </a:cubicBezTo>
                    <a:cubicBezTo>
                      <a:pt x="234" y="173"/>
                      <a:pt x="243" y="170"/>
                      <a:pt x="243" y="160"/>
                    </a:cubicBezTo>
                    <a:cubicBezTo>
                      <a:pt x="257" y="160"/>
                      <a:pt x="257" y="160"/>
                      <a:pt x="257" y="160"/>
                    </a:cubicBezTo>
                    <a:cubicBezTo>
                      <a:pt x="257" y="219"/>
                      <a:pt x="257" y="219"/>
                      <a:pt x="257" y="219"/>
                    </a:cubicBezTo>
                    <a:cubicBezTo>
                      <a:pt x="239" y="219"/>
                      <a:pt x="239" y="219"/>
                      <a:pt x="239" y="219"/>
                    </a:cubicBezTo>
                    <a:cubicBezTo>
                      <a:pt x="239" y="185"/>
                      <a:pt x="239" y="185"/>
                      <a:pt x="239" y="185"/>
                    </a:cubicBezTo>
                    <a:lnTo>
                      <a:pt x="226" y="185"/>
                    </a:lnTo>
                    <a:close/>
                    <a:moveTo>
                      <a:pt x="261" y="320"/>
                    </a:moveTo>
                    <a:cubicBezTo>
                      <a:pt x="244" y="320"/>
                      <a:pt x="244" y="320"/>
                      <a:pt x="244" y="320"/>
                    </a:cubicBezTo>
                    <a:cubicBezTo>
                      <a:pt x="244" y="287"/>
                      <a:pt x="244" y="287"/>
                      <a:pt x="244" y="287"/>
                    </a:cubicBezTo>
                    <a:cubicBezTo>
                      <a:pt x="230" y="287"/>
                      <a:pt x="230" y="287"/>
                      <a:pt x="230" y="287"/>
                    </a:cubicBezTo>
                    <a:cubicBezTo>
                      <a:pt x="230" y="274"/>
                      <a:pt x="230" y="274"/>
                      <a:pt x="230" y="274"/>
                    </a:cubicBezTo>
                    <a:cubicBezTo>
                      <a:pt x="238" y="275"/>
                      <a:pt x="247" y="271"/>
                      <a:pt x="247" y="262"/>
                    </a:cubicBezTo>
                    <a:cubicBezTo>
                      <a:pt x="261" y="262"/>
                      <a:pt x="261" y="262"/>
                      <a:pt x="261" y="262"/>
                    </a:cubicBezTo>
                    <a:lnTo>
                      <a:pt x="261" y="320"/>
                    </a:lnTo>
                    <a:close/>
                    <a:moveTo>
                      <a:pt x="248" y="118"/>
                    </a:moveTo>
                    <a:cubicBezTo>
                      <a:pt x="237" y="118"/>
                      <a:pt x="223" y="111"/>
                      <a:pt x="223" y="88"/>
                    </a:cubicBezTo>
                    <a:cubicBezTo>
                      <a:pt x="223" y="66"/>
                      <a:pt x="237" y="58"/>
                      <a:pt x="248" y="58"/>
                    </a:cubicBezTo>
                    <a:cubicBezTo>
                      <a:pt x="258" y="58"/>
                      <a:pt x="273" y="66"/>
                      <a:pt x="273" y="88"/>
                    </a:cubicBezTo>
                    <a:cubicBezTo>
                      <a:pt x="273" y="111"/>
                      <a:pt x="258" y="118"/>
                      <a:pt x="248" y="118"/>
                    </a:cubicBezTo>
                    <a:close/>
                    <a:moveTo>
                      <a:pt x="298" y="160"/>
                    </a:moveTo>
                    <a:cubicBezTo>
                      <a:pt x="309" y="160"/>
                      <a:pt x="324" y="167"/>
                      <a:pt x="324" y="190"/>
                    </a:cubicBezTo>
                    <a:cubicBezTo>
                      <a:pt x="324" y="212"/>
                      <a:pt x="309" y="220"/>
                      <a:pt x="299" y="220"/>
                    </a:cubicBezTo>
                    <a:cubicBezTo>
                      <a:pt x="288" y="220"/>
                      <a:pt x="274" y="212"/>
                      <a:pt x="274" y="190"/>
                    </a:cubicBezTo>
                    <a:cubicBezTo>
                      <a:pt x="274" y="167"/>
                      <a:pt x="288" y="160"/>
                      <a:pt x="298" y="160"/>
                    </a:cubicBezTo>
                    <a:close/>
                    <a:moveTo>
                      <a:pt x="303" y="321"/>
                    </a:moveTo>
                    <a:cubicBezTo>
                      <a:pt x="292" y="321"/>
                      <a:pt x="278" y="314"/>
                      <a:pt x="278" y="291"/>
                    </a:cubicBezTo>
                    <a:cubicBezTo>
                      <a:pt x="278" y="268"/>
                      <a:pt x="292" y="261"/>
                      <a:pt x="303" y="261"/>
                    </a:cubicBezTo>
                    <a:cubicBezTo>
                      <a:pt x="313" y="261"/>
                      <a:pt x="328" y="268"/>
                      <a:pt x="328" y="291"/>
                    </a:cubicBezTo>
                    <a:cubicBezTo>
                      <a:pt x="328" y="314"/>
                      <a:pt x="313" y="321"/>
                      <a:pt x="303" y="3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2" name="Freeform 81"/>
              <p:cNvSpPr>
                <a:spLocks/>
              </p:cNvSpPr>
              <p:nvPr/>
            </p:nvSpPr>
            <p:spPr bwMode="auto">
              <a:xfrm>
                <a:off x="3703638" y="1103313"/>
                <a:ext cx="14288" cy="31750"/>
              </a:xfrm>
              <a:custGeom>
                <a:avLst/>
                <a:gdLst>
                  <a:gd name="T0" fmla="*/ 8 w 17"/>
                  <a:gd name="T1" fmla="*/ 35 h 35"/>
                  <a:gd name="T2" fmla="*/ 17 w 17"/>
                  <a:gd name="T3" fmla="*/ 18 h 35"/>
                  <a:gd name="T4" fmla="*/ 9 w 17"/>
                  <a:gd name="T5" fmla="*/ 0 h 35"/>
                  <a:gd name="T6" fmla="*/ 0 w 17"/>
                  <a:gd name="T7" fmla="*/ 18 h 35"/>
                  <a:gd name="T8" fmla="*/ 8 w 17"/>
                  <a:gd name="T9" fmla="*/ 35 h 35"/>
                </a:gdLst>
                <a:ahLst/>
                <a:cxnLst>
                  <a:cxn ang="0">
                    <a:pos x="T0" y="T1"/>
                  </a:cxn>
                  <a:cxn ang="0">
                    <a:pos x="T2" y="T3"/>
                  </a:cxn>
                  <a:cxn ang="0">
                    <a:pos x="T4" y="T5"/>
                  </a:cxn>
                  <a:cxn ang="0">
                    <a:pos x="T6" y="T7"/>
                  </a:cxn>
                  <a:cxn ang="0">
                    <a:pos x="T8" y="T9"/>
                  </a:cxn>
                </a:cxnLst>
                <a:rect l="0" t="0" r="r" b="b"/>
                <a:pathLst>
                  <a:path w="17" h="35">
                    <a:moveTo>
                      <a:pt x="8" y="35"/>
                    </a:moveTo>
                    <a:cubicBezTo>
                      <a:pt x="17" y="35"/>
                      <a:pt x="17" y="24"/>
                      <a:pt x="17" y="18"/>
                    </a:cubicBezTo>
                    <a:cubicBezTo>
                      <a:pt x="17" y="12"/>
                      <a:pt x="17" y="0"/>
                      <a:pt x="9" y="0"/>
                    </a:cubicBezTo>
                    <a:cubicBezTo>
                      <a:pt x="0" y="0"/>
                      <a:pt x="0" y="11"/>
                      <a:pt x="0" y="18"/>
                    </a:cubicBezTo>
                    <a:cubicBezTo>
                      <a:pt x="0" y="24"/>
                      <a:pt x="0" y="35"/>
                      <a:pt x="8" y="3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3" name="Freeform 82"/>
              <p:cNvSpPr>
                <a:spLocks/>
              </p:cNvSpPr>
              <p:nvPr/>
            </p:nvSpPr>
            <p:spPr bwMode="auto">
              <a:xfrm>
                <a:off x="3603625" y="1012825"/>
                <a:ext cx="17463" cy="30162"/>
              </a:xfrm>
              <a:custGeom>
                <a:avLst/>
                <a:gdLst>
                  <a:gd name="T0" fmla="*/ 9 w 18"/>
                  <a:gd name="T1" fmla="*/ 34 h 34"/>
                  <a:gd name="T2" fmla="*/ 18 w 18"/>
                  <a:gd name="T3" fmla="*/ 17 h 34"/>
                  <a:gd name="T4" fmla="*/ 9 w 18"/>
                  <a:gd name="T5" fmla="*/ 0 h 34"/>
                  <a:gd name="T6" fmla="*/ 0 w 18"/>
                  <a:gd name="T7" fmla="*/ 17 h 34"/>
                  <a:gd name="T8" fmla="*/ 9 w 18"/>
                  <a:gd name="T9" fmla="*/ 34 h 34"/>
                </a:gdLst>
                <a:ahLst/>
                <a:cxnLst>
                  <a:cxn ang="0">
                    <a:pos x="T0" y="T1"/>
                  </a:cxn>
                  <a:cxn ang="0">
                    <a:pos x="T2" y="T3"/>
                  </a:cxn>
                  <a:cxn ang="0">
                    <a:pos x="T4" y="T5"/>
                  </a:cxn>
                  <a:cxn ang="0">
                    <a:pos x="T6" y="T7"/>
                  </a:cxn>
                  <a:cxn ang="0">
                    <a:pos x="T8" y="T9"/>
                  </a:cxn>
                </a:cxnLst>
                <a:rect l="0" t="0" r="r" b="b"/>
                <a:pathLst>
                  <a:path w="18" h="34">
                    <a:moveTo>
                      <a:pt x="9" y="34"/>
                    </a:moveTo>
                    <a:cubicBezTo>
                      <a:pt x="18" y="34"/>
                      <a:pt x="18" y="24"/>
                      <a:pt x="18" y="17"/>
                    </a:cubicBezTo>
                    <a:cubicBezTo>
                      <a:pt x="18" y="11"/>
                      <a:pt x="18" y="0"/>
                      <a:pt x="9" y="0"/>
                    </a:cubicBezTo>
                    <a:cubicBezTo>
                      <a:pt x="0" y="0"/>
                      <a:pt x="0" y="11"/>
                      <a:pt x="0" y="17"/>
                    </a:cubicBezTo>
                    <a:cubicBezTo>
                      <a:pt x="0" y="23"/>
                      <a:pt x="0" y="34"/>
                      <a:pt x="9"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grpSp>
        <p:sp>
          <p:nvSpPr>
            <p:cNvPr id="74" name="TextBox 73"/>
            <p:cNvSpPr txBox="1"/>
            <p:nvPr/>
          </p:nvSpPr>
          <p:spPr>
            <a:xfrm>
              <a:off x="4708278" y="1300163"/>
              <a:ext cx="855305" cy="19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chemeClr val="bg1"/>
                  </a:solidFill>
                  <a:cs typeface="Franklin Gothic Book"/>
                </a:rPr>
                <a:t>DLP</a:t>
              </a:r>
            </a:p>
          </p:txBody>
        </p:sp>
      </p:grpSp>
      <p:grpSp>
        <p:nvGrpSpPr>
          <p:cNvPr id="84" name="Group 83"/>
          <p:cNvGrpSpPr/>
          <p:nvPr/>
        </p:nvGrpSpPr>
        <p:grpSpPr>
          <a:xfrm>
            <a:off x="9173100" y="4238660"/>
            <a:ext cx="940700" cy="597621"/>
            <a:chOff x="3790165" y="2154238"/>
            <a:chExt cx="855305" cy="543229"/>
          </a:xfrm>
          <a:solidFill>
            <a:schemeClr val="bg1"/>
          </a:solidFill>
        </p:grpSpPr>
        <p:grpSp>
          <p:nvGrpSpPr>
            <p:cNvPr id="85" name="Group 84"/>
            <p:cNvGrpSpPr/>
            <p:nvPr/>
          </p:nvGrpSpPr>
          <p:grpSpPr>
            <a:xfrm>
              <a:off x="3931273" y="2154238"/>
              <a:ext cx="573088" cy="349250"/>
              <a:chOff x="2413001" y="2154238"/>
              <a:chExt cx="573088" cy="349250"/>
            </a:xfrm>
            <a:grpFill/>
          </p:grpSpPr>
          <p:sp>
            <p:nvSpPr>
              <p:cNvPr id="87" name="Freeform 86"/>
              <p:cNvSpPr>
                <a:spLocks noEditPoints="1"/>
              </p:cNvSpPr>
              <p:nvPr/>
            </p:nvSpPr>
            <p:spPr bwMode="auto">
              <a:xfrm>
                <a:off x="2613026" y="2387600"/>
                <a:ext cx="373063" cy="93663"/>
              </a:xfrm>
              <a:custGeom>
                <a:avLst/>
                <a:gdLst>
                  <a:gd name="T0" fmla="*/ 392 w 416"/>
                  <a:gd name="T1" fmla="*/ 0 h 103"/>
                  <a:gd name="T2" fmla="*/ 115 w 416"/>
                  <a:gd name="T3" fmla="*/ 0 h 103"/>
                  <a:gd name="T4" fmla="*/ 96 w 416"/>
                  <a:gd name="T5" fmla="*/ 24 h 103"/>
                  <a:gd name="T6" fmla="*/ 0 w 416"/>
                  <a:gd name="T7" fmla="*/ 67 h 103"/>
                  <a:gd name="T8" fmla="*/ 0 w 416"/>
                  <a:gd name="T9" fmla="*/ 78 h 103"/>
                  <a:gd name="T10" fmla="*/ 25 w 416"/>
                  <a:gd name="T11" fmla="*/ 103 h 103"/>
                  <a:gd name="T12" fmla="*/ 392 w 416"/>
                  <a:gd name="T13" fmla="*/ 103 h 103"/>
                  <a:gd name="T14" fmla="*/ 416 w 416"/>
                  <a:gd name="T15" fmla="*/ 78 h 103"/>
                  <a:gd name="T16" fmla="*/ 416 w 416"/>
                  <a:gd name="T17" fmla="*/ 25 h 103"/>
                  <a:gd name="T18" fmla="*/ 392 w 416"/>
                  <a:gd name="T19" fmla="*/ 0 h 103"/>
                  <a:gd name="T20" fmla="*/ 208 w 416"/>
                  <a:gd name="T21" fmla="*/ 84 h 103"/>
                  <a:gd name="T22" fmla="*/ 176 w 416"/>
                  <a:gd name="T23" fmla="*/ 52 h 103"/>
                  <a:gd name="T24" fmla="*/ 208 w 416"/>
                  <a:gd name="T25" fmla="*/ 20 h 103"/>
                  <a:gd name="T26" fmla="*/ 240 w 416"/>
                  <a:gd name="T27" fmla="*/ 52 h 103"/>
                  <a:gd name="T28" fmla="*/ 208 w 416"/>
                  <a:gd name="T29"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115" y="0"/>
                      <a:pt x="115" y="0"/>
                      <a:pt x="115" y="0"/>
                    </a:cubicBezTo>
                    <a:cubicBezTo>
                      <a:pt x="110" y="9"/>
                      <a:pt x="103" y="17"/>
                      <a:pt x="96" y="24"/>
                    </a:cubicBezTo>
                    <a:cubicBezTo>
                      <a:pt x="70" y="50"/>
                      <a:pt x="36" y="65"/>
                      <a:pt x="0" y="67"/>
                    </a:cubicBezTo>
                    <a:cubicBezTo>
                      <a:pt x="0" y="78"/>
                      <a:pt x="0" y="78"/>
                      <a:pt x="0" y="78"/>
                    </a:cubicBezTo>
                    <a:cubicBezTo>
                      <a:pt x="0" y="92"/>
                      <a:pt x="11" y="103"/>
                      <a:pt x="25" y="103"/>
                    </a:cubicBezTo>
                    <a:cubicBezTo>
                      <a:pt x="392" y="103"/>
                      <a:pt x="392" y="103"/>
                      <a:pt x="392" y="103"/>
                    </a:cubicBezTo>
                    <a:cubicBezTo>
                      <a:pt x="405" y="103"/>
                      <a:pt x="416" y="92"/>
                      <a:pt x="416" y="78"/>
                    </a:cubicBezTo>
                    <a:cubicBezTo>
                      <a:pt x="416" y="25"/>
                      <a:pt x="416" y="25"/>
                      <a:pt x="416" y="25"/>
                    </a:cubicBezTo>
                    <a:cubicBezTo>
                      <a:pt x="416" y="11"/>
                      <a:pt x="405" y="0"/>
                      <a:pt x="392" y="0"/>
                    </a:cubicBezTo>
                    <a:close/>
                    <a:moveTo>
                      <a:pt x="208" y="84"/>
                    </a:moveTo>
                    <a:cubicBezTo>
                      <a:pt x="191" y="84"/>
                      <a:pt x="176" y="69"/>
                      <a:pt x="176" y="52"/>
                    </a:cubicBezTo>
                    <a:cubicBezTo>
                      <a:pt x="176" y="34"/>
                      <a:pt x="191" y="20"/>
                      <a:pt x="208" y="20"/>
                    </a:cubicBezTo>
                    <a:cubicBezTo>
                      <a:pt x="226" y="20"/>
                      <a:pt x="240" y="34"/>
                      <a:pt x="240" y="52"/>
                    </a:cubicBezTo>
                    <a:cubicBezTo>
                      <a:pt x="240" y="69"/>
                      <a:pt x="226" y="84"/>
                      <a:pt x="208"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8" name="Freeform 87"/>
              <p:cNvSpPr>
                <a:spLocks noEditPoints="1"/>
              </p:cNvSpPr>
              <p:nvPr/>
            </p:nvSpPr>
            <p:spPr bwMode="auto">
              <a:xfrm>
                <a:off x="2613026" y="2154238"/>
                <a:ext cx="373063" cy="93663"/>
              </a:xfrm>
              <a:custGeom>
                <a:avLst/>
                <a:gdLst>
                  <a:gd name="T0" fmla="*/ 392 w 416"/>
                  <a:gd name="T1" fmla="*/ 0 h 103"/>
                  <a:gd name="T2" fmla="*/ 25 w 416"/>
                  <a:gd name="T3" fmla="*/ 0 h 103"/>
                  <a:gd name="T4" fmla="*/ 0 w 416"/>
                  <a:gd name="T5" fmla="*/ 24 h 103"/>
                  <a:gd name="T6" fmla="*/ 0 w 416"/>
                  <a:gd name="T7" fmla="*/ 28 h 103"/>
                  <a:gd name="T8" fmla="*/ 96 w 416"/>
                  <a:gd name="T9" fmla="*/ 71 h 103"/>
                  <a:gd name="T10" fmla="*/ 120 w 416"/>
                  <a:gd name="T11" fmla="*/ 103 h 103"/>
                  <a:gd name="T12" fmla="*/ 392 w 416"/>
                  <a:gd name="T13" fmla="*/ 103 h 103"/>
                  <a:gd name="T14" fmla="*/ 416 w 416"/>
                  <a:gd name="T15" fmla="*/ 78 h 103"/>
                  <a:gd name="T16" fmla="*/ 416 w 416"/>
                  <a:gd name="T17" fmla="*/ 24 h 103"/>
                  <a:gd name="T18" fmla="*/ 392 w 416"/>
                  <a:gd name="T19" fmla="*/ 0 h 103"/>
                  <a:gd name="T20" fmla="*/ 208 w 416"/>
                  <a:gd name="T21" fmla="*/ 83 h 103"/>
                  <a:gd name="T22" fmla="*/ 176 w 416"/>
                  <a:gd name="T23" fmla="*/ 51 h 103"/>
                  <a:gd name="T24" fmla="*/ 208 w 416"/>
                  <a:gd name="T25" fmla="*/ 19 h 103"/>
                  <a:gd name="T26" fmla="*/ 240 w 416"/>
                  <a:gd name="T27" fmla="*/ 51 h 103"/>
                  <a:gd name="T28" fmla="*/ 208 w 416"/>
                  <a:gd name="T29"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3">
                    <a:moveTo>
                      <a:pt x="392" y="0"/>
                    </a:moveTo>
                    <a:cubicBezTo>
                      <a:pt x="25" y="0"/>
                      <a:pt x="25" y="0"/>
                      <a:pt x="25" y="0"/>
                    </a:cubicBezTo>
                    <a:cubicBezTo>
                      <a:pt x="11" y="0"/>
                      <a:pt x="0" y="11"/>
                      <a:pt x="0" y="24"/>
                    </a:cubicBezTo>
                    <a:cubicBezTo>
                      <a:pt x="0" y="28"/>
                      <a:pt x="0" y="28"/>
                      <a:pt x="0" y="28"/>
                    </a:cubicBezTo>
                    <a:cubicBezTo>
                      <a:pt x="36" y="30"/>
                      <a:pt x="70" y="45"/>
                      <a:pt x="96" y="71"/>
                    </a:cubicBezTo>
                    <a:cubicBezTo>
                      <a:pt x="105" y="81"/>
                      <a:pt x="113" y="91"/>
                      <a:pt x="120" y="103"/>
                    </a:cubicBezTo>
                    <a:cubicBezTo>
                      <a:pt x="392" y="103"/>
                      <a:pt x="392" y="103"/>
                      <a:pt x="392" y="103"/>
                    </a:cubicBezTo>
                    <a:cubicBezTo>
                      <a:pt x="405" y="103"/>
                      <a:pt x="416" y="92"/>
                      <a:pt x="416" y="78"/>
                    </a:cubicBezTo>
                    <a:cubicBezTo>
                      <a:pt x="416" y="24"/>
                      <a:pt x="416" y="24"/>
                      <a:pt x="416" y="24"/>
                    </a:cubicBezTo>
                    <a:cubicBezTo>
                      <a:pt x="416" y="11"/>
                      <a:pt x="405" y="0"/>
                      <a:pt x="392" y="0"/>
                    </a:cubicBezTo>
                    <a:close/>
                    <a:moveTo>
                      <a:pt x="208" y="83"/>
                    </a:moveTo>
                    <a:cubicBezTo>
                      <a:pt x="191" y="83"/>
                      <a:pt x="176" y="69"/>
                      <a:pt x="176" y="51"/>
                    </a:cubicBezTo>
                    <a:cubicBezTo>
                      <a:pt x="176" y="34"/>
                      <a:pt x="191" y="19"/>
                      <a:pt x="208" y="19"/>
                    </a:cubicBezTo>
                    <a:cubicBezTo>
                      <a:pt x="226" y="19"/>
                      <a:pt x="240" y="34"/>
                      <a:pt x="240" y="51"/>
                    </a:cubicBezTo>
                    <a:cubicBezTo>
                      <a:pt x="240" y="69"/>
                      <a:pt x="226" y="83"/>
                      <a:pt x="208" y="8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89" name="Freeform 88"/>
              <p:cNvSpPr>
                <a:spLocks noEditPoints="1"/>
              </p:cNvSpPr>
              <p:nvPr/>
            </p:nvSpPr>
            <p:spPr bwMode="auto">
              <a:xfrm>
                <a:off x="2728913" y="2271713"/>
                <a:ext cx="257175" cy="92075"/>
              </a:xfrm>
              <a:custGeom>
                <a:avLst/>
                <a:gdLst>
                  <a:gd name="T0" fmla="*/ 263 w 287"/>
                  <a:gd name="T1" fmla="*/ 0 h 103"/>
                  <a:gd name="T2" fmla="*/ 3 w 287"/>
                  <a:gd name="T3" fmla="*/ 0 h 103"/>
                  <a:gd name="T4" fmla="*/ 11 w 287"/>
                  <a:gd name="T5" fmla="*/ 48 h 103"/>
                  <a:gd name="T6" fmla="*/ 0 w 287"/>
                  <a:gd name="T7" fmla="*/ 103 h 103"/>
                  <a:gd name="T8" fmla="*/ 263 w 287"/>
                  <a:gd name="T9" fmla="*/ 103 h 103"/>
                  <a:gd name="T10" fmla="*/ 287 w 287"/>
                  <a:gd name="T11" fmla="*/ 79 h 103"/>
                  <a:gd name="T12" fmla="*/ 287 w 287"/>
                  <a:gd name="T13" fmla="*/ 25 h 103"/>
                  <a:gd name="T14" fmla="*/ 263 w 287"/>
                  <a:gd name="T15" fmla="*/ 0 h 103"/>
                  <a:gd name="T16" fmla="*/ 79 w 287"/>
                  <a:gd name="T17" fmla="*/ 84 h 103"/>
                  <a:gd name="T18" fmla="*/ 47 w 287"/>
                  <a:gd name="T19" fmla="*/ 52 h 103"/>
                  <a:gd name="T20" fmla="*/ 79 w 287"/>
                  <a:gd name="T21" fmla="*/ 20 h 103"/>
                  <a:gd name="T22" fmla="*/ 111 w 287"/>
                  <a:gd name="T23" fmla="*/ 52 h 103"/>
                  <a:gd name="T24" fmla="*/ 79 w 287"/>
                  <a:gd name="T25" fmla="*/ 8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 h="103">
                    <a:moveTo>
                      <a:pt x="263" y="0"/>
                    </a:moveTo>
                    <a:cubicBezTo>
                      <a:pt x="3" y="0"/>
                      <a:pt x="3" y="0"/>
                      <a:pt x="3" y="0"/>
                    </a:cubicBezTo>
                    <a:cubicBezTo>
                      <a:pt x="8" y="16"/>
                      <a:pt x="11" y="32"/>
                      <a:pt x="11" y="48"/>
                    </a:cubicBezTo>
                    <a:cubicBezTo>
                      <a:pt x="11" y="67"/>
                      <a:pt x="7" y="86"/>
                      <a:pt x="0" y="103"/>
                    </a:cubicBezTo>
                    <a:cubicBezTo>
                      <a:pt x="263" y="103"/>
                      <a:pt x="263" y="103"/>
                      <a:pt x="263" y="103"/>
                    </a:cubicBezTo>
                    <a:cubicBezTo>
                      <a:pt x="276" y="103"/>
                      <a:pt x="287" y="92"/>
                      <a:pt x="287" y="79"/>
                    </a:cubicBezTo>
                    <a:cubicBezTo>
                      <a:pt x="287" y="25"/>
                      <a:pt x="287" y="25"/>
                      <a:pt x="287" y="25"/>
                    </a:cubicBezTo>
                    <a:cubicBezTo>
                      <a:pt x="287" y="12"/>
                      <a:pt x="276" y="0"/>
                      <a:pt x="263" y="0"/>
                    </a:cubicBezTo>
                    <a:close/>
                    <a:moveTo>
                      <a:pt x="79" y="84"/>
                    </a:moveTo>
                    <a:cubicBezTo>
                      <a:pt x="62" y="84"/>
                      <a:pt x="47" y="69"/>
                      <a:pt x="47" y="52"/>
                    </a:cubicBezTo>
                    <a:cubicBezTo>
                      <a:pt x="47" y="34"/>
                      <a:pt x="62" y="20"/>
                      <a:pt x="79" y="20"/>
                    </a:cubicBezTo>
                    <a:cubicBezTo>
                      <a:pt x="97" y="20"/>
                      <a:pt x="111" y="34"/>
                      <a:pt x="111" y="52"/>
                    </a:cubicBezTo>
                    <a:cubicBezTo>
                      <a:pt x="111" y="69"/>
                      <a:pt x="97" y="84"/>
                      <a:pt x="79"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0" name="Freeform 89"/>
              <p:cNvSpPr>
                <a:spLocks noEditPoints="1"/>
              </p:cNvSpPr>
              <p:nvPr/>
            </p:nvSpPr>
            <p:spPr bwMode="auto">
              <a:xfrm>
                <a:off x="2413001" y="2198688"/>
                <a:ext cx="306388" cy="304800"/>
              </a:xfrm>
              <a:custGeom>
                <a:avLst/>
                <a:gdLst>
                  <a:gd name="T0" fmla="*/ 339 w 339"/>
                  <a:gd name="T1" fmla="*/ 128 h 339"/>
                  <a:gd name="T2" fmla="*/ 302 w 339"/>
                  <a:gd name="T3" fmla="*/ 37 h 339"/>
                  <a:gd name="T4" fmla="*/ 211 w 339"/>
                  <a:gd name="T5" fmla="*/ 0 h 339"/>
                  <a:gd name="T6" fmla="*/ 121 w 339"/>
                  <a:gd name="T7" fmla="*/ 37 h 339"/>
                  <a:gd name="T8" fmla="*/ 83 w 339"/>
                  <a:gd name="T9" fmla="*/ 128 h 339"/>
                  <a:gd name="T10" fmla="*/ 104 w 339"/>
                  <a:gd name="T11" fmla="*/ 198 h 339"/>
                  <a:gd name="T12" fmla="*/ 78 w 339"/>
                  <a:gd name="T13" fmla="*/ 209 h 339"/>
                  <a:gd name="T14" fmla="*/ 11 w 339"/>
                  <a:gd name="T15" fmla="*/ 275 h 339"/>
                  <a:gd name="T16" fmla="*/ 0 w 339"/>
                  <a:gd name="T17" fmla="*/ 301 h 339"/>
                  <a:gd name="T18" fmla="*/ 11 w 339"/>
                  <a:gd name="T19" fmla="*/ 328 h 339"/>
                  <a:gd name="T20" fmla="*/ 38 w 339"/>
                  <a:gd name="T21" fmla="*/ 339 h 339"/>
                  <a:gd name="T22" fmla="*/ 65 w 339"/>
                  <a:gd name="T23" fmla="*/ 328 h 339"/>
                  <a:gd name="T24" fmla="*/ 131 w 339"/>
                  <a:gd name="T25" fmla="*/ 262 h 339"/>
                  <a:gd name="T26" fmla="*/ 141 w 339"/>
                  <a:gd name="T27" fmla="*/ 235 h 339"/>
                  <a:gd name="T28" fmla="*/ 211 w 339"/>
                  <a:gd name="T29" fmla="*/ 256 h 339"/>
                  <a:gd name="T30" fmla="*/ 302 w 339"/>
                  <a:gd name="T31" fmla="*/ 219 h 339"/>
                  <a:gd name="T32" fmla="*/ 339 w 339"/>
                  <a:gd name="T33" fmla="*/ 128 h 339"/>
                  <a:gd name="T34" fmla="*/ 272 w 339"/>
                  <a:gd name="T35" fmla="*/ 189 h 339"/>
                  <a:gd name="T36" fmla="*/ 211 w 339"/>
                  <a:gd name="T37" fmla="*/ 214 h 339"/>
                  <a:gd name="T38" fmla="*/ 151 w 339"/>
                  <a:gd name="T39" fmla="*/ 189 h 339"/>
                  <a:gd name="T40" fmla="*/ 126 w 339"/>
                  <a:gd name="T41" fmla="*/ 128 h 339"/>
                  <a:gd name="T42" fmla="*/ 151 w 339"/>
                  <a:gd name="T43" fmla="*/ 68 h 339"/>
                  <a:gd name="T44" fmla="*/ 211 w 339"/>
                  <a:gd name="T45" fmla="*/ 43 h 339"/>
                  <a:gd name="T46" fmla="*/ 272 w 339"/>
                  <a:gd name="T47" fmla="*/ 68 h 339"/>
                  <a:gd name="T48" fmla="*/ 297 w 339"/>
                  <a:gd name="T49" fmla="*/ 128 h 339"/>
                  <a:gd name="T50" fmla="*/ 272 w 339"/>
                  <a:gd name="T51"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9" h="339">
                    <a:moveTo>
                      <a:pt x="339" y="128"/>
                    </a:moveTo>
                    <a:cubicBezTo>
                      <a:pt x="339" y="94"/>
                      <a:pt x="326" y="62"/>
                      <a:pt x="302" y="37"/>
                    </a:cubicBezTo>
                    <a:cubicBezTo>
                      <a:pt x="278" y="13"/>
                      <a:pt x="245" y="0"/>
                      <a:pt x="211" y="0"/>
                    </a:cubicBezTo>
                    <a:cubicBezTo>
                      <a:pt x="177" y="0"/>
                      <a:pt x="145" y="13"/>
                      <a:pt x="121" y="37"/>
                    </a:cubicBezTo>
                    <a:cubicBezTo>
                      <a:pt x="96" y="62"/>
                      <a:pt x="83" y="94"/>
                      <a:pt x="83" y="128"/>
                    </a:cubicBezTo>
                    <a:cubicBezTo>
                      <a:pt x="83" y="154"/>
                      <a:pt x="91" y="178"/>
                      <a:pt x="104" y="198"/>
                    </a:cubicBezTo>
                    <a:cubicBezTo>
                      <a:pt x="94" y="198"/>
                      <a:pt x="84" y="202"/>
                      <a:pt x="78" y="209"/>
                    </a:cubicBezTo>
                    <a:cubicBezTo>
                      <a:pt x="11" y="275"/>
                      <a:pt x="11" y="275"/>
                      <a:pt x="11" y="275"/>
                    </a:cubicBezTo>
                    <a:cubicBezTo>
                      <a:pt x="4" y="282"/>
                      <a:pt x="0" y="291"/>
                      <a:pt x="0" y="301"/>
                    </a:cubicBezTo>
                    <a:cubicBezTo>
                      <a:pt x="0" y="311"/>
                      <a:pt x="4" y="321"/>
                      <a:pt x="11" y="328"/>
                    </a:cubicBezTo>
                    <a:cubicBezTo>
                      <a:pt x="18" y="335"/>
                      <a:pt x="28" y="339"/>
                      <a:pt x="38" y="339"/>
                    </a:cubicBezTo>
                    <a:cubicBezTo>
                      <a:pt x="48" y="339"/>
                      <a:pt x="57" y="335"/>
                      <a:pt x="65" y="328"/>
                    </a:cubicBezTo>
                    <a:cubicBezTo>
                      <a:pt x="131" y="262"/>
                      <a:pt x="131" y="262"/>
                      <a:pt x="131" y="262"/>
                    </a:cubicBezTo>
                    <a:cubicBezTo>
                      <a:pt x="138" y="255"/>
                      <a:pt x="141" y="245"/>
                      <a:pt x="141" y="235"/>
                    </a:cubicBezTo>
                    <a:cubicBezTo>
                      <a:pt x="162" y="249"/>
                      <a:pt x="186" y="256"/>
                      <a:pt x="211" y="256"/>
                    </a:cubicBezTo>
                    <a:cubicBezTo>
                      <a:pt x="245" y="256"/>
                      <a:pt x="278" y="243"/>
                      <a:pt x="302" y="219"/>
                    </a:cubicBezTo>
                    <a:cubicBezTo>
                      <a:pt x="326" y="195"/>
                      <a:pt x="339" y="162"/>
                      <a:pt x="339" y="128"/>
                    </a:cubicBezTo>
                    <a:close/>
                    <a:moveTo>
                      <a:pt x="272" y="189"/>
                    </a:moveTo>
                    <a:cubicBezTo>
                      <a:pt x="255" y="205"/>
                      <a:pt x="234" y="214"/>
                      <a:pt x="211" y="214"/>
                    </a:cubicBezTo>
                    <a:cubicBezTo>
                      <a:pt x="188" y="214"/>
                      <a:pt x="167" y="205"/>
                      <a:pt x="151" y="189"/>
                    </a:cubicBezTo>
                    <a:cubicBezTo>
                      <a:pt x="135" y="172"/>
                      <a:pt x="126" y="151"/>
                      <a:pt x="126" y="128"/>
                    </a:cubicBezTo>
                    <a:cubicBezTo>
                      <a:pt x="126" y="105"/>
                      <a:pt x="135" y="84"/>
                      <a:pt x="151" y="68"/>
                    </a:cubicBezTo>
                    <a:cubicBezTo>
                      <a:pt x="167" y="52"/>
                      <a:pt x="188" y="43"/>
                      <a:pt x="211" y="43"/>
                    </a:cubicBezTo>
                    <a:cubicBezTo>
                      <a:pt x="234" y="43"/>
                      <a:pt x="255" y="52"/>
                      <a:pt x="272" y="68"/>
                    </a:cubicBezTo>
                    <a:cubicBezTo>
                      <a:pt x="288" y="84"/>
                      <a:pt x="297" y="105"/>
                      <a:pt x="297" y="128"/>
                    </a:cubicBezTo>
                    <a:cubicBezTo>
                      <a:pt x="297" y="151"/>
                      <a:pt x="288" y="172"/>
                      <a:pt x="272" y="1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grpSp>
        <p:sp>
          <p:nvSpPr>
            <p:cNvPr id="86" name="TextBox 85"/>
            <p:cNvSpPr txBox="1"/>
            <p:nvPr/>
          </p:nvSpPr>
          <p:spPr>
            <a:xfrm>
              <a:off x="3790165" y="2498134"/>
              <a:ext cx="855305" cy="19933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rgbClr val="FFFFFF"/>
                  </a:solidFill>
                  <a:cs typeface="Franklin Gothic Book"/>
                </a:rPr>
                <a:t>Any Security</a:t>
              </a:r>
            </a:p>
          </p:txBody>
        </p:sp>
      </p:grpSp>
      <p:grpSp>
        <p:nvGrpSpPr>
          <p:cNvPr id="91" name="Group 90"/>
          <p:cNvGrpSpPr/>
          <p:nvPr/>
        </p:nvGrpSpPr>
        <p:grpSpPr>
          <a:xfrm>
            <a:off x="8292882" y="4202022"/>
            <a:ext cx="940699" cy="647211"/>
            <a:chOff x="4103644" y="882650"/>
            <a:chExt cx="855305" cy="588305"/>
          </a:xfrm>
          <a:solidFill>
            <a:schemeClr val="bg1"/>
          </a:solidFill>
        </p:grpSpPr>
        <p:sp>
          <p:nvSpPr>
            <p:cNvPr id="92" name="Freeform 91"/>
            <p:cNvSpPr>
              <a:spLocks/>
            </p:cNvSpPr>
            <p:nvPr/>
          </p:nvSpPr>
          <p:spPr bwMode="auto">
            <a:xfrm>
              <a:off x="4351355" y="882650"/>
              <a:ext cx="358775" cy="388937"/>
            </a:xfrm>
            <a:custGeom>
              <a:avLst/>
              <a:gdLst>
                <a:gd name="T0" fmla="*/ 394 w 398"/>
                <a:gd name="T1" fmla="*/ 63 h 433"/>
                <a:gd name="T2" fmla="*/ 383 w 398"/>
                <a:gd name="T3" fmla="*/ 45 h 433"/>
                <a:gd name="T4" fmla="*/ 361 w 398"/>
                <a:gd name="T5" fmla="*/ 48 h 433"/>
                <a:gd name="T6" fmla="*/ 309 w 398"/>
                <a:gd name="T7" fmla="*/ 67 h 433"/>
                <a:gd name="T8" fmla="*/ 216 w 398"/>
                <a:gd name="T9" fmla="*/ 9 h 433"/>
                <a:gd name="T10" fmla="*/ 199 w 398"/>
                <a:gd name="T11" fmla="*/ 0 h 433"/>
                <a:gd name="T12" fmla="*/ 182 w 398"/>
                <a:gd name="T13" fmla="*/ 9 h 433"/>
                <a:gd name="T14" fmla="*/ 89 w 398"/>
                <a:gd name="T15" fmla="*/ 67 h 433"/>
                <a:gd name="T16" fmla="*/ 37 w 398"/>
                <a:gd name="T17" fmla="*/ 48 h 433"/>
                <a:gd name="T18" fmla="*/ 16 w 398"/>
                <a:gd name="T19" fmla="*/ 45 h 433"/>
                <a:gd name="T20" fmla="*/ 4 w 398"/>
                <a:gd name="T21" fmla="*/ 63 h 433"/>
                <a:gd name="T22" fmla="*/ 21 w 398"/>
                <a:gd name="T23" fmla="*/ 220 h 433"/>
                <a:gd name="T24" fmla="*/ 193 w 398"/>
                <a:gd name="T25" fmla="*/ 432 h 433"/>
                <a:gd name="T26" fmla="*/ 199 w 398"/>
                <a:gd name="T27" fmla="*/ 433 h 433"/>
                <a:gd name="T28" fmla="*/ 206 w 398"/>
                <a:gd name="T29" fmla="*/ 432 h 433"/>
                <a:gd name="T30" fmla="*/ 378 w 398"/>
                <a:gd name="T31" fmla="*/ 220 h 433"/>
                <a:gd name="T32" fmla="*/ 394 w 398"/>
                <a:gd name="T33" fmla="*/ 6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433">
                  <a:moveTo>
                    <a:pt x="394" y="63"/>
                  </a:moveTo>
                  <a:cubicBezTo>
                    <a:pt x="394" y="55"/>
                    <a:pt x="389" y="49"/>
                    <a:pt x="383" y="45"/>
                  </a:cubicBezTo>
                  <a:cubicBezTo>
                    <a:pt x="376" y="42"/>
                    <a:pt x="368" y="43"/>
                    <a:pt x="361" y="48"/>
                  </a:cubicBezTo>
                  <a:cubicBezTo>
                    <a:pt x="344" y="60"/>
                    <a:pt x="326" y="67"/>
                    <a:pt x="309" y="67"/>
                  </a:cubicBezTo>
                  <a:cubicBezTo>
                    <a:pt x="257" y="67"/>
                    <a:pt x="217" y="10"/>
                    <a:pt x="216" y="9"/>
                  </a:cubicBezTo>
                  <a:cubicBezTo>
                    <a:pt x="213" y="3"/>
                    <a:pt x="206" y="0"/>
                    <a:pt x="199" y="0"/>
                  </a:cubicBezTo>
                  <a:cubicBezTo>
                    <a:pt x="192" y="0"/>
                    <a:pt x="186" y="3"/>
                    <a:pt x="182" y="9"/>
                  </a:cubicBezTo>
                  <a:cubicBezTo>
                    <a:pt x="182" y="10"/>
                    <a:pt x="141" y="67"/>
                    <a:pt x="89" y="67"/>
                  </a:cubicBezTo>
                  <a:cubicBezTo>
                    <a:pt x="72" y="67"/>
                    <a:pt x="54" y="60"/>
                    <a:pt x="37" y="48"/>
                  </a:cubicBezTo>
                  <a:cubicBezTo>
                    <a:pt x="31" y="43"/>
                    <a:pt x="23" y="42"/>
                    <a:pt x="16" y="45"/>
                  </a:cubicBezTo>
                  <a:cubicBezTo>
                    <a:pt x="9" y="49"/>
                    <a:pt x="4" y="55"/>
                    <a:pt x="4" y="63"/>
                  </a:cubicBezTo>
                  <a:cubicBezTo>
                    <a:pt x="4" y="66"/>
                    <a:pt x="0" y="138"/>
                    <a:pt x="21" y="220"/>
                  </a:cubicBezTo>
                  <a:cubicBezTo>
                    <a:pt x="49" y="330"/>
                    <a:pt x="108" y="404"/>
                    <a:pt x="193" y="432"/>
                  </a:cubicBezTo>
                  <a:cubicBezTo>
                    <a:pt x="195" y="433"/>
                    <a:pt x="197" y="433"/>
                    <a:pt x="199" y="433"/>
                  </a:cubicBezTo>
                  <a:cubicBezTo>
                    <a:pt x="201" y="433"/>
                    <a:pt x="204" y="433"/>
                    <a:pt x="206" y="432"/>
                  </a:cubicBezTo>
                  <a:cubicBezTo>
                    <a:pt x="290" y="404"/>
                    <a:pt x="350" y="330"/>
                    <a:pt x="378" y="220"/>
                  </a:cubicBezTo>
                  <a:cubicBezTo>
                    <a:pt x="398" y="138"/>
                    <a:pt x="395" y="66"/>
                    <a:pt x="394"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3" name="TextBox 92"/>
            <p:cNvSpPr txBox="1"/>
            <p:nvPr/>
          </p:nvSpPr>
          <p:spPr>
            <a:xfrm>
              <a:off x="4103644" y="1271623"/>
              <a:ext cx="855305" cy="19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rgbClr val="FFFFFF"/>
                  </a:solidFill>
                  <a:cs typeface="Franklin Gothic Book"/>
                </a:rPr>
                <a:t>SWG</a:t>
              </a:r>
            </a:p>
          </p:txBody>
        </p:sp>
      </p:grpSp>
      <p:grpSp>
        <p:nvGrpSpPr>
          <p:cNvPr id="94" name="Group 93"/>
          <p:cNvGrpSpPr/>
          <p:nvPr/>
        </p:nvGrpSpPr>
        <p:grpSpPr>
          <a:xfrm>
            <a:off x="6658207" y="4238664"/>
            <a:ext cx="940699" cy="658388"/>
            <a:chOff x="3082883" y="1847850"/>
            <a:chExt cx="855305" cy="598465"/>
          </a:xfrm>
          <a:solidFill>
            <a:schemeClr val="bg1"/>
          </a:solidFill>
        </p:grpSpPr>
        <p:grpSp>
          <p:nvGrpSpPr>
            <p:cNvPr id="95" name="Group 94"/>
            <p:cNvGrpSpPr/>
            <p:nvPr/>
          </p:nvGrpSpPr>
          <p:grpSpPr>
            <a:xfrm>
              <a:off x="3300430" y="1847850"/>
              <a:ext cx="422275" cy="404812"/>
              <a:chOff x="1708150" y="1847850"/>
              <a:chExt cx="422275" cy="404812"/>
            </a:xfrm>
            <a:grpFill/>
          </p:grpSpPr>
          <p:sp>
            <p:nvSpPr>
              <p:cNvPr id="97" name="Freeform 96"/>
              <p:cNvSpPr>
                <a:spLocks noEditPoints="1"/>
              </p:cNvSpPr>
              <p:nvPr/>
            </p:nvSpPr>
            <p:spPr bwMode="auto">
              <a:xfrm>
                <a:off x="1827213" y="1957388"/>
                <a:ext cx="184150" cy="185737"/>
              </a:xfrm>
              <a:custGeom>
                <a:avLst/>
                <a:gdLst>
                  <a:gd name="T0" fmla="*/ 102 w 205"/>
                  <a:gd name="T1" fmla="*/ 0 h 205"/>
                  <a:gd name="T2" fmla="*/ 0 w 205"/>
                  <a:gd name="T3" fmla="*/ 102 h 205"/>
                  <a:gd name="T4" fmla="*/ 102 w 205"/>
                  <a:gd name="T5" fmla="*/ 205 h 205"/>
                  <a:gd name="T6" fmla="*/ 205 w 205"/>
                  <a:gd name="T7" fmla="*/ 102 h 205"/>
                  <a:gd name="T8" fmla="*/ 102 w 205"/>
                  <a:gd name="T9" fmla="*/ 0 h 205"/>
                  <a:gd name="T10" fmla="*/ 102 w 205"/>
                  <a:gd name="T11" fmla="*/ 147 h 205"/>
                  <a:gd name="T12" fmla="*/ 58 w 205"/>
                  <a:gd name="T13" fmla="*/ 102 h 205"/>
                  <a:gd name="T14" fmla="*/ 102 w 205"/>
                  <a:gd name="T15" fmla="*/ 58 h 205"/>
                  <a:gd name="T16" fmla="*/ 146 w 205"/>
                  <a:gd name="T17" fmla="*/ 102 h 205"/>
                  <a:gd name="T18" fmla="*/ 102 w 205"/>
                  <a:gd name="T19" fmla="*/ 14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5">
                    <a:moveTo>
                      <a:pt x="102" y="0"/>
                    </a:moveTo>
                    <a:cubicBezTo>
                      <a:pt x="46" y="0"/>
                      <a:pt x="0" y="46"/>
                      <a:pt x="0" y="102"/>
                    </a:cubicBezTo>
                    <a:cubicBezTo>
                      <a:pt x="0" y="159"/>
                      <a:pt x="46" y="205"/>
                      <a:pt x="102" y="205"/>
                    </a:cubicBezTo>
                    <a:cubicBezTo>
                      <a:pt x="159" y="205"/>
                      <a:pt x="205" y="159"/>
                      <a:pt x="205" y="102"/>
                    </a:cubicBezTo>
                    <a:cubicBezTo>
                      <a:pt x="205" y="46"/>
                      <a:pt x="159" y="0"/>
                      <a:pt x="102" y="0"/>
                    </a:cubicBezTo>
                    <a:close/>
                    <a:moveTo>
                      <a:pt x="102" y="147"/>
                    </a:moveTo>
                    <a:cubicBezTo>
                      <a:pt x="78" y="147"/>
                      <a:pt x="58" y="127"/>
                      <a:pt x="58" y="102"/>
                    </a:cubicBezTo>
                    <a:cubicBezTo>
                      <a:pt x="58" y="78"/>
                      <a:pt x="78" y="58"/>
                      <a:pt x="102" y="58"/>
                    </a:cubicBezTo>
                    <a:cubicBezTo>
                      <a:pt x="127" y="58"/>
                      <a:pt x="146" y="78"/>
                      <a:pt x="146" y="102"/>
                    </a:cubicBezTo>
                    <a:cubicBezTo>
                      <a:pt x="146" y="127"/>
                      <a:pt x="127" y="147"/>
                      <a:pt x="102"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8" name="Freeform 97"/>
              <p:cNvSpPr>
                <a:spLocks/>
              </p:cNvSpPr>
              <p:nvPr/>
            </p:nvSpPr>
            <p:spPr bwMode="auto">
              <a:xfrm>
                <a:off x="1835150" y="1847850"/>
                <a:ext cx="168275" cy="100012"/>
              </a:xfrm>
              <a:custGeom>
                <a:avLst/>
                <a:gdLst>
                  <a:gd name="T0" fmla="*/ 88 w 186"/>
                  <a:gd name="T1" fmla="*/ 111 h 111"/>
                  <a:gd name="T2" fmla="*/ 111 w 186"/>
                  <a:gd name="T3" fmla="*/ 111 h 111"/>
                  <a:gd name="T4" fmla="*/ 152 w 186"/>
                  <a:gd name="T5" fmla="*/ 70 h 111"/>
                  <a:gd name="T6" fmla="*/ 156 w 186"/>
                  <a:gd name="T7" fmla="*/ 74 h 111"/>
                  <a:gd name="T8" fmla="*/ 156 w 186"/>
                  <a:gd name="T9" fmla="*/ 75 h 111"/>
                  <a:gd name="T10" fmla="*/ 165 w 186"/>
                  <a:gd name="T11" fmla="*/ 84 h 111"/>
                  <a:gd name="T12" fmla="*/ 174 w 186"/>
                  <a:gd name="T13" fmla="*/ 80 h 111"/>
                  <a:gd name="T14" fmla="*/ 185 w 186"/>
                  <a:gd name="T15" fmla="*/ 23 h 111"/>
                  <a:gd name="T16" fmla="*/ 176 w 186"/>
                  <a:gd name="T17" fmla="*/ 14 h 111"/>
                  <a:gd name="T18" fmla="*/ 118 w 186"/>
                  <a:gd name="T19" fmla="*/ 24 h 111"/>
                  <a:gd name="T20" fmla="*/ 115 w 186"/>
                  <a:gd name="T21" fmla="*/ 33 h 111"/>
                  <a:gd name="T22" fmla="*/ 124 w 186"/>
                  <a:gd name="T23" fmla="*/ 42 h 111"/>
                  <a:gd name="T24" fmla="*/ 129 w 186"/>
                  <a:gd name="T25" fmla="*/ 48 h 111"/>
                  <a:gd name="T26" fmla="*/ 100 w 186"/>
                  <a:gd name="T27" fmla="*/ 77 h 111"/>
                  <a:gd name="T28" fmla="*/ 29 w 186"/>
                  <a:gd name="T29" fmla="*/ 6 h 111"/>
                  <a:gd name="T30" fmla="*/ 6 w 186"/>
                  <a:gd name="T31" fmla="*/ 6 h 111"/>
                  <a:gd name="T32" fmla="*/ 6 w 186"/>
                  <a:gd name="T33" fmla="*/ 29 h 111"/>
                  <a:gd name="T34" fmla="*/ 88 w 186"/>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11">
                    <a:moveTo>
                      <a:pt x="88" y="111"/>
                    </a:moveTo>
                    <a:cubicBezTo>
                      <a:pt x="111" y="111"/>
                      <a:pt x="111" y="111"/>
                      <a:pt x="111" y="111"/>
                    </a:cubicBezTo>
                    <a:cubicBezTo>
                      <a:pt x="152" y="70"/>
                      <a:pt x="152" y="70"/>
                      <a:pt x="152" y="70"/>
                    </a:cubicBezTo>
                    <a:cubicBezTo>
                      <a:pt x="156" y="74"/>
                      <a:pt x="156" y="74"/>
                      <a:pt x="156" y="74"/>
                    </a:cubicBezTo>
                    <a:cubicBezTo>
                      <a:pt x="156" y="75"/>
                      <a:pt x="156" y="75"/>
                      <a:pt x="156" y="75"/>
                    </a:cubicBezTo>
                    <a:cubicBezTo>
                      <a:pt x="165" y="84"/>
                      <a:pt x="165" y="84"/>
                      <a:pt x="165" y="84"/>
                    </a:cubicBezTo>
                    <a:cubicBezTo>
                      <a:pt x="169" y="88"/>
                      <a:pt x="173" y="86"/>
                      <a:pt x="174" y="80"/>
                    </a:cubicBezTo>
                    <a:cubicBezTo>
                      <a:pt x="185" y="23"/>
                      <a:pt x="185" y="23"/>
                      <a:pt x="185" y="23"/>
                    </a:cubicBezTo>
                    <a:cubicBezTo>
                      <a:pt x="186" y="17"/>
                      <a:pt x="182" y="13"/>
                      <a:pt x="176" y="14"/>
                    </a:cubicBezTo>
                    <a:cubicBezTo>
                      <a:pt x="118" y="24"/>
                      <a:pt x="118" y="24"/>
                      <a:pt x="118" y="24"/>
                    </a:cubicBezTo>
                    <a:cubicBezTo>
                      <a:pt x="112" y="25"/>
                      <a:pt x="111" y="29"/>
                      <a:pt x="115" y="33"/>
                    </a:cubicBezTo>
                    <a:cubicBezTo>
                      <a:pt x="124" y="42"/>
                      <a:pt x="124" y="42"/>
                      <a:pt x="124" y="42"/>
                    </a:cubicBezTo>
                    <a:cubicBezTo>
                      <a:pt x="129" y="48"/>
                      <a:pt x="129" y="48"/>
                      <a:pt x="129" y="48"/>
                    </a:cubicBezTo>
                    <a:cubicBezTo>
                      <a:pt x="100" y="77"/>
                      <a:pt x="100" y="77"/>
                      <a:pt x="100" y="77"/>
                    </a:cubicBezTo>
                    <a:cubicBezTo>
                      <a:pt x="29" y="6"/>
                      <a:pt x="29" y="6"/>
                      <a:pt x="29" y="6"/>
                    </a:cubicBezTo>
                    <a:cubicBezTo>
                      <a:pt x="23" y="0"/>
                      <a:pt x="12" y="0"/>
                      <a:pt x="6" y="6"/>
                    </a:cubicBezTo>
                    <a:cubicBezTo>
                      <a:pt x="0" y="12"/>
                      <a:pt x="0" y="23"/>
                      <a:pt x="6" y="29"/>
                    </a:cubicBezTo>
                    <a:lnTo>
                      <a:pt x="88" y="11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99" name="Freeform 98"/>
              <p:cNvSpPr>
                <a:spLocks/>
              </p:cNvSpPr>
              <p:nvPr/>
            </p:nvSpPr>
            <p:spPr bwMode="auto">
              <a:xfrm>
                <a:off x="1836738" y="2152650"/>
                <a:ext cx="166688" cy="100012"/>
              </a:xfrm>
              <a:custGeom>
                <a:avLst/>
                <a:gdLst>
                  <a:gd name="T0" fmla="*/ 97 w 185"/>
                  <a:gd name="T1" fmla="*/ 0 h 111"/>
                  <a:gd name="T2" fmla="*/ 74 w 185"/>
                  <a:gd name="T3" fmla="*/ 0 h 111"/>
                  <a:gd name="T4" fmla="*/ 34 w 185"/>
                  <a:gd name="T5" fmla="*/ 40 h 111"/>
                  <a:gd name="T6" fmla="*/ 30 w 185"/>
                  <a:gd name="T7" fmla="*/ 36 h 111"/>
                  <a:gd name="T8" fmla="*/ 30 w 185"/>
                  <a:gd name="T9" fmla="*/ 36 h 111"/>
                  <a:gd name="T10" fmla="*/ 21 w 185"/>
                  <a:gd name="T11" fmla="*/ 27 h 111"/>
                  <a:gd name="T12" fmla="*/ 11 w 185"/>
                  <a:gd name="T13" fmla="*/ 30 h 111"/>
                  <a:gd name="T14" fmla="*/ 1 w 185"/>
                  <a:gd name="T15" fmla="*/ 88 h 111"/>
                  <a:gd name="T16" fmla="*/ 10 w 185"/>
                  <a:gd name="T17" fmla="*/ 97 h 111"/>
                  <a:gd name="T18" fmla="*/ 68 w 185"/>
                  <a:gd name="T19" fmla="*/ 87 h 111"/>
                  <a:gd name="T20" fmla="*/ 71 w 185"/>
                  <a:gd name="T21" fmla="*/ 77 h 111"/>
                  <a:gd name="T22" fmla="*/ 62 w 185"/>
                  <a:gd name="T23" fmla="*/ 68 h 111"/>
                  <a:gd name="T24" fmla="*/ 56 w 185"/>
                  <a:gd name="T25" fmla="*/ 63 h 111"/>
                  <a:gd name="T26" fmla="*/ 86 w 185"/>
                  <a:gd name="T27" fmla="*/ 34 h 111"/>
                  <a:gd name="T28" fmla="*/ 157 w 185"/>
                  <a:gd name="T29" fmla="*/ 104 h 111"/>
                  <a:gd name="T30" fmla="*/ 179 w 185"/>
                  <a:gd name="T31" fmla="*/ 104 h 111"/>
                  <a:gd name="T32" fmla="*/ 179 w 185"/>
                  <a:gd name="T33" fmla="*/ 82 h 111"/>
                  <a:gd name="T34" fmla="*/ 97 w 185"/>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111">
                    <a:moveTo>
                      <a:pt x="97" y="0"/>
                    </a:moveTo>
                    <a:cubicBezTo>
                      <a:pt x="74" y="0"/>
                      <a:pt x="74" y="0"/>
                      <a:pt x="74" y="0"/>
                    </a:cubicBezTo>
                    <a:cubicBezTo>
                      <a:pt x="34" y="40"/>
                      <a:pt x="34" y="40"/>
                      <a:pt x="34" y="40"/>
                    </a:cubicBezTo>
                    <a:cubicBezTo>
                      <a:pt x="30" y="36"/>
                      <a:pt x="30" y="36"/>
                      <a:pt x="30" y="36"/>
                    </a:cubicBezTo>
                    <a:cubicBezTo>
                      <a:pt x="30" y="36"/>
                      <a:pt x="30" y="36"/>
                      <a:pt x="30" y="36"/>
                    </a:cubicBezTo>
                    <a:cubicBezTo>
                      <a:pt x="21" y="27"/>
                      <a:pt x="21" y="27"/>
                      <a:pt x="21" y="27"/>
                    </a:cubicBezTo>
                    <a:cubicBezTo>
                      <a:pt x="16" y="23"/>
                      <a:pt x="12" y="24"/>
                      <a:pt x="11" y="30"/>
                    </a:cubicBezTo>
                    <a:cubicBezTo>
                      <a:pt x="1" y="88"/>
                      <a:pt x="1" y="88"/>
                      <a:pt x="1" y="88"/>
                    </a:cubicBezTo>
                    <a:cubicBezTo>
                      <a:pt x="0" y="94"/>
                      <a:pt x="4" y="98"/>
                      <a:pt x="10" y="97"/>
                    </a:cubicBezTo>
                    <a:cubicBezTo>
                      <a:pt x="68" y="87"/>
                      <a:pt x="68" y="87"/>
                      <a:pt x="68" y="87"/>
                    </a:cubicBezTo>
                    <a:cubicBezTo>
                      <a:pt x="73" y="86"/>
                      <a:pt x="75" y="81"/>
                      <a:pt x="71" y="77"/>
                    </a:cubicBezTo>
                    <a:cubicBezTo>
                      <a:pt x="62" y="68"/>
                      <a:pt x="62" y="68"/>
                      <a:pt x="62" y="68"/>
                    </a:cubicBezTo>
                    <a:cubicBezTo>
                      <a:pt x="56" y="63"/>
                      <a:pt x="56" y="63"/>
                      <a:pt x="56" y="63"/>
                    </a:cubicBezTo>
                    <a:cubicBezTo>
                      <a:pt x="86" y="34"/>
                      <a:pt x="86" y="34"/>
                      <a:pt x="86" y="34"/>
                    </a:cubicBezTo>
                    <a:cubicBezTo>
                      <a:pt x="157" y="104"/>
                      <a:pt x="157" y="104"/>
                      <a:pt x="157" y="104"/>
                    </a:cubicBezTo>
                    <a:cubicBezTo>
                      <a:pt x="163" y="111"/>
                      <a:pt x="173" y="111"/>
                      <a:pt x="179" y="104"/>
                    </a:cubicBezTo>
                    <a:cubicBezTo>
                      <a:pt x="185" y="98"/>
                      <a:pt x="185" y="88"/>
                      <a:pt x="179" y="82"/>
                    </a:cubicBezTo>
                    <a:lnTo>
                      <a:pt x="9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0" name="Freeform 99"/>
              <p:cNvSpPr>
                <a:spLocks/>
              </p:cNvSpPr>
              <p:nvPr/>
            </p:nvSpPr>
            <p:spPr bwMode="auto">
              <a:xfrm>
                <a:off x="1714500" y="2049463"/>
                <a:ext cx="119063" cy="168275"/>
              </a:xfrm>
              <a:custGeom>
                <a:avLst/>
                <a:gdLst>
                  <a:gd name="T0" fmla="*/ 65 w 131"/>
                  <a:gd name="T1" fmla="*/ 27 h 187"/>
                  <a:gd name="T2" fmla="*/ 66 w 131"/>
                  <a:gd name="T3" fmla="*/ 21 h 187"/>
                  <a:gd name="T4" fmla="*/ 66 w 131"/>
                  <a:gd name="T5" fmla="*/ 21 h 187"/>
                  <a:gd name="T6" fmla="*/ 69 w 131"/>
                  <a:gd name="T7" fmla="*/ 9 h 187"/>
                  <a:gd name="T8" fmla="*/ 62 w 131"/>
                  <a:gd name="T9" fmla="*/ 2 h 187"/>
                  <a:gd name="T10" fmla="*/ 7 w 131"/>
                  <a:gd name="T11" fmla="*/ 22 h 187"/>
                  <a:gd name="T12" fmla="*/ 3 w 131"/>
                  <a:gd name="T13" fmla="*/ 34 h 187"/>
                  <a:gd name="T14" fmla="*/ 41 w 131"/>
                  <a:gd name="T15" fmla="*/ 79 h 187"/>
                  <a:gd name="T16" fmla="*/ 51 w 131"/>
                  <a:gd name="T17" fmla="*/ 77 h 187"/>
                  <a:gd name="T18" fmla="*/ 54 w 131"/>
                  <a:gd name="T19" fmla="*/ 65 h 187"/>
                  <a:gd name="T20" fmla="*/ 56 w 131"/>
                  <a:gd name="T21" fmla="*/ 58 h 187"/>
                  <a:gd name="T22" fmla="*/ 96 w 131"/>
                  <a:gd name="T23" fmla="*/ 68 h 187"/>
                  <a:gd name="T24" fmla="*/ 70 w 131"/>
                  <a:gd name="T25" fmla="*/ 165 h 187"/>
                  <a:gd name="T26" fmla="*/ 82 w 131"/>
                  <a:gd name="T27" fmla="*/ 185 h 187"/>
                  <a:gd name="T28" fmla="*/ 101 w 131"/>
                  <a:gd name="T29" fmla="*/ 173 h 187"/>
                  <a:gd name="T30" fmla="*/ 131 w 131"/>
                  <a:gd name="T31" fmla="*/ 61 h 187"/>
                  <a:gd name="T32" fmla="*/ 120 w 131"/>
                  <a:gd name="T33" fmla="*/ 42 h 187"/>
                  <a:gd name="T34" fmla="*/ 65 w 131"/>
                  <a:gd name="T35" fmla="*/ 2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 h="187">
                    <a:moveTo>
                      <a:pt x="65" y="27"/>
                    </a:moveTo>
                    <a:cubicBezTo>
                      <a:pt x="66" y="21"/>
                      <a:pt x="66" y="21"/>
                      <a:pt x="66" y="21"/>
                    </a:cubicBezTo>
                    <a:cubicBezTo>
                      <a:pt x="66" y="21"/>
                      <a:pt x="66" y="21"/>
                      <a:pt x="66" y="21"/>
                    </a:cubicBezTo>
                    <a:cubicBezTo>
                      <a:pt x="69" y="9"/>
                      <a:pt x="69" y="9"/>
                      <a:pt x="69" y="9"/>
                    </a:cubicBezTo>
                    <a:cubicBezTo>
                      <a:pt x="71" y="3"/>
                      <a:pt x="68" y="0"/>
                      <a:pt x="62" y="2"/>
                    </a:cubicBezTo>
                    <a:cubicBezTo>
                      <a:pt x="7" y="22"/>
                      <a:pt x="7" y="22"/>
                      <a:pt x="7" y="22"/>
                    </a:cubicBezTo>
                    <a:cubicBezTo>
                      <a:pt x="1" y="24"/>
                      <a:pt x="0" y="30"/>
                      <a:pt x="3" y="34"/>
                    </a:cubicBezTo>
                    <a:cubicBezTo>
                      <a:pt x="41" y="79"/>
                      <a:pt x="41" y="79"/>
                      <a:pt x="41" y="79"/>
                    </a:cubicBezTo>
                    <a:cubicBezTo>
                      <a:pt x="45" y="84"/>
                      <a:pt x="50" y="83"/>
                      <a:pt x="51" y="77"/>
                    </a:cubicBezTo>
                    <a:cubicBezTo>
                      <a:pt x="54" y="65"/>
                      <a:pt x="54" y="65"/>
                      <a:pt x="54" y="65"/>
                    </a:cubicBezTo>
                    <a:cubicBezTo>
                      <a:pt x="56" y="58"/>
                      <a:pt x="56" y="58"/>
                      <a:pt x="56" y="58"/>
                    </a:cubicBezTo>
                    <a:cubicBezTo>
                      <a:pt x="96" y="68"/>
                      <a:pt x="96" y="68"/>
                      <a:pt x="96" y="68"/>
                    </a:cubicBezTo>
                    <a:cubicBezTo>
                      <a:pt x="70" y="165"/>
                      <a:pt x="70" y="165"/>
                      <a:pt x="70" y="165"/>
                    </a:cubicBezTo>
                    <a:cubicBezTo>
                      <a:pt x="68" y="174"/>
                      <a:pt x="73" y="182"/>
                      <a:pt x="82" y="185"/>
                    </a:cubicBezTo>
                    <a:cubicBezTo>
                      <a:pt x="90" y="187"/>
                      <a:pt x="99" y="182"/>
                      <a:pt x="101" y="173"/>
                    </a:cubicBezTo>
                    <a:cubicBezTo>
                      <a:pt x="131" y="61"/>
                      <a:pt x="131" y="61"/>
                      <a:pt x="131" y="61"/>
                    </a:cubicBezTo>
                    <a:cubicBezTo>
                      <a:pt x="120" y="42"/>
                      <a:pt x="120" y="42"/>
                      <a:pt x="120" y="42"/>
                    </a:cubicBezTo>
                    <a:lnTo>
                      <a:pt x="65"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1" name="Freeform 100"/>
              <p:cNvSpPr>
                <a:spLocks/>
              </p:cNvSpPr>
              <p:nvPr/>
            </p:nvSpPr>
            <p:spPr bwMode="auto">
              <a:xfrm>
                <a:off x="2005013" y="1882775"/>
                <a:ext cx="119063" cy="168275"/>
              </a:xfrm>
              <a:custGeom>
                <a:avLst/>
                <a:gdLst>
                  <a:gd name="T0" fmla="*/ 67 w 132"/>
                  <a:gd name="T1" fmla="*/ 160 h 187"/>
                  <a:gd name="T2" fmla="*/ 65 w 132"/>
                  <a:gd name="T3" fmla="*/ 165 h 187"/>
                  <a:gd name="T4" fmla="*/ 65 w 132"/>
                  <a:gd name="T5" fmla="*/ 166 h 187"/>
                  <a:gd name="T6" fmla="*/ 62 w 132"/>
                  <a:gd name="T7" fmla="*/ 178 h 187"/>
                  <a:gd name="T8" fmla="*/ 69 w 132"/>
                  <a:gd name="T9" fmla="*/ 185 h 187"/>
                  <a:gd name="T10" fmla="*/ 125 w 132"/>
                  <a:gd name="T11" fmla="*/ 165 h 187"/>
                  <a:gd name="T12" fmla="*/ 128 w 132"/>
                  <a:gd name="T13" fmla="*/ 152 h 187"/>
                  <a:gd name="T14" fmla="*/ 90 w 132"/>
                  <a:gd name="T15" fmla="*/ 107 h 187"/>
                  <a:gd name="T16" fmla="*/ 80 w 132"/>
                  <a:gd name="T17" fmla="*/ 110 h 187"/>
                  <a:gd name="T18" fmla="*/ 77 w 132"/>
                  <a:gd name="T19" fmla="*/ 122 h 187"/>
                  <a:gd name="T20" fmla="*/ 75 w 132"/>
                  <a:gd name="T21" fmla="*/ 129 h 187"/>
                  <a:gd name="T22" fmla="*/ 35 w 132"/>
                  <a:gd name="T23" fmla="*/ 118 h 187"/>
                  <a:gd name="T24" fmla="*/ 61 w 132"/>
                  <a:gd name="T25" fmla="*/ 22 h 187"/>
                  <a:gd name="T26" fmla="*/ 50 w 132"/>
                  <a:gd name="T27" fmla="*/ 2 h 187"/>
                  <a:gd name="T28" fmla="*/ 30 w 132"/>
                  <a:gd name="T29" fmla="*/ 13 h 187"/>
                  <a:gd name="T30" fmla="*/ 0 w 132"/>
                  <a:gd name="T31" fmla="*/ 125 h 187"/>
                  <a:gd name="T32" fmla="*/ 11 w 132"/>
                  <a:gd name="T33" fmla="*/ 145 h 187"/>
                  <a:gd name="T34" fmla="*/ 67 w 132"/>
                  <a:gd name="T35" fmla="*/ 16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 h="187">
                    <a:moveTo>
                      <a:pt x="67" y="160"/>
                    </a:moveTo>
                    <a:cubicBezTo>
                      <a:pt x="65" y="165"/>
                      <a:pt x="65" y="165"/>
                      <a:pt x="65" y="165"/>
                    </a:cubicBezTo>
                    <a:cubicBezTo>
                      <a:pt x="65" y="166"/>
                      <a:pt x="65" y="166"/>
                      <a:pt x="65" y="166"/>
                    </a:cubicBezTo>
                    <a:cubicBezTo>
                      <a:pt x="62" y="178"/>
                      <a:pt x="62" y="178"/>
                      <a:pt x="62" y="178"/>
                    </a:cubicBezTo>
                    <a:cubicBezTo>
                      <a:pt x="60" y="184"/>
                      <a:pt x="64" y="187"/>
                      <a:pt x="69" y="185"/>
                    </a:cubicBezTo>
                    <a:cubicBezTo>
                      <a:pt x="125" y="165"/>
                      <a:pt x="125" y="165"/>
                      <a:pt x="125" y="165"/>
                    </a:cubicBezTo>
                    <a:cubicBezTo>
                      <a:pt x="130" y="163"/>
                      <a:pt x="132" y="157"/>
                      <a:pt x="128" y="152"/>
                    </a:cubicBezTo>
                    <a:cubicBezTo>
                      <a:pt x="90" y="107"/>
                      <a:pt x="90" y="107"/>
                      <a:pt x="90" y="107"/>
                    </a:cubicBezTo>
                    <a:cubicBezTo>
                      <a:pt x="86" y="103"/>
                      <a:pt x="82" y="104"/>
                      <a:pt x="80" y="110"/>
                    </a:cubicBezTo>
                    <a:cubicBezTo>
                      <a:pt x="77" y="122"/>
                      <a:pt x="77" y="122"/>
                      <a:pt x="77" y="122"/>
                    </a:cubicBezTo>
                    <a:cubicBezTo>
                      <a:pt x="75" y="129"/>
                      <a:pt x="75" y="129"/>
                      <a:pt x="75" y="129"/>
                    </a:cubicBezTo>
                    <a:cubicBezTo>
                      <a:pt x="35" y="118"/>
                      <a:pt x="35" y="118"/>
                      <a:pt x="35" y="118"/>
                    </a:cubicBezTo>
                    <a:cubicBezTo>
                      <a:pt x="61" y="22"/>
                      <a:pt x="61" y="22"/>
                      <a:pt x="61" y="22"/>
                    </a:cubicBezTo>
                    <a:cubicBezTo>
                      <a:pt x="63" y="13"/>
                      <a:pt x="58" y="4"/>
                      <a:pt x="50" y="2"/>
                    </a:cubicBezTo>
                    <a:cubicBezTo>
                      <a:pt x="41" y="0"/>
                      <a:pt x="32" y="5"/>
                      <a:pt x="30" y="13"/>
                    </a:cubicBezTo>
                    <a:cubicBezTo>
                      <a:pt x="0" y="125"/>
                      <a:pt x="0" y="125"/>
                      <a:pt x="0" y="125"/>
                    </a:cubicBezTo>
                    <a:cubicBezTo>
                      <a:pt x="11" y="145"/>
                      <a:pt x="11" y="145"/>
                      <a:pt x="11" y="145"/>
                    </a:cubicBezTo>
                    <a:lnTo>
                      <a:pt x="67" y="1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2" name="Freeform 101"/>
              <p:cNvSpPr>
                <a:spLocks/>
              </p:cNvSpPr>
              <p:nvPr/>
            </p:nvSpPr>
            <p:spPr bwMode="auto">
              <a:xfrm>
                <a:off x="1990725" y="2068513"/>
                <a:ext cx="139700" cy="147637"/>
              </a:xfrm>
              <a:custGeom>
                <a:avLst/>
                <a:gdLst>
                  <a:gd name="T0" fmla="*/ 154 w 156"/>
                  <a:gd name="T1" fmla="*/ 14 h 164"/>
                  <a:gd name="T2" fmla="*/ 134 w 156"/>
                  <a:gd name="T3" fmla="*/ 3 h 164"/>
                  <a:gd name="T4" fmla="*/ 22 w 156"/>
                  <a:gd name="T5" fmla="*/ 33 h 164"/>
                  <a:gd name="T6" fmla="*/ 11 w 156"/>
                  <a:gd name="T7" fmla="*/ 52 h 164"/>
                  <a:gd name="T8" fmla="*/ 25 w 156"/>
                  <a:gd name="T9" fmla="*/ 108 h 164"/>
                  <a:gd name="T10" fmla="*/ 20 w 156"/>
                  <a:gd name="T11" fmla="*/ 109 h 164"/>
                  <a:gd name="T12" fmla="*/ 20 w 156"/>
                  <a:gd name="T13" fmla="*/ 109 h 164"/>
                  <a:gd name="T14" fmla="*/ 7 w 156"/>
                  <a:gd name="T15" fmla="*/ 113 h 164"/>
                  <a:gd name="T16" fmla="*/ 5 w 156"/>
                  <a:gd name="T17" fmla="*/ 123 h 164"/>
                  <a:gd name="T18" fmla="*/ 50 w 156"/>
                  <a:gd name="T19" fmla="*/ 160 h 164"/>
                  <a:gd name="T20" fmla="*/ 62 w 156"/>
                  <a:gd name="T21" fmla="*/ 157 h 164"/>
                  <a:gd name="T22" fmla="*/ 82 w 156"/>
                  <a:gd name="T23" fmla="*/ 102 h 164"/>
                  <a:gd name="T24" fmla="*/ 76 w 156"/>
                  <a:gd name="T25" fmla="*/ 94 h 164"/>
                  <a:gd name="T26" fmla="*/ 63 w 156"/>
                  <a:gd name="T27" fmla="*/ 98 h 164"/>
                  <a:gd name="T28" fmla="*/ 56 w 156"/>
                  <a:gd name="T29" fmla="*/ 100 h 164"/>
                  <a:gd name="T30" fmla="*/ 46 w 156"/>
                  <a:gd name="T31" fmla="*/ 60 h 164"/>
                  <a:gd name="T32" fmla="*/ 142 w 156"/>
                  <a:gd name="T33" fmla="*/ 34 h 164"/>
                  <a:gd name="T34" fmla="*/ 154 w 156"/>
                  <a:gd name="T35" fmla="*/ 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64">
                    <a:moveTo>
                      <a:pt x="154" y="14"/>
                    </a:moveTo>
                    <a:cubicBezTo>
                      <a:pt x="151" y="6"/>
                      <a:pt x="142" y="0"/>
                      <a:pt x="134" y="3"/>
                    </a:cubicBezTo>
                    <a:cubicBezTo>
                      <a:pt x="22" y="33"/>
                      <a:pt x="22" y="33"/>
                      <a:pt x="22" y="33"/>
                    </a:cubicBezTo>
                    <a:cubicBezTo>
                      <a:pt x="11" y="52"/>
                      <a:pt x="11" y="52"/>
                      <a:pt x="11" y="52"/>
                    </a:cubicBezTo>
                    <a:cubicBezTo>
                      <a:pt x="25" y="108"/>
                      <a:pt x="25" y="108"/>
                      <a:pt x="25" y="108"/>
                    </a:cubicBezTo>
                    <a:cubicBezTo>
                      <a:pt x="20" y="109"/>
                      <a:pt x="20" y="109"/>
                      <a:pt x="20" y="109"/>
                    </a:cubicBezTo>
                    <a:cubicBezTo>
                      <a:pt x="20" y="109"/>
                      <a:pt x="20" y="109"/>
                      <a:pt x="20" y="109"/>
                    </a:cubicBezTo>
                    <a:cubicBezTo>
                      <a:pt x="7" y="113"/>
                      <a:pt x="7" y="113"/>
                      <a:pt x="7" y="113"/>
                    </a:cubicBezTo>
                    <a:cubicBezTo>
                      <a:pt x="1" y="114"/>
                      <a:pt x="0" y="119"/>
                      <a:pt x="5" y="123"/>
                    </a:cubicBezTo>
                    <a:cubicBezTo>
                      <a:pt x="50" y="160"/>
                      <a:pt x="50" y="160"/>
                      <a:pt x="50" y="160"/>
                    </a:cubicBezTo>
                    <a:cubicBezTo>
                      <a:pt x="55" y="164"/>
                      <a:pt x="60" y="163"/>
                      <a:pt x="62" y="157"/>
                    </a:cubicBezTo>
                    <a:cubicBezTo>
                      <a:pt x="82" y="102"/>
                      <a:pt x="82" y="102"/>
                      <a:pt x="82" y="102"/>
                    </a:cubicBezTo>
                    <a:cubicBezTo>
                      <a:pt x="85" y="96"/>
                      <a:pt x="81" y="93"/>
                      <a:pt x="76" y="94"/>
                    </a:cubicBezTo>
                    <a:cubicBezTo>
                      <a:pt x="63" y="98"/>
                      <a:pt x="63" y="98"/>
                      <a:pt x="63" y="98"/>
                    </a:cubicBezTo>
                    <a:cubicBezTo>
                      <a:pt x="56" y="100"/>
                      <a:pt x="56" y="100"/>
                      <a:pt x="56" y="100"/>
                    </a:cubicBezTo>
                    <a:cubicBezTo>
                      <a:pt x="46" y="60"/>
                      <a:pt x="46" y="60"/>
                      <a:pt x="46" y="60"/>
                    </a:cubicBezTo>
                    <a:cubicBezTo>
                      <a:pt x="142" y="34"/>
                      <a:pt x="142" y="34"/>
                      <a:pt x="142" y="34"/>
                    </a:cubicBezTo>
                    <a:cubicBezTo>
                      <a:pt x="151" y="31"/>
                      <a:pt x="156" y="23"/>
                      <a:pt x="154"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sp>
            <p:nvSpPr>
              <p:cNvPr id="103" name="Freeform 102"/>
              <p:cNvSpPr>
                <a:spLocks/>
              </p:cNvSpPr>
              <p:nvPr/>
            </p:nvSpPr>
            <p:spPr bwMode="auto">
              <a:xfrm>
                <a:off x="1708150" y="1884363"/>
                <a:ext cx="139700" cy="147637"/>
              </a:xfrm>
              <a:custGeom>
                <a:avLst/>
                <a:gdLst>
                  <a:gd name="T0" fmla="*/ 22 w 156"/>
                  <a:gd name="T1" fmla="*/ 162 h 164"/>
                  <a:gd name="T2" fmla="*/ 134 w 156"/>
                  <a:gd name="T3" fmla="*/ 132 h 164"/>
                  <a:gd name="T4" fmla="*/ 146 w 156"/>
                  <a:gd name="T5" fmla="*/ 112 h 164"/>
                  <a:gd name="T6" fmla="*/ 131 w 156"/>
                  <a:gd name="T7" fmla="*/ 57 h 164"/>
                  <a:gd name="T8" fmla="*/ 136 w 156"/>
                  <a:gd name="T9" fmla="*/ 55 h 164"/>
                  <a:gd name="T10" fmla="*/ 137 w 156"/>
                  <a:gd name="T11" fmla="*/ 55 h 164"/>
                  <a:gd name="T12" fmla="*/ 149 w 156"/>
                  <a:gd name="T13" fmla="*/ 52 h 164"/>
                  <a:gd name="T14" fmla="*/ 151 w 156"/>
                  <a:gd name="T15" fmla="*/ 42 h 164"/>
                  <a:gd name="T16" fmla="*/ 106 w 156"/>
                  <a:gd name="T17" fmla="*/ 4 h 164"/>
                  <a:gd name="T18" fmla="*/ 94 w 156"/>
                  <a:gd name="T19" fmla="*/ 7 h 164"/>
                  <a:gd name="T20" fmla="*/ 74 w 156"/>
                  <a:gd name="T21" fmla="*/ 63 h 164"/>
                  <a:gd name="T22" fmla="*/ 81 w 156"/>
                  <a:gd name="T23" fmla="*/ 70 h 164"/>
                  <a:gd name="T24" fmla="*/ 93 w 156"/>
                  <a:gd name="T25" fmla="*/ 67 h 164"/>
                  <a:gd name="T26" fmla="*/ 100 w 156"/>
                  <a:gd name="T27" fmla="*/ 65 h 164"/>
                  <a:gd name="T28" fmla="*/ 111 w 156"/>
                  <a:gd name="T29" fmla="*/ 105 h 164"/>
                  <a:gd name="T30" fmla="*/ 14 w 156"/>
                  <a:gd name="T31" fmla="*/ 131 h 164"/>
                  <a:gd name="T32" fmla="*/ 3 w 156"/>
                  <a:gd name="T33" fmla="*/ 151 h 164"/>
                  <a:gd name="T34" fmla="*/ 22 w 156"/>
                  <a:gd name="T35" fmla="*/ 16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164">
                    <a:moveTo>
                      <a:pt x="22" y="162"/>
                    </a:moveTo>
                    <a:cubicBezTo>
                      <a:pt x="134" y="132"/>
                      <a:pt x="134" y="132"/>
                      <a:pt x="134" y="132"/>
                    </a:cubicBezTo>
                    <a:cubicBezTo>
                      <a:pt x="146" y="112"/>
                      <a:pt x="146" y="112"/>
                      <a:pt x="146" y="112"/>
                    </a:cubicBezTo>
                    <a:cubicBezTo>
                      <a:pt x="131" y="57"/>
                      <a:pt x="131" y="57"/>
                      <a:pt x="131" y="57"/>
                    </a:cubicBezTo>
                    <a:cubicBezTo>
                      <a:pt x="136" y="55"/>
                      <a:pt x="136" y="55"/>
                      <a:pt x="136" y="55"/>
                    </a:cubicBezTo>
                    <a:cubicBezTo>
                      <a:pt x="137" y="55"/>
                      <a:pt x="137" y="55"/>
                      <a:pt x="137" y="55"/>
                    </a:cubicBezTo>
                    <a:cubicBezTo>
                      <a:pt x="149" y="52"/>
                      <a:pt x="149" y="52"/>
                      <a:pt x="149" y="52"/>
                    </a:cubicBezTo>
                    <a:cubicBezTo>
                      <a:pt x="155" y="50"/>
                      <a:pt x="156" y="46"/>
                      <a:pt x="151" y="42"/>
                    </a:cubicBezTo>
                    <a:cubicBezTo>
                      <a:pt x="106" y="4"/>
                      <a:pt x="106" y="4"/>
                      <a:pt x="106" y="4"/>
                    </a:cubicBezTo>
                    <a:cubicBezTo>
                      <a:pt x="102" y="0"/>
                      <a:pt x="96" y="2"/>
                      <a:pt x="94" y="7"/>
                    </a:cubicBezTo>
                    <a:cubicBezTo>
                      <a:pt x="74" y="63"/>
                      <a:pt x="74" y="63"/>
                      <a:pt x="74" y="63"/>
                    </a:cubicBezTo>
                    <a:cubicBezTo>
                      <a:pt x="72" y="68"/>
                      <a:pt x="75" y="72"/>
                      <a:pt x="81" y="70"/>
                    </a:cubicBezTo>
                    <a:cubicBezTo>
                      <a:pt x="93" y="67"/>
                      <a:pt x="93" y="67"/>
                      <a:pt x="93" y="67"/>
                    </a:cubicBezTo>
                    <a:cubicBezTo>
                      <a:pt x="100" y="65"/>
                      <a:pt x="100" y="65"/>
                      <a:pt x="100" y="65"/>
                    </a:cubicBezTo>
                    <a:cubicBezTo>
                      <a:pt x="111" y="105"/>
                      <a:pt x="111" y="105"/>
                      <a:pt x="111" y="105"/>
                    </a:cubicBezTo>
                    <a:cubicBezTo>
                      <a:pt x="14" y="131"/>
                      <a:pt x="14" y="131"/>
                      <a:pt x="14" y="131"/>
                    </a:cubicBezTo>
                    <a:cubicBezTo>
                      <a:pt x="6" y="133"/>
                      <a:pt x="0" y="142"/>
                      <a:pt x="3" y="151"/>
                    </a:cubicBezTo>
                    <a:cubicBezTo>
                      <a:pt x="5" y="159"/>
                      <a:pt x="14" y="164"/>
                      <a:pt x="22" y="1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dirty="0"/>
              </a:p>
            </p:txBody>
          </p:sp>
        </p:grpSp>
        <p:sp>
          <p:nvSpPr>
            <p:cNvPr id="96" name="TextBox 95"/>
            <p:cNvSpPr txBox="1"/>
            <p:nvPr/>
          </p:nvSpPr>
          <p:spPr>
            <a:xfrm>
              <a:off x="3082883" y="2246983"/>
              <a:ext cx="855305" cy="1993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solidFill>
                    <a:srgbClr val="FFFFFF"/>
                  </a:solidFill>
                  <a:cs typeface="Franklin Gothic Book"/>
                </a:rPr>
                <a:t>IPS</a:t>
              </a:r>
            </a:p>
          </p:txBody>
        </p:sp>
      </p:grpSp>
      <p:sp>
        <p:nvSpPr>
          <p:cNvPr id="104" name="TextBox 103"/>
          <p:cNvSpPr txBox="1"/>
          <p:nvPr/>
        </p:nvSpPr>
        <p:spPr>
          <a:xfrm>
            <a:off x="7970849" y="3525474"/>
            <a:ext cx="901785" cy="37317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900" dirty="0">
                <a:solidFill>
                  <a:srgbClr val="000000"/>
                </a:solidFill>
                <a:latin typeface="Franklin Gothic Book"/>
                <a:cs typeface="Franklin Gothic Book"/>
              </a:rPr>
              <a:t>Policy Enforcement</a:t>
            </a:r>
            <a:endParaRPr lang="en-US" sz="900" dirty="0">
              <a:solidFill>
                <a:srgbClr val="000000"/>
              </a:solidFill>
              <a:latin typeface="Franklin Gothic Book"/>
            </a:endParaRPr>
          </a:p>
        </p:txBody>
      </p:sp>
      <p:sp>
        <p:nvSpPr>
          <p:cNvPr id="105" name="TextBox 104"/>
          <p:cNvSpPr txBox="1"/>
          <p:nvPr/>
        </p:nvSpPr>
        <p:spPr>
          <a:xfrm>
            <a:off x="5838482" y="4413197"/>
            <a:ext cx="743384" cy="3718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900" dirty="0">
                <a:solidFill>
                  <a:srgbClr val="000000"/>
                </a:solidFill>
                <a:latin typeface="Franklin Gothic Book"/>
                <a:cs typeface="Franklin Gothic Book"/>
              </a:rPr>
              <a:t>Scale-Out</a:t>
            </a:r>
          </a:p>
          <a:p>
            <a:pPr algn="ctr">
              <a:lnSpc>
                <a:spcPts val="1080"/>
              </a:lnSpc>
            </a:pPr>
            <a:r>
              <a:rPr lang="en-US" sz="900" dirty="0">
                <a:solidFill>
                  <a:srgbClr val="000000"/>
                </a:solidFill>
                <a:latin typeface="Franklin Gothic Book"/>
                <a:cs typeface="Franklin Gothic Book"/>
              </a:rPr>
              <a:t>for Growth</a:t>
            </a:r>
          </a:p>
        </p:txBody>
      </p:sp>
      <p:cxnSp>
        <p:nvCxnSpPr>
          <p:cNvPr id="106" name="Straight Arrow Connector 105"/>
          <p:cNvCxnSpPr/>
          <p:nvPr/>
        </p:nvCxnSpPr>
        <p:spPr>
          <a:xfrm>
            <a:off x="6530077" y="4091324"/>
            <a:ext cx="0" cy="880212"/>
          </a:xfrm>
          <a:prstGeom prst="straightConnector1">
            <a:avLst/>
          </a:prstGeom>
          <a:ln w="28575" cmpd="sng">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7" name="TextBox 106"/>
          <p:cNvSpPr txBox="1"/>
          <p:nvPr/>
        </p:nvSpPr>
        <p:spPr>
          <a:xfrm>
            <a:off x="7850394" y="5192542"/>
            <a:ext cx="1120618" cy="23339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80"/>
              </a:lnSpc>
            </a:pPr>
            <a:r>
              <a:rPr lang="en-US" sz="900" dirty="0">
                <a:solidFill>
                  <a:srgbClr val="000000"/>
                </a:solidFill>
                <a:latin typeface="Franklin Gothic Book"/>
                <a:cs typeface="Franklin Gothic Book"/>
              </a:rPr>
              <a:t>Defense-in-Depth</a:t>
            </a:r>
          </a:p>
        </p:txBody>
      </p:sp>
      <p:sp>
        <p:nvSpPr>
          <p:cNvPr id="108" name="Freeform 107"/>
          <p:cNvSpPr>
            <a:spLocks/>
          </p:cNvSpPr>
          <p:nvPr/>
        </p:nvSpPr>
        <p:spPr bwMode="auto">
          <a:xfrm>
            <a:off x="9596563" y="1738524"/>
            <a:ext cx="1022305" cy="180758"/>
          </a:xfrm>
          <a:custGeom>
            <a:avLst/>
            <a:gdLst>
              <a:gd name="T0" fmla="*/ 467 w 467"/>
              <a:gd name="T1" fmla="*/ 147 h 195"/>
              <a:gd name="T2" fmla="*/ 419 w 467"/>
              <a:gd name="T3" fmla="*/ 195 h 195"/>
              <a:gd name="T4" fmla="*/ 48 w 467"/>
              <a:gd name="T5" fmla="*/ 195 h 195"/>
              <a:gd name="T6" fmla="*/ 0 w 467"/>
              <a:gd name="T7" fmla="*/ 147 h 195"/>
              <a:gd name="T8" fmla="*/ 0 w 467"/>
              <a:gd name="T9" fmla="*/ 48 h 195"/>
              <a:gd name="T10" fmla="*/ 48 w 467"/>
              <a:gd name="T11" fmla="*/ 0 h 195"/>
              <a:gd name="T12" fmla="*/ 419 w 467"/>
              <a:gd name="T13" fmla="*/ 0 h 195"/>
              <a:gd name="T14" fmla="*/ 467 w 467"/>
              <a:gd name="T15" fmla="*/ 48 h 195"/>
              <a:gd name="T16" fmla="*/ 467 w 467"/>
              <a:gd name="T17" fmla="*/ 1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95">
                <a:moveTo>
                  <a:pt x="467" y="147"/>
                </a:moveTo>
                <a:cubicBezTo>
                  <a:pt x="467" y="173"/>
                  <a:pt x="445" y="195"/>
                  <a:pt x="419" y="195"/>
                </a:cubicBezTo>
                <a:cubicBezTo>
                  <a:pt x="48" y="195"/>
                  <a:pt x="48" y="195"/>
                  <a:pt x="48" y="195"/>
                </a:cubicBezTo>
                <a:cubicBezTo>
                  <a:pt x="21" y="195"/>
                  <a:pt x="0" y="173"/>
                  <a:pt x="0" y="147"/>
                </a:cubicBezTo>
                <a:cubicBezTo>
                  <a:pt x="0" y="48"/>
                  <a:pt x="0" y="48"/>
                  <a:pt x="0" y="48"/>
                </a:cubicBezTo>
                <a:cubicBezTo>
                  <a:pt x="0" y="22"/>
                  <a:pt x="21" y="0"/>
                  <a:pt x="48" y="0"/>
                </a:cubicBezTo>
                <a:cubicBezTo>
                  <a:pt x="419" y="0"/>
                  <a:pt x="419" y="0"/>
                  <a:pt x="419" y="0"/>
                </a:cubicBezTo>
                <a:cubicBezTo>
                  <a:pt x="445" y="0"/>
                  <a:pt x="467" y="22"/>
                  <a:pt x="467" y="48"/>
                </a:cubicBezTo>
                <a:lnTo>
                  <a:pt x="467" y="147"/>
                </a:lnTo>
                <a:close/>
              </a:path>
            </a:pathLst>
          </a:custGeom>
          <a:solidFill>
            <a:srgbClr val="4D4D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09" name="TextBox 108"/>
          <p:cNvSpPr txBox="1"/>
          <p:nvPr/>
        </p:nvSpPr>
        <p:spPr>
          <a:xfrm>
            <a:off x="9560640" y="1720363"/>
            <a:ext cx="1092853" cy="24622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00"/>
              </a:lnSpc>
            </a:pPr>
            <a:r>
              <a:rPr lang="en-US" sz="700" dirty="0">
                <a:solidFill>
                  <a:srgbClr val="FFFFFF"/>
                </a:solidFill>
                <a:latin typeface="Franklin Gothic Book"/>
                <a:cs typeface="Franklin Gothic Book"/>
              </a:rPr>
              <a:t>Application Services</a:t>
            </a:r>
            <a:endParaRPr lang="en-US" sz="700" dirty="0">
              <a:solidFill>
                <a:srgbClr val="FFFFFF"/>
              </a:solidFill>
              <a:latin typeface="Franklin Gothic Book"/>
            </a:endParaRPr>
          </a:p>
        </p:txBody>
      </p:sp>
      <p:grpSp>
        <p:nvGrpSpPr>
          <p:cNvPr id="110" name="Group 109"/>
          <p:cNvGrpSpPr/>
          <p:nvPr/>
        </p:nvGrpSpPr>
        <p:grpSpPr>
          <a:xfrm>
            <a:off x="11072732" y="2205160"/>
            <a:ext cx="723147" cy="652784"/>
            <a:chOff x="3732212" y="5181600"/>
            <a:chExt cx="1140110" cy="1029173"/>
          </a:xfrm>
        </p:grpSpPr>
        <p:sp>
          <p:nvSpPr>
            <p:cNvPr id="111" name="Freeform 110"/>
            <p:cNvSpPr>
              <a:spLocks noEditPoints="1"/>
            </p:cNvSpPr>
            <p:nvPr/>
          </p:nvSpPr>
          <p:spPr bwMode="auto">
            <a:xfrm>
              <a:off x="3960812" y="5181600"/>
              <a:ext cx="725978" cy="687186"/>
            </a:xfrm>
            <a:custGeom>
              <a:avLst/>
              <a:gdLst>
                <a:gd name="T0" fmla="*/ 456 w 553"/>
                <a:gd name="T1" fmla="*/ 0 h 524"/>
                <a:gd name="T2" fmla="*/ 210 w 553"/>
                <a:gd name="T3" fmla="*/ 0 h 524"/>
                <a:gd name="T4" fmla="*/ 113 w 553"/>
                <a:gd name="T5" fmla="*/ 97 h 524"/>
                <a:gd name="T6" fmla="*/ 113 w 553"/>
                <a:gd name="T7" fmla="*/ 143 h 524"/>
                <a:gd name="T8" fmla="*/ 97 w 553"/>
                <a:gd name="T9" fmla="*/ 143 h 524"/>
                <a:gd name="T10" fmla="*/ 0 w 553"/>
                <a:gd name="T11" fmla="*/ 240 h 524"/>
                <a:gd name="T12" fmla="*/ 0 w 553"/>
                <a:gd name="T13" fmla="*/ 427 h 524"/>
                <a:gd name="T14" fmla="*/ 97 w 553"/>
                <a:gd name="T15" fmla="*/ 524 h 524"/>
                <a:gd name="T16" fmla="*/ 343 w 553"/>
                <a:gd name="T17" fmla="*/ 524 h 524"/>
                <a:gd name="T18" fmla="*/ 440 w 553"/>
                <a:gd name="T19" fmla="*/ 427 h 524"/>
                <a:gd name="T20" fmla="*/ 440 w 553"/>
                <a:gd name="T21" fmla="*/ 381 h 524"/>
                <a:gd name="T22" fmla="*/ 456 w 553"/>
                <a:gd name="T23" fmla="*/ 381 h 524"/>
                <a:gd name="T24" fmla="*/ 553 w 553"/>
                <a:gd name="T25" fmla="*/ 284 h 524"/>
                <a:gd name="T26" fmla="*/ 553 w 553"/>
                <a:gd name="T27" fmla="*/ 97 h 524"/>
                <a:gd name="T28" fmla="*/ 456 w 553"/>
                <a:gd name="T29" fmla="*/ 0 h 524"/>
                <a:gd name="T30" fmla="*/ 190 w 553"/>
                <a:gd name="T31" fmla="*/ 22 h 524"/>
                <a:gd name="T32" fmla="*/ 217 w 553"/>
                <a:gd name="T33" fmla="*/ 49 h 524"/>
                <a:gd name="T34" fmla="*/ 190 w 553"/>
                <a:gd name="T35" fmla="*/ 76 h 524"/>
                <a:gd name="T36" fmla="*/ 164 w 553"/>
                <a:gd name="T37" fmla="*/ 49 h 524"/>
                <a:gd name="T38" fmla="*/ 190 w 553"/>
                <a:gd name="T39" fmla="*/ 22 h 524"/>
                <a:gd name="T40" fmla="*/ 77 w 553"/>
                <a:gd name="T41" fmla="*/ 165 h 524"/>
                <a:gd name="T42" fmla="*/ 104 w 553"/>
                <a:gd name="T43" fmla="*/ 192 h 524"/>
                <a:gd name="T44" fmla="*/ 77 w 553"/>
                <a:gd name="T45" fmla="*/ 219 h 524"/>
                <a:gd name="T46" fmla="*/ 50 w 553"/>
                <a:gd name="T47" fmla="*/ 192 h 524"/>
                <a:gd name="T48" fmla="*/ 77 w 553"/>
                <a:gd name="T49" fmla="*/ 165 h 524"/>
                <a:gd name="T50" fmla="*/ 395 w 553"/>
                <a:gd name="T51" fmla="*/ 427 h 524"/>
                <a:gd name="T52" fmla="*/ 343 w 553"/>
                <a:gd name="T53" fmla="*/ 480 h 524"/>
                <a:gd name="T54" fmla="*/ 97 w 553"/>
                <a:gd name="T55" fmla="*/ 480 h 524"/>
                <a:gd name="T56" fmla="*/ 44 w 553"/>
                <a:gd name="T57" fmla="*/ 427 h 524"/>
                <a:gd name="T58" fmla="*/ 44 w 553"/>
                <a:gd name="T59" fmla="*/ 240 h 524"/>
                <a:gd name="T60" fmla="*/ 45 w 553"/>
                <a:gd name="T61" fmla="*/ 230 h 524"/>
                <a:gd name="T62" fmla="*/ 394 w 553"/>
                <a:gd name="T63" fmla="*/ 230 h 524"/>
                <a:gd name="T64" fmla="*/ 395 w 553"/>
                <a:gd name="T65" fmla="*/ 240 h 524"/>
                <a:gd name="T66" fmla="*/ 395 w 553"/>
                <a:gd name="T67" fmla="*/ 427 h 524"/>
                <a:gd name="T68" fmla="*/ 509 w 553"/>
                <a:gd name="T69" fmla="*/ 284 h 524"/>
                <a:gd name="T70" fmla="*/ 456 w 553"/>
                <a:gd name="T71" fmla="*/ 336 h 524"/>
                <a:gd name="T72" fmla="*/ 440 w 553"/>
                <a:gd name="T73" fmla="*/ 336 h 524"/>
                <a:gd name="T74" fmla="*/ 440 w 553"/>
                <a:gd name="T75" fmla="*/ 240 h 524"/>
                <a:gd name="T76" fmla="*/ 343 w 553"/>
                <a:gd name="T77" fmla="*/ 143 h 524"/>
                <a:gd name="T78" fmla="*/ 158 w 553"/>
                <a:gd name="T79" fmla="*/ 143 h 524"/>
                <a:gd name="T80" fmla="*/ 158 w 553"/>
                <a:gd name="T81" fmla="*/ 97 h 524"/>
                <a:gd name="T82" fmla="*/ 159 w 553"/>
                <a:gd name="T83" fmla="*/ 86 h 524"/>
                <a:gd name="T84" fmla="*/ 508 w 553"/>
                <a:gd name="T85" fmla="*/ 86 h 524"/>
                <a:gd name="T86" fmla="*/ 509 w 553"/>
                <a:gd name="T87" fmla="*/ 97 h 524"/>
                <a:gd name="T88" fmla="*/ 509 w 553"/>
                <a:gd name="T89" fmla="*/ 28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3" h="524">
                  <a:moveTo>
                    <a:pt x="456" y="0"/>
                  </a:moveTo>
                  <a:cubicBezTo>
                    <a:pt x="210" y="0"/>
                    <a:pt x="210" y="0"/>
                    <a:pt x="210" y="0"/>
                  </a:cubicBezTo>
                  <a:cubicBezTo>
                    <a:pt x="157" y="0"/>
                    <a:pt x="113" y="44"/>
                    <a:pt x="113" y="97"/>
                  </a:cubicBezTo>
                  <a:cubicBezTo>
                    <a:pt x="113" y="143"/>
                    <a:pt x="113" y="143"/>
                    <a:pt x="113" y="143"/>
                  </a:cubicBezTo>
                  <a:cubicBezTo>
                    <a:pt x="97" y="143"/>
                    <a:pt x="97" y="143"/>
                    <a:pt x="97" y="143"/>
                  </a:cubicBezTo>
                  <a:cubicBezTo>
                    <a:pt x="43" y="143"/>
                    <a:pt x="0" y="187"/>
                    <a:pt x="0" y="240"/>
                  </a:cubicBezTo>
                  <a:cubicBezTo>
                    <a:pt x="0" y="427"/>
                    <a:pt x="0" y="427"/>
                    <a:pt x="0" y="427"/>
                  </a:cubicBezTo>
                  <a:cubicBezTo>
                    <a:pt x="0" y="480"/>
                    <a:pt x="43" y="524"/>
                    <a:pt x="97" y="524"/>
                  </a:cubicBezTo>
                  <a:cubicBezTo>
                    <a:pt x="343" y="524"/>
                    <a:pt x="343" y="524"/>
                    <a:pt x="343" y="524"/>
                  </a:cubicBezTo>
                  <a:cubicBezTo>
                    <a:pt x="396" y="524"/>
                    <a:pt x="440" y="480"/>
                    <a:pt x="440" y="427"/>
                  </a:cubicBezTo>
                  <a:cubicBezTo>
                    <a:pt x="440" y="381"/>
                    <a:pt x="440" y="381"/>
                    <a:pt x="440" y="381"/>
                  </a:cubicBezTo>
                  <a:cubicBezTo>
                    <a:pt x="456" y="381"/>
                    <a:pt x="456" y="381"/>
                    <a:pt x="456" y="381"/>
                  </a:cubicBezTo>
                  <a:cubicBezTo>
                    <a:pt x="510" y="381"/>
                    <a:pt x="553" y="337"/>
                    <a:pt x="553" y="284"/>
                  </a:cubicBezTo>
                  <a:cubicBezTo>
                    <a:pt x="553" y="97"/>
                    <a:pt x="553" y="97"/>
                    <a:pt x="553" y="97"/>
                  </a:cubicBezTo>
                  <a:cubicBezTo>
                    <a:pt x="553" y="44"/>
                    <a:pt x="510" y="0"/>
                    <a:pt x="456" y="0"/>
                  </a:cubicBezTo>
                  <a:close/>
                  <a:moveTo>
                    <a:pt x="190" y="22"/>
                  </a:moveTo>
                  <a:cubicBezTo>
                    <a:pt x="205" y="22"/>
                    <a:pt x="217" y="34"/>
                    <a:pt x="217" y="49"/>
                  </a:cubicBezTo>
                  <a:cubicBezTo>
                    <a:pt x="217" y="64"/>
                    <a:pt x="205" y="76"/>
                    <a:pt x="190" y="76"/>
                  </a:cubicBezTo>
                  <a:cubicBezTo>
                    <a:pt x="176" y="76"/>
                    <a:pt x="164" y="64"/>
                    <a:pt x="164" y="49"/>
                  </a:cubicBezTo>
                  <a:cubicBezTo>
                    <a:pt x="164" y="34"/>
                    <a:pt x="176" y="22"/>
                    <a:pt x="190" y="22"/>
                  </a:cubicBezTo>
                  <a:close/>
                  <a:moveTo>
                    <a:pt x="77" y="165"/>
                  </a:moveTo>
                  <a:cubicBezTo>
                    <a:pt x="92" y="165"/>
                    <a:pt x="104" y="177"/>
                    <a:pt x="104" y="192"/>
                  </a:cubicBezTo>
                  <a:cubicBezTo>
                    <a:pt x="104" y="207"/>
                    <a:pt x="92" y="219"/>
                    <a:pt x="77" y="219"/>
                  </a:cubicBezTo>
                  <a:cubicBezTo>
                    <a:pt x="62" y="219"/>
                    <a:pt x="50" y="207"/>
                    <a:pt x="50" y="192"/>
                  </a:cubicBezTo>
                  <a:cubicBezTo>
                    <a:pt x="50" y="177"/>
                    <a:pt x="62" y="165"/>
                    <a:pt x="77" y="165"/>
                  </a:cubicBezTo>
                  <a:close/>
                  <a:moveTo>
                    <a:pt x="395" y="427"/>
                  </a:moveTo>
                  <a:cubicBezTo>
                    <a:pt x="395" y="456"/>
                    <a:pt x="372" y="480"/>
                    <a:pt x="343" y="480"/>
                  </a:cubicBezTo>
                  <a:cubicBezTo>
                    <a:pt x="97" y="480"/>
                    <a:pt x="97" y="480"/>
                    <a:pt x="97" y="480"/>
                  </a:cubicBezTo>
                  <a:cubicBezTo>
                    <a:pt x="68" y="480"/>
                    <a:pt x="44" y="456"/>
                    <a:pt x="44" y="427"/>
                  </a:cubicBezTo>
                  <a:cubicBezTo>
                    <a:pt x="44" y="240"/>
                    <a:pt x="44" y="240"/>
                    <a:pt x="44" y="240"/>
                  </a:cubicBezTo>
                  <a:cubicBezTo>
                    <a:pt x="44" y="237"/>
                    <a:pt x="45" y="233"/>
                    <a:pt x="45" y="230"/>
                  </a:cubicBezTo>
                  <a:cubicBezTo>
                    <a:pt x="394" y="230"/>
                    <a:pt x="394" y="230"/>
                    <a:pt x="394" y="230"/>
                  </a:cubicBezTo>
                  <a:cubicBezTo>
                    <a:pt x="395" y="233"/>
                    <a:pt x="395" y="237"/>
                    <a:pt x="395" y="240"/>
                  </a:cubicBezTo>
                  <a:lnTo>
                    <a:pt x="395" y="427"/>
                  </a:lnTo>
                  <a:close/>
                  <a:moveTo>
                    <a:pt x="509" y="284"/>
                  </a:moveTo>
                  <a:cubicBezTo>
                    <a:pt x="509" y="313"/>
                    <a:pt x="485" y="336"/>
                    <a:pt x="456" y="336"/>
                  </a:cubicBezTo>
                  <a:cubicBezTo>
                    <a:pt x="440" y="336"/>
                    <a:pt x="440" y="336"/>
                    <a:pt x="440" y="336"/>
                  </a:cubicBezTo>
                  <a:cubicBezTo>
                    <a:pt x="440" y="240"/>
                    <a:pt x="440" y="240"/>
                    <a:pt x="440" y="240"/>
                  </a:cubicBezTo>
                  <a:cubicBezTo>
                    <a:pt x="440" y="187"/>
                    <a:pt x="396" y="143"/>
                    <a:pt x="343" y="143"/>
                  </a:cubicBezTo>
                  <a:cubicBezTo>
                    <a:pt x="158" y="143"/>
                    <a:pt x="158" y="143"/>
                    <a:pt x="158" y="143"/>
                  </a:cubicBezTo>
                  <a:cubicBezTo>
                    <a:pt x="158" y="97"/>
                    <a:pt x="158" y="97"/>
                    <a:pt x="158" y="97"/>
                  </a:cubicBezTo>
                  <a:cubicBezTo>
                    <a:pt x="158" y="93"/>
                    <a:pt x="158" y="90"/>
                    <a:pt x="159" y="86"/>
                  </a:cubicBezTo>
                  <a:cubicBezTo>
                    <a:pt x="508" y="86"/>
                    <a:pt x="508" y="86"/>
                    <a:pt x="508" y="86"/>
                  </a:cubicBezTo>
                  <a:cubicBezTo>
                    <a:pt x="508" y="90"/>
                    <a:pt x="509" y="93"/>
                    <a:pt x="509" y="97"/>
                  </a:cubicBezTo>
                  <a:lnTo>
                    <a:pt x="509" y="284"/>
                  </a:lnTo>
                  <a:close/>
                </a:path>
              </a:pathLst>
            </a:custGeom>
            <a:solidFill>
              <a:srgbClr val="4D4D4F"/>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p>
          </p:txBody>
        </p:sp>
        <p:sp>
          <p:nvSpPr>
            <p:cNvPr id="112" name="TextBox 111"/>
            <p:cNvSpPr txBox="1"/>
            <p:nvPr/>
          </p:nvSpPr>
          <p:spPr>
            <a:xfrm>
              <a:off x="3732212" y="5865041"/>
              <a:ext cx="1140110" cy="34573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900" dirty="0">
                  <a:cs typeface="Franklin Gothic Book"/>
                </a:rPr>
                <a:t>Apps</a:t>
              </a:r>
            </a:p>
          </p:txBody>
        </p:sp>
      </p:grpSp>
      <p:pic>
        <p:nvPicPr>
          <p:cNvPr id="113" name="Picture 112" descr="funnel-3app.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0800000">
            <a:off x="7479107" y="3395871"/>
            <a:ext cx="1874931" cy="569708"/>
          </a:xfrm>
          <a:prstGeom prst="rect">
            <a:avLst/>
          </a:prstGeom>
        </p:spPr>
      </p:pic>
      <p:sp>
        <p:nvSpPr>
          <p:cNvPr id="114" name="Freeform 113"/>
          <p:cNvSpPr>
            <a:spLocks/>
          </p:cNvSpPr>
          <p:nvPr/>
        </p:nvSpPr>
        <p:spPr bwMode="auto">
          <a:xfrm>
            <a:off x="7598277" y="3892931"/>
            <a:ext cx="1655966" cy="193567"/>
          </a:xfrm>
          <a:custGeom>
            <a:avLst/>
            <a:gdLst>
              <a:gd name="T0" fmla="*/ 1108 w 1108"/>
              <a:gd name="T1" fmla="*/ 282 h 336"/>
              <a:gd name="T2" fmla="*/ 1054 w 1108"/>
              <a:gd name="T3" fmla="*/ 336 h 336"/>
              <a:gd name="T4" fmla="*/ 54 w 1108"/>
              <a:gd name="T5" fmla="*/ 336 h 336"/>
              <a:gd name="T6" fmla="*/ 0 w 1108"/>
              <a:gd name="T7" fmla="*/ 282 h 336"/>
              <a:gd name="T8" fmla="*/ 0 w 1108"/>
              <a:gd name="T9" fmla="*/ 54 h 336"/>
              <a:gd name="T10" fmla="*/ 54 w 1108"/>
              <a:gd name="T11" fmla="*/ 0 h 336"/>
              <a:gd name="T12" fmla="*/ 1054 w 1108"/>
              <a:gd name="T13" fmla="*/ 0 h 336"/>
              <a:gd name="T14" fmla="*/ 1108 w 1108"/>
              <a:gd name="T15" fmla="*/ 54 h 336"/>
              <a:gd name="T16" fmla="*/ 1108 w 1108"/>
              <a:gd name="T17" fmla="*/ 28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8" h="336">
                <a:moveTo>
                  <a:pt x="1108" y="282"/>
                </a:moveTo>
                <a:cubicBezTo>
                  <a:pt x="1108" y="312"/>
                  <a:pt x="1084" y="336"/>
                  <a:pt x="1054" y="336"/>
                </a:cubicBezTo>
                <a:cubicBezTo>
                  <a:pt x="54" y="336"/>
                  <a:pt x="54" y="336"/>
                  <a:pt x="54" y="336"/>
                </a:cubicBezTo>
                <a:cubicBezTo>
                  <a:pt x="24" y="336"/>
                  <a:pt x="0" y="312"/>
                  <a:pt x="0" y="282"/>
                </a:cubicBezTo>
                <a:cubicBezTo>
                  <a:pt x="0" y="54"/>
                  <a:pt x="0" y="54"/>
                  <a:pt x="0" y="54"/>
                </a:cubicBezTo>
                <a:cubicBezTo>
                  <a:pt x="0" y="24"/>
                  <a:pt x="24" y="0"/>
                  <a:pt x="54" y="0"/>
                </a:cubicBezTo>
                <a:cubicBezTo>
                  <a:pt x="1054" y="0"/>
                  <a:pt x="1054" y="0"/>
                  <a:pt x="1054" y="0"/>
                </a:cubicBezTo>
                <a:cubicBezTo>
                  <a:pt x="1084" y="0"/>
                  <a:pt x="1108" y="24"/>
                  <a:pt x="1108" y="54"/>
                </a:cubicBezTo>
                <a:lnTo>
                  <a:pt x="1108" y="282"/>
                </a:lnTo>
                <a:close/>
              </a:path>
            </a:pathLst>
          </a:custGeom>
          <a:solidFill>
            <a:srgbClr val="0080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00">
              <a:solidFill>
                <a:srgbClr val="000000"/>
              </a:solidFill>
              <a:latin typeface="Franklin Gothic Book"/>
            </a:endParaRPr>
          </a:p>
        </p:txBody>
      </p:sp>
      <p:sp>
        <p:nvSpPr>
          <p:cNvPr id="115" name="TextBox 114"/>
          <p:cNvSpPr txBox="1"/>
          <p:nvPr/>
        </p:nvSpPr>
        <p:spPr>
          <a:xfrm>
            <a:off x="7731275" y="3892930"/>
            <a:ext cx="1388193" cy="191078"/>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700" dirty="0">
                <a:solidFill>
                  <a:srgbClr val="FFFFFF"/>
                </a:solidFill>
                <a:latin typeface="Franklin Gothic Book"/>
                <a:cs typeface="Franklin Gothic Book"/>
              </a:rPr>
              <a:t>Security Services</a:t>
            </a:r>
          </a:p>
        </p:txBody>
      </p:sp>
      <p:cxnSp>
        <p:nvCxnSpPr>
          <p:cNvPr id="116" name="Straight Arrow Connector 115"/>
          <p:cNvCxnSpPr/>
          <p:nvPr/>
        </p:nvCxnSpPr>
        <p:spPr>
          <a:xfrm flipH="1">
            <a:off x="6988236" y="5160153"/>
            <a:ext cx="2748327" cy="0"/>
          </a:xfrm>
          <a:prstGeom prst="straightConnector1">
            <a:avLst/>
          </a:prstGeom>
          <a:ln w="28575" cmpd="sng">
            <a:solidFill>
              <a:schemeClr val="tx2"/>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67810" y="5791200"/>
            <a:ext cx="1823591" cy="533400"/>
          </a:xfrm>
          <a:prstGeom prst="rect">
            <a:avLst/>
          </a:prstGeom>
        </p:spPr>
      </p:pic>
      <p:pic>
        <p:nvPicPr>
          <p:cNvPr id="118" name="Picture 11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696200" y="5712706"/>
            <a:ext cx="1828800" cy="688095"/>
          </a:xfrm>
          <a:prstGeom prst="rect">
            <a:avLst/>
          </a:prstGeom>
        </p:spPr>
      </p:pic>
      <p:pic>
        <p:nvPicPr>
          <p:cNvPr id="119" name="Picture 1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23444" y="5506870"/>
            <a:ext cx="1811357" cy="1122531"/>
          </a:xfrm>
          <a:prstGeom prst="rect">
            <a:avLst/>
          </a:prstGeom>
        </p:spPr>
      </p:pic>
      <p:sp>
        <p:nvSpPr>
          <p:cNvPr id="120" name="Rounded Rectangle 119"/>
          <p:cNvSpPr/>
          <p:nvPr/>
        </p:nvSpPr>
        <p:spPr>
          <a:xfrm>
            <a:off x="914401" y="1752601"/>
            <a:ext cx="3404283" cy="442675"/>
          </a:xfrm>
          <a:prstGeom prst="roundRect">
            <a:avLst/>
          </a:prstGeom>
          <a:gradFill>
            <a:gsLst>
              <a:gs pos="0">
                <a:schemeClr val="accent1"/>
              </a:gs>
              <a:gs pos="100000">
                <a:schemeClr val="accent1">
                  <a:lumMod val="50000"/>
                </a:schemeClr>
              </a:gs>
            </a:gsLst>
            <a:lin ang="0" scaled="1"/>
          </a:gra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spAutoFit/>
          </a:bodyPr>
          <a:lstStyle/>
          <a:p>
            <a:pPr algn="ctr"/>
            <a:r>
              <a:rPr lang="en-US" sz="2000" dirty="0">
                <a:solidFill>
                  <a:schemeClr val="bg1"/>
                </a:solidFill>
                <a:effectLst>
                  <a:outerShdw blurRad="25400" dist="25400" dir="2700000" algn="tl">
                    <a:srgbClr val="000000">
                      <a:alpha val="0"/>
                    </a:srgbClr>
                  </a:outerShdw>
                </a:effectLst>
              </a:rPr>
              <a:t>Visibility and Control</a:t>
            </a:r>
          </a:p>
        </p:txBody>
      </p:sp>
      <p:sp>
        <p:nvSpPr>
          <p:cNvPr id="121" name="Text Placeholder 8"/>
          <p:cNvSpPr txBox="1">
            <a:spLocks/>
          </p:cNvSpPr>
          <p:nvPr/>
        </p:nvSpPr>
        <p:spPr>
          <a:xfrm>
            <a:off x="846262" y="3543530"/>
            <a:ext cx="3540556" cy="811913"/>
          </a:xfrm>
          <a:prstGeom prst="rect">
            <a:avLst/>
          </a:prstGeom>
        </p:spPr>
        <p:txBody>
          <a:bodyPr lIns="91432" tIns="45717" rIns="91432" bIns="45717">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1900" dirty="0">
                <a:solidFill>
                  <a:srgbClr val="4D4D4F"/>
                </a:solidFill>
                <a:cs typeface="Franklin Gothic Book"/>
              </a:rPr>
              <a:t>Scale SSL across multiple security devices that are either blind or challenged with SSL performance to defend against encrypted threats</a:t>
            </a:r>
          </a:p>
        </p:txBody>
      </p:sp>
      <p:pic>
        <p:nvPicPr>
          <p:cNvPr id="122" name="Picture 121" descr="inspection.emf"/>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66862" y="2443529"/>
            <a:ext cx="936680" cy="950455"/>
          </a:xfrm>
          <a:prstGeom prst="rect">
            <a:avLst/>
          </a:prstGeom>
        </p:spPr>
      </p:pic>
    </p:spTree>
    <p:custDataLst>
      <p:tags r:id="rId1"/>
    </p:custDataLst>
    <p:extLst>
      <p:ext uri="{BB962C8B-B14F-4D97-AF65-F5344CB8AC3E}">
        <p14:creationId xmlns:p14="http://schemas.microsoft.com/office/powerpoint/2010/main" val="3009202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16" name="Oval 15"/>
          <p:cNvSpPr/>
          <p:nvPr/>
        </p:nvSpPr>
        <p:spPr>
          <a:xfrm>
            <a:off x="3456166" y="2066777"/>
            <a:ext cx="931179" cy="931179"/>
          </a:xfrm>
          <a:prstGeom prst="ellipse">
            <a:avLst/>
          </a:prstGeom>
          <a:noFill/>
          <a:ln w="19050">
            <a:solidFill>
              <a:srgbClr val="FF0000"/>
            </a:solidFill>
            <a:prstDash val="solid"/>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2" name="Title 1"/>
          <p:cNvSpPr>
            <a:spLocks noGrp="1"/>
          </p:cNvSpPr>
          <p:nvPr>
            <p:ph type="title"/>
          </p:nvPr>
        </p:nvSpPr>
        <p:spPr>
          <a:xfrm>
            <a:off x="645455" y="304917"/>
            <a:ext cx="10975658" cy="914400"/>
          </a:xfrm>
        </p:spPr>
        <p:txBody>
          <a:bodyPr/>
          <a:lstStyle/>
          <a:p>
            <a:r>
              <a:rPr lang="en-US" dirty="0" smtClean="0"/>
              <a:t>The first SSL Intercept implementation</a:t>
            </a:r>
            <a:br>
              <a:rPr lang="en-US" dirty="0" smtClean="0"/>
            </a:br>
            <a:r>
              <a:rPr lang="en-US" sz="2000" dirty="0"/>
              <a:t>Release Candidate 5 and version 1.0 (</a:t>
            </a:r>
            <a:r>
              <a:rPr lang="en-US" sz="2000" dirty="0" err="1"/>
              <a:t>iApp</a:t>
            </a:r>
            <a:r>
              <a:rPr lang="en-US" sz="2000" dirty="0"/>
              <a:t>)</a:t>
            </a:r>
            <a:endParaRPr lang="en-US" dirty="0"/>
          </a:p>
        </p:txBody>
      </p:sp>
      <p:cxnSp>
        <p:nvCxnSpPr>
          <p:cNvPr id="4" name="Straight Arrow Connector 3"/>
          <p:cNvCxnSpPr>
            <a:stCxn id="5" idx="6"/>
            <a:endCxn id="6" idx="2"/>
          </p:cNvCxnSpPr>
          <p:nvPr/>
        </p:nvCxnSpPr>
        <p:spPr>
          <a:xfrm>
            <a:off x="1324466" y="2222501"/>
            <a:ext cx="880751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Cloud 4"/>
          <p:cNvSpPr/>
          <p:nvPr/>
        </p:nvSpPr>
        <p:spPr>
          <a:xfrm>
            <a:off x="10432255" y="1824150"/>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6" name="Oval 5"/>
          <p:cNvSpPr/>
          <p:nvPr/>
        </p:nvSpPr>
        <p:spPr>
          <a:xfrm>
            <a:off x="645455" y="1882996"/>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a:t>
            </a:r>
          </a:p>
        </p:txBody>
      </p:sp>
      <p:sp>
        <p:nvSpPr>
          <p:cNvPr id="7" name="Oval 6"/>
          <p:cNvSpPr/>
          <p:nvPr/>
        </p:nvSpPr>
        <p:spPr>
          <a:xfrm>
            <a:off x="10131977" y="1995410"/>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sp>
        <p:nvSpPr>
          <p:cNvPr id="8" name="Rectangle 7"/>
          <p:cNvSpPr/>
          <p:nvPr/>
        </p:nvSpPr>
        <p:spPr>
          <a:xfrm>
            <a:off x="3316228" y="1908647"/>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600" dirty="0">
                <a:effectLst>
                  <a:outerShdw blurRad="38100" dist="25400" dir="2700000" algn="tl">
                    <a:srgbClr val="000000">
                      <a:alpha val="0"/>
                    </a:srgbClr>
                  </a:outerShdw>
                </a:effectLst>
                <a:latin typeface="+mj-lt"/>
              </a:rPr>
              <a:t>BIG-IP</a:t>
            </a:r>
          </a:p>
        </p:txBody>
      </p:sp>
      <p:cxnSp>
        <p:nvCxnSpPr>
          <p:cNvPr id="18" name="Straight Arrow Connector 17"/>
          <p:cNvCxnSpPr/>
          <p:nvPr/>
        </p:nvCxnSpPr>
        <p:spPr>
          <a:xfrm>
            <a:off x="1324466" y="5033094"/>
            <a:ext cx="880751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loud 18"/>
          <p:cNvSpPr/>
          <p:nvPr/>
        </p:nvSpPr>
        <p:spPr>
          <a:xfrm>
            <a:off x="10432255" y="4633719"/>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20" name="Oval 19"/>
          <p:cNvSpPr/>
          <p:nvPr/>
        </p:nvSpPr>
        <p:spPr>
          <a:xfrm>
            <a:off x="645455" y="4692565"/>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a:t>
            </a:r>
          </a:p>
        </p:txBody>
      </p:sp>
      <p:sp>
        <p:nvSpPr>
          <p:cNvPr id="21" name="Oval 20"/>
          <p:cNvSpPr/>
          <p:nvPr/>
        </p:nvSpPr>
        <p:spPr>
          <a:xfrm>
            <a:off x="10131977" y="4804979"/>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sp>
        <p:nvSpPr>
          <p:cNvPr id="26" name="Rectangle 25"/>
          <p:cNvSpPr/>
          <p:nvPr/>
        </p:nvSpPr>
        <p:spPr>
          <a:xfrm>
            <a:off x="3516570" y="2529690"/>
            <a:ext cx="803425" cy="397032"/>
          </a:xfrm>
          <a:prstGeom prst="rect">
            <a:avLst/>
          </a:prstGeom>
        </p:spPr>
        <p:txBody>
          <a:bodyPr wrap="none">
            <a:spAutoFit/>
          </a:bodyPr>
          <a:lstStyle/>
          <a:p>
            <a:pPr algn="ctr">
              <a:lnSpc>
                <a:spcPct val="90000"/>
              </a:lnSpc>
            </a:pPr>
            <a:r>
              <a:rPr lang="en-US" sz="1100" dirty="0">
                <a:solidFill>
                  <a:srgbClr val="FF0000"/>
                </a:solidFill>
                <a:effectLst>
                  <a:outerShdw blurRad="38100" dist="25400" dir="2700000" algn="tl">
                    <a:srgbClr val="000000">
                      <a:alpha val="0"/>
                    </a:srgbClr>
                  </a:outerShdw>
                </a:effectLst>
              </a:rPr>
              <a:t>Inspection</a:t>
            </a:r>
          </a:p>
          <a:p>
            <a:pPr algn="ctr">
              <a:lnSpc>
                <a:spcPct val="90000"/>
              </a:lnSpc>
            </a:pPr>
            <a:r>
              <a:rPr lang="en-US" sz="1100" dirty="0">
                <a:solidFill>
                  <a:srgbClr val="FF0000"/>
                </a:solidFill>
                <a:effectLst>
                  <a:outerShdw blurRad="38100" dist="25400" dir="2700000" algn="tl">
                    <a:srgbClr val="000000">
                      <a:alpha val="0"/>
                    </a:srgbClr>
                  </a:outerShdw>
                </a:effectLst>
              </a:rPr>
              <a:t>Zone</a:t>
            </a:r>
          </a:p>
        </p:txBody>
      </p:sp>
      <p:sp>
        <p:nvSpPr>
          <p:cNvPr id="27" name="Rectangle 26"/>
          <p:cNvSpPr/>
          <p:nvPr/>
        </p:nvSpPr>
        <p:spPr>
          <a:xfrm>
            <a:off x="5140131" y="4739977"/>
            <a:ext cx="1136850" cy="244682"/>
          </a:xfrm>
          <a:prstGeom prst="rect">
            <a:avLst/>
          </a:prstGeom>
        </p:spPr>
        <p:txBody>
          <a:bodyPr wrap="none">
            <a:spAutoFit/>
          </a:bodyPr>
          <a:lstStyle/>
          <a:p>
            <a:pPr algn="ctr">
              <a:lnSpc>
                <a:spcPct val="90000"/>
              </a:lnSpc>
            </a:pPr>
            <a:r>
              <a:rPr lang="en-US" sz="1100" dirty="0">
                <a:solidFill>
                  <a:srgbClr val="FF0000"/>
                </a:solidFill>
                <a:effectLst>
                  <a:outerShdw blurRad="38100" dist="25400" dir="2700000" algn="tl">
                    <a:srgbClr val="000000">
                      <a:alpha val="0"/>
                    </a:srgbClr>
                  </a:outerShdw>
                </a:effectLst>
              </a:rPr>
              <a:t>Inspection Zone</a:t>
            </a:r>
          </a:p>
        </p:txBody>
      </p:sp>
      <p:sp>
        <p:nvSpPr>
          <p:cNvPr id="28" name="Rectangle 27"/>
          <p:cNvSpPr/>
          <p:nvPr/>
        </p:nvSpPr>
        <p:spPr>
          <a:xfrm>
            <a:off x="3567362" y="3165917"/>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29" name="Oval 28"/>
          <p:cNvSpPr/>
          <p:nvPr/>
        </p:nvSpPr>
        <p:spPr>
          <a:xfrm>
            <a:off x="3845907" y="2923792"/>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31" name="Straight Connector 30"/>
          <p:cNvCxnSpPr>
            <a:stCxn id="29" idx="4"/>
            <a:endCxn id="28" idx="0"/>
          </p:cNvCxnSpPr>
          <p:nvPr/>
        </p:nvCxnSpPr>
        <p:spPr>
          <a:xfrm>
            <a:off x="3918281" y="3068539"/>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116875" y="4490237"/>
            <a:ext cx="1602811" cy="258532"/>
          </a:xfrm>
          <a:prstGeom prst="rect">
            <a:avLst/>
          </a:prstGeom>
        </p:spPr>
        <p:txBody>
          <a:bodyPr wrap="none">
            <a:spAutoFit/>
          </a:bodyPr>
          <a:lstStyle/>
          <a:p>
            <a:pPr algn="ctr">
              <a:lnSpc>
                <a:spcPct val="90000"/>
              </a:lnSpc>
            </a:pPr>
            <a:r>
              <a:rPr lang="en-US" sz="1200">
                <a:effectLst>
                  <a:outerShdw blurRad="38100" dist="25400" dir="2700000" algn="tl">
                    <a:srgbClr val="000000">
                      <a:alpha val="0"/>
                    </a:srgbClr>
                  </a:outerShdw>
                </a:effectLst>
              </a:rPr>
              <a:t>Two-box SSL Intercept</a:t>
            </a:r>
            <a:endParaRPr lang="en-US" sz="1200" dirty="0">
              <a:effectLst>
                <a:outerShdw blurRad="38100" dist="25400" dir="2700000" algn="tl">
                  <a:srgbClr val="000000">
                    <a:alpha val="0"/>
                  </a:srgbClr>
                </a:outerShdw>
              </a:effectLst>
            </a:endParaRPr>
          </a:p>
        </p:txBody>
      </p:sp>
      <p:sp>
        <p:nvSpPr>
          <p:cNvPr id="39" name="Rectangle 38"/>
          <p:cNvSpPr/>
          <p:nvPr/>
        </p:nvSpPr>
        <p:spPr>
          <a:xfrm>
            <a:off x="3108955" y="1684384"/>
            <a:ext cx="1618649" cy="258532"/>
          </a:xfrm>
          <a:prstGeom prst="rect">
            <a:avLst/>
          </a:prstGeom>
        </p:spPr>
        <p:txBody>
          <a:bodyPr wrap="none">
            <a:spAutoFit/>
          </a:bodyPr>
          <a:lstStyle/>
          <a:p>
            <a:pPr algn="ctr">
              <a:lnSpc>
                <a:spcPct val="90000"/>
              </a:lnSpc>
            </a:pPr>
            <a:r>
              <a:rPr lang="en-US" sz="1200">
                <a:effectLst>
                  <a:outerShdw blurRad="38100" dist="25400" dir="2700000" algn="tl">
                    <a:srgbClr val="000000">
                      <a:alpha val="0"/>
                    </a:srgbClr>
                  </a:outerShdw>
                </a:effectLst>
              </a:rPr>
              <a:t>One-box </a:t>
            </a:r>
            <a:r>
              <a:rPr lang="en-US" sz="1200" dirty="0">
                <a:effectLst>
                  <a:outerShdw blurRad="38100" dist="25400" dir="2700000" algn="tl">
                    <a:srgbClr val="000000">
                      <a:alpha val="0"/>
                    </a:srgbClr>
                  </a:outerShdw>
                </a:effectLst>
              </a:rPr>
              <a:t>SSL Intercept</a:t>
            </a:r>
          </a:p>
        </p:txBody>
      </p:sp>
      <p:sp>
        <p:nvSpPr>
          <p:cNvPr id="40" name="TextBox 39"/>
          <p:cNvSpPr txBox="1"/>
          <p:nvPr/>
        </p:nvSpPr>
        <p:spPr>
          <a:xfrm>
            <a:off x="6051199" y="2810384"/>
            <a:ext cx="4923189" cy="1487054"/>
          </a:xfrm>
          <a:prstGeom prst="rect">
            <a:avLst/>
          </a:prstGeom>
          <a:noFill/>
        </p:spPr>
        <p:txBody>
          <a:bodyPr wrap="square" lIns="0" tIns="0" rIns="0" bIns="0" rtlCol="0">
            <a:noAutofit/>
          </a:bodyPr>
          <a:lstStyle/>
          <a:p>
            <a:pPr marL="285750" indent="-285750">
              <a:lnSpc>
                <a:spcPct val="90000"/>
              </a:lnSpc>
              <a:spcAft>
                <a:spcPts val="600"/>
              </a:spcAft>
              <a:buFont typeface="Arial" charset="0"/>
              <a:buChar char="•"/>
            </a:pPr>
            <a:r>
              <a:rPr lang="en-US" sz="1600" dirty="0">
                <a:solidFill>
                  <a:schemeClr val="tx2"/>
                </a:solidFill>
                <a:effectLst>
                  <a:outerShdw blurRad="38100" dist="25400" dir="2700000" algn="tl">
                    <a:srgbClr val="000000">
                      <a:alpha val="0"/>
                    </a:srgbClr>
                  </a:outerShdw>
                </a:effectLst>
              </a:rPr>
              <a:t>HTTP header signaling from ingress to egress</a:t>
            </a:r>
          </a:p>
          <a:p>
            <a:pPr marL="285750" indent="-285750">
              <a:lnSpc>
                <a:spcPct val="90000"/>
              </a:lnSpc>
              <a:spcAft>
                <a:spcPts val="600"/>
              </a:spcAft>
              <a:buFont typeface="Arial" charset="0"/>
              <a:buChar char="•"/>
            </a:pPr>
            <a:r>
              <a:rPr lang="en-US" sz="1600" dirty="0">
                <a:solidFill>
                  <a:schemeClr val="tx2"/>
                </a:solidFill>
                <a:effectLst>
                  <a:outerShdw blurRad="38100" dist="25400" dir="2700000" algn="tl">
                    <a:srgbClr val="000000">
                      <a:alpha val="0"/>
                    </a:srgbClr>
                  </a:outerShdw>
                </a:effectLst>
              </a:rPr>
              <a:t>Limited security service support in the </a:t>
            </a:r>
            <a:r>
              <a:rPr lang="en-US" sz="1600" dirty="0" err="1">
                <a:solidFill>
                  <a:schemeClr val="tx2"/>
                </a:solidFill>
                <a:effectLst>
                  <a:outerShdw blurRad="38100" dist="25400" dir="2700000" algn="tl">
                    <a:srgbClr val="000000">
                      <a:alpha val="0"/>
                    </a:srgbClr>
                  </a:outerShdw>
                </a:effectLst>
              </a:rPr>
              <a:t>iApp</a:t>
            </a:r>
            <a:endParaRPr lang="en-US" sz="1600" dirty="0">
              <a:solidFill>
                <a:schemeClr val="tx2"/>
              </a:solidFill>
              <a:effectLst>
                <a:outerShdw blurRad="38100" dist="25400" dir="2700000" algn="tl">
                  <a:srgbClr val="000000">
                    <a:alpha val="0"/>
                  </a:srgbClr>
                </a:outerShdw>
              </a:effectLst>
            </a:endParaRPr>
          </a:p>
          <a:p>
            <a:pPr marL="285750" indent="-285750">
              <a:lnSpc>
                <a:spcPct val="90000"/>
              </a:lnSpc>
              <a:spcAft>
                <a:spcPts val="600"/>
              </a:spcAft>
              <a:buFont typeface="Arial" charset="0"/>
              <a:buChar char="•"/>
            </a:pPr>
            <a:r>
              <a:rPr lang="en-US" sz="1600" dirty="0">
                <a:solidFill>
                  <a:schemeClr val="tx2"/>
                </a:solidFill>
                <a:effectLst>
                  <a:outerShdw blurRad="38100" dist="25400" dir="2700000" algn="tl">
                    <a:srgbClr val="000000">
                      <a:alpha val="0"/>
                    </a:srgbClr>
                  </a:outerShdw>
                </a:effectLst>
              </a:rPr>
              <a:t>Static “service chaining”</a:t>
            </a:r>
          </a:p>
          <a:p>
            <a:pPr marL="285750" indent="-285750">
              <a:lnSpc>
                <a:spcPct val="90000"/>
              </a:lnSpc>
              <a:spcAft>
                <a:spcPts val="600"/>
              </a:spcAft>
              <a:buFont typeface="Arial" charset="0"/>
              <a:buChar char="•"/>
            </a:pPr>
            <a:r>
              <a:rPr lang="en-US" sz="1600" dirty="0">
                <a:solidFill>
                  <a:schemeClr val="tx2"/>
                </a:solidFill>
                <a:effectLst>
                  <a:outerShdw blurRad="38100" dist="25400" dir="2700000" algn="tl">
                    <a:srgbClr val="000000">
                      <a:alpha val="0"/>
                    </a:srgbClr>
                  </a:outerShdw>
                </a:effectLst>
              </a:rPr>
              <a:t>Simple and still valuable</a:t>
            </a:r>
          </a:p>
          <a:p>
            <a:pPr marL="285750" indent="-285750">
              <a:lnSpc>
                <a:spcPct val="90000"/>
              </a:lnSpc>
              <a:spcAft>
                <a:spcPts val="600"/>
              </a:spcAft>
              <a:buFont typeface="Arial" charset="0"/>
              <a:buChar char="•"/>
            </a:pPr>
            <a:r>
              <a:rPr lang="en-US" sz="1600" dirty="0">
                <a:solidFill>
                  <a:schemeClr val="tx2"/>
                </a:solidFill>
                <a:effectLst>
                  <a:outerShdw blurRad="38100" dist="25400" dir="2700000" algn="tl">
                    <a:srgbClr val="000000">
                      <a:alpha val="0"/>
                    </a:srgbClr>
                  </a:outerShdw>
                </a:effectLst>
              </a:rPr>
              <a:t>The basis of many interesting customer solutions</a:t>
            </a:r>
          </a:p>
        </p:txBody>
      </p:sp>
      <p:cxnSp>
        <p:nvCxnSpPr>
          <p:cNvPr id="42" name="Straight Connector 41"/>
          <p:cNvCxnSpPr/>
          <p:nvPr/>
        </p:nvCxnSpPr>
        <p:spPr>
          <a:xfrm>
            <a:off x="4440816" y="5033094"/>
            <a:ext cx="26006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316228" y="4718216"/>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600" dirty="0">
                <a:effectLst>
                  <a:outerShdw blurRad="38100" dist="25400" dir="2700000" algn="tl">
                    <a:srgbClr val="000000">
                      <a:alpha val="0"/>
                    </a:srgbClr>
                  </a:outerShdw>
                </a:effectLst>
                <a:latin typeface="+mj-lt"/>
              </a:rPr>
              <a:t>BIG-IP</a:t>
            </a:r>
          </a:p>
          <a:p>
            <a:pPr algn="ctr">
              <a:lnSpc>
                <a:spcPct val="90000"/>
              </a:lnSpc>
            </a:pPr>
            <a:r>
              <a:rPr lang="en-US" sz="1400" dirty="0">
                <a:effectLst>
                  <a:outerShdw blurRad="38100" dist="25400" dir="2700000" algn="tl">
                    <a:srgbClr val="000000">
                      <a:alpha val="0"/>
                    </a:srgbClr>
                  </a:outerShdw>
                </a:effectLst>
                <a:latin typeface="+mj-lt"/>
              </a:rPr>
              <a:t>Ingress</a:t>
            </a:r>
          </a:p>
        </p:txBody>
      </p:sp>
      <p:sp>
        <p:nvSpPr>
          <p:cNvPr id="23" name="Rectangle 22"/>
          <p:cNvSpPr/>
          <p:nvPr/>
        </p:nvSpPr>
        <p:spPr>
          <a:xfrm>
            <a:off x="6936104" y="4718215"/>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600" dirty="0">
                <a:effectLst>
                  <a:outerShdw blurRad="38100" dist="25400" dir="2700000" algn="tl">
                    <a:srgbClr val="000000">
                      <a:alpha val="0"/>
                    </a:srgbClr>
                  </a:outerShdw>
                </a:effectLst>
                <a:latin typeface="+mj-lt"/>
              </a:rPr>
              <a:t>BIG-IP</a:t>
            </a:r>
          </a:p>
          <a:p>
            <a:pPr algn="ctr">
              <a:lnSpc>
                <a:spcPct val="90000"/>
              </a:lnSpc>
            </a:pPr>
            <a:r>
              <a:rPr lang="en-US" sz="1400" dirty="0">
                <a:effectLst>
                  <a:outerShdw blurRad="38100" dist="25400" dir="2700000" algn="tl">
                    <a:srgbClr val="000000">
                      <a:alpha val="0"/>
                    </a:srgbClr>
                  </a:outerShdw>
                </a:effectLst>
                <a:latin typeface="+mj-lt"/>
              </a:rPr>
              <a:t>Egress</a:t>
            </a:r>
          </a:p>
        </p:txBody>
      </p:sp>
      <p:sp>
        <p:nvSpPr>
          <p:cNvPr id="32" name="Rectangle 31"/>
          <p:cNvSpPr/>
          <p:nvPr/>
        </p:nvSpPr>
        <p:spPr>
          <a:xfrm>
            <a:off x="5879168" y="5204486"/>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33" name="Oval 32"/>
          <p:cNvSpPr/>
          <p:nvPr/>
        </p:nvSpPr>
        <p:spPr>
          <a:xfrm>
            <a:off x="6157713" y="4962361"/>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34" name="Straight Connector 33"/>
          <p:cNvCxnSpPr/>
          <p:nvPr/>
        </p:nvCxnSpPr>
        <p:spPr>
          <a:xfrm>
            <a:off x="6230087" y="5107108"/>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821030" y="5204486"/>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L2</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36" name="Oval 35"/>
          <p:cNvSpPr/>
          <p:nvPr/>
        </p:nvSpPr>
        <p:spPr>
          <a:xfrm>
            <a:off x="5099575" y="4962361"/>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37" name="Straight Connector 36"/>
          <p:cNvCxnSpPr/>
          <p:nvPr/>
        </p:nvCxnSpPr>
        <p:spPr>
          <a:xfrm>
            <a:off x="5171949" y="5107108"/>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1487" y="5781495"/>
            <a:ext cx="4431173" cy="498180"/>
          </a:xfrm>
          <a:prstGeom prst="rect">
            <a:avLst/>
          </a:prstGeom>
          <a:ln>
            <a:solidFill>
              <a:schemeClr val="tx1"/>
            </a:solidFill>
          </a:ln>
          <a:effectLst>
            <a:outerShdw blurRad="50800" dist="76200" dir="2700000" algn="tl" rotWithShape="0">
              <a:prstClr val="black">
                <a:alpha val="40000"/>
              </a:prstClr>
            </a:outerShdw>
          </a:effectLst>
        </p:spPr>
      </p:pic>
      <p:sp>
        <p:nvSpPr>
          <p:cNvPr id="44" name="Rectangle 43"/>
          <p:cNvSpPr/>
          <p:nvPr/>
        </p:nvSpPr>
        <p:spPr>
          <a:xfrm>
            <a:off x="3268455" y="2353085"/>
            <a:ext cx="498855" cy="215444"/>
          </a:xfrm>
          <a:prstGeom prst="rect">
            <a:avLst/>
          </a:prstGeom>
        </p:spPr>
        <p:txBody>
          <a:bodyPr wrap="none">
            <a:spAutoFit/>
          </a:bodyPr>
          <a:lstStyle/>
          <a:p>
            <a:r>
              <a:rPr lang="en-US" sz="800" dirty="0">
                <a:effectLst>
                  <a:outerShdw blurRad="38100" dist="25400" dir="2700000" algn="tl">
                    <a:srgbClr val="000000">
                      <a:alpha val="0"/>
                    </a:srgbClr>
                  </a:outerShdw>
                </a:effectLst>
              </a:rPr>
              <a:t>Ingress</a:t>
            </a:r>
            <a:endParaRPr lang="en-US" sz="800" dirty="0"/>
          </a:p>
        </p:txBody>
      </p:sp>
      <p:sp>
        <p:nvSpPr>
          <p:cNvPr id="45" name="Rectangle 44"/>
          <p:cNvSpPr/>
          <p:nvPr/>
        </p:nvSpPr>
        <p:spPr>
          <a:xfrm>
            <a:off x="4102812" y="2353085"/>
            <a:ext cx="473206" cy="215444"/>
          </a:xfrm>
          <a:prstGeom prst="rect">
            <a:avLst/>
          </a:prstGeom>
        </p:spPr>
        <p:txBody>
          <a:bodyPr wrap="none">
            <a:spAutoFit/>
          </a:bodyPr>
          <a:lstStyle/>
          <a:p>
            <a:r>
              <a:rPr lang="en-US" sz="800">
                <a:effectLst>
                  <a:outerShdw blurRad="38100" dist="25400" dir="2700000" algn="tl">
                    <a:srgbClr val="000000">
                      <a:alpha val="0"/>
                    </a:srgbClr>
                  </a:outerShdw>
                </a:effectLst>
              </a:rPr>
              <a:t>Egress</a:t>
            </a:r>
            <a:endParaRPr lang="en-US" sz="8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6328" y="509753"/>
            <a:ext cx="1573864" cy="14719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59138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647253" y="291373"/>
            <a:ext cx="10975658" cy="914400"/>
          </a:xfrm>
        </p:spPr>
        <p:txBody>
          <a:bodyPr/>
          <a:lstStyle/>
          <a:p>
            <a:r>
              <a:rPr lang="en-US" dirty="0"/>
              <a:t>The first SSL Intercept implementation</a:t>
            </a:r>
            <a:br>
              <a:rPr lang="en-US" dirty="0"/>
            </a:br>
            <a:r>
              <a:rPr lang="en-US" sz="2000" dirty="0"/>
              <a:t>Version 1.0 derivatives</a:t>
            </a:r>
            <a:endParaRPr lang="en-US" dirty="0"/>
          </a:p>
        </p:txBody>
      </p:sp>
      <p:sp>
        <p:nvSpPr>
          <p:cNvPr id="37" name="Rectangle 36"/>
          <p:cNvSpPr/>
          <p:nvPr/>
        </p:nvSpPr>
        <p:spPr>
          <a:xfrm>
            <a:off x="2401937" y="5297925"/>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ICAP DLP</a:t>
            </a:r>
          </a:p>
          <a:p>
            <a:pPr algn="ctr"/>
            <a:r>
              <a:rPr lang="en-US" sz="1400" dirty="0">
                <a:solidFill>
                  <a:schemeClr val="tx1"/>
                </a:solidFill>
              </a:rPr>
              <a:t>Devices</a:t>
            </a:r>
          </a:p>
        </p:txBody>
      </p:sp>
      <p:sp>
        <p:nvSpPr>
          <p:cNvPr id="38" name="Rectangle 37"/>
          <p:cNvSpPr/>
          <p:nvPr/>
        </p:nvSpPr>
        <p:spPr>
          <a:xfrm>
            <a:off x="7165769" y="3332143"/>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a:solidFill>
                  <a:schemeClr val="tx1"/>
                </a:solidFill>
              </a:rPr>
              <a:t>BlueCoat</a:t>
            </a:r>
            <a:endParaRPr lang="en-US" sz="1400" dirty="0">
              <a:solidFill>
                <a:schemeClr val="tx1"/>
              </a:solidFill>
            </a:endParaRPr>
          </a:p>
        </p:txBody>
      </p:sp>
      <p:sp>
        <p:nvSpPr>
          <p:cNvPr id="39" name="Rectangle 38"/>
          <p:cNvSpPr/>
          <p:nvPr/>
        </p:nvSpPr>
        <p:spPr>
          <a:xfrm>
            <a:off x="7105432" y="3283507"/>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a:solidFill>
                  <a:schemeClr val="tx1"/>
                </a:solidFill>
              </a:rPr>
              <a:t>BlueCoat</a:t>
            </a:r>
            <a:endParaRPr lang="en-US" sz="1400" dirty="0">
              <a:solidFill>
                <a:schemeClr val="tx1"/>
              </a:solidFill>
            </a:endParaRPr>
          </a:p>
        </p:txBody>
      </p:sp>
      <p:sp>
        <p:nvSpPr>
          <p:cNvPr id="40" name="Rectangle 39"/>
          <p:cNvSpPr/>
          <p:nvPr/>
        </p:nvSpPr>
        <p:spPr>
          <a:xfrm>
            <a:off x="3448562" y="3348248"/>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a:solidFill>
                  <a:schemeClr val="tx1"/>
                </a:solidFill>
              </a:rPr>
              <a:t>FireEye</a:t>
            </a:r>
            <a:endParaRPr lang="en-US" sz="1400" dirty="0">
              <a:solidFill>
                <a:schemeClr val="tx1"/>
              </a:solidFill>
            </a:endParaRPr>
          </a:p>
        </p:txBody>
      </p:sp>
      <p:sp>
        <p:nvSpPr>
          <p:cNvPr id="41" name="Rectangle 40"/>
          <p:cNvSpPr/>
          <p:nvPr/>
        </p:nvSpPr>
        <p:spPr>
          <a:xfrm>
            <a:off x="3389343" y="3280097"/>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a:solidFill>
                  <a:schemeClr val="tx1"/>
                </a:solidFill>
              </a:rPr>
              <a:t>FireEye</a:t>
            </a:r>
            <a:endParaRPr lang="en-US" sz="1400" dirty="0">
              <a:solidFill>
                <a:schemeClr val="tx1"/>
              </a:solidFill>
            </a:endParaRPr>
          </a:p>
        </p:txBody>
      </p:sp>
      <p:sp>
        <p:nvSpPr>
          <p:cNvPr id="42" name="Rectangle 41"/>
          <p:cNvSpPr/>
          <p:nvPr/>
        </p:nvSpPr>
        <p:spPr>
          <a:xfrm>
            <a:off x="1560294" y="3214032"/>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latin typeface="+mj-lt"/>
              </a:rPr>
              <a:t>BIG-IP</a:t>
            </a:r>
            <a:endParaRPr lang="en-US" sz="1200" dirty="0">
              <a:solidFill>
                <a:schemeClr val="tx1"/>
              </a:solidFill>
              <a:latin typeface="+mj-lt"/>
            </a:endParaRPr>
          </a:p>
          <a:p>
            <a:pPr algn="ctr"/>
            <a:r>
              <a:rPr lang="en-US" sz="1200" dirty="0">
                <a:solidFill>
                  <a:schemeClr val="tx1"/>
                </a:solidFill>
                <a:latin typeface="+mj-lt"/>
              </a:rPr>
              <a:t>Ingress</a:t>
            </a:r>
          </a:p>
        </p:txBody>
      </p:sp>
      <p:sp>
        <p:nvSpPr>
          <p:cNvPr id="45" name="Rectangle 44"/>
          <p:cNvSpPr/>
          <p:nvPr/>
        </p:nvSpPr>
        <p:spPr>
          <a:xfrm>
            <a:off x="8974473" y="3214032"/>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latin typeface="+mj-lt"/>
              </a:rPr>
              <a:t>BIG-IP</a:t>
            </a:r>
          </a:p>
          <a:p>
            <a:pPr algn="ctr"/>
            <a:r>
              <a:rPr lang="en-US" sz="1200" dirty="0">
                <a:solidFill>
                  <a:schemeClr val="tx1"/>
                </a:solidFill>
                <a:latin typeface="+mj-lt"/>
              </a:rPr>
              <a:t>Egress</a:t>
            </a:r>
          </a:p>
        </p:txBody>
      </p:sp>
      <p:sp>
        <p:nvSpPr>
          <p:cNvPr id="46" name="Rectangle 45"/>
          <p:cNvSpPr/>
          <p:nvPr/>
        </p:nvSpPr>
        <p:spPr>
          <a:xfrm>
            <a:off x="7048827" y="3214032"/>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a:solidFill>
                  <a:schemeClr val="tx1"/>
                </a:solidFill>
                <a:latin typeface="+mj-lt"/>
              </a:rPr>
              <a:t>BlueCoat</a:t>
            </a:r>
            <a:endParaRPr lang="en-US" sz="1400" dirty="0">
              <a:solidFill>
                <a:schemeClr val="tx1"/>
              </a:solidFill>
              <a:latin typeface="+mj-lt"/>
            </a:endParaRPr>
          </a:p>
        </p:txBody>
      </p:sp>
      <p:cxnSp>
        <p:nvCxnSpPr>
          <p:cNvPr id="47" name="Straight Arrow Connector 46"/>
          <p:cNvCxnSpPr/>
          <p:nvPr/>
        </p:nvCxnSpPr>
        <p:spPr>
          <a:xfrm>
            <a:off x="972460" y="3480732"/>
            <a:ext cx="58783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00093" y="3480732"/>
            <a:ext cx="841644" cy="0"/>
          </a:xfrm>
          <a:prstGeom prst="straightConnector1">
            <a:avLst/>
          </a:prstGeom>
          <a:ln w="19050">
            <a:solidFill>
              <a:srgbClr val="10806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9914274" y="3480733"/>
            <a:ext cx="681485"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Arc 49"/>
          <p:cNvSpPr/>
          <p:nvPr/>
        </p:nvSpPr>
        <p:spPr>
          <a:xfrm>
            <a:off x="1968577" y="2297156"/>
            <a:ext cx="7629507" cy="2273390"/>
          </a:xfrm>
          <a:prstGeom prst="arc">
            <a:avLst>
              <a:gd name="adj1" fmla="val 11050381"/>
              <a:gd name="adj2" fmla="val 21356787"/>
            </a:avLst>
          </a:prstGeom>
          <a:ln w="1905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ectangle 50"/>
          <p:cNvSpPr/>
          <p:nvPr/>
        </p:nvSpPr>
        <p:spPr>
          <a:xfrm>
            <a:off x="1534706" y="3755352"/>
            <a:ext cx="990977" cy="307777"/>
          </a:xfrm>
          <a:prstGeom prst="rect">
            <a:avLst/>
          </a:prstGeom>
        </p:spPr>
        <p:txBody>
          <a:bodyPr wrap="none">
            <a:spAutoFit/>
          </a:bodyPr>
          <a:lstStyle/>
          <a:p>
            <a:pPr algn="ctr"/>
            <a:r>
              <a:rPr lang="en-US" sz="1400"/>
              <a:t>Decryption</a:t>
            </a:r>
            <a:endParaRPr lang="en-US" sz="1400" dirty="0"/>
          </a:p>
        </p:txBody>
      </p:sp>
      <p:sp>
        <p:nvSpPr>
          <p:cNvPr id="52" name="Rectangle 51"/>
          <p:cNvSpPr/>
          <p:nvPr/>
        </p:nvSpPr>
        <p:spPr>
          <a:xfrm>
            <a:off x="8837412" y="3755352"/>
            <a:ext cx="1213923" cy="307777"/>
          </a:xfrm>
          <a:prstGeom prst="rect">
            <a:avLst/>
          </a:prstGeom>
        </p:spPr>
        <p:txBody>
          <a:bodyPr wrap="none">
            <a:spAutoFit/>
          </a:bodyPr>
          <a:lstStyle/>
          <a:p>
            <a:pPr algn="ctr"/>
            <a:r>
              <a:rPr lang="en-US" sz="1400"/>
              <a:t>Re-encryption</a:t>
            </a:r>
            <a:endParaRPr lang="en-US" sz="1400" dirty="0"/>
          </a:p>
        </p:txBody>
      </p:sp>
      <p:sp>
        <p:nvSpPr>
          <p:cNvPr id="53" name="Rectangle 52"/>
          <p:cNvSpPr/>
          <p:nvPr/>
        </p:nvSpPr>
        <p:spPr>
          <a:xfrm>
            <a:off x="2214378" y="2162804"/>
            <a:ext cx="7045810" cy="1725224"/>
          </a:xfrm>
          <a:prstGeom prst="rect">
            <a:avLst/>
          </a:prstGeom>
          <a:scene3d>
            <a:camera prst="orthographicFront">
              <a:rot lat="0" lon="0" rev="0"/>
            </a:camera>
            <a:lightRig rig="threePt" dir="t"/>
          </a:scene3d>
          <a:sp3d/>
        </p:spPr>
        <p:txBody>
          <a:bodyPr wrap="none">
            <a:prstTxWarp prst="textArchUp">
              <a:avLst>
                <a:gd name="adj" fmla="val 10811786"/>
              </a:avLst>
            </a:prstTxWarp>
            <a:spAutoFit/>
          </a:bodyPr>
          <a:lstStyle/>
          <a:p>
            <a:pPr algn="ctr"/>
            <a:r>
              <a:rPr lang="en-US" sz="1400" dirty="0"/>
              <a:t>SSL Forward Proxy handshakes + Explicitly bypassed SSL traffic</a:t>
            </a:r>
          </a:p>
        </p:txBody>
      </p:sp>
      <p:sp>
        <p:nvSpPr>
          <p:cNvPr id="54" name="Rectangle 53"/>
          <p:cNvSpPr/>
          <p:nvPr/>
        </p:nvSpPr>
        <p:spPr>
          <a:xfrm>
            <a:off x="5195282" y="3214032"/>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mj-lt"/>
              </a:rPr>
              <a:t>Service</a:t>
            </a:r>
          </a:p>
          <a:p>
            <a:pPr algn="ctr"/>
            <a:r>
              <a:rPr lang="en-US" sz="1200" dirty="0">
                <a:solidFill>
                  <a:schemeClr val="tx1"/>
                </a:solidFill>
                <a:latin typeface="+mj-lt"/>
              </a:rPr>
              <a:t>Point</a:t>
            </a:r>
          </a:p>
        </p:txBody>
      </p:sp>
      <p:sp>
        <p:nvSpPr>
          <p:cNvPr id="55" name="Rectangle 54"/>
          <p:cNvSpPr/>
          <p:nvPr/>
        </p:nvSpPr>
        <p:spPr>
          <a:xfrm>
            <a:off x="3341737" y="3214032"/>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err="1">
                <a:solidFill>
                  <a:schemeClr val="tx1"/>
                </a:solidFill>
                <a:latin typeface="+mj-lt"/>
              </a:rPr>
              <a:t>FireEye</a:t>
            </a:r>
            <a:endParaRPr lang="en-US" sz="1400" dirty="0">
              <a:solidFill>
                <a:schemeClr val="tx1"/>
              </a:solidFill>
              <a:latin typeface="+mj-lt"/>
            </a:endParaRPr>
          </a:p>
        </p:txBody>
      </p:sp>
      <p:cxnSp>
        <p:nvCxnSpPr>
          <p:cNvPr id="56" name="Straight Arrow Connector 55"/>
          <p:cNvCxnSpPr/>
          <p:nvPr/>
        </p:nvCxnSpPr>
        <p:spPr>
          <a:xfrm>
            <a:off x="7988626" y="3480732"/>
            <a:ext cx="985846" cy="0"/>
          </a:xfrm>
          <a:prstGeom prst="straightConnector1">
            <a:avLst/>
          </a:prstGeom>
          <a:ln w="19050">
            <a:solidFill>
              <a:srgbClr val="10806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281538" y="3480732"/>
            <a:ext cx="913745" cy="0"/>
          </a:xfrm>
          <a:prstGeom prst="straightConnector1">
            <a:avLst/>
          </a:prstGeom>
          <a:ln w="19050">
            <a:solidFill>
              <a:srgbClr val="10806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135083" y="3480732"/>
            <a:ext cx="913745" cy="0"/>
          </a:xfrm>
          <a:prstGeom prst="straightConnector1">
            <a:avLst/>
          </a:prstGeom>
          <a:ln w="19050">
            <a:solidFill>
              <a:srgbClr val="108066"/>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9886947" y="3214031"/>
            <a:ext cx="732573" cy="276999"/>
          </a:xfrm>
          <a:prstGeom prst="rect">
            <a:avLst/>
          </a:prstGeom>
        </p:spPr>
        <p:txBody>
          <a:bodyPr wrap="none">
            <a:spAutoFit/>
          </a:bodyPr>
          <a:lstStyle/>
          <a:p>
            <a:pPr algn="ctr"/>
            <a:r>
              <a:rPr lang="en-US" sz="1200"/>
              <a:t>Route </a:t>
            </a:r>
            <a:r>
              <a:rPr lang="en-US" sz="1200" dirty="0"/>
              <a:t>-&gt;</a:t>
            </a:r>
          </a:p>
        </p:txBody>
      </p:sp>
      <p:sp>
        <p:nvSpPr>
          <p:cNvPr id="60" name="Rectangle 59"/>
          <p:cNvSpPr/>
          <p:nvPr/>
        </p:nvSpPr>
        <p:spPr>
          <a:xfrm>
            <a:off x="6213944" y="3227619"/>
            <a:ext cx="705642" cy="492443"/>
          </a:xfrm>
          <a:prstGeom prst="rect">
            <a:avLst/>
          </a:prstGeom>
        </p:spPr>
        <p:txBody>
          <a:bodyPr wrap="none">
            <a:spAutoFit/>
          </a:bodyPr>
          <a:lstStyle/>
          <a:p>
            <a:pPr algn="ctr"/>
            <a:r>
              <a:rPr lang="en-US" sz="1100" dirty="0"/>
              <a:t>Proxy</a:t>
            </a:r>
          </a:p>
          <a:p>
            <a:pPr algn="ctr"/>
            <a:endParaRPr lang="en-US" sz="400" dirty="0"/>
          </a:p>
          <a:p>
            <a:pPr algn="ctr"/>
            <a:r>
              <a:rPr lang="en-US" sz="1100" dirty="0"/>
              <a:t>Chaining</a:t>
            </a:r>
          </a:p>
        </p:txBody>
      </p:sp>
      <p:sp>
        <p:nvSpPr>
          <p:cNvPr id="61" name="Arc 60"/>
          <p:cNvSpPr/>
          <p:nvPr/>
        </p:nvSpPr>
        <p:spPr>
          <a:xfrm>
            <a:off x="2016801" y="2888154"/>
            <a:ext cx="3708384" cy="794991"/>
          </a:xfrm>
          <a:prstGeom prst="arc">
            <a:avLst>
              <a:gd name="adj1" fmla="val 11050381"/>
              <a:gd name="adj2" fmla="val 21356787"/>
            </a:avLst>
          </a:prstGeom>
          <a:ln w="19050">
            <a:solidFill>
              <a:srgbClr val="108066"/>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Arc 61"/>
          <p:cNvSpPr/>
          <p:nvPr/>
        </p:nvSpPr>
        <p:spPr>
          <a:xfrm>
            <a:off x="5699475" y="2888154"/>
            <a:ext cx="3708384" cy="794991"/>
          </a:xfrm>
          <a:prstGeom prst="arc">
            <a:avLst>
              <a:gd name="adj1" fmla="val 11050381"/>
              <a:gd name="adj2" fmla="val 21356787"/>
            </a:avLst>
          </a:prstGeom>
          <a:ln w="19050">
            <a:solidFill>
              <a:srgbClr val="108066"/>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Rectangle 62"/>
          <p:cNvSpPr/>
          <p:nvPr/>
        </p:nvSpPr>
        <p:spPr>
          <a:xfrm>
            <a:off x="2795318" y="2797738"/>
            <a:ext cx="2074371" cy="297531"/>
          </a:xfrm>
          <a:prstGeom prst="rect">
            <a:avLst/>
          </a:prstGeom>
          <a:scene3d>
            <a:camera prst="orthographicFront">
              <a:rot lat="0" lon="0" rev="0"/>
            </a:camera>
            <a:lightRig rig="threePt" dir="t"/>
          </a:scene3d>
          <a:sp3d/>
        </p:spPr>
        <p:txBody>
          <a:bodyPr wrap="none">
            <a:prstTxWarp prst="textArchUp">
              <a:avLst>
                <a:gd name="adj" fmla="val 10811633"/>
              </a:avLst>
            </a:prstTxWarp>
            <a:spAutoFit/>
          </a:bodyPr>
          <a:lstStyle/>
          <a:p>
            <a:pPr algn="ctr"/>
            <a:r>
              <a:rPr lang="en-US" sz="1400"/>
              <a:t>Failure </a:t>
            </a:r>
            <a:r>
              <a:rPr lang="en-US" sz="1400" dirty="0"/>
              <a:t>bypass</a:t>
            </a:r>
          </a:p>
        </p:txBody>
      </p:sp>
      <p:sp>
        <p:nvSpPr>
          <p:cNvPr id="64" name="Rectangle 63"/>
          <p:cNvSpPr/>
          <p:nvPr/>
        </p:nvSpPr>
        <p:spPr>
          <a:xfrm>
            <a:off x="6489567" y="2797738"/>
            <a:ext cx="2074371" cy="297531"/>
          </a:xfrm>
          <a:prstGeom prst="rect">
            <a:avLst/>
          </a:prstGeom>
          <a:scene3d>
            <a:camera prst="orthographicFront">
              <a:rot lat="0" lon="0" rev="0"/>
            </a:camera>
            <a:lightRig rig="threePt" dir="t"/>
          </a:scene3d>
          <a:sp3d/>
        </p:spPr>
        <p:txBody>
          <a:bodyPr wrap="none">
            <a:prstTxWarp prst="textArchUp">
              <a:avLst>
                <a:gd name="adj" fmla="val 10811633"/>
              </a:avLst>
            </a:prstTxWarp>
            <a:spAutoFit/>
          </a:bodyPr>
          <a:lstStyle/>
          <a:p>
            <a:pPr algn="ctr"/>
            <a:r>
              <a:rPr lang="en-US" sz="1400"/>
              <a:t>Failure </a:t>
            </a:r>
            <a:r>
              <a:rPr lang="en-US" sz="1400" dirty="0"/>
              <a:t>bypass</a:t>
            </a:r>
          </a:p>
        </p:txBody>
      </p:sp>
      <p:sp>
        <p:nvSpPr>
          <p:cNvPr id="65" name="Rectangle 64"/>
          <p:cNvSpPr/>
          <p:nvPr/>
        </p:nvSpPr>
        <p:spPr>
          <a:xfrm>
            <a:off x="1855517" y="4589806"/>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mj-lt"/>
              </a:rPr>
              <a:t>Passive Tap</a:t>
            </a:r>
          </a:p>
          <a:p>
            <a:pPr algn="ctr"/>
            <a:r>
              <a:rPr lang="en-US" sz="1200" dirty="0">
                <a:solidFill>
                  <a:schemeClr val="tx1"/>
                </a:solidFill>
                <a:latin typeface="+mj-lt"/>
              </a:rPr>
              <a:t>Devices</a:t>
            </a:r>
          </a:p>
        </p:txBody>
      </p:sp>
      <p:cxnSp>
        <p:nvCxnSpPr>
          <p:cNvPr id="66" name="Elbow Connector 65"/>
          <p:cNvCxnSpPr/>
          <p:nvPr/>
        </p:nvCxnSpPr>
        <p:spPr>
          <a:xfrm rot="16200000" flipH="1">
            <a:off x="2135748" y="4029335"/>
            <a:ext cx="926891" cy="170171"/>
          </a:xfrm>
          <a:prstGeom prst="bentConnector3">
            <a:avLst>
              <a:gd name="adj1" fmla="val 50"/>
            </a:avLst>
          </a:prstGeom>
          <a:ln w="12700">
            <a:solidFill>
              <a:srgbClr val="108066"/>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325417" y="5231460"/>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mj-lt"/>
              </a:rPr>
              <a:t>ICAP DLP</a:t>
            </a:r>
          </a:p>
          <a:p>
            <a:pPr algn="ctr"/>
            <a:r>
              <a:rPr lang="en-US" sz="1200" dirty="0">
                <a:solidFill>
                  <a:schemeClr val="tx1"/>
                </a:solidFill>
                <a:latin typeface="+mj-lt"/>
              </a:rPr>
              <a:t>Devices</a:t>
            </a:r>
          </a:p>
        </p:txBody>
      </p:sp>
      <p:cxnSp>
        <p:nvCxnSpPr>
          <p:cNvPr id="68" name="Elbow Connector 67"/>
          <p:cNvCxnSpPr/>
          <p:nvPr/>
        </p:nvCxnSpPr>
        <p:spPr>
          <a:xfrm rot="16200000" flipH="1">
            <a:off x="1951028" y="4129977"/>
            <a:ext cx="1659309" cy="543657"/>
          </a:xfrm>
          <a:prstGeom prst="bentConnector3">
            <a:avLst>
              <a:gd name="adj1" fmla="val -40"/>
            </a:avLst>
          </a:prstGeom>
          <a:ln w="12700">
            <a:solidFill>
              <a:srgbClr val="1080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264870" y="5817410"/>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mj-lt"/>
              </a:rPr>
              <a:t>Reporting</a:t>
            </a:r>
          </a:p>
          <a:p>
            <a:pPr algn="ctr"/>
            <a:r>
              <a:rPr lang="en-US" sz="1200" dirty="0">
                <a:solidFill>
                  <a:schemeClr val="tx1"/>
                </a:solidFill>
                <a:latin typeface="+mj-lt"/>
              </a:rPr>
              <a:t>Services</a:t>
            </a:r>
          </a:p>
        </p:txBody>
      </p:sp>
      <p:cxnSp>
        <p:nvCxnSpPr>
          <p:cNvPr id="70" name="Elbow Connector 69"/>
          <p:cNvCxnSpPr/>
          <p:nvPr/>
        </p:nvCxnSpPr>
        <p:spPr>
          <a:xfrm rot="5400000">
            <a:off x="392536" y="4638458"/>
            <a:ext cx="2165126" cy="179653"/>
          </a:xfrm>
          <a:prstGeom prst="bentConnector3">
            <a:avLst>
              <a:gd name="adj1" fmla="val 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1788004" y="1445455"/>
            <a:ext cx="939800" cy="324972"/>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a:solidFill>
                  <a:schemeClr val="tx1"/>
                </a:solidFill>
                <a:latin typeface="+mj-lt"/>
              </a:rPr>
              <a:t>Advanced Firewall</a:t>
            </a:r>
          </a:p>
        </p:txBody>
      </p:sp>
      <p:sp>
        <p:nvSpPr>
          <p:cNvPr id="72" name="Rectangle 71"/>
          <p:cNvSpPr/>
          <p:nvPr/>
        </p:nvSpPr>
        <p:spPr>
          <a:xfrm>
            <a:off x="1788004" y="1986570"/>
            <a:ext cx="939800" cy="324972"/>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a:solidFill>
                  <a:schemeClr val="tx1"/>
                </a:solidFill>
                <a:latin typeface="+mj-lt"/>
              </a:rPr>
              <a:t>Secure Web Gateway</a:t>
            </a:r>
            <a:endParaRPr lang="en-US" sz="1000" dirty="0">
              <a:solidFill>
                <a:schemeClr val="tx1"/>
              </a:solidFill>
              <a:latin typeface="+mj-lt"/>
            </a:endParaRPr>
          </a:p>
        </p:txBody>
      </p:sp>
      <p:cxnSp>
        <p:nvCxnSpPr>
          <p:cNvPr id="73" name="Elbow Connector 72"/>
          <p:cNvCxnSpPr/>
          <p:nvPr/>
        </p:nvCxnSpPr>
        <p:spPr>
          <a:xfrm rot="5400000">
            <a:off x="896246" y="2335975"/>
            <a:ext cx="1622144" cy="133969"/>
          </a:xfrm>
          <a:prstGeom prst="bentConnector3">
            <a:avLst>
              <a:gd name="adj1" fmla="val 109"/>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855517" y="2311542"/>
            <a:ext cx="0" cy="902488"/>
          </a:xfrm>
          <a:prstGeom prst="line">
            <a:avLst/>
          </a:prstGeom>
          <a:ln w="12700">
            <a:solidFill>
              <a:srgbClr val="1080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444372" y="4040480"/>
            <a:ext cx="1654" cy="6825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281386" y="3095268"/>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a:t>
            </a:r>
          </a:p>
        </p:txBody>
      </p:sp>
      <p:sp>
        <p:nvSpPr>
          <p:cNvPr id="77" name="Cloud 76"/>
          <p:cNvSpPr/>
          <p:nvPr/>
        </p:nvSpPr>
        <p:spPr>
          <a:xfrm>
            <a:off x="10906542" y="3092677"/>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78" name="Oval 77"/>
          <p:cNvSpPr/>
          <p:nvPr/>
        </p:nvSpPr>
        <p:spPr>
          <a:xfrm>
            <a:off x="10606264" y="3263937"/>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sp>
        <p:nvSpPr>
          <p:cNvPr id="79" name="TextBox 78"/>
          <p:cNvSpPr txBox="1"/>
          <p:nvPr/>
        </p:nvSpPr>
        <p:spPr>
          <a:xfrm>
            <a:off x="7155931" y="4771542"/>
            <a:ext cx="4578203" cy="1522144"/>
          </a:xfrm>
          <a:prstGeom prst="rect">
            <a:avLst/>
          </a:prstGeom>
          <a:noFill/>
        </p:spPr>
        <p:txBody>
          <a:bodyPr wrap="square" lIns="0" tIns="0" rIns="0" bIns="0" rtlCol="0">
            <a:noAutofit/>
          </a:bodyPr>
          <a:lstStyle/>
          <a:p>
            <a:pPr marL="285750" indent="-285750">
              <a:lnSpc>
                <a:spcPct val="90000"/>
              </a:lnSpc>
              <a:spcAft>
                <a:spcPts val="600"/>
              </a:spcAft>
              <a:buFont typeface="Arial" charset="0"/>
              <a:buChar char="•"/>
            </a:pPr>
            <a:r>
              <a:rPr lang="en-US" sz="1400" dirty="0">
                <a:solidFill>
                  <a:schemeClr val="tx2"/>
                </a:solidFill>
                <a:effectLst>
                  <a:outerShdw blurRad="38100" dist="25400" dir="2700000" algn="tl">
                    <a:srgbClr val="000000">
                      <a:alpha val="0"/>
                    </a:srgbClr>
                  </a:outerShdw>
                </a:effectLst>
              </a:rPr>
              <a:t>SSL Intercept is typically deployed as a single or HA pair of devices</a:t>
            </a:r>
          </a:p>
          <a:p>
            <a:pPr marL="285750" indent="-285750">
              <a:lnSpc>
                <a:spcPct val="90000"/>
              </a:lnSpc>
              <a:spcAft>
                <a:spcPts val="600"/>
              </a:spcAft>
              <a:buFont typeface="Arial" charset="0"/>
              <a:buChar char="•"/>
            </a:pPr>
            <a:r>
              <a:rPr lang="en-US" sz="1400" dirty="0">
                <a:solidFill>
                  <a:schemeClr val="tx2"/>
                </a:solidFill>
                <a:effectLst>
                  <a:outerShdw blurRad="38100" dist="25400" dir="2700000" algn="tl">
                    <a:srgbClr val="000000">
                      <a:alpha val="0"/>
                    </a:srgbClr>
                  </a:outerShdw>
                </a:effectLst>
              </a:rPr>
              <a:t>It can also be deployed as separate devices, in which case the egress point is physically separated from ingress, providing an additional (physical) inspection zone and doubled SSL/TLS throughput</a:t>
            </a:r>
          </a:p>
        </p:txBody>
      </p:sp>
      <p:sp>
        <p:nvSpPr>
          <p:cNvPr id="44" name="Rectangle 43"/>
          <p:cNvSpPr/>
          <p:nvPr/>
        </p:nvSpPr>
        <p:spPr>
          <a:xfrm>
            <a:off x="5274144" y="4644330"/>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ICAP DLP</a:t>
            </a:r>
          </a:p>
          <a:p>
            <a:pPr algn="ctr"/>
            <a:r>
              <a:rPr lang="en-US" sz="1400" dirty="0">
                <a:solidFill>
                  <a:schemeClr val="tx1"/>
                </a:solidFill>
              </a:rPr>
              <a:t>Devices</a:t>
            </a:r>
          </a:p>
        </p:txBody>
      </p:sp>
      <p:sp>
        <p:nvSpPr>
          <p:cNvPr id="80" name="Rectangle 79"/>
          <p:cNvSpPr/>
          <p:nvPr/>
        </p:nvSpPr>
        <p:spPr>
          <a:xfrm>
            <a:off x="5197624" y="4577865"/>
            <a:ext cx="939800" cy="53340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mj-lt"/>
              </a:rPr>
              <a:t>ICAP DLP</a:t>
            </a:r>
          </a:p>
          <a:p>
            <a:pPr algn="ctr"/>
            <a:r>
              <a:rPr lang="en-US" sz="1200" dirty="0">
                <a:solidFill>
                  <a:schemeClr val="tx1"/>
                </a:solidFill>
                <a:latin typeface="+mj-lt"/>
              </a:rPr>
              <a:t>Devices</a:t>
            </a:r>
          </a:p>
        </p:txBody>
      </p:sp>
      <p:cxnSp>
        <p:nvCxnSpPr>
          <p:cNvPr id="4" name="Straight Arrow Connector 3"/>
          <p:cNvCxnSpPr>
            <a:stCxn id="54" idx="2"/>
            <a:endCxn id="80" idx="0"/>
          </p:cNvCxnSpPr>
          <p:nvPr/>
        </p:nvCxnSpPr>
        <p:spPr>
          <a:xfrm>
            <a:off x="5665182" y="3747433"/>
            <a:ext cx="2342" cy="830433"/>
          </a:xfrm>
          <a:prstGeom prst="straightConnector1">
            <a:avLst/>
          </a:prstGeom>
          <a:ln>
            <a:solidFill>
              <a:srgbClr val="10806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0280" y="1070824"/>
            <a:ext cx="4441197" cy="909954"/>
          </a:xfrm>
          <a:prstGeom prst="rect">
            <a:avLst/>
          </a:prstGeom>
        </p:spPr>
      </p:pic>
    </p:spTree>
    <p:extLst>
      <p:ext uri="{BB962C8B-B14F-4D97-AF65-F5344CB8AC3E}">
        <p14:creationId xmlns:p14="http://schemas.microsoft.com/office/powerpoint/2010/main" val="3432800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3" name="Donut 2"/>
          <p:cNvSpPr/>
          <p:nvPr/>
        </p:nvSpPr>
        <p:spPr>
          <a:xfrm>
            <a:off x="4815322" y="2038387"/>
            <a:ext cx="1847088" cy="1847088"/>
          </a:xfrm>
          <a:prstGeom prst="donut">
            <a:avLst>
              <a:gd name="adj" fmla="val 3710"/>
            </a:avLst>
          </a:prstGeom>
          <a:solidFill>
            <a:srgbClr val="108066"/>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2" name="Title 1"/>
          <p:cNvSpPr>
            <a:spLocks noGrp="1"/>
          </p:cNvSpPr>
          <p:nvPr>
            <p:ph type="title"/>
          </p:nvPr>
        </p:nvSpPr>
        <p:spPr>
          <a:xfrm>
            <a:off x="645455" y="252749"/>
            <a:ext cx="10975658" cy="914400"/>
          </a:xfrm>
        </p:spPr>
        <p:txBody>
          <a:bodyPr/>
          <a:lstStyle/>
          <a:p>
            <a:r>
              <a:rPr lang="en-US" dirty="0" smtClean="0"/>
              <a:t>Building an SSL Intercept solution</a:t>
            </a:r>
            <a:br>
              <a:rPr lang="en-US" dirty="0" smtClean="0"/>
            </a:br>
            <a:r>
              <a:rPr lang="en-US" sz="2000" dirty="0"/>
              <a:t>How decrypted inline traffic passes from ingress to egress</a:t>
            </a:r>
            <a:endParaRPr lang="en-US" dirty="0"/>
          </a:p>
        </p:txBody>
      </p:sp>
      <p:cxnSp>
        <p:nvCxnSpPr>
          <p:cNvPr id="62" name="Straight Arrow Connector 61"/>
          <p:cNvCxnSpPr/>
          <p:nvPr/>
        </p:nvCxnSpPr>
        <p:spPr>
          <a:xfrm>
            <a:off x="1324466" y="3493907"/>
            <a:ext cx="880751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Cloud 62"/>
          <p:cNvSpPr/>
          <p:nvPr/>
        </p:nvSpPr>
        <p:spPr>
          <a:xfrm>
            <a:off x="10432255" y="3088771"/>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64" name="Oval 63"/>
          <p:cNvSpPr/>
          <p:nvPr/>
        </p:nvSpPr>
        <p:spPr>
          <a:xfrm>
            <a:off x="645455" y="3147617"/>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Clients</a:t>
            </a:r>
          </a:p>
        </p:txBody>
      </p:sp>
      <p:sp>
        <p:nvSpPr>
          <p:cNvPr id="65" name="Oval 64"/>
          <p:cNvSpPr/>
          <p:nvPr/>
        </p:nvSpPr>
        <p:spPr>
          <a:xfrm>
            <a:off x="10131977" y="3260031"/>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sp>
        <p:nvSpPr>
          <p:cNvPr id="67" name="Rectangle 66"/>
          <p:cNvSpPr/>
          <p:nvPr/>
        </p:nvSpPr>
        <p:spPr>
          <a:xfrm>
            <a:off x="4413508" y="2808761"/>
            <a:ext cx="2638105" cy="137029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400" dirty="0">
                <a:effectLst>
                  <a:outerShdw blurRad="38100" dist="25400" dir="2700000" algn="tl">
                    <a:srgbClr val="000000">
                      <a:alpha val="0"/>
                    </a:srgbClr>
                  </a:outerShdw>
                </a:effectLst>
                <a:latin typeface="+mj-lt"/>
              </a:rPr>
              <a:t>Single</a:t>
            </a:r>
          </a:p>
          <a:p>
            <a:pPr algn="ctr">
              <a:lnSpc>
                <a:spcPct val="90000"/>
              </a:lnSpc>
            </a:pPr>
            <a:r>
              <a:rPr lang="en-US" sz="1400" dirty="0">
                <a:effectLst>
                  <a:outerShdw blurRad="38100" dist="25400" dir="2700000" algn="tl">
                    <a:srgbClr val="000000">
                      <a:alpha val="0"/>
                    </a:srgbClr>
                  </a:outerShdw>
                </a:effectLst>
                <a:latin typeface="+mj-lt"/>
              </a:rPr>
              <a:t>BIG-IP</a:t>
            </a:r>
          </a:p>
        </p:txBody>
      </p:sp>
      <p:sp>
        <p:nvSpPr>
          <p:cNvPr id="69" name="Rectangle 68"/>
          <p:cNvSpPr/>
          <p:nvPr/>
        </p:nvSpPr>
        <p:spPr>
          <a:xfrm>
            <a:off x="5377301" y="1810295"/>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L2</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4" name="TextBox 3"/>
          <p:cNvSpPr txBox="1"/>
          <p:nvPr/>
        </p:nvSpPr>
        <p:spPr>
          <a:xfrm>
            <a:off x="2653348" y="1844042"/>
            <a:ext cx="1545336" cy="1077661"/>
          </a:xfrm>
          <a:prstGeom prst="rect">
            <a:avLst/>
          </a:prstGeom>
          <a:noFill/>
        </p:spPr>
        <p:txBody>
          <a:bodyPr wrap="square" lIns="0" tIns="0" rIns="0" bIns="0" rtlCol="0">
            <a:noAutofit/>
          </a:bodyPr>
          <a:lstStyle/>
          <a:p>
            <a:pPr algn="r">
              <a:lnSpc>
                <a:spcPct val="90000"/>
              </a:lnSpc>
              <a:spcAft>
                <a:spcPts val="600"/>
              </a:spcAft>
            </a:pPr>
            <a:r>
              <a:rPr lang="en-US" sz="1200" dirty="0">
                <a:solidFill>
                  <a:schemeClr val="tx2"/>
                </a:solidFill>
                <a:effectLst>
                  <a:outerShdw blurRad="38100" dist="25400" dir="2700000" algn="tl">
                    <a:srgbClr val="000000">
                      <a:alpha val="0"/>
                    </a:srgbClr>
                  </a:outerShdw>
                </a:effectLst>
              </a:rPr>
              <a:t>RD0</a:t>
            </a:r>
          </a:p>
          <a:p>
            <a:pPr algn="r">
              <a:lnSpc>
                <a:spcPct val="90000"/>
              </a:lnSpc>
              <a:spcAft>
                <a:spcPts val="600"/>
              </a:spcAft>
            </a:pPr>
            <a:r>
              <a:rPr lang="en-US" sz="1200" dirty="0">
                <a:solidFill>
                  <a:schemeClr val="tx2"/>
                </a:solidFill>
                <a:effectLst>
                  <a:outerShdw blurRad="38100" dist="25400" dir="2700000" algn="tl">
                    <a:srgbClr val="000000">
                      <a:alpha val="0"/>
                    </a:srgbClr>
                  </a:outerShdw>
                </a:effectLst>
              </a:rPr>
              <a:t>VLAN (source)</a:t>
            </a:r>
          </a:p>
          <a:p>
            <a:pPr algn="r">
              <a:lnSpc>
                <a:spcPct val="90000"/>
              </a:lnSpc>
              <a:spcAft>
                <a:spcPts val="600"/>
              </a:spcAft>
            </a:pPr>
            <a:r>
              <a:rPr lang="en-US" sz="1200" dirty="0">
                <a:solidFill>
                  <a:schemeClr val="tx2"/>
                </a:solidFill>
                <a:effectLst>
                  <a:outerShdw blurRad="38100" dist="25400" dir="2700000" algn="tl">
                    <a:srgbClr val="000000">
                      <a:alpha val="0"/>
                    </a:srgbClr>
                  </a:outerShdw>
                </a:effectLst>
              </a:rPr>
              <a:t>Self-IP (ex. 1.1.1.1/24)</a:t>
            </a:r>
          </a:p>
          <a:p>
            <a:pPr algn="r">
              <a:lnSpc>
                <a:spcPct val="90000"/>
              </a:lnSpc>
              <a:spcAft>
                <a:spcPts val="600"/>
              </a:spcAft>
            </a:pPr>
            <a:r>
              <a:rPr lang="en-US" sz="1200" dirty="0">
                <a:solidFill>
                  <a:schemeClr val="tx2"/>
                </a:solidFill>
                <a:effectLst>
                  <a:outerShdw blurRad="38100" dist="25400" dir="2700000" algn="tl">
                    <a:srgbClr val="000000">
                      <a:alpha val="0"/>
                    </a:srgbClr>
                  </a:outerShdw>
                </a:effectLst>
              </a:rPr>
              <a:t>Pool (1.1.1.2:0)</a:t>
            </a:r>
          </a:p>
        </p:txBody>
      </p:sp>
      <p:sp>
        <p:nvSpPr>
          <p:cNvPr id="39" name="TextBox 38"/>
          <p:cNvSpPr txBox="1"/>
          <p:nvPr/>
        </p:nvSpPr>
        <p:spPr>
          <a:xfrm>
            <a:off x="7266435" y="1844042"/>
            <a:ext cx="1731264" cy="1077661"/>
          </a:xfrm>
          <a:prstGeom prst="rect">
            <a:avLst/>
          </a:prstGeom>
          <a:noFill/>
        </p:spPr>
        <p:txBody>
          <a:bodyPr wrap="square" lIns="0" tIns="0" rIns="0" bIns="0" rtlCol="0">
            <a:noAutofit/>
          </a:bodyPr>
          <a:lstStyle/>
          <a:p>
            <a:pPr>
              <a:lnSpc>
                <a:spcPct val="90000"/>
              </a:lnSpc>
              <a:spcAft>
                <a:spcPts val="600"/>
              </a:spcAft>
            </a:pPr>
            <a:r>
              <a:rPr lang="en-US" sz="1200" dirty="0">
                <a:solidFill>
                  <a:schemeClr val="tx2"/>
                </a:solidFill>
                <a:effectLst>
                  <a:outerShdw blurRad="38100" dist="25400" dir="2700000" algn="tl">
                    <a:srgbClr val="000000">
                      <a:alpha val="0"/>
                    </a:srgbClr>
                  </a:outerShdw>
                </a:effectLst>
              </a:rPr>
              <a:t>RD1</a:t>
            </a:r>
          </a:p>
          <a:p>
            <a:pPr>
              <a:lnSpc>
                <a:spcPct val="90000"/>
              </a:lnSpc>
              <a:spcAft>
                <a:spcPts val="600"/>
              </a:spcAft>
            </a:pPr>
            <a:r>
              <a:rPr lang="en-US" sz="1200" dirty="0">
                <a:solidFill>
                  <a:schemeClr val="tx2"/>
                </a:solidFill>
                <a:effectLst>
                  <a:outerShdw blurRad="38100" dist="25400" dir="2700000" algn="tl">
                    <a:srgbClr val="000000">
                      <a:alpha val="0"/>
                    </a:srgbClr>
                  </a:outerShdw>
                </a:effectLst>
              </a:rPr>
              <a:t>VLAN (target)</a:t>
            </a:r>
          </a:p>
          <a:p>
            <a:pPr>
              <a:lnSpc>
                <a:spcPct val="90000"/>
              </a:lnSpc>
              <a:spcAft>
                <a:spcPts val="600"/>
              </a:spcAft>
            </a:pPr>
            <a:r>
              <a:rPr lang="en-US" sz="1200" dirty="0">
                <a:solidFill>
                  <a:schemeClr val="tx2"/>
                </a:solidFill>
                <a:effectLst>
                  <a:outerShdw blurRad="38100" dist="25400" dir="2700000" algn="tl">
                    <a:srgbClr val="000000">
                      <a:alpha val="0"/>
                    </a:srgbClr>
                  </a:outerShdw>
                </a:effectLst>
              </a:rPr>
              <a:t>Self-IP (ex. 1.1.1.2%1/24)</a:t>
            </a:r>
          </a:p>
          <a:p>
            <a:pPr>
              <a:lnSpc>
                <a:spcPct val="90000"/>
              </a:lnSpc>
              <a:spcAft>
                <a:spcPts val="600"/>
              </a:spcAft>
            </a:pPr>
            <a:r>
              <a:rPr lang="en-US" sz="1200" dirty="0">
                <a:solidFill>
                  <a:schemeClr val="tx2"/>
                </a:solidFill>
                <a:effectLst>
                  <a:outerShdw blurRad="38100" dist="25400" dir="2700000" algn="tl">
                    <a:srgbClr val="000000">
                      <a:alpha val="0"/>
                    </a:srgbClr>
                  </a:outerShdw>
                </a:effectLst>
              </a:rPr>
              <a:t>VIP (0.0.0.0%1:0)</a:t>
            </a:r>
          </a:p>
        </p:txBody>
      </p:sp>
      <p:sp>
        <p:nvSpPr>
          <p:cNvPr id="40" name="Right Arrow 39"/>
          <p:cNvSpPr/>
          <p:nvPr/>
        </p:nvSpPr>
        <p:spPr>
          <a:xfrm>
            <a:off x="4413508" y="2166054"/>
            <a:ext cx="2638105" cy="470904"/>
          </a:xfrm>
          <a:prstGeom prst="rightArrow">
            <a:avLst/>
          </a:prstGeom>
          <a:solidFill>
            <a:srgbClr val="108066"/>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1050" dirty="0">
                <a:solidFill>
                  <a:schemeClr val="bg1"/>
                </a:solidFill>
                <a:effectLst>
                  <a:outerShdw blurRad="38100" dist="25400" dir="2700000" algn="tl">
                    <a:srgbClr val="000000">
                      <a:alpha val="0"/>
                    </a:srgbClr>
                  </a:outerShdw>
                </a:effectLst>
                <a:latin typeface="+mj-lt"/>
              </a:rPr>
              <a:t>Pool to target VLAN SELF-IP</a:t>
            </a:r>
          </a:p>
        </p:txBody>
      </p:sp>
      <p:sp>
        <p:nvSpPr>
          <p:cNvPr id="41" name="TextBox 40"/>
          <p:cNvSpPr txBox="1"/>
          <p:nvPr/>
        </p:nvSpPr>
        <p:spPr>
          <a:xfrm>
            <a:off x="2512590" y="4525343"/>
            <a:ext cx="6431259" cy="1885352"/>
          </a:xfrm>
          <a:prstGeom prst="rect">
            <a:avLst/>
          </a:prstGeom>
          <a:noFill/>
        </p:spPr>
        <p:txBody>
          <a:bodyPr wrap="square" lIns="0" tIns="0" rIns="0" bIns="0" rtlCol="0">
            <a:noAutofit/>
          </a:bodyPr>
          <a:lstStyle/>
          <a:p>
            <a:pPr marL="171450" indent="-171450">
              <a:lnSpc>
                <a:spcPct val="90000"/>
              </a:lnSpc>
              <a:spcAft>
                <a:spcPts val="600"/>
              </a:spcAft>
              <a:buFont typeface="Arial" charset="0"/>
              <a:buChar char="•"/>
            </a:pPr>
            <a:r>
              <a:rPr lang="en-US" sz="1400" dirty="0">
                <a:solidFill>
                  <a:schemeClr val="tx2"/>
                </a:solidFill>
                <a:effectLst>
                  <a:outerShdw blurRad="38100" dist="25400" dir="2700000" algn="tl">
                    <a:srgbClr val="000000">
                      <a:alpha val="0"/>
                    </a:srgbClr>
                  </a:outerShdw>
                </a:effectLst>
              </a:rPr>
              <a:t>Route domain strict isolation disabled</a:t>
            </a:r>
          </a:p>
          <a:p>
            <a:pPr marL="171450" indent="-171450">
              <a:lnSpc>
                <a:spcPct val="90000"/>
              </a:lnSpc>
              <a:spcAft>
                <a:spcPts val="600"/>
              </a:spcAft>
              <a:buFont typeface="Arial" charset="0"/>
              <a:buChar char="•"/>
            </a:pPr>
            <a:r>
              <a:rPr lang="en-US" sz="1400" dirty="0">
                <a:solidFill>
                  <a:schemeClr val="tx2"/>
                </a:solidFill>
                <a:effectLst>
                  <a:outerShdw blurRad="38100" dist="25400" dir="2700000" algn="tl">
                    <a:srgbClr val="000000">
                      <a:alpha val="0"/>
                    </a:srgbClr>
                  </a:outerShdw>
                </a:effectLst>
              </a:rPr>
              <a:t>Source VLAN connected to the inbound interface of the security device</a:t>
            </a:r>
          </a:p>
          <a:p>
            <a:pPr marL="171450" indent="-171450">
              <a:lnSpc>
                <a:spcPct val="90000"/>
              </a:lnSpc>
              <a:spcAft>
                <a:spcPts val="600"/>
              </a:spcAft>
              <a:buFont typeface="Arial" charset="0"/>
              <a:buChar char="•"/>
            </a:pPr>
            <a:r>
              <a:rPr lang="en-US" sz="1400" dirty="0">
                <a:solidFill>
                  <a:schemeClr val="tx2"/>
                </a:solidFill>
                <a:effectLst>
                  <a:outerShdw blurRad="38100" dist="25400" dir="2700000" algn="tl">
                    <a:srgbClr val="000000">
                      <a:alpha val="0"/>
                    </a:srgbClr>
                  </a:outerShdw>
                </a:effectLst>
              </a:rPr>
              <a:t>Target VLAN connected to the outbound interface of the security device</a:t>
            </a:r>
          </a:p>
          <a:p>
            <a:pPr marL="171450" indent="-171450">
              <a:lnSpc>
                <a:spcPct val="90000"/>
              </a:lnSpc>
              <a:spcAft>
                <a:spcPts val="600"/>
              </a:spcAft>
              <a:buFont typeface="Arial" charset="0"/>
              <a:buChar char="•"/>
            </a:pPr>
            <a:r>
              <a:rPr lang="en-US" sz="1400" dirty="0">
                <a:solidFill>
                  <a:schemeClr val="tx2"/>
                </a:solidFill>
                <a:effectLst>
                  <a:outerShdw blurRad="38100" dist="25400" dir="2700000" algn="tl">
                    <a:srgbClr val="000000">
                      <a:alpha val="0"/>
                    </a:srgbClr>
                  </a:outerShdw>
                </a:effectLst>
              </a:rPr>
              <a:t>Source and target self-IPs in the </a:t>
            </a:r>
            <a:r>
              <a:rPr lang="en-US" sz="1400" u="sng" dirty="0">
                <a:solidFill>
                  <a:schemeClr val="tx2"/>
                </a:solidFill>
                <a:effectLst>
                  <a:outerShdw blurRad="38100" dist="25400" dir="2700000" algn="tl">
                    <a:srgbClr val="000000">
                      <a:alpha val="0"/>
                    </a:srgbClr>
                  </a:outerShdw>
                </a:effectLst>
              </a:rPr>
              <a:t>same unique subnet</a:t>
            </a:r>
          </a:p>
          <a:p>
            <a:pPr marL="171450" indent="-171450">
              <a:lnSpc>
                <a:spcPct val="90000"/>
              </a:lnSpc>
              <a:spcAft>
                <a:spcPts val="600"/>
              </a:spcAft>
              <a:buFont typeface="Arial" charset="0"/>
              <a:buChar char="•"/>
            </a:pPr>
            <a:r>
              <a:rPr lang="en-US" sz="1400" dirty="0">
                <a:solidFill>
                  <a:schemeClr val="tx2"/>
                </a:solidFill>
                <a:effectLst>
                  <a:outerShdw blurRad="38100" dist="25400" dir="2700000" algn="tl">
                    <a:srgbClr val="000000">
                      <a:alpha val="0"/>
                    </a:srgbClr>
                  </a:outerShdw>
                </a:effectLst>
              </a:rPr>
              <a:t>Source-side pool that points to the target VLAN self-IP (without route domain ID)</a:t>
            </a:r>
          </a:p>
          <a:p>
            <a:pPr marL="171450" indent="-171450">
              <a:lnSpc>
                <a:spcPct val="90000"/>
              </a:lnSpc>
              <a:spcAft>
                <a:spcPts val="600"/>
              </a:spcAft>
              <a:buFont typeface="Arial" charset="0"/>
              <a:buChar char="•"/>
            </a:pPr>
            <a:r>
              <a:rPr lang="en-US" sz="1400" dirty="0">
                <a:solidFill>
                  <a:schemeClr val="tx2"/>
                </a:solidFill>
                <a:effectLst>
                  <a:outerShdw blurRad="38100" dist="25400" dir="2700000" algn="tl">
                    <a:srgbClr val="000000">
                      <a:alpha val="0"/>
                    </a:srgbClr>
                  </a:outerShdw>
                </a:effectLst>
              </a:rPr>
              <a:t>Each L2 security device constitutes a separate set of VLANs, self-IPs, VIP and pool</a:t>
            </a:r>
          </a:p>
          <a:p>
            <a:pPr marL="171450" indent="-171450">
              <a:lnSpc>
                <a:spcPct val="90000"/>
              </a:lnSpc>
              <a:spcAft>
                <a:spcPts val="600"/>
              </a:spcAft>
              <a:buFont typeface="Arial" charset="0"/>
              <a:buChar char="•"/>
            </a:pPr>
            <a:r>
              <a:rPr lang="en-US" sz="1400" dirty="0">
                <a:solidFill>
                  <a:schemeClr val="tx2"/>
                </a:solidFill>
                <a:effectLst>
                  <a:outerShdw blurRad="38100" dist="25400" dir="2700000" algn="tl">
                    <a:srgbClr val="000000">
                      <a:alpha val="0"/>
                    </a:srgbClr>
                  </a:outerShdw>
                </a:effectLst>
              </a:rPr>
              <a:t>Load balancing L2 devices is a function of adding all of the target self-IPs to a pool</a:t>
            </a:r>
          </a:p>
        </p:txBody>
      </p:sp>
      <p:sp>
        <p:nvSpPr>
          <p:cNvPr id="5" name="Rectangle 4"/>
          <p:cNvSpPr/>
          <p:nvPr/>
        </p:nvSpPr>
        <p:spPr>
          <a:xfrm>
            <a:off x="4546969" y="2819272"/>
            <a:ext cx="637610" cy="258532"/>
          </a:xfrm>
          <a:prstGeom prst="rect">
            <a:avLst/>
          </a:prstGeom>
        </p:spPr>
        <p:txBody>
          <a:bodyPr wrap="none">
            <a:spAutoFit/>
          </a:bodyPr>
          <a:lstStyle/>
          <a:p>
            <a:pPr algn="r">
              <a:lnSpc>
                <a:spcPct val="90000"/>
              </a:lnSpc>
              <a:spcAft>
                <a:spcPts val="600"/>
              </a:spcAft>
            </a:pPr>
            <a:r>
              <a:rPr lang="en-US" sz="1200">
                <a:solidFill>
                  <a:schemeClr val="tx2"/>
                </a:solidFill>
                <a:effectLst>
                  <a:outerShdw blurRad="38100" dist="25400" dir="2700000" algn="tl">
                    <a:srgbClr val="000000">
                      <a:alpha val="0"/>
                    </a:srgbClr>
                  </a:outerShdw>
                </a:effectLst>
              </a:rPr>
              <a:t>Source</a:t>
            </a:r>
            <a:endParaRPr lang="en-US" sz="1200" dirty="0">
              <a:solidFill>
                <a:schemeClr val="tx2"/>
              </a:solidFill>
              <a:effectLst>
                <a:outerShdw blurRad="38100" dist="25400" dir="2700000" algn="tl">
                  <a:srgbClr val="000000">
                    <a:alpha val="0"/>
                  </a:srgbClr>
                </a:outerShdw>
              </a:effectLst>
            </a:endParaRPr>
          </a:p>
        </p:txBody>
      </p:sp>
      <p:sp>
        <p:nvSpPr>
          <p:cNvPr id="15" name="Rectangle 14"/>
          <p:cNvSpPr/>
          <p:nvPr/>
        </p:nvSpPr>
        <p:spPr>
          <a:xfrm>
            <a:off x="6314609" y="2816224"/>
            <a:ext cx="585994" cy="258532"/>
          </a:xfrm>
          <a:prstGeom prst="rect">
            <a:avLst/>
          </a:prstGeom>
        </p:spPr>
        <p:txBody>
          <a:bodyPr wrap="none">
            <a:spAutoFit/>
          </a:bodyPr>
          <a:lstStyle/>
          <a:p>
            <a:pPr algn="r">
              <a:lnSpc>
                <a:spcPct val="90000"/>
              </a:lnSpc>
              <a:spcAft>
                <a:spcPts val="600"/>
              </a:spcAft>
            </a:pPr>
            <a:r>
              <a:rPr lang="en-US" sz="1200">
                <a:solidFill>
                  <a:schemeClr val="tx2"/>
                </a:solidFill>
                <a:effectLst>
                  <a:outerShdw blurRad="38100" dist="25400" dir="2700000" algn="tl">
                    <a:srgbClr val="000000">
                      <a:alpha val="0"/>
                    </a:srgbClr>
                  </a:outerShdw>
                </a:effectLst>
              </a:rPr>
              <a:t>Target</a:t>
            </a:r>
            <a:endParaRPr lang="en-US" sz="1200" dirty="0">
              <a:solidFill>
                <a:schemeClr val="tx2"/>
              </a:solidFill>
              <a:effectLst>
                <a:outerShdw blurRad="38100" dist="25400" dir="2700000" algn="tl">
                  <a:srgbClr val="000000">
                    <a:alpha val="0"/>
                  </a:srgbClr>
                </a:outerShdw>
              </a:effectLst>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6328" y="509753"/>
            <a:ext cx="1573864" cy="14719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25227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658560" y="318949"/>
            <a:ext cx="10975658" cy="914400"/>
          </a:xfrm>
        </p:spPr>
        <p:txBody>
          <a:bodyPr/>
          <a:lstStyle/>
          <a:p>
            <a:r>
              <a:rPr lang="en-US" dirty="0" smtClean="0"/>
              <a:t>The new SSL Intercept implementation</a:t>
            </a:r>
            <a:br>
              <a:rPr lang="en-US" dirty="0" smtClean="0"/>
            </a:br>
            <a:r>
              <a:rPr lang="en-US" sz="2000" dirty="0"/>
              <a:t>Version 1.5 (</a:t>
            </a:r>
            <a:r>
              <a:rPr lang="en-US" sz="2000" dirty="0" err="1"/>
              <a:t>iApp</a:t>
            </a:r>
            <a:r>
              <a:rPr lang="en-US" sz="2000" dirty="0"/>
              <a:t>)</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3488" y="1233349"/>
            <a:ext cx="9505024" cy="5046129"/>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1262" y="416820"/>
            <a:ext cx="2837205" cy="2292651"/>
          </a:xfrm>
          <a:prstGeom prst="rect">
            <a:avLst/>
          </a:prstGeom>
          <a:effectLst>
            <a:outerShdw blurRad="50800" dist="76200" dir="2700000" algn="tl" rotWithShape="0">
              <a:prstClr val="black">
                <a:alpha val="40000"/>
              </a:prstClr>
            </a:outerShdw>
          </a:effec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827182">
            <a:off x="10503468" y="1807446"/>
            <a:ext cx="696288" cy="636849"/>
          </a:xfrm>
          <a:prstGeom prst="rect">
            <a:avLst/>
          </a:prstGeom>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989918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cxnSp>
        <p:nvCxnSpPr>
          <p:cNvPr id="67" name="Straight Connector 66"/>
          <p:cNvCxnSpPr/>
          <p:nvPr/>
        </p:nvCxnSpPr>
        <p:spPr>
          <a:xfrm flipV="1">
            <a:off x="3445433" y="1930916"/>
            <a:ext cx="0" cy="3521858"/>
          </a:xfrm>
          <a:prstGeom prst="line">
            <a:avLst/>
          </a:prstGeom>
          <a:ln w="19050">
            <a:solidFill>
              <a:srgbClr val="108066"/>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536725" y="2926632"/>
            <a:ext cx="904697" cy="904697"/>
          </a:xfrm>
          <a:prstGeom prst="ellipse">
            <a:avLst/>
          </a:prstGeom>
          <a:noFill/>
          <a:ln w="19050">
            <a:solidFill>
              <a:srgbClr val="108066"/>
            </a:solidFill>
            <a:prstDash val="solid"/>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40" name="Oval 39"/>
          <p:cNvSpPr/>
          <p:nvPr/>
        </p:nvSpPr>
        <p:spPr>
          <a:xfrm>
            <a:off x="3536725" y="3543527"/>
            <a:ext cx="904697" cy="904697"/>
          </a:xfrm>
          <a:prstGeom prst="ellipse">
            <a:avLst/>
          </a:prstGeom>
          <a:noFill/>
          <a:ln w="19050">
            <a:solidFill>
              <a:srgbClr val="108066"/>
            </a:solidFill>
            <a:prstDash val="solid"/>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2" name="Title 1"/>
          <p:cNvSpPr>
            <a:spLocks noGrp="1"/>
          </p:cNvSpPr>
          <p:nvPr>
            <p:ph type="title"/>
          </p:nvPr>
        </p:nvSpPr>
        <p:spPr>
          <a:xfrm>
            <a:off x="645455" y="317998"/>
            <a:ext cx="10975658" cy="914400"/>
          </a:xfrm>
        </p:spPr>
        <p:txBody>
          <a:bodyPr/>
          <a:lstStyle/>
          <a:p>
            <a:r>
              <a:rPr lang="en-US" dirty="0" smtClean="0"/>
              <a:t>The new SSL Intercept implementation</a:t>
            </a:r>
            <a:br>
              <a:rPr lang="en-US" dirty="0" smtClean="0"/>
            </a:br>
            <a:r>
              <a:rPr lang="en-US" sz="2000" dirty="0"/>
              <a:t>Version 1.5 (</a:t>
            </a:r>
            <a:r>
              <a:rPr lang="en-US" sz="2000" dirty="0" err="1"/>
              <a:t>iApp</a:t>
            </a:r>
            <a:r>
              <a:rPr lang="en-US" sz="2000" dirty="0"/>
              <a:t>)</a:t>
            </a:r>
            <a:endParaRPr lang="en-US" dirty="0"/>
          </a:p>
        </p:txBody>
      </p:sp>
      <p:cxnSp>
        <p:nvCxnSpPr>
          <p:cNvPr id="10" name="Straight Arrow Connector 9"/>
          <p:cNvCxnSpPr/>
          <p:nvPr/>
        </p:nvCxnSpPr>
        <p:spPr>
          <a:xfrm>
            <a:off x="1324466" y="3691845"/>
            <a:ext cx="880751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loud 10"/>
          <p:cNvSpPr/>
          <p:nvPr/>
        </p:nvSpPr>
        <p:spPr>
          <a:xfrm>
            <a:off x="10432255" y="3286709"/>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12" name="Oval 11"/>
          <p:cNvSpPr/>
          <p:nvPr/>
        </p:nvSpPr>
        <p:spPr>
          <a:xfrm>
            <a:off x="645455" y="3345555"/>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Clients</a:t>
            </a:r>
          </a:p>
        </p:txBody>
      </p:sp>
      <p:sp>
        <p:nvSpPr>
          <p:cNvPr id="13" name="Oval 12"/>
          <p:cNvSpPr/>
          <p:nvPr/>
        </p:nvSpPr>
        <p:spPr>
          <a:xfrm>
            <a:off x="10131977" y="3457969"/>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sp>
        <p:nvSpPr>
          <p:cNvPr id="15" name="Rectangle 14"/>
          <p:cNvSpPr/>
          <p:nvPr/>
        </p:nvSpPr>
        <p:spPr>
          <a:xfrm>
            <a:off x="5189026" y="3392967"/>
            <a:ext cx="1039067" cy="244682"/>
          </a:xfrm>
          <a:prstGeom prst="rect">
            <a:avLst/>
          </a:prstGeom>
        </p:spPr>
        <p:txBody>
          <a:bodyPr wrap="none">
            <a:spAutoFit/>
          </a:bodyPr>
          <a:lstStyle/>
          <a:p>
            <a:pPr algn="ctr">
              <a:lnSpc>
                <a:spcPct val="90000"/>
              </a:lnSpc>
            </a:pPr>
            <a:r>
              <a:rPr lang="en-US" sz="1100" dirty="0" err="1">
                <a:solidFill>
                  <a:srgbClr val="108066"/>
                </a:solidFill>
                <a:effectLst>
                  <a:outerShdw blurRad="38100" dist="25400" dir="2700000" algn="tl">
                    <a:srgbClr val="000000">
                      <a:alpha val="0"/>
                    </a:srgbClr>
                  </a:outerShdw>
                </a:effectLst>
              </a:rPr>
              <a:t>Cleartext</a:t>
            </a:r>
            <a:r>
              <a:rPr lang="en-US" sz="1100" dirty="0">
                <a:solidFill>
                  <a:srgbClr val="108066"/>
                </a:solidFill>
                <a:effectLst>
                  <a:outerShdw blurRad="38100" dist="25400" dir="2700000" algn="tl">
                    <a:srgbClr val="000000">
                      <a:alpha val="0"/>
                    </a:srgbClr>
                  </a:outerShdw>
                </a:effectLst>
              </a:rPr>
              <a:t> Zone</a:t>
            </a:r>
          </a:p>
        </p:txBody>
      </p:sp>
      <p:cxnSp>
        <p:nvCxnSpPr>
          <p:cNvPr id="22" name="Straight Connector 21"/>
          <p:cNvCxnSpPr/>
          <p:nvPr/>
        </p:nvCxnSpPr>
        <p:spPr>
          <a:xfrm>
            <a:off x="4440816" y="3692140"/>
            <a:ext cx="2600671" cy="0"/>
          </a:xfrm>
          <a:prstGeom prst="line">
            <a:avLst/>
          </a:prstGeom>
          <a:ln w="19050">
            <a:solidFill>
              <a:srgbClr val="108066"/>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316228" y="3371206"/>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600" dirty="0">
                <a:effectLst>
                  <a:outerShdw blurRad="38100" dist="25400" dir="2700000" algn="tl">
                    <a:srgbClr val="000000">
                      <a:alpha val="0"/>
                    </a:srgbClr>
                  </a:outerShdw>
                </a:effectLst>
                <a:latin typeface="+mj-lt"/>
              </a:rPr>
              <a:t>BIG-IP</a:t>
            </a:r>
          </a:p>
          <a:p>
            <a:pPr algn="ctr">
              <a:lnSpc>
                <a:spcPct val="90000"/>
              </a:lnSpc>
            </a:pPr>
            <a:r>
              <a:rPr lang="en-US" sz="1400" dirty="0">
                <a:effectLst>
                  <a:outerShdw blurRad="38100" dist="25400" dir="2700000" algn="tl">
                    <a:srgbClr val="000000">
                      <a:alpha val="0"/>
                    </a:srgbClr>
                  </a:outerShdw>
                </a:effectLst>
                <a:latin typeface="+mj-lt"/>
              </a:rPr>
              <a:t>Ingress</a:t>
            </a:r>
          </a:p>
        </p:txBody>
      </p:sp>
      <p:sp>
        <p:nvSpPr>
          <p:cNvPr id="24" name="Rectangle 23"/>
          <p:cNvSpPr/>
          <p:nvPr/>
        </p:nvSpPr>
        <p:spPr>
          <a:xfrm>
            <a:off x="6936104" y="3371205"/>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600" dirty="0">
                <a:effectLst>
                  <a:outerShdw blurRad="38100" dist="25400" dir="2700000" algn="tl">
                    <a:srgbClr val="000000">
                      <a:alpha val="0"/>
                    </a:srgbClr>
                  </a:outerShdw>
                </a:effectLst>
                <a:latin typeface="+mj-lt"/>
              </a:rPr>
              <a:t>BIG-IP</a:t>
            </a:r>
          </a:p>
          <a:p>
            <a:pPr algn="ctr">
              <a:lnSpc>
                <a:spcPct val="90000"/>
              </a:lnSpc>
            </a:pPr>
            <a:r>
              <a:rPr lang="en-US" sz="1400" dirty="0">
                <a:effectLst>
                  <a:outerShdw blurRad="38100" dist="25400" dir="2700000" algn="tl">
                    <a:srgbClr val="000000">
                      <a:alpha val="0"/>
                    </a:srgbClr>
                  </a:outerShdw>
                </a:effectLst>
                <a:latin typeface="+mj-lt"/>
              </a:rPr>
              <a:t>Egress</a:t>
            </a:r>
          </a:p>
        </p:txBody>
      </p:sp>
      <p:sp>
        <p:nvSpPr>
          <p:cNvPr id="25" name="Rectangle 24"/>
          <p:cNvSpPr/>
          <p:nvPr/>
        </p:nvSpPr>
        <p:spPr>
          <a:xfrm>
            <a:off x="5386556" y="3919962"/>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28" name="Rectangle 27"/>
          <p:cNvSpPr/>
          <p:nvPr/>
        </p:nvSpPr>
        <p:spPr>
          <a:xfrm>
            <a:off x="5332308" y="3857476"/>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Additional</a:t>
            </a:r>
          </a:p>
          <a:p>
            <a:pPr algn="ctr">
              <a:lnSpc>
                <a:spcPct val="90000"/>
              </a:lnSpc>
            </a:pPr>
            <a:r>
              <a:rPr lang="en-US" sz="1100" dirty="0">
                <a:effectLst>
                  <a:outerShdw blurRad="38100" dist="25400" dir="2700000" algn="tl">
                    <a:srgbClr val="000000">
                      <a:alpha val="0"/>
                    </a:srgbClr>
                  </a:outerShdw>
                </a:effectLst>
                <a:latin typeface="+mj-lt"/>
              </a:rPr>
              <a:t>Security</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29" name="Oval 28"/>
          <p:cNvSpPr/>
          <p:nvPr/>
        </p:nvSpPr>
        <p:spPr>
          <a:xfrm>
            <a:off x="5610853" y="3615351"/>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30" name="Straight Connector 29"/>
          <p:cNvCxnSpPr/>
          <p:nvPr/>
        </p:nvCxnSpPr>
        <p:spPr>
          <a:xfrm>
            <a:off x="5683227" y="3760098"/>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585395" y="3970126"/>
            <a:ext cx="803425" cy="397032"/>
          </a:xfrm>
          <a:prstGeom prst="rect">
            <a:avLst/>
          </a:prstGeom>
        </p:spPr>
        <p:txBody>
          <a:bodyPr wrap="none">
            <a:spAutoFit/>
          </a:bodyPr>
          <a:lstStyle/>
          <a:p>
            <a:pPr algn="ctr">
              <a:lnSpc>
                <a:spcPct val="90000"/>
              </a:lnSpc>
            </a:pPr>
            <a:r>
              <a:rPr lang="en-US" sz="1100" dirty="0">
                <a:solidFill>
                  <a:srgbClr val="108066"/>
                </a:solidFill>
                <a:effectLst>
                  <a:outerShdw blurRad="38100" dist="25400" dir="2700000" algn="tl">
                    <a:srgbClr val="000000">
                      <a:alpha val="0"/>
                    </a:srgbClr>
                  </a:outerShdw>
                </a:effectLst>
              </a:rPr>
              <a:t>Inspection</a:t>
            </a:r>
          </a:p>
          <a:p>
            <a:pPr algn="ctr">
              <a:lnSpc>
                <a:spcPct val="90000"/>
              </a:lnSpc>
            </a:pPr>
            <a:r>
              <a:rPr lang="en-US" sz="1100" dirty="0">
                <a:solidFill>
                  <a:srgbClr val="108066"/>
                </a:solidFill>
                <a:effectLst>
                  <a:outerShdw blurRad="38100" dist="25400" dir="2700000" algn="tl">
                    <a:srgbClr val="000000">
                      <a:alpha val="0"/>
                    </a:srgbClr>
                  </a:outerShdw>
                </a:effectLst>
              </a:rPr>
              <a:t>Zone</a:t>
            </a:r>
          </a:p>
        </p:txBody>
      </p:sp>
      <p:sp>
        <p:nvSpPr>
          <p:cNvPr id="42" name="Rectangle 41"/>
          <p:cNvSpPr/>
          <p:nvPr/>
        </p:nvSpPr>
        <p:spPr>
          <a:xfrm>
            <a:off x="3627043" y="4616185"/>
            <a:ext cx="701839" cy="611916"/>
          </a:xfrm>
          <a:prstGeom prst="rect">
            <a:avLst/>
          </a:prstGeom>
          <a:solidFill>
            <a:schemeClr val="bg1"/>
          </a:solidFill>
          <a:ln w="38100">
            <a:solidFill>
              <a:srgbClr val="C00000"/>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43" name="Oval 42"/>
          <p:cNvSpPr/>
          <p:nvPr/>
        </p:nvSpPr>
        <p:spPr>
          <a:xfrm>
            <a:off x="3909816" y="4374060"/>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44" name="Straight Connector 43"/>
          <p:cNvCxnSpPr/>
          <p:nvPr/>
        </p:nvCxnSpPr>
        <p:spPr>
          <a:xfrm>
            <a:off x="3972358" y="4518807"/>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415937" y="3803353"/>
            <a:ext cx="266420" cy="215444"/>
          </a:xfrm>
          <a:prstGeom prst="rect">
            <a:avLst/>
          </a:prstGeom>
        </p:spPr>
        <p:txBody>
          <a:bodyPr wrap="none">
            <a:spAutoFit/>
          </a:bodyPr>
          <a:lstStyle/>
          <a:p>
            <a:r>
              <a:rPr lang="en-US" sz="800">
                <a:effectLst>
                  <a:outerShdw blurRad="38100" dist="25400" dir="2700000" algn="tl">
                    <a:srgbClr val="000000">
                      <a:alpha val="0"/>
                    </a:srgbClr>
                  </a:outerShdw>
                </a:effectLst>
              </a:rPr>
              <a:t>In</a:t>
            </a:r>
            <a:endParaRPr lang="en-US" sz="800" dirty="0"/>
          </a:p>
        </p:txBody>
      </p:sp>
      <p:sp>
        <p:nvSpPr>
          <p:cNvPr id="46" name="Rectangle 45"/>
          <p:cNvSpPr/>
          <p:nvPr/>
        </p:nvSpPr>
        <p:spPr>
          <a:xfrm>
            <a:off x="4265043" y="3803353"/>
            <a:ext cx="336952" cy="215444"/>
          </a:xfrm>
          <a:prstGeom prst="rect">
            <a:avLst/>
          </a:prstGeom>
        </p:spPr>
        <p:txBody>
          <a:bodyPr wrap="none">
            <a:spAutoFit/>
          </a:bodyPr>
          <a:lstStyle/>
          <a:p>
            <a:r>
              <a:rPr lang="en-US" sz="800">
                <a:effectLst>
                  <a:outerShdw blurRad="38100" dist="25400" dir="2700000" algn="tl">
                    <a:srgbClr val="000000">
                      <a:alpha val="0"/>
                    </a:srgbClr>
                  </a:outerShdw>
                </a:effectLst>
              </a:rPr>
              <a:t>Out</a:t>
            </a:r>
            <a:endParaRPr lang="en-US" sz="800" dirty="0"/>
          </a:p>
        </p:txBody>
      </p:sp>
      <p:sp>
        <p:nvSpPr>
          <p:cNvPr id="55" name="Rectangle 54"/>
          <p:cNvSpPr/>
          <p:nvPr/>
        </p:nvSpPr>
        <p:spPr>
          <a:xfrm>
            <a:off x="3585395" y="3018935"/>
            <a:ext cx="803425" cy="397032"/>
          </a:xfrm>
          <a:prstGeom prst="rect">
            <a:avLst/>
          </a:prstGeom>
        </p:spPr>
        <p:txBody>
          <a:bodyPr wrap="none">
            <a:spAutoFit/>
          </a:bodyPr>
          <a:lstStyle/>
          <a:p>
            <a:pPr algn="ctr">
              <a:lnSpc>
                <a:spcPct val="90000"/>
              </a:lnSpc>
            </a:pPr>
            <a:r>
              <a:rPr lang="en-US" sz="1100" dirty="0">
                <a:solidFill>
                  <a:srgbClr val="108066"/>
                </a:solidFill>
                <a:effectLst>
                  <a:outerShdw blurRad="38100" dist="25400" dir="2700000" algn="tl">
                    <a:srgbClr val="000000">
                      <a:alpha val="0"/>
                    </a:srgbClr>
                  </a:outerShdw>
                </a:effectLst>
              </a:rPr>
              <a:t>Inspection</a:t>
            </a:r>
          </a:p>
          <a:p>
            <a:pPr algn="ctr">
              <a:lnSpc>
                <a:spcPct val="90000"/>
              </a:lnSpc>
            </a:pPr>
            <a:r>
              <a:rPr lang="en-US" sz="1100" dirty="0">
                <a:solidFill>
                  <a:srgbClr val="108066"/>
                </a:solidFill>
                <a:effectLst>
                  <a:outerShdw blurRad="38100" dist="25400" dir="2700000" algn="tl">
                    <a:srgbClr val="000000">
                      <a:alpha val="0"/>
                    </a:srgbClr>
                  </a:outerShdw>
                </a:effectLst>
              </a:rPr>
              <a:t>Zone</a:t>
            </a:r>
          </a:p>
        </p:txBody>
      </p:sp>
      <p:sp>
        <p:nvSpPr>
          <p:cNvPr id="56" name="Rectangle 55"/>
          <p:cNvSpPr/>
          <p:nvPr/>
        </p:nvSpPr>
        <p:spPr>
          <a:xfrm>
            <a:off x="3636187" y="2150832"/>
            <a:ext cx="701839" cy="611916"/>
          </a:xfrm>
          <a:prstGeom prst="rect">
            <a:avLst/>
          </a:prstGeom>
          <a:solidFill>
            <a:schemeClr val="bg1"/>
          </a:solidFill>
          <a:ln w="38100">
            <a:solidFill>
              <a:srgbClr val="FF9F30"/>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L2</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57" name="Oval 56"/>
          <p:cNvSpPr/>
          <p:nvPr/>
        </p:nvSpPr>
        <p:spPr>
          <a:xfrm>
            <a:off x="3909816" y="2852595"/>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58" name="Straight Connector 57"/>
          <p:cNvCxnSpPr/>
          <p:nvPr/>
        </p:nvCxnSpPr>
        <p:spPr>
          <a:xfrm>
            <a:off x="3982534" y="2761370"/>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415937" y="3333938"/>
            <a:ext cx="266420" cy="215444"/>
          </a:xfrm>
          <a:prstGeom prst="rect">
            <a:avLst/>
          </a:prstGeom>
        </p:spPr>
        <p:txBody>
          <a:bodyPr wrap="none">
            <a:spAutoFit/>
          </a:bodyPr>
          <a:lstStyle/>
          <a:p>
            <a:r>
              <a:rPr lang="en-US" sz="800">
                <a:effectLst>
                  <a:outerShdw blurRad="38100" dist="25400" dir="2700000" algn="tl">
                    <a:srgbClr val="000000">
                      <a:alpha val="0"/>
                    </a:srgbClr>
                  </a:outerShdw>
                </a:effectLst>
              </a:rPr>
              <a:t>In</a:t>
            </a:r>
            <a:endParaRPr lang="en-US" sz="800" dirty="0"/>
          </a:p>
        </p:txBody>
      </p:sp>
      <p:sp>
        <p:nvSpPr>
          <p:cNvPr id="60" name="Rectangle 59"/>
          <p:cNvSpPr/>
          <p:nvPr/>
        </p:nvSpPr>
        <p:spPr>
          <a:xfrm>
            <a:off x="4265043" y="3333938"/>
            <a:ext cx="336952" cy="215444"/>
          </a:xfrm>
          <a:prstGeom prst="rect">
            <a:avLst/>
          </a:prstGeom>
        </p:spPr>
        <p:txBody>
          <a:bodyPr wrap="none">
            <a:spAutoFit/>
          </a:bodyPr>
          <a:lstStyle/>
          <a:p>
            <a:r>
              <a:rPr lang="en-US" sz="800">
                <a:effectLst>
                  <a:outerShdw blurRad="38100" dist="25400" dir="2700000" algn="tl">
                    <a:srgbClr val="000000">
                      <a:alpha val="0"/>
                    </a:srgbClr>
                  </a:outerShdw>
                </a:effectLst>
              </a:rPr>
              <a:t>Out</a:t>
            </a:r>
            <a:endParaRPr lang="en-US" sz="800" dirty="0"/>
          </a:p>
        </p:txBody>
      </p:sp>
      <p:sp>
        <p:nvSpPr>
          <p:cNvPr id="65" name="Rectangle 64"/>
          <p:cNvSpPr/>
          <p:nvPr/>
        </p:nvSpPr>
        <p:spPr>
          <a:xfrm>
            <a:off x="3089598" y="1404608"/>
            <a:ext cx="701839" cy="611916"/>
          </a:xfrm>
          <a:prstGeom prst="rect">
            <a:avLst/>
          </a:prstGeom>
          <a:solidFill>
            <a:schemeClr val="bg1"/>
          </a:solidFill>
          <a:ln w="38100">
            <a:solidFill>
              <a:srgbClr val="0070C0"/>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ICAP</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68" name="Rectangle 67"/>
          <p:cNvSpPr/>
          <p:nvPr/>
        </p:nvSpPr>
        <p:spPr>
          <a:xfrm>
            <a:off x="3089598" y="5374118"/>
            <a:ext cx="701839" cy="611916"/>
          </a:xfrm>
          <a:prstGeom prst="rect">
            <a:avLst/>
          </a:prstGeom>
          <a:solidFill>
            <a:schemeClr val="bg1"/>
          </a:solidFill>
          <a:ln w="38100">
            <a:solidFill>
              <a:srgbClr val="C06112"/>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Receive Only</a:t>
            </a:r>
          </a:p>
          <a:p>
            <a:pPr algn="ctr">
              <a:lnSpc>
                <a:spcPct val="90000"/>
              </a:lnSpc>
            </a:pPr>
            <a:r>
              <a:rPr lang="en-US" sz="1100" dirty="0">
                <a:effectLst>
                  <a:outerShdw blurRad="38100" dist="25400" dir="2700000" algn="tl">
                    <a:srgbClr val="000000">
                      <a:alpha val="0"/>
                    </a:srgbClr>
                  </a:outerShdw>
                </a:effectLst>
                <a:latin typeface="+mj-lt"/>
              </a:rPr>
              <a:t>Services</a:t>
            </a:r>
          </a:p>
        </p:txBody>
      </p:sp>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037" y="1095919"/>
            <a:ext cx="3468153" cy="1841210"/>
          </a:xfrm>
          <a:prstGeom prst="rect">
            <a:avLst/>
          </a:prstGeom>
        </p:spPr>
      </p:pic>
    </p:spTree>
    <p:extLst>
      <p:ext uri="{BB962C8B-B14F-4D97-AF65-F5344CB8AC3E}">
        <p14:creationId xmlns:p14="http://schemas.microsoft.com/office/powerpoint/2010/main" val="2160924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ired.com/wp-content/uploads/2015/10/Cnt4_Fr53-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76200"/>
            <a:ext cx="12531685" cy="69342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3"/>
          <a:stretch>
            <a:fillRect/>
          </a:stretch>
        </p:blipFill>
        <p:spPr>
          <a:xfrm>
            <a:off x="-152400" y="5791200"/>
            <a:ext cx="12188825" cy="615358"/>
          </a:xfrm>
          <a:prstGeom prst="rect">
            <a:avLst/>
          </a:prstGeom>
        </p:spPr>
      </p:pic>
    </p:spTree>
    <p:extLst>
      <p:ext uri="{BB962C8B-B14F-4D97-AF65-F5344CB8AC3E}">
        <p14:creationId xmlns:p14="http://schemas.microsoft.com/office/powerpoint/2010/main" val="234949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cxnSp>
        <p:nvCxnSpPr>
          <p:cNvPr id="67" name="Straight Connector 66"/>
          <p:cNvCxnSpPr/>
          <p:nvPr/>
        </p:nvCxnSpPr>
        <p:spPr>
          <a:xfrm flipV="1">
            <a:off x="3445433" y="1930916"/>
            <a:ext cx="0" cy="3521858"/>
          </a:xfrm>
          <a:prstGeom prst="line">
            <a:avLst/>
          </a:prstGeom>
          <a:ln w="19050">
            <a:solidFill>
              <a:srgbClr val="108066"/>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536725" y="2926632"/>
            <a:ext cx="904697" cy="904697"/>
          </a:xfrm>
          <a:prstGeom prst="ellipse">
            <a:avLst/>
          </a:prstGeom>
          <a:noFill/>
          <a:ln w="19050">
            <a:solidFill>
              <a:srgbClr val="108066"/>
            </a:solidFill>
            <a:prstDash val="solid"/>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40" name="Oval 39"/>
          <p:cNvSpPr/>
          <p:nvPr/>
        </p:nvSpPr>
        <p:spPr>
          <a:xfrm>
            <a:off x="3536725" y="3543527"/>
            <a:ext cx="904697" cy="904697"/>
          </a:xfrm>
          <a:prstGeom prst="ellipse">
            <a:avLst/>
          </a:prstGeom>
          <a:noFill/>
          <a:ln w="19050">
            <a:solidFill>
              <a:srgbClr val="108066"/>
            </a:solidFill>
            <a:prstDash val="solid"/>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10" name="Straight Arrow Connector 9"/>
          <p:cNvCxnSpPr/>
          <p:nvPr/>
        </p:nvCxnSpPr>
        <p:spPr>
          <a:xfrm>
            <a:off x="1324466" y="3691845"/>
            <a:ext cx="880751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loud 10"/>
          <p:cNvSpPr/>
          <p:nvPr/>
        </p:nvSpPr>
        <p:spPr>
          <a:xfrm>
            <a:off x="10432255" y="3286709"/>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12" name="Oval 11"/>
          <p:cNvSpPr/>
          <p:nvPr/>
        </p:nvSpPr>
        <p:spPr>
          <a:xfrm>
            <a:off x="645455" y="3345555"/>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Clients</a:t>
            </a:r>
          </a:p>
        </p:txBody>
      </p:sp>
      <p:sp>
        <p:nvSpPr>
          <p:cNvPr id="13" name="Oval 12"/>
          <p:cNvSpPr/>
          <p:nvPr/>
        </p:nvSpPr>
        <p:spPr>
          <a:xfrm>
            <a:off x="10131977" y="3457969"/>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sp>
        <p:nvSpPr>
          <p:cNvPr id="15" name="Rectangle 14"/>
          <p:cNvSpPr/>
          <p:nvPr/>
        </p:nvSpPr>
        <p:spPr>
          <a:xfrm>
            <a:off x="5189026" y="3392967"/>
            <a:ext cx="1039067" cy="244682"/>
          </a:xfrm>
          <a:prstGeom prst="rect">
            <a:avLst/>
          </a:prstGeom>
        </p:spPr>
        <p:txBody>
          <a:bodyPr wrap="none">
            <a:spAutoFit/>
          </a:bodyPr>
          <a:lstStyle/>
          <a:p>
            <a:pPr algn="ctr">
              <a:lnSpc>
                <a:spcPct val="90000"/>
              </a:lnSpc>
            </a:pPr>
            <a:r>
              <a:rPr lang="en-US" sz="1100" dirty="0" err="1">
                <a:solidFill>
                  <a:srgbClr val="108066"/>
                </a:solidFill>
                <a:effectLst>
                  <a:outerShdw blurRad="38100" dist="25400" dir="2700000" algn="tl">
                    <a:srgbClr val="000000">
                      <a:alpha val="0"/>
                    </a:srgbClr>
                  </a:outerShdw>
                </a:effectLst>
              </a:rPr>
              <a:t>Cleartext</a:t>
            </a:r>
            <a:r>
              <a:rPr lang="en-US" sz="1100" dirty="0">
                <a:solidFill>
                  <a:srgbClr val="108066"/>
                </a:solidFill>
                <a:effectLst>
                  <a:outerShdw blurRad="38100" dist="25400" dir="2700000" algn="tl">
                    <a:srgbClr val="000000">
                      <a:alpha val="0"/>
                    </a:srgbClr>
                  </a:outerShdw>
                </a:effectLst>
              </a:rPr>
              <a:t> Zone</a:t>
            </a:r>
          </a:p>
        </p:txBody>
      </p:sp>
      <p:cxnSp>
        <p:nvCxnSpPr>
          <p:cNvPr id="22" name="Straight Connector 21"/>
          <p:cNvCxnSpPr/>
          <p:nvPr/>
        </p:nvCxnSpPr>
        <p:spPr>
          <a:xfrm>
            <a:off x="4440816" y="3692140"/>
            <a:ext cx="2600671" cy="0"/>
          </a:xfrm>
          <a:prstGeom prst="line">
            <a:avLst/>
          </a:prstGeom>
          <a:ln w="19050">
            <a:solidFill>
              <a:srgbClr val="108066"/>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316228" y="3371206"/>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600" dirty="0">
                <a:effectLst>
                  <a:outerShdw blurRad="38100" dist="25400" dir="2700000" algn="tl">
                    <a:srgbClr val="000000">
                      <a:alpha val="0"/>
                    </a:srgbClr>
                  </a:outerShdw>
                </a:effectLst>
                <a:latin typeface="+mj-lt"/>
              </a:rPr>
              <a:t>BIG-IP</a:t>
            </a:r>
          </a:p>
          <a:p>
            <a:pPr algn="ctr">
              <a:lnSpc>
                <a:spcPct val="90000"/>
              </a:lnSpc>
            </a:pPr>
            <a:r>
              <a:rPr lang="en-US" sz="1400" dirty="0">
                <a:effectLst>
                  <a:outerShdw blurRad="38100" dist="25400" dir="2700000" algn="tl">
                    <a:srgbClr val="000000">
                      <a:alpha val="0"/>
                    </a:srgbClr>
                  </a:outerShdw>
                </a:effectLst>
                <a:latin typeface="+mj-lt"/>
              </a:rPr>
              <a:t>Ingress</a:t>
            </a:r>
          </a:p>
        </p:txBody>
      </p:sp>
      <p:sp>
        <p:nvSpPr>
          <p:cNvPr id="24" name="Rectangle 23"/>
          <p:cNvSpPr/>
          <p:nvPr/>
        </p:nvSpPr>
        <p:spPr>
          <a:xfrm>
            <a:off x="6936104" y="3371205"/>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600" dirty="0">
                <a:effectLst>
                  <a:outerShdw blurRad="38100" dist="25400" dir="2700000" algn="tl">
                    <a:srgbClr val="000000">
                      <a:alpha val="0"/>
                    </a:srgbClr>
                  </a:outerShdw>
                </a:effectLst>
                <a:latin typeface="+mj-lt"/>
              </a:rPr>
              <a:t>BIG-IP</a:t>
            </a:r>
          </a:p>
          <a:p>
            <a:pPr algn="ctr">
              <a:lnSpc>
                <a:spcPct val="90000"/>
              </a:lnSpc>
            </a:pPr>
            <a:r>
              <a:rPr lang="en-US" sz="1400" dirty="0">
                <a:effectLst>
                  <a:outerShdw blurRad="38100" dist="25400" dir="2700000" algn="tl">
                    <a:srgbClr val="000000">
                      <a:alpha val="0"/>
                    </a:srgbClr>
                  </a:outerShdw>
                </a:effectLst>
                <a:latin typeface="+mj-lt"/>
              </a:rPr>
              <a:t>Egress</a:t>
            </a:r>
          </a:p>
        </p:txBody>
      </p:sp>
      <p:sp>
        <p:nvSpPr>
          <p:cNvPr id="25" name="Rectangle 24"/>
          <p:cNvSpPr/>
          <p:nvPr/>
        </p:nvSpPr>
        <p:spPr>
          <a:xfrm>
            <a:off x="5386556" y="3919962"/>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28" name="Rectangle 27"/>
          <p:cNvSpPr/>
          <p:nvPr/>
        </p:nvSpPr>
        <p:spPr>
          <a:xfrm>
            <a:off x="5332308" y="3857476"/>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Additional</a:t>
            </a:r>
          </a:p>
          <a:p>
            <a:pPr algn="ctr">
              <a:lnSpc>
                <a:spcPct val="90000"/>
              </a:lnSpc>
            </a:pPr>
            <a:r>
              <a:rPr lang="en-US" sz="1100" dirty="0">
                <a:effectLst>
                  <a:outerShdw blurRad="38100" dist="25400" dir="2700000" algn="tl">
                    <a:srgbClr val="000000">
                      <a:alpha val="0"/>
                    </a:srgbClr>
                  </a:outerShdw>
                </a:effectLst>
                <a:latin typeface="+mj-lt"/>
              </a:rPr>
              <a:t>Security</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29" name="Oval 28"/>
          <p:cNvSpPr/>
          <p:nvPr/>
        </p:nvSpPr>
        <p:spPr>
          <a:xfrm>
            <a:off x="5610853" y="3615351"/>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30" name="Straight Connector 29"/>
          <p:cNvCxnSpPr/>
          <p:nvPr/>
        </p:nvCxnSpPr>
        <p:spPr>
          <a:xfrm>
            <a:off x="5683227" y="3760098"/>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585395" y="3970126"/>
            <a:ext cx="803425" cy="397032"/>
          </a:xfrm>
          <a:prstGeom prst="rect">
            <a:avLst/>
          </a:prstGeom>
        </p:spPr>
        <p:txBody>
          <a:bodyPr wrap="none">
            <a:spAutoFit/>
          </a:bodyPr>
          <a:lstStyle/>
          <a:p>
            <a:pPr algn="ctr">
              <a:lnSpc>
                <a:spcPct val="90000"/>
              </a:lnSpc>
            </a:pPr>
            <a:r>
              <a:rPr lang="en-US" sz="1100" dirty="0">
                <a:solidFill>
                  <a:srgbClr val="108066"/>
                </a:solidFill>
                <a:effectLst>
                  <a:outerShdw blurRad="38100" dist="25400" dir="2700000" algn="tl">
                    <a:srgbClr val="000000">
                      <a:alpha val="0"/>
                    </a:srgbClr>
                  </a:outerShdw>
                </a:effectLst>
              </a:rPr>
              <a:t>Inspection</a:t>
            </a:r>
          </a:p>
          <a:p>
            <a:pPr algn="ctr">
              <a:lnSpc>
                <a:spcPct val="90000"/>
              </a:lnSpc>
            </a:pPr>
            <a:r>
              <a:rPr lang="en-US" sz="1100" dirty="0">
                <a:solidFill>
                  <a:srgbClr val="108066"/>
                </a:solidFill>
                <a:effectLst>
                  <a:outerShdw blurRad="38100" dist="25400" dir="2700000" algn="tl">
                    <a:srgbClr val="000000">
                      <a:alpha val="0"/>
                    </a:srgbClr>
                  </a:outerShdw>
                </a:effectLst>
              </a:rPr>
              <a:t>Zone</a:t>
            </a:r>
          </a:p>
        </p:txBody>
      </p:sp>
      <p:sp>
        <p:nvSpPr>
          <p:cNvPr id="42" name="Rectangle 41"/>
          <p:cNvSpPr/>
          <p:nvPr/>
        </p:nvSpPr>
        <p:spPr>
          <a:xfrm>
            <a:off x="3627043" y="4616185"/>
            <a:ext cx="701839" cy="611916"/>
          </a:xfrm>
          <a:prstGeom prst="rect">
            <a:avLst/>
          </a:prstGeom>
          <a:solidFill>
            <a:schemeClr val="bg1"/>
          </a:solidFill>
          <a:ln w="38100">
            <a:solidFill>
              <a:srgbClr val="C00000"/>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43" name="Oval 42"/>
          <p:cNvSpPr/>
          <p:nvPr/>
        </p:nvSpPr>
        <p:spPr>
          <a:xfrm>
            <a:off x="3909816" y="4374060"/>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44" name="Straight Connector 43"/>
          <p:cNvCxnSpPr/>
          <p:nvPr/>
        </p:nvCxnSpPr>
        <p:spPr>
          <a:xfrm>
            <a:off x="3972358" y="4518807"/>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415937" y="3803353"/>
            <a:ext cx="266420" cy="215444"/>
          </a:xfrm>
          <a:prstGeom prst="rect">
            <a:avLst/>
          </a:prstGeom>
        </p:spPr>
        <p:txBody>
          <a:bodyPr wrap="none">
            <a:spAutoFit/>
          </a:bodyPr>
          <a:lstStyle/>
          <a:p>
            <a:r>
              <a:rPr lang="en-US" sz="800">
                <a:effectLst>
                  <a:outerShdw blurRad="38100" dist="25400" dir="2700000" algn="tl">
                    <a:srgbClr val="000000">
                      <a:alpha val="0"/>
                    </a:srgbClr>
                  </a:outerShdw>
                </a:effectLst>
              </a:rPr>
              <a:t>In</a:t>
            </a:r>
            <a:endParaRPr lang="en-US" sz="800" dirty="0"/>
          </a:p>
        </p:txBody>
      </p:sp>
      <p:sp>
        <p:nvSpPr>
          <p:cNvPr id="46" name="Rectangle 45"/>
          <p:cNvSpPr/>
          <p:nvPr/>
        </p:nvSpPr>
        <p:spPr>
          <a:xfrm>
            <a:off x="4265043" y="3803353"/>
            <a:ext cx="336952" cy="215444"/>
          </a:xfrm>
          <a:prstGeom prst="rect">
            <a:avLst/>
          </a:prstGeom>
        </p:spPr>
        <p:txBody>
          <a:bodyPr wrap="none">
            <a:spAutoFit/>
          </a:bodyPr>
          <a:lstStyle/>
          <a:p>
            <a:r>
              <a:rPr lang="en-US" sz="800">
                <a:effectLst>
                  <a:outerShdw blurRad="38100" dist="25400" dir="2700000" algn="tl">
                    <a:srgbClr val="000000">
                      <a:alpha val="0"/>
                    </a:srgbClr>
                  </a:outerShdw>
                </a:effectLst>
              </a:rPr>
              <a:t>Out</a:t>
            </a:r>
            <a:endParaRPr lang="en-US" sz="800" dirty="0"/>
          </a:p>
        </p:txBody>
      </p:sp>
      <p:sp>
        <p:nvSpPr>
          <p:cNvPr id="55" name="Rectangle 54"/>
          <p:cNvSpPr/>
          <p:nvPr/>
        </p:nvSpPr>
        <p:spPr>
          <a:xfrm>
            <a:off x="3585395" y="3018935"/>
            <a:ext cx="803425" cy="397032"/>
          </a:xfrm>
          <a:prstGeom prst="rect">
            <a:avLst/>
          </a:prstGeom>
        </p:spPr>
        <p:txBody>
          <a:bodyPr wrap="none">
            <a:spAutoFit/>
          </a:bodyPr>
          <a:lstStyle/>
          <a:p>
            <a:pPr algn="ctr">
              <a:lnSpc>
                <a:spcPct val="90000"/>
              </a:lnSpc>
            </a:pPr>
            <a:r>
              <a:rPr lang="en-US" sz="1100" dirty="0">
                <a:solidFill>
                  <a:srgbClr val="108066"/>
                </a:solidFill>
                <a:effectLst>
                  <a:outerShdw blurRad="38100" dist="25400" dir="2700000" algn="tl">
                    <a:srgbClr val="000000">
                      <a:alpha val="0"/>
                    </a:srgbClr>
                  </a:outerShdw>
                </a:effectLst>
              </a:rPr>
              <a:t>Inspection</a:t>
            </a:r>
          </a:p>
          <a:p>
            <a:pPr algn="ctr">
              <a:lnSpc>
                <a:spcPct val="90000"/>
              </a:lnSpc>
            </a:pPr>
            <a:r>
              <a:rPr lang="en-US" sz="1100" dirty="0">
                <a:solidFill>
                  <a:srgbClr val="108066"/>
                </a:solidFill>
                <a:effectLst>
                  <a:outerShdw blurRad="38100" dist="25400" dir="2700000" algn="tl">
                    <a:srgbClr val="000000">
                      <a:alpha val="0"/>
                    </a:srgbClr>
                  </a:outerShdw>
                </a:effectLst>
              </a:rPr>
              <a:t>Zone</a:t>
            </a:r>
          </a:p>
        </p:txBody>
      </p:sp>
      <p:sp>
        <p:nvSpPr>
          <p:cNvPr id="56" name="Rectangle 55"/>
          <p:cNvSpPr/>
          <p:nvPr/>
        </p:nvSpPr>
        <p:spPr>
          <a:xfrm>
            <a:off x="3636187" y="2150832"/>
            <a:ext cx="701839" cy="611916"/>
          </a:xfrm>
          <a:prstGeom prst="rect">
            <a:avLst/>
          </a:prstGeom>
          <a:solidFill>
            <a:schemeClr val="bg1"/>
          </a:solidFill>
          <a:ln w="38100">
            <a:solidFill>
              <a:srgbClr val="FF9F30"/>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L2</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57" name="Oval 56"/>
          <p:cNvSpPr/>
          <p:nvPr/>
        </p:nvSpPr>
        <p:spPr>
          <a:xfrm>
            <a:off x="3909816" y="2852595"/>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58" name="Straight Connector 57"/>
          <p:cNvCxnSpPr/>
          <p:nvPr/>
        </p:nvCxnSpPr>
        <p:spPr>
          <a:xfrm>
            <a:off x="3982534" y="2761370"/>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415937" y="3333938"/>
            <a:ext cx="266420" cy="215444"/>
          </a:xfrm>
          <a:prstGeom prst="rect">
            <a:avLst/>
          </a:prstGeom>
        </p:spPr>
        <p:txBody>
          <a:bodyPr wrap="none">
            <a:spAutoFit/>
          </a:bodyPr>
          <a:lstStyle/>
          <a:p>
            <a:r>
              <a:rPr lang="en-US" sz="800">
                <a:effectLst>
                  <a:outerShdw blurRad="38100" dist="25400" dir="2700000" algn="tl">
                    <a:srgbClr val="000000">
                      <a:alpha val="0"/>
                    </a:srgbClr>
                  </a:outerShdw>
                </a:effectLst>
              </a:rPr>
              <a:t>In</a:t>
            </a:r>
            <a:endParaRPr lang="en-US" sz="800" dirty="0"/>
          </a:p>
        </p:txBody>
      </p:sp>
      <p:sp>
        <p:nvSpPr>
          <p:cNvPr id="60" name="Rectangle 59"/>
          <p:cNvSpPr/>
          <p:nvPr/>
        </p:nvSpPr>
        <p:spPr>
          <a:xfrm>
            <a:off x="4265043" y="3333938"/>
            <a:ext cx="336952" cy="215444"/>
          </a:xfrm>
          <a:prstGeom prst="rect">
            <a:avLst/>
          </a:prstGeom>
        </p:spPr>
        <p:txBody>
          <a:bodyPr wrap="none">
            <a:spAutoFit/>
          </a:bodyPr>
          <a:lstStyle/>
          <a:p>
            <a:r>
              <a:rPr lang="en-US" sz="800">
                <a:effectLst>
                  <a:outerShdw blurRad="38100" dist="25400" dir="2700000" algn="tl">
                    <a:srgbClr val="000000">
                      <a:alpha val="0"/>
                    </a:srgbClr>
                  </a:outerShdw>
                </a:effectLst>
              </a:rPr>
              <a:t>Out</a:t>
            </a:r>
            <a:endParaRPr lang="en-US" sz="800" dirty="0"/>
          </a:p>
        </p:txBody>
      </p:sp>
      <p:sp>
        <p:nvSpPr>
          <p:cNvPr id="65" name="Rectangle 64"/>
          <p:cNvSpPr/>
          <p:nvPr/>
        </p:nvSpPr>
        <p:spPr>
          <a:xfrm>
            <a:off x="3089598" y="1404608"/>
            <a:ext cx="701839" cy="611916"/>
          </a:xfrm>
          <a:prstGeom prst="rect">
            <a:avLst/>
          </a:prstGeom>
          <a:solidFill>
            <a:schemeClr val="bg1"/>
          </a:solidFill>
          <a:ln w="38100">
            <a:solidFill>
              <a:srgbClr val="0070C0"/>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ICAP</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68" name="Rectangle 67"/>
          <p:cNvSpPr/>
          <p:nvPr/>
        </p:nvSpPr>
        <p:spPr>
          <a:xfrm>
            <a:off x="3089598" y="5374118"/>
            <a:ext cx="701839" cy="611916"/>
          </a:xfrm>
          <a:prstGeom prst="rect">
            <a:avLst/>
          </a:prstGeom>
          <a:solidFill>
            <a:schemeClr val="bg1"/>
          </a:solidFill>
          <a:ln w="38100">
            <a:solidFill>
              <a:srgbClr val="C06112"/>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Receive Only</a:t>
            </a:r>
          </a:p>
          <a:p>
            <a:pPr algn="ctr">
              <a:lnSpc>
                <a:spcPct val="90000"/>
              </a:lnSpc>
            </a:pPr>
            <a:r>
              <a:rPr lang="en-US" sz="1100" dirty="0">
                <a:effectLst>
                  <a:outerShdw blurRad="38100" dist="25400" dir="2700000" algn="tl">
                    <a:srgbClr val="000000">
                      <a:alpha val="0"/>
                    </a:srgbClr>
                  </a:outerShdw>
                </a:effectLst>
                <a:latin typeface="+mj-lt"/>
              </a:rPr>
              <a:t>Services</a:t>
            </a:r>
          </a:p>
        </p:txBody>
      </p:sp>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037" y="1095919"/>
            <a:ext cx="3468153" cy="1841210"/>
          </a:xfrm>
          <a:prstGeom prst="rect">
            <a:avLst/>
          </a:prstGeom>
        </p:spPr>
      </p:pic>
      <p:grpSp>
        <p:nvGrpSpPr>
          <p:cNvPr id="37" name="Group 36"/>
          <p:cNvGrpSpPr/>
          <p:nvPr/>
        </p:nvGrpSpPr>
        <p:grpSpPr>
          <a:xfrm>
            <a:off x="636899" y="3591262"/>
            <a:ext cx="2788239" cy="2394773"/>
            <a:chOff x="635310" y="3591261"/>
            <a:chExt cx="2788239" cy="2394773"/>
          </a:xfrm>
          <a:effectLst>
            <a:outerShdw blurRad="50800" dist="76200" dir="2700000" algn="tl" rotWithShape="0">
              <a:prstClr val="black">
                <a:alpha val="40000"/>
              </a:prstClr>
            </a:outerShdw>
          </a:effectLst>
        </p:grpSpPr>
        <p:cxnSp>
          <p:nvCxnSpPr>
            <p:cNvPr id="19" name="Straight Connector 18"/>
            <p:cNvCxnSpPr/>
            <p:nvPr/>
          </p:nvCxnSpPr>
          <p:spPr>
            <a:xfrm flipV="1">
              <a:off x="2810157" y="3747000"/>
              <a:ext cx="456915" cy="587399"/>
            </a:xfrm>
            <a:prstGeom prst="line">
              <a:avLst/>
            </a:prstGeom>
            <a:ln w="5715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8" name="Alternate Process 7"/>
            <p:cNvSpPr/>
            <p:nvPr/>
          </p:nvSpPr>
          <p:spPr>
            <a:xfrm>
              <a:off x="635310" y="4268018"/>
              <a:ext cx="2260954" cy="1718016"/>
            </a:xfrm>
            <a:prstGeom prst="flowChartAlternateProcess">
              <a:avLst/>
            </a:prstGeom>
            <a:solidFill>
              <a:schemeClr val="accent2">
                <a:lumMod val="20000"/>
                <a:lumOff val="80000"/>
              </a:schemeClr>
            </a:solidFill>
            <a:ln w="57150">
              <a:solidFill>
                <a:schemeClr val="tx1">
                  <a:lumMod val="65000"/>
                  <a:lumOff val="35000"/>
                </a:schemeClr>
              </a:solidFill>
            </a:ln>
            <a:effectLst/>
          </p:spPr>
          <p:txBody>
            <a:bodyPr vert="horz" wrap="square" lIns="91440" tIns="0" rIns="0" bIns="0" rtlCol="0" anchor="ctr">
              <a:noAutofit/>
            </a:bodyPr>
            <a:lstStyle/>
            <a:p>
              <a:pPr>
                <a:lnSpc>
                  <a:spcPct val="90000"/>
                </a:lnSpc>
              </a:pPr>
              <a:r>
                <a:rPr lang="en-US" sz="1400" dirty="0">
                  <a:effectLst>
                    <a:outerShdw blurRad="38100" dist="25400" dir="2700000" algn="tl">
                      <a:srgbClr val="000000">
                        <a:alpha val="0"/>
                      </a:srgbClr>
                    </a:outerShdw>
                  </a:effectLst>
                </a:rPr>
                <a:t>Classification Engine</a:t>
              </a:r>
            </a:p>
            <a:p>
              <a:pPr marL="285750" indent="-285750">
                <a:lnSpc>
                  <a:spcPct val="90000"/>
                </a:lnSpc>
                <a:buFont typeface="Arial" charset="0"/>
                <a:buChar char="•"/>
              </a:pPr>
              <a:r>
                <a:rPr lang="en-US" sz="1200" dirty="0">
                  <a:effectLst>
                    <a:outerShdw blurRad="38100" dist="25400" dir="2700000" algn="tl">
                      <a:srgbClr val="000000">
                        <a:alpha val="0"/>
                      </a:srgbClr>
                    </a:outerShdw>
                  </a:effectLst>
                </a:rPr>
                <a:t>Source IP</a:t>
              </a:r>
            </a:p>
            <a:p>
              <a:pPr marL="285750" indent="-285750">
                <a:lnSpc>
                  <a:spcPct val="90000"/>
                </a:lnSpc>
                <a:buFont typeface="Arial" charset="0"/>
                <a:buChar char="•"/>
              </a:pPr>
              <a:r>
                <a:rPr lang="en-US" sz="1200" dirty="0">
                  <a:effectLst>
                    <a:outerShdw blurRad="38100" dist="25400" dir="2700000" algn="tl">
                      <a:srgbClr val="000000">
                        <a:alpha val="0"/>
                      </a:srgbClr>
                    </a:outerShdw>
                  </a:effectLst>
                </a:rPr>
                <a:t>Destination IP</a:t>
              </a:r>
            </a:p>
            <a:p>
              <a:pPr marL="285750" indent="-285750">
                <a:lnSpc>
                  <a:spcPct val="90000"/>
                </a:lnSpc>
                <a:buFont typeface="Arial" charset="0"/>
                <a:buChar char="•"/>
              </a:pPr>
              <a:r>
                <a:rPr lang="en-US" sz="1200" dirty="0">
                  <a:effectLst>
                    <a:outerShdw blurRad="38100" dist="25400" dir="2700000" algn="tl">
                      <a:srgbClr val="000000">
                        <a:alpha val="0"/>
                      </a:srgbClr>
                    </a:outerShdw>
                  </a:effectLst>
                </a:rPr>
                <a:t>IP intelligence</a:t>
              </a:r>
            </a:p>
            <a:p>
              <a:pPr marL="285750" indent="-285750">
                <a:lnSpc>
                  <a:spcPct val="90000"/>
                </a:lnSpc>
                <a:buFont typeface="Arial" charset="0"/>
                <a:buChar char="•"/>
              </a:pPr>
              <a:r>
                <a:rPr lang="en-US" sz="1200" dirty="0">
                  <a:effectLst>
                    <a:outerShdw blurRad="38100" dist="25400" dir="2700000" algn="tl">
                      <a:srgbClr val="000000">
                        <a:alpha val="0"/>
                      </a:srgbClr>
                    </a:outerShdw>
                  </a:effectLst>
                </a:rPr>
                <a:t>IP geolocation</a:t>
              </a:r>
            </a:p>
            <a:p>
              <a:pPr marL="285750" indent="-285750">
                <a:lnSpc>
                  <a:spcPct val="90000"/>
                </a:lnSpc>
                <a:buFont typeface="Arial" charset="0"/>
                <a:buChar char="•"/>
              </a:pPr>
              <a:r>
                <a:rPr lang="en-US" sz="1200" dirty="0">
                  <a:effectLst>
                    <a:outerShdw blurRad="38100" dist="25400" dir="2700000" algn="tl">
                      <a:srgbClr val="000000">
                        <a:alpha val="0"/>
                      </a:srgbClr>
                    </a:outerShdw>
                  </a:effectLst>
                </a:rPr>
                <a:t>Domain name</a:t>
              </a:r>
            </a:p>
            <a:p>
              <a:pPr marL="285750" indent="-285750">
                <a:lnSpc>
                  <a:spcPct val="90000"/>
                </a:lnSpc>
                <a:buFont typeface="Arial" charset="0"/>
                <a:buChar char="•"/>
              </a:pPr>
              <a:r>
                <a:rPr lang="en-US" sz="1200" dirty="0">
                  <a:effectLst>
                    <a:outerShdw blurRad="38100" dist="25400" dir="2700000" algn="tl">
                      <a:srgbClr val="000000">
                        <a:alpha val="0"/>
                      </a:srgbClr>
                    </a:outerShdw>
                  </a:effectLst>
                </a:rPr>
                <a:t>URL filtering category</a:t>
              </a:r>
            </a:p>
            <a:p>
              <a:pPr marL="285750" indent="-285750">
                <a:lnSpc>
                  <a:spcPct val="90000"/>
                </a:lnSpc>
                <a:buFont typeface="Arial" charset="0"/>
                <a:buChar char="•"/>
              </a:pPr>
              <a:r>
                <a:rPr lang="en-US" sz="1200" dirty="0">
                  <a:effectLst>
                    <a:outerShdw blurRad="38100" dist="25400" dir="2700000" algn="tl">
                      <a:srgbClr val="000000">
                        <a:alpha val="0"/>
                      </a:srgbClr>
                    </a:outerShdw>
                  </a:effectLst>
                </a:rPr>
                <a:t>Destination port</a:t>
              </a:r>
            </a:p>
            <a:p>
              <a:pPr marL="285750" indent="-285750">
                <a:lnSpc>
                  <a:spcPct val="90000"/>
                </a:lnSpc>
                <a:buFont typeface="Arial" charset="0"/>
                <a:buChar char="•"/>
              </a:pPr>
              <a:r>
                <a:rPr lang="en-US" sz="1200" dirty="0">
                  <a:effectLst>
                    <a:outerShdw blurRad="38100" dist="25400" dir="2700000" algn="tl">
                      <a:srgbClr val="000000">
                        <a:alpha val="0"/>
                      </a:srgbClr>
                    </a:outerShdw>
                  </a:effectLst>
                </a:rPr>
                <a:t>Protocol</a:t>
              </a:r>
            </a:p>
          </p:txBody>
        </p:sp>
        <p:sp>
          <p:nvSpPr>
            <p:cNvPr id="35" name="Oval 34"/>
            <p:cNvSpPr/>
            <p:nvPr/>
          </p:nvSpPr>
          <p:spPr>
            <a:xfrm>
              <a:off x="3222381" y="3591261"/>
              <a:ext cx="201168" cy="201168"/>
            </a:xfrm>
            <a:prstGeom prst="ellipse">
              <a:avLst/>
            </a:prstGeom>
            <a:solidFill>
              <a:schemeClr val="tx1">
                <a:lumMod val="65000"/>
                <a:lumOff val="35000"/>
              </a:schemeClr>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grpSp>
      <p:sp>
        <p:nvSpPr>
          <p:cNvPr id="39" name="Title 1"/>
          <p:cNvSpPr>
            <a:spLocks noGrp="1"/>
          </p:cNvSpPr>
          <p:nvPr>
            <p:ph type="title"/>
          </p:nvPr>
        </p:nvSpPr>
        <p:spPr>
          <a:xfrm>
            <a:off x="645455" y="317998"/>
            <a:ext cx="10975658" cy="914400"/>
          </a:xfrm>
        </p:spPr>
        <p:txBody>
          <a:bodyPr/>
          <a:lstStyle/>
          <a:p>
            <a:r>
              <a:rPr lang="en-US" dirty="0" smtClean="0"/>
              <a:t>The new SSL Intercept implementation</a:t>
            </a:r>
            <a:br>
              <a:rPr lang="en-US" dirty="0" smtClean="0"/>
            </a:br>
            <a:r>
              <a:rPr lang="en-US" sz="2000" dirty="0"/>
              <a:t>Version 1.5 (</a:t>
            </a:r>
            <a:r>
              <a:rPr lang="en-US" sz="2000" dirty="0" err="1"/>
              <a:t>iApp</a:t>
            </a:r>
            <a:r>
              <a:rPr lang="en-US" sz="2000" dirty="0"/>
              <a:t>)</a:t>
            </a:r>
            <a:endParaRPr lang="en-US" dirty="0"/>
          </a:p>
        </p:txBody>
      </p:sp>
      <p:grpSp>
        <p:nvGrpSpPr>
          <p:cNvPr id="47" name="Group 46"/>
          <p:cNvGrpSpPr/>
          <p:nvPr/>
        </p:nvGrpSpPr>
        <p:grpSpPr>
          <a:xfrm>
            <a:off x="4331543" y="4051386"/>
            <a:ext cx="2704988" cy="2087033"/>
            <a:chOff x="4329955" y="4051385"/>
            <a:chExt cx="2704988" cy="2087033"/>
          </a:xfrm>
          <a:effectLst>
            <a:outerShdw blurRad="50800" dist="76200" dir="2700000" algn="tl" rotWithShape="0">
              <a:prstClr val="black">
                <a:alpha val="40000"/>
              </a:prstClr>
            </a:outerShdw>
          </a:effectLst>
        </p:grpSpPr>
        <p:sp>
          <p:nvSpPr>
            <p:cNvPr id="48" name="Alternate Process 33"/>
            <p:cNvSpPr/>
            <p:nvPr/>
          </p:nvSpPr>
          <p:spPr>
            <a:xfrm>
              <a:off x="4773989" y="4774944"/>
              <a:ext cx="2260954" cy="1363474"/>
            </a:xfrm>
            <a:prstGeom prst="flowChartAlternateProcess">
              <a:avLst/>
            </a:prstGeom>
            <a:solidFill>
              <a:schemeClr val="accent2">
                <a:lumMod val="20000"/>
                <a:lumOff val="80000"/>
              </a:schemeClr>
            </a:solidFill>
            <a:ln w="57150">
              <a:solidFill>
                <a:schemeClr val="tx1">
                  <a:lumMod val="65000"/>
                  <a:lumOff val="35000"/>
                </a:schemeClr>
              </a:solidFill>
            </a:ln>
            <a:effectLst/>
          </p:spPr>
          <p:txBody>
            <a:bodyPr vert="horz" wrap="square" lIns="91440" tIns="0" rIns="0" bIns="0" rtlCol="0" anchor="ctr">
              <a:noAutofit/>
            </a:bodyPr>
            <a:lstStyle/>
            <a:p>
              <a:pPr>
                <a:lnSpc>
                  <a:spcPct val="90000"/>
                </a:lnSpc>
                <a:spcBef>
                  <a:spcPts val="600"/>
                </a:spcBef>
              </a:pPr>
              <a:r>
                <a:rPr lang="en-US" sz="1400" dirty="0">
                  <a:effectLst>
                    <a:outerShdw blurRad="38100" dist="25400" dir="2700000" algn="tl">
                      <a:srgbClr val="000000">
                        <a:alpha val="0"/>
                      </a:srgbClr>
                    </a:outerShdw>
                  </a:effectLst>
                </a:rPr>
                <a:t>Service Chaining</a:t>
              </a:r>
            </a:p>
            <a:p>
              <a:pPr marL="285750" indent="-285750">
                <a:lnSpc>
                  <a:spcPct val="90000"/>
                </a:lnSpc>
                <a:spcBef>
                  <a:spcPts val="600"/>
                </a:spcBef>
                <a:buFont typeface="Arial" charset="0"/>
                <a:buChar char="•"/>
              </a:pPr>
              <a:r>
                <a:rPr lang="en-US" sz="1200" dirty="0" err="1">
                  <a:effectLst>
                    <a:outerShdw blurRad="38100" dist="25400" dir="2700000" algn="tl">
                      <a:srgbClr val="000000">
                        <a:alpha val="0"/>
                      </a:srgbClr>
                    </a:outerShdw>
                  </a:effectLst>
                </a:rPr>
                <a:t>chainX</a:t>
              </a:r>
              <a:endParaRPr lang="en-US" sz="1200" dirty="0">
                <a:effectLst>
                  <a:outerShdw blurRad="38100" dist="25400" dir="2700000" algn="tl">
                    <a:srgbClr val="000000">
                      <a:alpha val="0"/>
                    </a:srgbClr>
                  </a:outerShdw>
                </a:effectLst>
              </a:endParaRPr>
            </a:p>
            <a:p>
              <a:pPr marL="285750" indent="-285750">
                <a:lnSpc>
                  <a:spcPct val="90000"/>
                </a:lnSpc>
                <a:spcBef>
                  <a:spcPts val="600"/>
                </a:spcBef>
                <a:buFont typeface="Arial" charset="0"/>
                <a:buChar char="•"/>
              </a:pPr>
              <a:r>
                <a:rPr lang="en-US" sz="1200" dirty="0" err="1">
                  <a:effectLst>
                    <a:outerShdw blurRad="38100" dist="25400" dir="2700000" algn="tl">
                      <a:srgbClr val="000000">
                        <a:alpha val="0"/>
                      </a:srgbClr>
                    </a:outerShdw>
                  </a:effectLst>
                </a:rPr>
                <a:t>chainY</a:t>
              </a:r>
              <a:endParaRPr lang="en-US" sz="1200" dirty="0">
                <a:effectLst>
                  <a:outerShdw blurRad="38100" dist="25400" dir="2700000" algn="tl">
                    <a:srgbClr val="000000">
                      <a:alpha val="0"/>
                    </a:srgbClr>
                  </a:outerShdw>
                </a:effectLst>
              </a:endParaRPr>
            </a:p>
            <a:p>
              <a:pPr marL="285750" indent="-285750">
                <a:lnSpc>
                  <a:spcPct val="90000"/>
                </a:lnSpc>
                <a:spcBef>
                  <a:spcPts val="600"/>
                </a:spcBef>
                <a:buFont typeface="Arial" charset="0"/>
                <a:buChar char="•"/>
              </a:pPr>
              <a:r>
                <a:rPr lang="en-US" sz="1200" dirty="0">
                  <a:effectLst>
                    <a:outerShdw blurRad="38100" dist="25400" dir="2700000" algn="tl">
                      <a:srgbClr val="000000">
                        <a:alpha val="0"/>
                      </a:srgbClr>
                    </a:outerShdw>
                  </a:effectLst>
                </a:rPr>
                <a:t>bypass</a:t>
              </a:r>
            </a:p>
            <a:p>
              <a:pPr marL="285750" indent="-285750">
                <a:lnSpc>
                  <a:spcPct val="90000"/>
                </a:lnSpc>
                <a:spcBef>
                  <a:spcPts val="600"/>
                </a:spcBef>
                <a:buFont typeface="Arial" charset="0"/>
                <a:buChar char="•"/>
              </a:pPr>
              <a:r>
                <a:rPr lang="en-US" sz="1200" dirty="0">
                  <a:effectLst>
                    <a:outerShdw blurRad="38100" dist="25400" dir="2700000" algn="tl">
                      <a:srgbClr val="000000">
                        <a:alpha val="0"/>
                      </a:srgbClr>
                    </a:outerShdw>
                  </a:effectLst>
                </a:rPr>
                <a:t>reject</a:t>
              </a:r>
            </a:p>
          </p:txBody>
        </p:sp>
        <p:cxnSp>
          <p:nvCxnSpPr>
            <p:cNvPr id="49" name="Straight Connector 48"/>
            <p:cNvCxnSpPr/>
            <p:nvPr/>
          </p:nvCxnSpPr>
          <p:spPr>
            <a:xfrm flipH="1" flipV="1">
              <a:off x="4435901" y="4171700"/>
              <a:ext cx="415712" cy="631744"/>
            </a:xfrm>
            <a:prstGeom prst="line">
              <a:avLst/>
            </a:prstGeom>
            <a:ln w="5715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4329955" y="4051385"/>
              <a:ext cx="201168" cy="201168"/>
            </a:xfrm>
            <a:prstGeom prst="ellipse">
              <a:avLst/>
            </a:prstGeom>
            <a:solidFill>
              <a:schemeClr val="tx1">
                <a:lumMod val="65000"/>
                <a:lumOff val="35000"/>
              </a:schemeClr>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grpSp>
      <p:grpSp>
        <p:nvGrpSpPr>
          <p:cNvPr id="51" name="Group 50"/>
          <p:cNvGrpSpPr/>
          <p:nvPr/>
        </p:nvGrpSpPr>
        <p:grpSpPr>
          <a:xfrm>
            <a:off x="5799277" y="5138554"/>
            <a:ext cx="844930" cy="441318"/>
            <a:chOff x="5797689" y="5138554"/>
            <a:chExt cx="844930" cy="441318"/>
          </a:xfrm>
        </p:grpSpPr>
        <p:grpSp>
          <p:nvGrpSpPr>
            <p:cNvPr id="52" name="Group 51"/>
            <p:cNvGrpSpPr/>
            <p:nvPr/>
          </p:nvGrpSpPr>
          <p:grpSpPr>
            <a:xfrm>
              <a:off x="5797689" y="5138554"/>
              <a:ext cx="844930" cy="193042"/>
              <a:chOff x="7967448" y="4808726"/>
              <a:chExt cx="844930" cy="193042"/>
            </a:xfrm>
          </p:grpSpPr>
          <p:sp>
            <p:nvSpPr>
              <p:cNvPr id="64" name="Rectangle 63"/>
              <p:cNvSpPr/>
              <p:nvPr/>
            </p:nvSpPr>
            <p:spPr>
              <a:xfrm>
                <a:off x="7967448" y="4808726"/>
                <a:ext cx="193042" cy="193042"/>
              </a:xfrm>
              <a:prstGeom prst="rect">
                <a:avLst/>
              </a:prstGeom>
              <a:solidFill>
                <a:srgbClr val="C06112"/>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66" name="Rectangle 65"/>
              <p:cNvSpPr/>
              <p:nvPr/>
            </p:nvSpPr>
            <p:spPr>
              <a:xfrm>
                <a:off x="8184744" y="4808726"/>
                <a:ext cx="193042" cy="193042"/>
              </a:xfrm>
              <a:prstGeom prst="rect">
                <a:avLst/>
              </a:prstGeom>
              <a:solidFill>
                <a:srgbClr val="0070C0"/>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69" name="Rectangle 68"/>
              <p:cNvSpPr/>
              <p:nvPr/>
            </p:nvSpPr>
            <p:spPr>
              <a:xfrm>
                <a:off x="8402040" y="4808726"/>
                <a:ext cx="193042" cy="193042"/>
              </a:xfrm>
              <a:prstGeom prst="rect">
                <a:avLst/>
              </a:prstGeom>
              <a:solidFill>
                <a:srgbClr val="FF9F30"/>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71" name="Rectangle 70"/>
              <p:cNvSpPr/>
              <p:nvPr/>
            </p:nvSpPr>
            <p:spPr>
              <a:xfrm>
                <a:off x="8619336" y="4808726"/>
                <a:ext cx="193042" cy="193042"/>
              </a:xfrm>
              <a:prstGeom prst="rect">
                <a:avLst/>
              </a:prstGeom>
              <a:solidFill>
                <a:srgbClr val="C00000"/>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grpSp>
        <p:grpSp>
          <p:nvGrpSpPr>
            <p:cNvPr id="53" name="Group 52"/>
            <p:cNvGrpSpPr/>
            <p:nvPr/>
          </p:nvGrpSpPr>
          <p:grpSpPr>
            <a:xfrm>
              <a:off x="5797689" y="5386830"/>
              <a:ext cx="627634" cy="193042"/>
              <a:chOff x="7967448" y="5123356"/>
              <a:chExt cx="627634" cy="193042"/>
            </a:xfrm>
          </p:grpSpPr>
          <p:sp>
            <p:nvSpPr>
              <p:cNvPr id="61" name="Rectangle 60"/>
              <p:cNvSpPr/>
              <p:nvPr/>
            </p:nvSpPr>
            <p:spPr>
              <a:xfrm>
                <a:off x="7967448" y="5123356"/>
                <a:ext cx="193042" cy="193042"/>
              </a:xfrm>
              <a:prstGeom prst="rect">
                <a:avLst/>
              </a:prstGeom>
              <a:solidFill>
                <a:srgbClr val="C06112"/>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62" name="Rectangle 61"/>
              <p:cNvSpPr/>
              <p:nvPr/>
            </p:nvSpPr>
            <p:spPr>
              <a:xfrm>
                <a:off x="8184744" y="5123356"/>
                <a:ext cx="193042" cy="193042"/>
              </a:xfrm>
              <a:prstGeom prst="rect">
                <a:avLst/>
              </a:prstGeom>
              <a:solidFill>
                <a:srgbClr val="FF9F30"/>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63" name="Rectangle 62"/>
              <p:cNvSpPr/>
              <p:nvPr/>
            </p:nvSpPr>
            <p:spPr>
              <a:xfrm>
                <a:off x="8402040" y="5123356"/>
                <a:ext cx="193042" cy="193042"/>
              </a:xfrm>
              <a:prstGeom prst="rect">
                <a:avLst/>
              </a:prstGeom>
              <a:solidFill>
                <a:srgbClr val="C00000"/>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grpSp>
      </p:grpSp>
      <p:grpSp>
        <p:nvGrpSpPr>
          <p:cNvPr id="72" name="Group 71"/>
          <p:cNvGrpSpPr/>
          <p:nvPr/>
        </p:nvGrpSpPr>
        <p:grpSpPr>
          <a:xfrm>
            <a:off x="4731613" y="2704347"/>
            <a:ext cx="2738529" cy="1088082"/>
            <a:chOff x="4730024" y="2704347"/>
            <a:chExt cx="2738529" cy="1088082"/>
          </a:xfrm>
          <a:effectLst>
            <a:outerShdw blurRad="50800" dist="76200" dir="2700000" algn="tl" rotWithShape="0">
              <a:prstClr val="black">
                <a:alpha val="40000"/>
              </a:prstClr>
            </a:outerShdw>
          </a:effectLst>
        </p:grpSpPr>
        <p:cxnSp>
          <p:nvCxnSpPr>
            <p:cNvPr id="73" name="Straight Connector 72"/>
            <p:cNvCxnSpPr/>
            <p:nvPr/>
          </p:nvCxnSpPr>
          <p:spPr>
            <a:xfrm flipV="1">
              <a:off x="4836846" y="3098264"/>
              <a:ext cx="389915" cy="582180"/>
            </a:xfrm>
            <a:prstGeom prst="line">
              <a:avLst/>
            </a:prstGeom>
            <a:ln w="5715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74" name="Alternate Process 63"/>
            <p:cNvSpPr/>
            <p:nvPr/>
          </p:nvSpPr>
          <p:spPr>
            <a:xfrm>
              <a:off x="5207599" y="2704347"/>
              <a:ext cx="2260954" cy="418121"/>
            </a:xfrm>
            <a:prstGeom prst="flowChartAlternateProcess">
              <a:avLst/>
            </a:prstGeom>
            <a:solidFill>
              <a:schemeClr val="accent2">
                <a:lumMod val="20000"/>
                <a:lumOff val="80000"/>
              </a:schemeClr>
            </a:solidFill>
            <a:ln w="57150">
              <a:solidFill>
                <a:schemeClr val="tx1">
                  <a:lumMod val="65000"/>
                  <a:lumOff val="35000"/>
                </a:schemeClr>
              </a:solidFill>
            </a:ln>
            <a:effectLst/>
          </p:spPr>
          <p:txBody>
            <a:bodyPr vert="horz" wrap="square" lIns="91440" tIns="0" rIns="0" bIns="0" rtlCol="0" anchor="ctr">
              <a:noAutofit/>
            </a:bodyPr>
            <a:lstStyle/>
            <a:p>
              <a:pPr>
                <a:lnSpc>
                  <a:spcPct val="90000"/>
                </a:lnSpc>
              </a:pPr>
              <a:r>
                <a:rPr lang="en-US" sz="1400">
                  <a:effectLst>
                    <a:outerShdw blurRad="38100" dist="25400" dir="2700000" algn="tl">
                      <a:srgbClr val="000000">
                        <a:alpha val="0"/>
                      </a:srgbClr>
                    </a:outerShdw>
                  </a:effectLst>
                </a:rPr>
                <a:t>Protocol-agnostic signaling</a:t>
              </a:r>
              <a:endParaRPr lang="en-US" sz="1200" dirty="0">
                <a:effectLst>
                  <a:outerShdw blurRad="38100" dist="25400" dir="2700000" algn="tl">
                    <a:srgbClr val="000000">
                      <a:alpha val="0"/>
                    </a:srgbClr>
                  </a:outerShdw>
                </a:effectLst>
              </a:endParaRPr>
            </a:p>
          </p:txBody>
        </p:sp>
        <p:sp>
          <p:nvSpPr>
            <p:cNvPr id="75" name="Oval 74"/>
            <p:cNvSpPr/>
            <p:nvPr/>
          </p:nvSpPr>
          <p:spPr>
            <a:xfrm>
              <a:off x="4730024" y="3591261"/>
              <a:ext cx="201168" cy="201168"/>
            </a:xfrm>
            <a:prstGeom prst="ellipse">
              <a:avLst/>
            </a:prstGeom>
            <a:solidFill>
              <a:schemeClr val="tx1">
                <a:lumMod val="65000"/>
                <a:lumOff val="35000"/>
              </a:schemeClr>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grpSp>
    </p:spTree>
    <p:extLst>
      <p:ext uri="{BB962C8B-B14F-4D97-AF65-F5344CB8AC3E}">
        <p14:creationId xmlns:p14="http://schemas.microsoft.com/office/powerpoint/2010/main" val="3802641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38" name="Oval 37"/>
          <p:cNvSpPr/>
          <p:nvPr/>
        </p:nvSpPr>
        <p:spPr>
          <a:xfrm>
            <a:off x="3463515" y="4900679"/>
            <a:ext cx="904697" cy="904697"/>
          </a:xfrm>
          <a:prstGeom prst="ellipse">
            <a:avLst/>
          </a:prstGeom>
          <a:noFill/>
          <a:ln w="57150">
            <a:solidFill>
              <a:srgbClr val="108066"/>
            </a:solidFill>
            <a:prstDash val="solid"/>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77" name="Oval 76"/>
          <p:cNvSpPr/>
          <p:nvPr/>
        </p:nvSpPr>
        <p:spPr>
          <a:xfrm>
            <a:off x="3465934" y="4209861"/>
            <a:ext cx="904697" cy="904697"/>
          </a:xfrm>
          <a:prstGeom prst="ellipse">
            <a:avLst/>
          </a:prstGeom>
          <a:noFill/>
          <a:ln w="57150">
            <a:solidFill>
              <a:srgbClr val="108066"/>
            </a:solidFill>
            <a:prstDash val="solid"/>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74" name="Right Arrow 73"/>
          <p:cNvSpPr/>
          <p:nvPr/>
        </p:nvSpPr>
        <p:spPr>
          <a:xfrm>
            <a:off x="4616336" y="1562246"/>
            <a:ext cx="676515" cy="376082"/>
          </a:xfrm>
          <a:prstGeom prst="rightArrow">
            <a:avLst/>
          </a:prstGeom>
          <a:solidFill>
            <a:srgbClr val="108066"/>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800" cap="all" dirty="0">
                <a:solidFill>
                  <a:schemeClr val="bg1"/>
                </a:solidFill>
                <a:effectLst>
                  <a:outerShdw blurRad="38100" dist="25400" dir="2700000" algn="tl">
                    <a:srgbClr val="000000">
                      <a:alpha val="0"/>
                    </a:srgbClr>
                  </a:outerShdw>
                </a:effectLst>
                <a:latin typeface="+mj-lt"/>
              </a:rPr>
              <a:t>Route</a:t>
            </a:r>
          </a:p>
        </p:txBody>
      </p:sp>
      <p:sp>
        <p:nvSpPr>
          <p:cNvPr id="75" name="Right Arrow 74"/>
          <p:cNvSpPr/>
          <p:nvPr/>
        </p:nvSpPr>
        <p:spPr>
          <a:xfrm>
            <a:off x="6166396" y="1562246"/>
            <a:ext cx="676515" cy="376082"/>
          </a:xfrm>
          <a:prstGeom prst="rightArrow">
            <a:avLst/>
          </a:prstGeom>
          <a:solidFill>
            <a:srgbClr val="108066"/>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800" cap="all" dirty="0">
                <a:solidFill>
                  <a:schemeClr val="bg1"/>
                </a:solidFill>
                <a:effectLst>
                  <a:outerShdw blurRad="38100" dist="25400" dir="2700000" algn="tl">
                    <a:srgbClr val="000000">
                      <a:alpha val="0"/>
                    </a:srgbClr>
                  </a:outerShdw>
                </a:effectLst>
                <a:latin typeface="+mj-lt"/>
              </a:rPr>
              <a:t>Route</a:t>
            </a:r>
          </a:p>
        </p:txBody>
      </p:sp>
      <p:sp>
        <p:nvSpPr>
          <p:cNvPr id="76" name="Right Arrow 75"/>
          <p:cNvSpPr/>
          <p:nvPr/>
        </p:nvSpPr>
        <p:spPr>
          <a:xfrm>
            <a:off x="4616336" y="2674864"/>
            <a:ext cx="2226575" cy="376082"/>
          </a:xfrm>
          <a:prstGeom prst="rightArrow">
            <a:avLst/>
          </a:prstGeom>
          <a:solidFill>
            <a:srgbClr val="108066"/>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800" cap="all" dirty="0">
                <a:solidFill>
                  <a:schemeClr val="bg1"/>
                </a:solidFill>
                <a:effectLst>
                  <a:outerShdw blurRad="38100" dist="25400" dir="2700000" algn="tl">
                    <a:srgbClr val="000000">
                      <a:alpha val="0"/>
                    </a:srgbClr>
                  </a:outerShdw>
                </a:effectLst>
                <a:latin typeface="+mj-lt"/>
              </a:rPr>
              <a:t>Route</a:t>
            </a:r>
          </a:p>
        </p:txBody>
      </p:sp>
      <p:sp>
        <p:nvSpPr>
          <p:cNvPr id="2" name="Title 1"/>
          <p:cNvSpPr>
            <a:spLocks noGrp="1"/>
          </p:cNvSpPr>
          <p:nvPr>
            <p:ph type="title"/>
          </p:nvPr>
        </p:nvSpPr>
        <p:spPr>
          <a:xfrm>
            <a:off x="591311" y="289802"/>
            <a:ext cx="10975658" cy="914400"/>
          </a:xfrm>
        </p:spPr>
        <p:txBody>
          <a:bodyPr/>
          <a:lstStyle/>
          <a:p>
            <a:r>
              <a:rPr lang="en-US" dirty="0" smtClean="0"/>
              <a:t>Building an SSL Intercept solution</a:t>
            </a:r>
            <a:br>
              <a:rPr lang="en-US" dirty="0" smtClean="0"/>
            </a:br>
            <a:r>
              <a:rPr lang="en-US" sz="2000" dirty="0"/>
              <a:t>How decrypted inline traffic passes from ingress to egress</a:t>
            </a:r>
            <a:endParaRPr lang="en-US" dirty="0"/>
          </a:p>
        </p:txBody>
      </p:sp>
      <p:cxnSp>
        <p:nvCxnSpPr>
          <p:cNvPr id="6" name="Straight Arrow Connector 5"/>
          <p:cNvCxnSpPr/>
          <p:nvPr/>
        </p:nvCxnSpPr>
        <p:spPr>
          <a:xfrm>
            <a:off x="1324466" y="2126393"/>
            <a:ext cx="880751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loud 6"/>
          <p:cNvSpPr/>
          <p:nvPr/>
        </p:nvSpPr>
        <p:spPr>
          <a:xfrm>
            <a:off x="10432255" y="1721257"/>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8" name="Oval 7"/>
          <p:cNvSpPr/>
          <p:nvPr/>
        </p:nvSpPr>
        <p:spPr>
          <a:xfrm>
            <a:off x="645455" y="1780103"/>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Clients</a:t>
            </a:r>
          </a:p>
        </p:txBody>
      </p:sp>
      <p:sp>
        <p:nvSpPr>
          <p:cNvPr id="9" name="Oval 8"/>
          <p:cNvSpPr/>
          <p:nvPr/>
        </p:nvSpPr>
        <p:spPr>
          <a:xfrm>
            <a:off x="10131977" y="1892517"/>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cxnSp>
        <p:nvCxnSpPr>
          <p:cNvPr id="11" name="Straight Connector 10"/>
          <p:cNvCxnSpPr/>
          <p:nvPr/>
        </p:nvCxnSpPr>
        <p:spPr>
          <a:xfrm>
            <a:off x="4440816" y="2126688"/>
            <a:ext cx="2600671" cy="0"/>
          </a:xfrm>
          <a:prstGeom prst="line">
            <a:avLst/>
          </a:prstGeom>
          <a:ln w="19050">
            <a:solidFill>
              <a:srgbClr val="108066"/>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16228" y="1805754"/>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400" dirty="0">
                <a:effectLst>
                  <a:outerShdw blurRad="38100" dist="25400" dir="2700000" algn="tl">
                    <a:srgbClr val="000000">
                      <a:alpha val="0"/>
                    </a:srgbClr>
                  </a:outerShdw>
                </a:effectLst>
                <a:latin typeface="+mj-lt"/>
              </a:rPr>
              <a:t>Ingress</a:t>
            </a:r>
          </a:p>
          <a:p>
            <a:pPr algn="ctr">
              <a:lnSpc>
                <a:spcPct val="90000"/>
              </a:lnSpc>
            </a:pPr>
            <a:r>
              <a:rPr lang="en-US" sz="1400" dirty="0">
                <a:effectLst>
                  <a:outerShdw blurRad="38100" dist="25400" dir="2700000" algn="tl">
                    <a:srgbClr val="000000">
                      <a:alpha val="0"/>
                    </a:srgbClr>
                  </a:outerShdw>
                </a:effectLst>
                <a:latin typeface="+mj-lt"/>
              </a:rPr>
              <a:t>BIG-IP</a:t>
            </a:r>
          </a:p>
        </p:txBody>
      </p:sp>
      <p:sp>
        <p:nvSpPr>
          <p:cNvPr id="13" name="Rectangle 12"/>
          <p:cNvSpPr/>
          <p:nvPr/>
        </p:nvSpPr>
        <p:spPr>
          <a:xfrm>
            <a:off x="6936104" y="1805753"/>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400" dirty="0">
                <a:effectLst>
                  <a:outerShdw blurRad="38100" dist="25400" dir="2700000" algn="tl">
                    <a:srgbClr val="000000">
                      <a:alpha val="0"/>
                    </a:srgbClr>
                  </a:outerShdw>
                </a:effectLst>
                <a:latin typeface="+mj-lt"/>
              </a:rPr>
              <a:t>Egress</a:t>
            </a:r>
          </a:p>
          <a:p>
            <a:pPr algn="ctr">
              <a:lnSpc>
                <a:spcPct val="90000"/>
              </a:lnSpc>
            </a:pPr>
            <a:r>
              <a:rPr lang="en-US" sz="1400" dirty="0">
                <a:effectLst>
                  <a:outerShdw blurRad="38100" dist="25400" dir="2700000" algn="tl">
                    <a:srgbClr val="000000">
                      <a:alpha val="0"/>
                    </a:srgbClr>
                  </a:outerShdw>
                </a:effectLst>
                <a:latin typeface="+mj-lt"/>
              </a:rPr>
              <a:t>BIG-IP</a:t>
            </a:r>
          </a:p>
        </p:txBody>
      </p:sp>
      <p:sp>
        <p:nvSpPr>
          <p:cNvPr id="15" name="Rectangle 14"/>
          <p:cNvSpPr/>
          <p:nvPr/>
        </p:nvSpPr>
        <p:spPr>
          <a:xfrm>
            <a:off x="5377301" y="1820435"/>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L3</a:t>
            </a:r>
          </a:p>
          <a:p>
            <a:pPr algn="ctr">
              <a:lnSpc>
                <a:spcPct val="90000"/>
              </a:lnSpc>
            </a:pPr>
            <a:r>
              <a:rPr lang="en-US" sz="1100" dirty="0">
                <a:effectLst>
                  <a:outerShdw blurRad="38100" dist="25400" dir="2700000" algn="tl">
                    <a:srgbClr val="000000">
                      <a:alpha val="0"/>
                    </a:srgbClr>
                  </a:outerShdw>
                </a:effectLst>
                <a:latin typeface="+mj-lt"/>
              </a:rPr>
              <a:t>Services</a:t>
            </a:r>
          </a:p>
        </p:txBody>
      </p:sp>
      <p:cxnSp>
        <p:nvCxnSpPr>
          <p:cNvPr id="54" name="Straight Arrow Connector 53"/>
          <p:cNvCxnSpPr/>
          <p:nvPr/>
        </p:nvCxnSpPr>
        <p:spPr>
          <a:xfrm>
            <a:off x="1324466" y="3237198"/>
            <a:ext cx="880751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Cloud 54"/>
          <p:cNvSpPr/>
          <p:nvPr/>
        </p:nvSpPr>
        <p:spPr>
          <a:xfrm>
            <a:off x="10432255" y="2832062"/>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56" name="Oval 55"/>
          <p:cNvSpPr/>
          <p:nvPr/>
        </p:nvSpPr>
        <p:spPr>
          <a:xfrm>
            <a:off x="645455" y="2890908"/>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Clients</a:t>
            </a:r>
          </a:p>
        </p:txBody>
      </p:sp>
      <p:sp>
        <p:nvSpPr>
          <p:cNvPr id="57" name="Oval 56"/>
          <p:cNvSpPr/>
          <p:nvPr/>
        </p:nvSpPr>
        <p:spPr>
          <a:xfrm>
            <a:off x="10131977" y="3003322"/>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cxnSp>
        <p:nvCxnSpPr>
          <p:cNvPr id="58" name="Straight Connector 57"/>
          <p:cNvCxnSpPr/>
          <p:nvPr/>
        </p:nvCxnSpPr>
        <p:spPr>
          <a:xfrm>
            <a:off x="4440816" y="3241924"/>
            <a:ext cx="2600671" cy="0"/>
          </a:xfrm>
          <a:prstGeom prst="line">
            <a:avLst/>
          </a:prstGeom>
          <a:ln w="19050">
            <a:solidFill>
              <a:srgbClr val="108066"/>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316228" y="2916559"/>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400" dirty="0">
                <a:effectLst>
                  <a:outerShdw blurRad="38100" dist="25400" dir="2700000" algn="tl">
                    <a:srgbClr val="000000">
                      <a:alpha val="0"/>
                    </a:srgbClr>
                  </a:outerShdw>
                </a:effectLst>
                <a:latin typeface="+mj-lt"/>
              </a:rPr>
              <a:t>Ingress</a:t>
            </a:r>
          </a:p>
          <a:p>
            <a:pPr algn="ctr">
              <a:lnSpc>
                <a:spcPct val="90000"/>
              </a:lnSpc>
            </a:pPr>
            <a:r>
              <a:rPr lang="en-US" sz="1400" dirty="0">
                <a:effectLst>
                  <a:outerShdw blurRad="38100" dist="25400" dir="2700000" algn="tl">
                    <a:srgbClr val="000000">
                      <a:alpha val="0"/>
                    </a:srgbClr>
                  </a:outerShdw>
                </a:effectLst>
                <a:latin typeface="+mj-lt"/>
              </a:rPr>
              <a:t>BIG-IP</a:t>
            </a:r>
          </a:p>
        </p:txBody>
      </p:sp>
      <p:sp>
        <p:nvSpPr>
          <p:cNvPr id="60" name="Rectangle 59"/>
          <p:cNvSpPr/>
          <p:nvPr/>
        </p:nvSpPr>
        <p:spPr>
          <a:xfrm>
            <a:off x="6936104" y="2916558"/>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400" dirty="0">
                <a:effectLst>
                  <a:outerShdw blurRad="38100" dist="25400" dir="2700000" algn="tl">
                    <a:srgbClr val="000000">
                      <a:alpha val="0"/>
                    </a:srgbClr>
                  </a:outerShdw>
                </a:effectLst>
                <a:latin typeface="+mj-lt"/>
              </a:rPr>
              <a:t>Egress</a:t>
            </a:r>
          </a:p>
          <a:p>
            <a:pPr algn="ctr">
              <a:lnSpc>
                <a:spcPct val="90000"/>
              </a:lnSpc>
            </a:pPr>
            <a:r>
              <a:rPr lang="en-US" sz="1400" dirty="0">
                <a:effectLst>
                  <a:outerShdw blurRad="38100" dist="25400" dir="2700000" algn="tl">
                    <a:srgbClr val="000000">
                      <a:alpha val="0"/>
                    </a:srgbClr>
                  </a:outerShdw>
                </a:effectLst>
                <a:latin typeface="+mj-lt"/>
              </a:rPr>
              <a:t>BIG-IP</a:t>
            </a:r>
          </a:p>
        </p:txBody>
      </p:sp>
      <p:sp>
        <p:nvSpPr>
          <p:cNvPr id="61" name="Rectangle 60"/>
          <p:cNvSpPr/>
          <p:nvPr/>
        </p:nvSpPr>
        <p:spPr>
          <a:xfrm>
            <a:off x="5377301" y="2931240"/>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L2</a:t>
            </a:r>
          </a:p>
          <a:p>
            <a:pPr algn="ctr">
              <a:lnSpc>
                <a:spcPct val="90000"/>
              </a:lnSpc>
            </a:pPr>
            <a:r>
              <a:rPr lang="en-US" sz="1100" dirty="0">
                <a:effectLst>
                  <a:outerShdw blurRad="38100" dist="25400" dir="2700000" algn="tl">
                    <a:srgbClr val="000000">
                      <a:alpha val="0"/>
                    </a:srgbClr>
                  </a:outerShdw>
                </a:effectLst>
                <a:latin typeface="+mj-lt"/>
              </a:rPr>
              <a:t>Services</a:t>
            </a:r>
          </a:p>
        </p:txBody>
      </p:sp>
      <p:cxnSp>
        <p:nvCxnSpPr>
          <p:cNvPr id="62" name="Straight Arrow Connector 61"/>
          <p:cNvCxnSpPr/>
          <p:nvPr/>
        </p:nvCxnSpPr>
        <p:spPr>
          <a:xfrm>
            <a:off x="1324466" y="4984382"/>
            <a:ext cx="880751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Cloud 62"/>
          <p:cNvSpPr/>
          <p:nvPr/>
        </p:nvSpPr>
        <p:spPr>
          <a:xfrm>
            <a:off x="10432255" y="4579246"/>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64" name="Oval 63"/>
          <p:cNvSpPr/>
          <p:nvPr/>
        </p:nvSpPr>
        <p:spPr>
          <a:xfrm>
            <a:off x="645455" y="4638092"/>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Clients</a:t>
            </a:r>
          </a:p>
        </p:txBody>
      </p:sp>
      <p:sp>
        <p:nvSpPr>
          <p:cNvPr id="65" name="Oval 64"/>
          <p:cNvSpPr/>
          <p:nvPr/>
        </p:nvSpPr>
        <p:spPr>
          <a:xfrm>
            <a:off x="10131977" y="4750506"/>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sp>
        <p:nvSpPr>
          <p:cNvPr id="67" name="Rectangle 66"/>
          <p:cNvSpPr/>
          <p:nvPr/>
        </p:nvSpPr>
        <p:spPr>
          <a:xfrm>
            <a:off x="3316228" y="4663743"/>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400" dirty="0">
                <a:effectLst>
                  <a:outerShdw blurRad="38100" dist="25400" dir="2700000" algn="tl">
                    <a:srgbClr val="000000">
                      <a:alpha val="0"/>
                    </a:srgbClr>
                  </a:outerShdw>
                </a:effectLst>
                <a:latin typeface="+mj-lt"/>
              </a:rPr>
              <a:t>Single</a:t>
            </a:r>
          </a:p>
          <a:p>
            <a:pPr algn="ctr">
              <a:lnSpc>
                <a:spcPct val="90000"/>
              </a:lnSpc>
            </a:pPr>
            <a:r>
              <a:rPr lang="en-US" sz="1400" dirty="0">
                <a:effectLst>
                  <a:outerShdw blurRad="38100" dist="25400" dir="2700000" algn="tl">
                    <a:srgbClr val="000000">
                      <a:alpha val="0"/>
                    </a:srgbClr>
                  </a:outerShdw>
                </a:effectLst>
                <a:latin typeface="+mj-lt"/>
              </a:rPr>
              <a:t>BIG-IP</a:t>
            </a:r>
          </a:p>
        </p:txBody>
      </p:sp>
      <p:sp>
        <p:nvSpPr>
          <p:cNvPr id="69" name="Rectangle 68"/>
          <p:cNvSpPr/>
          <p:nvPr/>
        </p:nvSpPr>
        <p:spPr>
          <a:xfrm>
            <a:off x="3567362" y="3772338"/>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70" name="Right Arrow 69"/>
          <p:cNvSpPr/>
          <p:nvPr/>
        </p:nvSpPr>
        <p:spPr>
          <a:xfrm>
            <a:off x="2244101" y="1530831"/>
            <a:ext cx="1024128" cy="438912"/>
          </a:xfrm>
          <a:prstGeom prst="rightArrow">
            <a:avLst/>
          </a:prstGeom>
          <a:solidFill>
            <a:srgbClr val="C00000"/>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1400" cap="all" dirty="0">
                <a:solidFill>
                  <a:schemeClr val="bg1"/>
                </a:solidFill>
                <a:effectLst>
                  <a:outerShdw blurRad="38100" dist="25400" dir="2700000" algn="tl">
                    <a:srgbClr val="000000">
                      <a:alpha val="0"/>
                    </a:srgbClr>
                  </a:outerShdw>
                </a:effectLst>
                <a:latin typeface="+mj-lt"/>
              </a:rPr>
              <a:t>Route</a:t>
            </a:r>
          </a:p>
        </p:txBody>
      </p:sp>
      <p:sp>
        <p:nvSpPr>
          <p:cNvPr id="71" name="Right Arrow 70"/>
          <p:cNvSpPr/>
          <p:nvPr/>
        </p:nvSpPr>
        <p:spPr>
          <a:xfrm>
            <a:off x="8196324" y="1530831"/>
            <a:ext cx="1024128" cy="438912"/>
          </a:xfrm>
          <a:prstGeom prst="rightArrow">
            <a:avLst/>
          </a:prstGeom>
          <a:solidFill>
            <a:srgbClr val="C00000"/>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1400" cap="all" dirty="0">
                <a:solidFill>
                  <a:schemeClr val="bg1"/>
                </a:solidFill>
                <a:effectLst>
                  <a:outerShdw blurRad="38100" dist="25400" dir="2700000" algn="tl">
                    <a:srgbClr val="000000">
                      <a:alpha val="0"/>
                    </a:srgbClr>
                  </a:outerShdw>
                </a:effectLst>
                <a:latin typeface="+mj-lt"/>
              </a:rPr>
              <a:t>Route</a:t>
            </a:r>
          </a:p>
        </p:txBody>
      </p:sp>
      <p:sp>
        <p:nvSpPr>
          <p:cNvPr id="72" name="Right Arrow 71"/>
          <p:cNvSpPr/>
          <p:nvPr/>
        </p:nvSpPr>
        <p:spPr>
          <a:xfrm>
            <a:off x="2235989" y="2643449"/>
            <a:ext cx="1024128" cy="438912"/>
          </a:xfrm>
          <a:prstGeom prst="rightArrow">
            <a:avLst/>
          </a:prstGeom>
          <a:solidFill>
            <a:srgbClr val="C00000"/>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1400" cap="all" dirty="0">
                <a:solidFill>
                  <a:schemeClr val="bg1"/>
                </a:solidFill>
                <a:effectLst>
                  <a:outerShdw blurRad="38100" dist="25400" dir="2700000" algn="tl">
                    <a:srgbClr val="000000">
                      <a:alpha val="0"/>
                    </a:srgbClr>
                  </a:outerShdw>
                </a:effectLst>
                <a:latin typeface="+mj-lt"/>
              </a:rPr>
              <a:t>Route</a:t>
            </a:r>
          </a:p>
        </p:txBody>
      </p:sp>
      <p:sp>
        <p:nvSpPr>
          <p:cNvPr id="73" name="Right Arrow 72"/>
          <p:cNvSpPr/>
          <p:nvPr/>
        </p:nvSpPr>
        <p:spPr>
          <a:xfrm>
            <a:off x="8196324" y="2643449"/>
            <a:ext cx="1024128" cy="438912"/>
          </a:xfrm>
          <a:prstGeom prst="rightArrow">
            <a:avLst/>
          </a:prstGeom>
          <a:solidFill>
            <a:srgbClr val="C00000"/>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1400" cap="all" dirty="0">
                <a:solidFill>
                  <a:schemeClr val="bg1"/>
                </a:solidFill>
                <a:effectLst>
                  <a:outerShdw blurRad="38100" dist="25400" dir="2700000" algn="tl">
                    <a:srgbClr val="000000">
                      <a:alpha val="0"/>
                    </a:srgbClr>
                  </a:outerShdw>
                </a:effectLst>
                <a:latin typeface="+mj-lt"/>
              </a:rPr>
              <a:t>Route</a:t>
            </a:r>
          </a:p>
        </p:txBody>
      </p:sp>
      <p:sp>
        <p:nvSpPr>
          <p:cNvPr id="78" name="Right Arrow 77"/>
          <p:cNvSpPr/>
          <p:nvPr/>
        </p:nvSpPr>
        <p:spPr>
          <a:xfrm>
            <a:off x="2235989" y="4394959"/>
            <a:ext cx="1024128" cy="438912"/>
          </a:xfrm>
          <a:prstGeom prst="rightArrow">
            <a:avLst/>
          </a:prstGeom>
          <a:solidFill>
            <a:srgbClr val="C00000"/>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1400" cap="all" dirty="0">
                <a:solidFill>
                  <a:schemeClr val="bg1"/>
                </a:solidFill>
                <a:effectLst>
                  <a:outerShdw blurRad="38100" dist="25400" dir="2700000" algn="tl">
                    <a:srgbClr val="000000">
                      <a:alpha val="0"/>
                    </a:srgbClr>
                  </a:outerShdw>
                </a:effectLst>
                <a:latin typeface="+mj-lt"/>
              </a:rPr>
              <a:t>Route</a:t>
            </a:r>
          </a:p>
        </p:txBody>
      </p:sp>
      <p:sp>
        <p:nvSpPr>
          <p:cNvPr id="79" name="Right Arrow 78"/>
          <p:cNvSpPr/>
          <p:nvPr/>
        </p:nvSpPr>
        <p:spPr>
          <a:xfrm>
            <a:off x="4616577" y="4394959"/>
            <a:ext cx="1024128" cy="438912"/>
          </a:xfrm>
          <a:prstGeom prst="rightArrow">
            <a:avLst/>
          </a:prstGeom>
          <a:solidFill>
            <a:srgbClr val="C00000"/>
          </a:solidFill>
          <a:effectLst>
            <a:outerShdw blurRad="50800" dist="76200" dir="2700000" algn="tl" rotWithShape="0">
              <a:prstClr val="black">
                <a:alpha val="40000"/>
              </a:prstClr>
            </a:outerShdw>
          </a:effectLst>
        </p:spPr>
        <p:txBody>
          <a:bodyPr vert="horz" wrap="square" lIns="182880" tIns="0" rIns="91440" bIns="0" rtlCol="0" anchor="ctr">
            <a:noAutofit/>
          </a:bodyPr>
          <a:lstStyle/>
          <a:p>
            <a:pPr algn="ctr">
              <a:lnSpc>
                <a:spcPct val="90000"/>
              </a:lnSpc>
            </a:pPr>
            <a:r>
              <a:rPr lang="en-US" sz="1400" cap="all" dirty="0">
                <a:solidFill>
                  <a:schemeClr val="bg1"/>
                </a:solidFill>
                <a:effectLst>
                  <a:outerShdw blurRad="38100" dist="25400" dir="2700000" algn="tl">
                    <a:srgbClr val="000000">
                      <a:alpha val="0"/>
                    </a:srgbClr>
                  </a:outerShdw>
                </a:effectLst>
                <a:latin typeface="+mj-lt"/>
              </a:rPr>
              <a:t>Route</a:t>
            </a:r>
          </a:p>
        </p:txBody>
      </p:sp>
      <p:sp>
        <p:nvSpPr>
          <p:cNvPr id="84" name="Triangle 83"/>
          <p:cNvSpPr/>
          <p:nvPr/>
        </p:nvSpPr>
        <p:spPr>
          <a:xfrm rot="1680555">
            <a:off x="3489531" y="4322634"/>
            <a:ext cx="150829" cy="94268"/>
          </a:xfrm>
          <a:prstGeom prst="triangle">
            <a:avLst/>
          </a:prstGeom>
          <a:solidFill>
            <a:srgbClr val="108066"/>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85" name="Triangle 84"/>
          <p:cNvSpPr/>
          <p:nvPr/>
        </p:nvSpPr>
        <p:spPr>
          <a:xfrm rot="10800000">
            <a:off x="4294656" y="4605097"/>
            <a:ext cx="150829" cy="94268"/>
          </a:xfrm>
          <a:prstGeom prst="triangle">
            <a:avLst/>
          </a:prstGeom>
          <a:solidFill>
            <a:srgbClr val="108066"/>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37" name="Rectangle 36"/>
          <p:cNvSpPr/>
          <p:nvPr/>
        </p:nvSpPr>
        <p:spPr>
          <a:xfrm>
            <a:off x="3564945" y="5624383"/>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39" name="Triangle 83"/>
          <p:cNvSpPr/>
          <p:nvPr/>
        </p:nvSpPr>
        <p:spPr>
          <a:xfrm rot="8618714">
            <a:off x="3507431" y="5600638"/>
            <a:ext cx="150829" cy="94268"/>
          </a:xfrm>
          <a:prstGeom prst="triangle">
            <a:avLst/>
          </a:prstGeom>
          <a:solidFill>
            <a:srgbClr val="108066"/>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40" name="Triangle 83"/>
          <p:cNvSpPr/>
          <p:nvPr/>
        </p:nvSpPr>
        <p:spPr>
          <a:xfrm rot="21254555">
            <a:off x="4285639" y="5235022"/>
            <a:ext cx="150829" cy="94268"/>
          </a:xfrm>
          <a:prstGeom prst="triangle">
            <a:avLst/>
          </a:prstGeom>
          <a:solidFill>
            <a:srgbClr val="108066"/>
          </a:solidFill>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2607331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645455" y="255923"/>
            <a:ext cx="10975658" cy="914400"/>
          </a:xfrm>
        </p:spPr>
        <p:txBody>
          <a:bodyPr/>
          <a:lstStyle/>
          <a:p>
            <a:r>
              <a:rPr lang="en-US" dirty="0" smtClean="0"/>
              <a:t>Building an SSL Intercept solution</a:t>
            </a:r>
            <a:br>
              <a:rPr lang="en-US" dirty="0" smtClean="0"/>
            </a:br>
            <a:r>
              <a:rPr lang="en-US" sz="2000" dirty="0"/>
              <a:t>How decrypted inline traffic passes from ingress to egress</a:t>
            </a:r>
            <a:endParaRPr lang="en-US" dirty="0"/>
          </a:p>
        </p:txBody>
      </p:sp>
      <p:cxnSp>
        <p:nvCxnSpPr>
          <p:cNvPr id="16" name="Straight Connector 15"/>
          <p:cNvCxnSpPr/>
          <p:nvPr/>
        </p:nvCxnSpPr>
        <p:spPr>
          <a:xfrm flipV="1">
            <a:off x="3445433" y="1930916"/>
            <a:ext cx="0" cy="3521858"/>
          </a:xfrm>
          <a:prstGeom prst="line">
            <a:avLst/>
          </a:prstGeom>
          <a:ln w="19050">
            <a:solidFill>
              <a:srgbClr val="108066"/>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536725" y="2926632"/>
            <a:ext cx="904697" cy="904697"/>
          </a:xfrm>
          <a:prstGeom prst="ellipse">
            <a:avLst/>
          </a:prstGeom>
          <a:noFill/>
          <a:ln w="19050">
            <a:solidFill>
              <a:srgbClr val="108066"/>
            </a:solidFill>
            <a:prstDash val="solid"/>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18" name="Oval 17"/>
          <p:cNvSpPr/>
          <p:nvPr/>
        </p:nvSpPr>
        <p:spPr>
          <a:xfrm>
            <a:off x="3536725" y="3543527"/>
            <a:ext cx="904697" cy="904697"/>
          </a:xfrm>
          <a:prstGeom prst="ellipse">
            <a:avLst/>
          </a:prstGeom>
          <a:noFill/>
          <a:ln w="19050">
            <a:solidFill>
              <a:srgbClr val="108066"/>
            </a:solidFill>
            <a:prstDash val="solid"/>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19" name="Straight Arrow Connector 18"/>
          <p:cNvCxnSpPr/>
          <p:nvPr/>
        </p:nvCxnSpPr>
        <p:spPr>
          <a:xfrm>
            <a:off x="1324466" y="3691845"/>
            <a:ext cx="880751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loud 19"/>
          <p:cNvSpPr/>
          <p:nvPr/>
        </p:nvSpPr>
        <p:spPr>
          <a:xfrm>
            <a:off x="10432255" y="3286709"/>
            <a:ext cx="1004934" cy="796705"/>
          </a:xfrm>
          <a:prstGeom prst="cloud">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endParaRPr lang="en-US" sz="1600" dirty="0">
              <a:effectLst>
                <a:outerShdw blurRad="38100" dist="25400" dir="2700000" algn="tl">
                  <a:srgbClr val="000000">
                    <a:alpha val="0"/>
                  </a:srgbClr>
                </a:outerShdw>
              </a:effectLst>
              <a:latin typeface="+mj-lt"/>
            </a:endParaRPr>
          </a:p>
        </p:txBody>
      </p:sp>
      <p:sp>
        <p:nvSpPr>
          <p:cNvPr id="21" name="Oval 20"/>
          <p:cNvSpPr/>
          <p:nvPr/>
        </p:nvSpPr>
        <p:spPr>
          <a:xfrm>
            <a:off x="645455" y="3345555"/>
            <a:ext cx="679010" cy="679010"/>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50" dirty="0">
                <a:effectLst>
                  <a:outerShdw blurRad="38100" dist="25400" dir="2700000" algn="tl">
                    <a:srgbClr val="000000">
                      <a:alpha val="0"/>
                    </a:srgbClr>
                  </a:outerShdw>
                </a:effectLst>
                <a:latin typeface="+mj-lt"/>
              </a:rPr>
              <a:t>Clients</a:t>
            </a:r>
          </a:p>
        </p:txBody>
      </p:sp>
      <p:sp>
        <p:nvSpPr>
          <p:cNvPr id="22" name="Oval 21"/>
          <p:cNvSpPr/>
          <p:nvPr/>
        </p:nvSpPr>
        <p:spPr>
          <a:xfrm>
            <a:off x="10131977" y="3457969"/>
            <a:ext cx="454183" cy="454183"/>
          </a:xfrm>
          <a:prstGeom prst="ellipse">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000" dirty="0">
                <a:effectLst>
                  <a:outerShdw blurRad="38100" dist="25400" dir="2700000" algn="tl">
                    <a:srgbClr val="000000">
                      <a:alpha val="0"/>
                    </a:srgbClr>
                  </a:outerShdw>
                </a:effectLst>
                <a:latin typeface="+mj-lt"/>
              </a:rPr>
              <a:t>Out</a:t>
            </a:r>
          </a:p>
        </p:txBody>
      </p:sp>
      <p:sp>
        <p:nvSpPr>
          <p:cNvPr id="23" name="Rectangle 22"/>
          <p:cNvSpPr/>
          <p:nvPr/>
        </p:nvSpPr>
        <p:spPr>
          <a:xfrm>
            <a:off x="5189026" y="3392967"/>
            <a:ext cx="1039067" cy="244682"/>
          </a:xfrm>
          <a:prstGeom prst="rect">
            <a:avLst/>
          </a:prstGeom>
        </p:spPr>
        <p:txBody>
          <a:bodyPr wrap="none">
            <a:spAutoFit/>
          </a:bodyPr>
          <a:lstStyle/>
          <a:p>
            <a:pPr algn="ctr">
              <a:lnSpc>
                <a:spcPct val="90000"/>
              </a:lnSpc>
            </a:pPr>
            <a:r>
              <a:rPr lang="en-US" sz="1100" dirty="0" err="1">
                <a:solidFill>
                  <a:srgbClr val="108066"/>
                </a:solidFill>
                <a:effectLst>
                  <a:outerShdw blurRad="38100" dist="25400" dir="2700000" algn="tl">
                    <a:srgbClr val="000000">
                      <a:alpha val="0"/>
                    </a:srgbClr>
                  </a:outerShdw>
                </a:effectLst>
              </a:rPr>
              <a:t>Cleartext</a:t>
            </a:r>
            <a:r>
              <a:rPr lang="en-US" sz="1100" dirty="0">
                <a:solidFill>
                  <a:srgbClr val="108066"/>
                </a:solidFill>
                <a:effectLst>
                  <a:outerShdw blurRad="38100" dist="25400" dir="2700000" algn="tl">
                    <a:srgbClr val="000000">
                      <a:alpha val="0"/>
                    </a:srgbClr>
                  </a:outerShdw>
                </a:effectLst>
              </a:rPr>
              <a:t> Zone</a:t>
            </a:r>
          </a:p>
        </p:txBody>
      </p:sp>
      <p:cxnSp>
        <p:nvCxnSpPr>
          <p:cNvPr id="24" name="Straight Connector 23"/>
          <p:cNvCxnSpPr/>
          <p:nvPr/>
        </p:nvCxnSpPr>
        <p:spPr>
          <a:xfrm>
            <a:off x="4440816" y="3692140"/>
            <a:ext cx="2600671" cy="0"/>
          </a:xfrm>
          <a:prstGeom prst="line">
            <a:avLst/>
          </a:prstGeom>
          <a:ln w="19050">
            <a:solidFill>
              <a:srgbClr val="108066"/>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316228" y="3371206"/>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600" dirty="0">
                <a:effectLst>
                  <a:outerShdw blurRad="38100" dist="25400" dir="2700000" algn="tl">
                    <a:srgbClr val="000000">
                      <a:alpha val="0"/>
                    </a:srgbClr>
                  </a:outerShdw>
                </a:effectLst>
                <a:latin typeface="+mj-lt"/>
              </a:rPr>
              <a:t>BIG-IP</a:t>
            </a:r>
          </a:p>
          <a:p>
            <a:pPr algn="ctr">
              <a:lnSpc>
                <a:spcPct val="90000"/>
              </a:lnSpc>
            </a:pPr>
            <a:r>
              <a:rPr lang="en-US" sz="1400" dirty="0">
                <a:effectLst>
                  <a:outerShdw blurRad="38100" dist="25400" dir="2700000" algn="tl">
                    <a:srgbClr val="000000">
                      <a:alpha val="0"/>
                    </a:srgbClr>
                  </a:outerShdw>
                </a:effectLst>
                <a:latin typeface="+mj-lt"/>
              </a:rPr>
              <a:t>Ingress</a:t>
            </a:r>
          </a:p>
        </p:txBody>
      </p:sp>
      <p:sp>
        <p:nvSpPr>
          <p:cNvPr id="26" name="Rectangle 25"/>
          <p:cNvSpPr/>
          <p:nvPr/>
        </p:nvSpPr>
        <p:spPr>
          <a:xfrm>
            <a:off x="6936104" y="3371205"/>
            <a:ext cx="1204111" cy="625443"/>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600" dirty="0">
                <a:effectLst>
                  <a:outerShdw blurRad="38100" dist="25400" dir="2700000" algn="tl">
                    <a:srgbClr val="000000">
                      <a:alpha val="0"/>
                    </a:srgbClr>
                  </a:outerShdw>
                </a:effectLst>
                <a:latin typeface="+mj-lt"/>
              </a:rPr>
              <a:t>BIG-IP</a:t>
            </a:r>
          </a:p>
          <a:p>
            <a:pPr algn="ctr">
              <a:lnSpc>
                <a:spcPct val="90000"/>
              </a:lnSpc>
            </a:pPr>
            <a:r>
              <a:rPr lang="en-US" sz="1400" dirty="0">
                <a:effectLst>
                  <a:outerShdw blurRad="38100" dist="25400" dir="2700000" algn="tl">
                    <a:srgbClr val="000000">
                      <a:alpha val="0"/>
                    </a:srgbClr>
                  </a:outerShdw>
                </a:effectLst>
                <a:latin typeface="+mj-lt"/>
              </a:rPr>
              <a:t>Egress</a:t>
            </a:r>
          </a:p>
        </p:txBody>
      </p:sp>
      <p:sp>
        <p:nvSpPr>
          <p:cNvPr id="27" name="Rectangle 26"/>
          <p:cNvSpPr/>
          <p:nvPr/>
        </p:nvSpPr>
        <p:spPr>
          <a:xfrm>
            <a:off x="5386556" y="3919962"/>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28" name="Rectangle 27"/>
          <p:cNvSpPr/>
          <p:nvPr/>
        </p:nvSpPr>
        <p:spPr>
          <a:xfrm>
            <a:off x="5332308" y="3857476"/>
            <a:ext cx="701839" cy="611916"/>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Additional</a:t>
            </a:r>
          </a:p>
          <a:p>
            <a:pPr algn="ctr">
              <a:lnSpc>
                <a:spcPct val="90000"/>
              </a:lnSpc>
            </a:pPr>
            <a:r>
              <a:rPr lang="en-US" sz="1100" dirty="0">
                <a:effectLst>
                  <a:outerShdw blurRad="38100" dist="25400" dir="2700000" algn="tl">
                    <a:srgbClr val="000000">
                      <a:alpha val="0"/>
                    </a:srgbClr>
                  </a:outerShdw>
                </a:effectLst>
                <a:latin typeface="+mj-lt"/>
              </a:rPr>
              <a:t>Security</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29" name="Oval 28"/>
          <p:cNvSpPr/>
          <p:nvPr/>
        </p:nvSpPr>
        <p:spPr>
          <a:xfrm>
            <a:off x="5610853" y="3615351"/>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30" name="Straight Connector 29"/>
          <p:cNvCxnSpPr/>
          <p:nvPr/>
        </p:nvCxnSpPr>
        <p:spPr>
          <a:xfrm>
            <a:off x="5683227" y="3760098"/>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585395" y="3970126"/>
            <a:ext cx="803425" cy="397032"/>
          </a:xfrm>
          <a:prstGeom prst="rect">
            <a:avLst/>
          </a:prstGeom>
        </p:spPr>
        <p:txBody>
          <a:bodyPr wrap="none">
            <a:spAutoFit/>
          </a:bodyPr>
          <a:lstStyle/>
          <a:p>
            <a:pPr algn="ctr">
              <a:lnSpc>
                <a:spcPct val="90000"/>
              </a:lnSpc>
            </a:pPr>
            <a:r>
              <a:rPr lang="en-US" sz="1100" dirty="0">
                <a:solidFill>
                  <a:srgbClr val="108066"/>
                </a:solidFill>
                <a:effectLst>
                  <a:outerShdw blurRad="38100" dist="25400" dir="2700000" algn="tl">
                    <a:srgbClr val="000000">
                      <a:alpha val="0"/>
                    </a:srgbClr>
                  </a:outerShdw>
                </a:effectLst>
              </a:rPr>
              <a:t>Inspection</a:t>
            </a:r>
          </a:p>
          <a:p>
            <a:pPr algn="ctr">
              <a:lnSpc>
                <a:spcPct val="90000"/>
              </a:lnSpc>
            </a:pPr>
            <a:r>
              <a:rPr lang="en-US" sz="1100" dirty="0">
                <a:solidFill>
                  <a:srgbClr val="108066"/>
                </a:solidFill>
                <a:effectLst>
                  <a:outerShdw blurRad="38100" dist="25400" dir="2700000" algn="tl">
                    <a:srgbClr val="000000">
                      <a:alpha val="0"/>
                    </a:srgbClr>
                  </a:outerShdw>
                </a:effectLst>
              </a:rPr>
              <a:t>Zone</a:t>
            </a:r>
          </a:p>
        </p:txBody>
      </p:sp>
      <p:sp>
        <p:nvSpPr>
          <p:cNvPr id="32" name="Rectangle 31"/>
          <p:cNvSpPr/>
          <p:nvPr/>
        </p:nvSpPr>
        <p:spPr>
          <a:xfrm>
            <a:off x="3627043" y="4616185"/>
            <a:ext cx="701839" cy="611916"/>
          </a:xfrm>
          <a:prstGeom prst="rect">
            <a:avLst/>
          </a:prstGeom>
          <a:solidFill>
            <a:schemeClr val="bg1"/>
          </a:solidFill>
          <a:ln w="38100">
            <a:solidFill>
              <a:srgbClr val="C00000"/>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L3</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33" name="Oval 32"/>
          <p:cNvSpPr/>
          <p:nvPr/>
        </p:nvSpPr>
        <p:spPr>
          <a:xfrm>
            <a:off x="3909816" y="4374060"/>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34" name="Straight Connector 33"/>
          <p:cNvCxnSpPr/>
          <p:nvPr/>
        </p:nvCxnSpPr>
        <p:spPr>
          <a:xfrm>
            <a:off x="3972358" y="4518807"/>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415937" y="3803353"/>
            <a:ext cx="266420" cy="215444"/>
          </a:xfrm>
          <a:prstGeom prst="rect">
            <a:avLst/>
          </a:prstGeom>
        </p:spPr>
        <p:txBody>
          <a:bodyPr wrap="none">
            <a:spAutoFit/>
          </a:bodyPr>
          <a:lstStyle/>
          <a:p>
            <a:r>
              <a:rPr lang="en-US" sz="800">
                <a:effectLst>
                  <a:outerShdw blurRad="38100" dist="25400" dir="2700000" algn="tl">
                    <a:srgbClr val="000000">
                      <a:alpha val="0"/>
                    </a:srgbClr>
                  </a:outerShdw>
                </a:effectLst>
              </a:rPr>
              <a:t>In</a:t>
            </a:r>
            <a:endParaRPr lang="en-US" sz="800" dirty="0"/>
          </a:p>
        </p:txBody>
      </p:sp>
      <p:sp>
        <p:nvSpPr>
          <p:cNvPr id="36" name="Rectangle 35"/>
          <p:cNvSpPr/>
          <p:nvPr/>
        </p:nvSpPr>
        <p:spPr>
          <a:xfrm>
            <a:off x="4265043" y="3803353"/>
            <a:ext cx="336952" cy="215444"/>
          </a:xfrm>
          <a:prstGeom prst="rect">
            <a:avLst/>
          </a:prstGeom>
        </p:spPr>
        <p:txBody>
          <a:bodyPr wrap="none">
            <a:spAutoFit/>
          </a:bodyPr>
          <a:lstStyle/>
          <a:p>
            <a:r>
              <a:rPr lang="en-US" sz="800">
                <a:effectLst>
                  <a:outerShdw blurRad="38100" dist="25400" dir="2700000" algn="tl">
                    <a:srgbClr val="000000">
                      <a:alpha val="0"/>
                    </a:srgbClr>
                  </a:outerShdw>
                </a:effectLst>
              </a:rPr>
              <a:t>Out</a:t>
            </a:r>
            <a:endParaRPr lang="en-US" sz="800" dirty="0"/>
          </a:p>
        </p:txBody>
      </p:sp>
      <p:sp>
        <p:nvSpPr>
          <p:cNvPr id="37" name="Rectangle 36"/>
          <p:cNvSpPr/>
          <p:nvPr/>
        </p:nvSpPr>
        <p:spPr>
          <a:xfrm>
            <a:off x="3585395" y="3018935"/>
            <a:ext cx="803425" cy="397032"/>
          </a:xfrm>
          <a:prstGeom prst="rect">
            <a:avLst/>
          </a:prstGeom>
        </p:spPr>
        <p:txBody>
          <a:bodyPr wrap="none">
            <a:spAutoFit/>
          </a:bodyPr>
          <a:lstStyle/>
          <a:p>
            <a:pPr algn="ctr">
              <a:lnSpc>
                <a:spcPct val="90000"/>
              </a:lnSpc>
            </a:pPr>
            <a:r>
              <a:rPr lang="en-US" sz="1100" dirty="0">
                <a:solidFill>
                  <a:srgbClr val="108066"/>
                </a:solidFill>
                <a:effectLst>
                  <a:outerShdw blurRad="38100" dist="25400" dir="2700000" algn="tl">
                    <a:srgbClr val="000000">
                      <a:alpha val="0"/>
                    </a:srgbClr>
                  </a:outerShdw>
                </a:effectLst>
              </a:rPr>
              <a:t>Inspection</a:t>
            </a:r>
          </a:p>
          <a:p>
            <a:pPr algn="ctr">
              <a:lnSpc>
                <a:spcPct val="90000"/>
              </a:lnSpc>
            </a:pPr>
            <a:r>
              <a:rPr lang="en-US" sz="1100" dirty="0">
                <a:solidFill>
                  <a:srgbClr val="108066"/>
                </a:solidFill>
                <a:effectLst>
                  <a:outerShdw blurRad="38100" dist="25400" dir="2700000" algn="tl">
                    <a:srgbClr val="000000">
                      <a:alpha val="0"/>
                    </a:srgbClr>
                  </a:outerShdw>
                </a:effectLst>
              </a:rPr>
              <a:t>Zone</a:t>
            </a:r>
          </a:p>
        </p:txBody>
      </p:sp>
      <p:sp>
        <p:nvSpPr>
          <p:cNvPr id="38" name="Rectangle 37"/>
          <p:cNvSpPr/>
          <p:nvPr/>
        </p:nvSpPr>
        <p:spPr>
          <a:xfrm>
            <a:off x="3636187" y="2150832"/>
            <a:ext cx="701839" cy="611916"/>
          </a:xfrm>
          <a:prstGeom prst="rect">
            <a:avLst/>
          </a:prstGeom>
          <a:solidFill>
            <a:schemeClr val="bg1"/>
          </a:solidFill>
          <a:ln w="38100">
            <a:solidFill>
              <a:srgbClr val="FF9F30"/>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Inline L2</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42" name="Oval 41"/>
          <p:cNvSpPr/>
          <p:nvPr/>
        </p:nvSpPr>
        <p:spPr>
          <a:xfrm>
            <a:off x="3909816" y="2852595"/>
            <a:ext cx="144746" cy="144746"/>
          </a:xfrm>
          <a:prstGeom prst="ellipse">
            <a:avLst/>
          </a:prstGeom>
          <a:noFill/>
          <a:ln>
            <a:solidFill>
              <a:schemeClr val="tx1"/>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cxnSp>
        <p:nvCxnSpPr>
          <p:cNvPr id="43" name="Straight Connector 42"/>
          <p:cNvCxnSpPr/>
          <p:nvPr/>
        </p:nvCxnSpPr>
        <p:spPr>
          <a:xfrm>
            <a:off x="3982534" y="2761370"/>
            <a:ext cx="1" cy="973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415937" y="3333938"/>
            <a:ext cx="266420" cy="215444"/>
          </a:xfrm>
          <a:prstGeom prst="rect">
            <a:avLst/>
          </a:prstGeom>
        </p:spPr>
        <p:txBody>
          <a:bodyPr wrap="none">
            <a:spAutoFit/>
          </a:bodyPr>
          <a:lstStyle/>
          <a:p>
            <a:r>
              <a:rPr lang="en-US" sz="800">
                <a:effectLst>
                  <a:outerShdw blurRad="38100" dist="25400" dir="2700000" algn="tl">
                    <a:srgbClr val="000000">
                      <a:alpha val="0"/>
                    </a:srgbClr>
                  </a:outerShdw>
                </a:effectLst>
              </a:rPr>
              <a:t>In</a:t>
            </a:r>
            <a:endParaRPr lang="en-US" sz="800" dirty="0"/>
          </a:p>
        </p:txBody>
      </p:sp>
      <p:sp>
        <p:nvSpPr>
          <p:cNvPr id="45" name="Rectangle 44"/>
          <p:cNvSpPr/>
          <p:nvPr/>
        </p:nvSpPr>
        <p:spPr>
          <a:xfrm>
            <a:off x="4265043" y="3333938"/>
            <a:ext cx="336952" cy="215444"/>
          </a:xfrm>
          <a:prstGeom prst="rect">
            <a:avLst/>
          </a:prstGeom>
        </p:spPr>
        <p:txBody>
          <a:bodyPr wrap="none">
            <a:spAutoFit/>
          </a:bodyPr>
          <a:lstStyle/>
          <a:p>
            <a:r>
              <a:rPr lang="en-US" sz="800">
                <a:effectLst>
                  <a:outerShdw blurRad="38100" dist="25400" dir="2700000" algn="tl">
                    <a:srgbClr val="000000">
                      <a:alpha val="0"/>
                    </a:srgbClr>
                  </a:outerShdw>
                </a:effectLst>
              </a:rPr>
              <a:t>Out</a:t>
            </a:r>
            <a:endParaRPr lang="en-US" sz="800" dirty="0"/>
          </a:p>
        </p:txBody>
      </p:sp>
      <p:sp>
        <p:nvSpPr>
          <p:cNvPr id="46" name="Rectangle 45"/>
          <p:cNvSpPr/>
          <p:nvPr/>
        </p:nvSpPr>
        <p:spPr>
          <a:xfrm>
            <a:off x="3089598" y="1404608"/>
            <a:ext cx="701839" cy="611916"/>
          </a:xfrm>
          <a:prstGeom prst="rect">
            <a:avLst/>
          </a:prstGeom>
          <a:solidFill>
            <a:schemeClr val="bg1"/>
          </a:solidFill>
          <a:ln w="38100">
            <a:solidFill>
              <a:srgbClr val="0070C0"/>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ICAP</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47" name="Rectangle 46"/>
          <p:cNvSpPr/>
          <p:nvPr/>
        </p:nvSpPr>
        <p:spPr>
          <a:xfrm>
            <a:off x="3089598" y="5374118"/>
            <a:ext cx="701839" cy="611916"/>
          </a:xfrm>
          <a:prstGeom prst="rect">
            <a:avLst/>
          </a:prstGeom>
          <a:solidFill>
            <a:schemeClr val="bg1"/>
          </a:solidFill>
          <a:ln w="38100">
            <a:solidFill>
              <a:srgbClr val="C06112"/>
            </a:solidFill>
          </a:ln>
          <a:effectLst>
            <a:outerShdw blurRad="50800" dist="76200" dir="2700000" algn="tl" rotWithShape="0">
              <a:prstClr val="black">
                <a:alpha val="40000"/>
              </a:prstClr>
            </a:outerShdw>
          </a:effectLst>
        </p:spPr>
        <p:txBody>
          <a:bodyPr vert="horz" wrap="square" lIns="0" tIns="0" rIns="0" bIns="0" rtlCol="0" anchor="ctr">
            <a:noAutofit/>
          </a:bodyPr>
          <a:lstStyle/>
          <a:p>
            <a:pPr algn="ctr">
              <a:lnSpc>
                <a:spcPct val="90000"/>
              </a:lnSpc>
            </a:pPr>
            <a:r>
              <a:rPr lang="en-US" sz="1100" dirty="0">
                <a:effectLst>
                  <a:outerShdw blurRad="38100" dist="25400" dir="2700000" algn="tl">
                    <a:srgbClr val="000000">
                      <a:alpha val="0"/>
                    </a:srgbClr>
                  </a:outerShdw>
                </a:effectLst>
                <a:latin typeface="+mj-lt"/>
              </a:rPr>
              <a:t>Receive Only</a:t>
            </a:r>
          </a:p>
          <a:p>
            <a:pPr algn="ctr">
              <a:lnSpc>
                <a:spcPct val="90000"/>
              </a:lnSpc>
            </a:pPr>
            <a:r>
              <a:rPr lang="en-US" sz="1100" dirty="0">
                <a:effectLst>
                  <a:outerShdw blurRad="38100" dist="25400" dir="2700000" algn="tl">
                    <a:srgbClr val="000000">
                      <a:alpha val="0"/>
                    </a:srgbClr>
                  </a:outerShdw>
                </a:effectLst>
                <a:latin typeface="+mj-lt"/>
              </a:rPr>
              <a:t>Services</a:t>
            </a:r>
          </a:p>
        </p:txBody>
      </p:sp>
      <p:sp>
        <p:nvSpPr>
          <p:cNvPr id="6" name="Rectangle 5"/>
          <p:cNvSpPr/>
          <p:nvPr/>
        </p:nvSpPr>
        <p:spPr>
          <a:xfrm>
            <a:off x="2101268" y="1433941"/>
            <a:ext cx="994311" cy="523220"/>
          </a:xfrm>
          <a:prstGeom prst="rect">
            <a:avLst/>
          </a:prstGeom>
        </p:spPr>
        <p:txBody>
          <a:bodyPr wrap="none">
            <a:spAutoFit/>
          </a:bodyPr>
          <a:lstStyle/>
          <a:p>
            <a:pPr algn="r"/>
            <a:r>
              <a:rPr lang="en-US" sz="1400" dirty="0">
                <a:solidFill>
                  <a:srgbClr val="C00000"/>
                </a:solidFill>
                <a:effectLst>
                  <a:outerShdw blurRad="38100" dist="25400" dir="2700000" algn="tl">
                    <a:srgbClr val="000000">
                      <a:alpha val="0"/>
                    </a:srgbClr>
                  </a:outerShdw>
                </a:effectLst>
              </a:rPr>
              <a:t>Directly</a:t>
            </a:r>
          </a:p>
          <a:p>
            <a:pPr algn="r"/>
            <a:r>
              <a:rPr lang="en-US" sz="1400" dirty="0">
                <a:solidFill>
                  <a:srgbClr val="C00000"/>
                </a:solidFill>
                <a:effectLst>
                  <a:outerShdw blurRad="38100" dist="25400" dir="2700000" algn="tl">
                    <a:srgbClr val="000000">
                      <a:alpha val="0"/>
                    </a:srgbClr>
                  </a:outerShdw>
                </a:effectLst>
              </a:rPr>
              <a:t>Connected</a:t>
            </a:r>
            <a:endParaRPr lang="en-US" sz="1400" dirty="0">
              <a:solidFill>
                <a:srgbClr val="C00000"/>
              </a:solidFill>
            </a:endParaRPr>
          </a:p>
        </p:txBody>
      </p:sp>
      <p:sp>
        <p:nvSpPr>
          <p:cNvPr id="48" name="Rectangle 47"/>
          <p:cNvSpPr/>
          <p:nvPr/>
        </p:nvSpPr>
        <p:spPr>
          <a:xfrm>
            <a:off x="2096469" y="5427559"/>
            <a:ext cx="994311" cy="523220"/>
          </a:xfrm>
          <a:prstGeom prst="rect">
            <a:avLst/>
          </a:prstGeom>
        </p:spPr>
        <p:txBody>
          <a:bodyPr wrap="none">
            <a:spAutoFit/>
          </a:bodyPr>
          <a:lstStyle/>
          <a:p>
            <a:pPr algn="r"/>
            <a:r>
              <a:rPr lang="en-US" sz="1400" dirty="0">
                <a:solidFill>
                  <a:srgbClr val="C00000"/>
                </a:solidFill>
                <a:effectLst>
                  <a:outerShdw blurRad="38100" dist="25400" dir="2700000" algn="tl">
                    <a:srgbClr val="000000">
                      <a:alpha val="0"/>
                    </a:srgbClr>
                  </a:outerShdw>
                </a:effectLst>
              </a:rPr>
              <a:t>Directly</a:t>
            </a:r>
          </a:p>
          <a:p>
            <a:pPr algn="r"/>
            <a:r>
              <a:rPr lang="en-US" sz="1400" dirty="0">
                <a:solidFill>
                  <a:srgbClr val="C00000"/>
                </a:solidFill>
                <a:effectLst>
                  <a:outerShdw blurRad="38100" dist="25400" dir="2700000" algn="tl">
                    <a:srgbClr val="000000">
                      <a:alpha val="0"/>
                    </a:srgbClr>
                  </a:outerShdw>
                </a:effectLst>
              </a:rPr>
              <a:t>Connected</a:t>
            </a:r>
            <a:endParaRPr lang="en-US" sz="1400" dirty="0">
              <a:solidFill>
                <a:srgbClr val="C00000"/>
              </a:solidFill>
            </a:endParaRPr>
          </a:p>
        </p:txBody>
      </p:sp>
      <p:sp>
        <p:nvSpPr>
          <p:cNvPr id="49" name="Rectangle 48"/>
          <p:cNvSpPr/>
          <p:nvPr/>
        </p:nvSpPr>
        <p:spPr>
          <a:xfrm>
            <a:off x="4339108" y="4664647"/>
            <a:ext cx="798617" cy="523220"/>
          </a:xfrm>
          <a:prstGeom prst="rect">
            <a:avLst/>
          </a:prstGeom>
        </p:spPr>
        <p:txBody>
          <a:bodyPr wrap="none">
            <a:spAutoFit/>
          </a:bodyPr>
          <a:lstStyle/>
          <a:p>
            <a:r>
              <a:rPr lang="en-US" sz="1400" dirty="0">
                <a:solidFill>
                  <a:srgbClr val="C00000"/>
                </a:solidFill>
                <a:effectLst>
                  <a:outerShdw blurRad="38100" dist="25400" dir="2700000" algn="tl">
                    <a:srgbClr val="000000">
                      <a:alpha val="0"/>
                    </a:srgbClr>
                  </a:outerShdw>
                </a:effectLst>
              </a:rPr>
              <a:t>Route</a:t>
            </a:r>
          </a:p>
          <a:p>
            <a:r>
              <a:rPr lang="en-US" sz="1400" dirty="0">
                <a:solidFill>
                  <a:srgbClr val="C00000"/>
                </a:solidFill>
                <a:effectLst>
                  <a:outerShdw blurRad="38100" dist="25400" dir="2700000" algn="tl">
                    <a:srgbClr val="000000">
                      <a:alpha val="0"/>
                    </a:srgbClr>
                  </a:outerShdw>
                </a:effectLst>
              </a:rPr>
              <a:t>Through</a:t>
            </a:r>
            <a:endParaRPr lang="en-US" sz="1400" dirty="0">
              <a:solidFill>
                <a:srgbClr val="C00000"/>
              </a:solidFill>
            </a:endParaRPr>
          </a:p>
        </p:txBody>
      </p:sp>
      <p:sp>
        <p:nvSpPr>
          <p:cNvPr id="50" name="Rectangle 49"/>
          <p:cNvSpPr/>
          <p:nvPr/>
        </p:nvSpPr>
        <p:spPr>
          <a:xfrm>
            <a:off x="4339107" y="2195180"/>
            <a:ext cx="678584" cy="523220"/>
          </a:xfrm>
          <a:prstGeom prst="rect">
            <a:avLst/>
          </a:prstGeom>
        </p:spPr>
        <p:txBody>
          <a:bodyPr wrap="none">
            <a:spAutoFit/>
          </a:bodyPr>
          <a:lstStyle/>
          <a:p>
            <a:r>
              <a:rPr lang="en-US" sz="1400" dirty="0">
                <a:solidFill>
                  <a:srgbClr val="C00000"/>
                </a:solidFill>
                <a:effectLst>
                  <a:outerShdw blurRad="38100" dist="25400" dir="2700000" algn="tl">
                    <a:srgbClr val="000000">
                      <a:alpha val="0"/>
                    </a:srgbClr>
                  </a:outerShdw>
                </a:effectLst>
              </a:rPr>
              <a:t>Route</a:t>
            </a:r>
          </a:p>
          <a:p>
            <a:r>
              <a:rPr lang="en-US" sz="1400" dirty="0">
                <a:solidFill>
                  <a:srgbClr val="C00000"/>
                </a:solidFill>
                <a:effectLst>
                  <a:outerShdw blurRad="38100" dist="25400" dir="2700000" algn="tl">
                    <a:srgbClr val="000000">
                      <a:alpha val="0"/>
                    </a:srgbClr>
                  </a:outerShdw>
                </a:effectLst>
              </a:rPr>
              <a:t>Across</a:t>
            </a:r>
            <a:endParaRPr lang="en-US" sz="1400" dirty="0">
              <a:solidFill>
                <a:srgbClr val="C00000"/>
              </a:solidFill>
            </a:endParaRPr>
          </a:p>
        </p:txBody>
      </p:sp>
      <p:sp>
        <p:nvSpPr>
          <p:cNvPr id="51" name="Rectangle 50"/>
          <p:cNvSpPr/>
          <p:nvPr/>
        </p:nvSpPr>
        <p:spPr>
          <a:xfrm>
            <a:off x="6109221" y="3970115"/>
            <a:ext cx="1502527" cy="523220"/>
          </a:xfrm>
          <a:prstGeom prst="rect">
            <a:avLst/>
          </a:prstGeom>
        </p:spPr>
        <p:txBody>
          <a:bodyPr wrap="none">
            <a:spAutoFit/>
          </a:bodyPr>
          <a:lstStyle/>
          <a:p>
            <a:r>
              <a:rPr lang="en-US" sz="1400" dirty="0">
                <a:solidFill>
                  <a:srgbClr val="C00000"/>
                </a:solidFill>
                <a:effectLst>
                  <a:outerShdw blurRad="38100" dist="25400" dir="2700000" algn="tl">
                    <a:srgbClr val="000000">
                      <a:alpha val="0"/>
                    </a:srgbClr>
                  </a:outerShdw>
                </a:effectLst>
              </a:rPr>
              <a:t>Route</a:t>
            </a:r>
          </a:p>
          <a:p>
            <a:r>
              <a:rPr lang="en-US" sz="1400" dirty="0">
                <a:solidFill>
                  <a:srgbClr val="C00000"/>
                </a:solidFill>
                <a:effectLst>
                  <a:outerShdw blurRad="38100" dist="25400" dir="2700000" algn="tl">
                    <a:srgbClr val="000000">
                      <a:alpha val="0"/>
                    </a:srgbClr>
                  </a:outerShdw>
                </a:effectLst>
              </a:rPr>
              <a:t>Across or through</a:t>
            </a:r>
            <a:endParaRPr lang="en-US" sz="1400" dirty="0">
              <a:solidFill>
                <a:srgbClr val="C00000"/>
              </a:solidFill>
            </a:endParaRPr>
          </a:p>
        </p:txBody>
      </p:sp>
      <p:sp>
        <p:nvSpPr>
          <p:cNvPr id="8" name="Up Arrow 7"/>
          <p:cNvSpPr/>
          <p:nvPr/>
        </p:nvSpPr>
        <p:spPr>
          <a:xfrm rot="10800000">
            <a:off x="2441870" y="4961358"/>
            <a:ext cx="545277" cy="486624"/>
          </a:xfrm>
          <a:prstGeom prst="upArrow">
            <a:avLst/>
          </a:prstGeom>
          <a:noFill/>
          <a:ln>
            <a:solidFill>
              <a:srgbClr val="C00000"/>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52" name="Up Arrow 51"/>
          <p:cNvSpPr/>
          <p:nvPr/>
        </p:nvSpPr>
        <p:spPr>
          <a:xfrm rot="5400000">
            <a:off x="5052373" y="2227131"/>
            <a:ext cx="545277" cy="486624"/>
          </a:xfrm>
          <a:prstGeom prst="upArrow">
            <a:avLst/>
          </a:prstGeom>
          <a:noFill/>
          <a:ln>
            <a:solidFill>
              <a:srgbClr val="C00000"/>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53" name="Up Arrow 52"/>
          <p:cNvSpPr/>
          <p:nvPr/>
        </p:nvSpPr>
        <p:spPr>
          <a:xfrm>
            <a:off x="2435775" y="1970166"/>
            <a:ext cx="545277" cy="486624"/>
          </a:xfrm>
          <a:prstGeom prst="upArrow">
            <a:avLst/>
          </a:prstGeom>
          <a:noFill/>
          <a:ln>
            <a:solidFill>
              <a:srgbClr val="C00000"/>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
        <p:nvSpPr>
          <p:cNvPr id="54" name="Up Arrow 53"/>
          <p:cNvSpPr/>
          <p:nvPr/>
        </p:nvSpPr>
        <p:spPr>
          <a:xfrm rot="5400000">
            <a:off x="5055587" y="4693253"/>
            <a:ext cx="545277" cy="486624"/>
          </a:xfrm>
          <a:prstGeom prst="upArrow">
            <a:avLst/>
          </a:prstGeom>
          <a:noFill/>
          <a:ln>
            <a:solidFill>
              <a:srgbClr val="C00000"/>
            </a:solidFill>
          </a:ln>
        </p:spPr>
        <p:txBody>
          <a:bodyPr vert="horz" wrap="square" lIns="182880" tIns="0" rIns="91440" bIns="0" rtlCol="0" anchor="ctr">
            <a:noAutofit/>
          </a:bodyPr>
          <a:lstStyle/>
          <a:p>
            <a:pPr algn="ctr">
              <a:lnSpc>
                <a:spcPct val="90000"/>
              </a:lnSpc>
            </a:pPr>
            <a:endParaRPr lang="en-US" sz="2000" cap="all">
              <a:solidFill>
                <a:schemeClr val="bg1"/>
              </a:solidFill>
              <a:effectLst>
                <a:outerShdw blurRad="38100" dist="25400" dir="2700000" algn="tl">
                  <a:srgbClr val="000000">
                    <a:alpha val="0"/>
                  </a:srgbClr>
                </a:outerShdw>
              </a:effectLst>
              <a:latin typeface="+mj-lt"/>
            </a:endParaRPr>
          </a:p>
        </p:txBody>
      </p:sp>
    </p:spTree>
    <p:extLst>
      <p:ext uri="{BB962C8B-B14F-4D97-AF65-F5344CB8AC3E}">
        <p14:creationId xmlns:p14="http://schemas.microsoft.com/office/powerpoint/2010/main" val="1462707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91844"/>
            <a:ext cx="12188825" cy="5486400"/>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b="1" dirty="0">
              <a:solidFill>
                <a:srgbClr val="FFFFFF"/>
              </a:solidFill>
              <a:effectLst>
                <a:outerShdw blurRad="25400" dist="25400" dir="2700000" algn="tl">
                  <a:srgbClr val="000000">
                    <a:alpha val="0"/>
                  </a:srgbClr>
                </a:outerShdw>
              </a:effectLst>
            </a:endParaRPr>
          </a:p>
        </p:txBody>
      </p:sp>
      <p:sp>
        <p:nvSpPr>
          <p:cNvPr id="3" name="Title 2"/>
          <p:cNvSpPr>
            <a:spLocks noGrp="1"/>
          </p:cNvSpPr>
          <p:nvPr>
            <p:ph type="title"/>
          </p:nvPr>
        </p:nvSpPr>
        <p:spPr/>
        <p:txBody>
          <a:bodyPr/>
          <a:lstStyle/>
          <a:p>
            <a:r>
              <a:rPr lang="en-US" dirty="0" smtClean="0"/>
              <a:t>Validated Solutions and </a:t>
            </a:r>
            <a:r>
              <a:rPr lang="en-US" dirty="0" err="1" smtClean="0"/>
              <a:t>iApps</a:t>
            </a:r>
            <a:endParaRPr lang="en-US" dirty="0"/>
          </a:p>
        </p:txBody>
      </p:sp>
      <p:sp>
        <p:nvSpPr>
          <p:cNvPr id="4" name="Rectangle 3"/>
          <p:cNvSpPr/>
          <p:nvPr/>
        </p:nvSpPr>
        <p:spPr>
          <a:xfrm>
            <a:off x="0" y="5943601"/>
            <a:ext cx="6912864" cy="584775"/>
          </a:xfrm>
          <a:prstGeom prst="rect">
            <a:avLst/>
          </a:prstGeom>
        </p:spPr>
        <p:txBody>
          <a:bodyPr wrap="square">
            <a:spAutoFit/>
          </a:bodyPr>
          <a:lstStyle/>
          <a:p>
            <a:r>
              <a:rPr lang="en-US" sz="1600" dirty="0">
                <a:hlinkClick r:id="rId3"/>
              </a:rPr>
              <a:t>https://f5.com/solutions/enterprise/reference-architectures/ssl-everywhere</a:t>
            </a:r>
            <a:endParaRPr lang="en-US" sz="1600" dirty="0"/>
          </a:p>
          <a:p>
            <a:r>
              <a:rPr lang="en-US" sz="1600" dirty="0">
                <a:hlinkClick r:id="rId4"/>
              </a:rPr>
              <a:t>https://</a:t>
            </a:r>
            <a:r>
              <a:rPr lang="en-US" sz="1600" dirty="0" smtClean="0">
                <a:hlinkClick r:id="rId4"/>
              </a:rPr>
              <a:t>devcentral.f5.com/articles/high-performance-intrusion-prevention</a:t>
            </a:r>
            <a:endParaRPr lang="en-US" sz="1600"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89683" y="2289885"/>
            <a:ext cx="5514975" cy="1133475"/>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67754" y="3882743"/>
            <a:ext cx="2914680" cy="1923689"/>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91554" y="1221568"/>
            <a:ext cx="4736057" cy="1521632"/>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19029" y="3277192"/>
            <a:ext cx="2937934" cy="2392071"/>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itle 2"/>
          <p:cNvSpPr txBox="1">
            <a:spLocks/>
          </p:cNvSpPr>
          <p:nvPr/>
        </p:nvSpPr>
        <p:spPr>
          <a:xfrm>
            <a:off x="850245" y="482003"/>
            <a:ext cx="10975658" cy="914400"/>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US" sz="3400" kern="1200" spc="-30" baseline="0" dirty="0" smtClean="0">
                <a:solidFill>
                  <a:srgbClr val="004892"/>
                </a:solidFill>
                <a:effectLst>
                  <a:outerShdw blurRad="38100" dist="25400" dir="2700000" algn="tl">
                    <a:srgbClr val="000000">
                      <a:alpha val="0"/>
                    </a:srgbClr>
                  </a:outerShdw>
                </a:effectLst>
                <a:latin typeface="+mj-lt"/>
                <a:ea typeface="+mj-ea"/>
                <a:cs typeface="+mj-cs"/>
              </a:defRPr>
            </a:lvl1pPr>
          </a:lstStyle>
          <a:p>
            <a:pPr algn="r"/>
            <a:r>
              <a:rPr lang="en-US" dirty="0" smtClean="0"/>
              <a:t>Good reads!</a:t>
            </a:r>
            <a:endParaRPr lang="en-US" dirty="0"/>
          </a:p>
        </p:txBody>
      </p:sp>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78633" y="1106209"/>
            <a:ext cx="3428736" cy="49618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53925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log.cloudflare.com/content/images/2015/02/cloudflare_ssl-week-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0"/>
            <a:ext cx="12254109" cy="654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3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0"/>
            <a:ext cx="12188825" cy="6483096"/>
          </a:xfrm>
          <a:prstGeom prst="rect">
            <a:avLst/>
          </a:prstGeom>
          <a:solidFill>
            <a:schemeClr val="bg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FFFFFF"/>
                </a:solidFill>
                <a:effectLst>
                  <a:outerShdw blurRad="25400" dist="25400" dir="2700000" algn="tl">
                    <a:srgbClr val="000000">
                      <a:alpha val="0"/>
                    </a:srgbClr>
                  </a:outerShdw>
                </a:effectLst>
              </a:rPr>
              <a:t>T</a:t>
            </a: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3810095" y="4538829"/>
            <a:ext cx="4571809" cy="914400"/>
          </a:xfrm>
        </p:spPr>
        <p:txBody>
          <a:bodyPr/>
          <a:lstStyle/>
          <a:p>
            <a:pPr algn="ctr"/>
            <a:r>
              <a:rPr lang="en-US" sz="6000" dirty="0" smtClean="0"/>
              <a:t>Questions</a:t>
            </a:r>
            <a:endParaRPr lang="en-US" sz="6000" dirty="0"/>
          </a:p>
        </p:txBody>
      </p:sp>
      <p:pic>
        <p:nvPicPr>
          <p:cNvPr id="33794" name="Picture 2" descr="http://windows8-drivers.com/wp-content/uploads/2013/09/Symbol-Hel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2100429"/>
            <a:ext cx="2438400" cy="2438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4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9" y="0"/>
            <a:ext cx="12188825" cy="6483096"/>
          </a:xfrm>
          <a:prstGeom prst="rect">
            <a:avLst/>
          </a:prstGeom>
          <a:solidFill>
            <a:schemeClr val="tx1"/>
          </a:solidFill>
          <a:ln w="254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smtClean="0">
                <a:solidFill>
                  <a:srgbClr val="FFFFFF"/>
                </a:solidFill>
                <a:effectLst>
                  <a:outerShdw blurRad="25400" dist="25400" dir="2700000" algn="tl">
                    <a:srgbClr val="000000">
                      <a:alpha val="0"/>
                    </a:srgbClr>
                  </a:outerShdw>
                </a:effectLst>
              </a:rPr>
              <a:t>T</a:t>
            </a:r>
            <a:endParaRPr lang="en-US" sz="2800" b="1" dirty="0">
              <a:solidFill>
                <a:srgbClr val="FFFFFF"/>
              </a:solidFill>
              <a:effectLst>
                <a:outerShdw blurRad="25400" dist="25400" dir="2700000" algn="tl">
                  <a:srgbClr val="000000">
                    <a:alpha val="0"/>
                  </a:srgbClr>
                </a:outerShdw>
              </a:effectLst>
            </a:endParaRPr>
          </a:p>
        </p:txBody>
      </p:sp>
      <p:sp>
        <p:nvSpPr>
          <p:cNvPr id="2" name="Title 1"/>
          <p:cNvSpPr>
            <a:spLocks noGrp="1"/>
          </p:cNvSpPr>
          <p:nvPr>
            <p:ph type="title"/>
          </p:nvPr>
        </p:nvSpPr>
        <p:spPr>
          <a:xfrm>
            <a:off x="3810096" y="5246322"/>
            <a:ext cx="4571809" cy="914400"/>
          </a:xfrm>
        </p:spPr>
        <p:txBody>
          <a:bodyPr/>
          <a:lstStyle/>
          <a:p>
            <a:r>
              <a:rPr lang="en-US" dirty="0" smtClean="0">
                <a:solidFill>
                  <a:schemeClr val="bg1"/>
                </a:solidFill>
              </a:rPr>
              <a:t>Thank you for you time…</a:t>
            </a:r>
            <a:endParaRPr lang="en-US" dirty="0">
              <a:solidFill>
                <a:schemeClr val="bg1"/>
              </a:solidFill>
            </a:endParaRPr>
          </a:p>
        </p:txBody>
      </p:sp>
      <p:pic>
        <p:nvPicPr>
          <p:cNvPr id="2050" name="Picture 2" descr="http://upload.wikimedia.org/wikipedia/en/thumb/f/f9/F5_Networks_logo.svg/768px-F5_Networks_logo.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2687" y="1417320"/>
            <a:ext cx="3506628" cy="3506628"/>
          </a:xfrm>
          <a:prstGeom prst="rect">
            <a:avLst/>
          </a:prstGeom>
          <a:noFill/>
          <a:effectLst>
            <a:outerShdw blurRad="800100" sx="136000" sy="136000" algn="ctr" rotWithShape="0">
              <a:srgbClr val="FF0000">
                <a:alpha val="2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33" y="-1"/>
            <a:ext cx="12217845" cy="7005535"/>
          </a:xfrm>
          <a:prstGeom prst="rect">
            <a:avLst/>
          </a:prstGeom>
        </p:spPr>
      </p:pic>
      <p:sp>
        <p:nvSpPr>
          <p:cNvPr id="4" name="Rectangle 3"/>
          <p:cNvSpPr/>
          <p:nvPr/>
        </p:nvSpPr>
        <p:spPr>
          <a:xfrm>
            <a:off x="4114801" y="5791201"/>
            <a:ext cx="3930651" cy="866775"/>
          </a:xfrm>
          <a:prstGeom prst="rect">
            <a:avLst/>
          </a:prstGeom>
          <a:solidFill>
            <a:srgbClr val="77BF43"/>
          </a:solidFill>
        </p:spPr>
        <p:txBody>
          <a:bodyPr vert="horz" wrap="square" lIns="182880" tIns="0" rIns="91440" bIns="0" rtlCol="0" anchor="ctr">
            <a:noAutofit/>
          </a:bodyPr>
          <a:lstStyle/>
          <a:p>
            <a:pPr algn="ctr">
              <a:lnSpc>
                <a:spcPct val="90000"/>
              </a:lnSpc>
            </a:pPr>
            <a:r>
              <a:rPr lang="en-US" sz="1600" cap="all" dirty="0">
                <a:solidFill>
                  <a:schemeClr val="bg1"/>
                </a:solidFill>
                <a:effectLst>
                  <a:outerShdw blurRad="38100" dist="25400" dir="2700000" algn="tl">
                    <a:srgbClr val="000000">
                      <a:alpha val="0"/>
                    </a:srgbClr>
                  </a:outerShdw>
                </a:effectLst>
                <a:latin typeface="+mj-lt"/>
              </a:rPr>
              <a:t>https://encryptallthethings.net/</a:t>
            </a:r>
          </a:p>
        </p:txBody>
      </p:sp>
    </p:spTree>
    <p:extLst>
      <p:ext uri="{BB962C8B-B14F-4D97-AF65-F5344CB8AC3E}">
        <p14:creationId xmlns:p14="http://schemas.microsoft.com/office/powerpoint/2010/main" val="229274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2496800" cy="7086600"/>
          </a:xfrm>
          <a:prstGeom prst="rect">
            <a:avLst/>
          </a:prstGeom>
          <a:solidFill>
            <a:srgbClr val="94B4D4"/>
          </a:solidFill>
        </p:spPr>
        <p:txBody>
          <a:bodyPr vert="horz" wrap="square" lIns="182880" tIns="0" rIns="182880" bIns="0" rtlCol="0" anchor="ctr">
            <a:noAutofit/>
          </a:bodyPr>
          <a:lstStyle/>
          <a:p>
            <a:pPr algn="ctr">
              <a:lnSpc>
                <a:spcPct val="90000"/>
              </a:lnSpc>
            </a:pPr>
            <a:endParaRPr lang="en-US" sz="2000" cap="all" dirty="0" err="1">
              <a:solidFill>
                <a:schemeClr val="bg1"/>
              </a:solidFill>
              <a:effectLst>
                <a:outerShdw blurRad="38100" dist="25400" dir="2700000" algn="tl">
                  <a:srgbClr val="000000">
                    <a:alpha val="0"/>
                  </a:srgbClr>
                </a:outerShdw>
              </a:effectLst>
              <a:latin typeface="+mj-lt"/>
            </a:endParaRPr>
          </a:p>
        </p:txBody>
      </p:sp>
      <p:grpSp>
        <p:nvGrpSpPr>
          <p:cNvPr id="4" name="Group 3"/>
          <p:cNvGrpSpPr/>
          <p:nvPr/>
        </p:nvGrpSpPr>
        <p:grpSpPr>
          <a:xfrm>
            <a:off x="2590800" y="533400"/>
            <a:ext cx="6629400" cy="4419600"/>
            <a:chOff x="2589212" y="533400"/>
            <a:chExt cx="6629400" cy="4419600"/>
          </a:xfrm>
        </p:grpSpPr>
        <p:sp>
          <p:nvSpPr>
            <p:cNvPr id="3" name="TextBox 2"/>
            <p:cNvSpPr txBox="1"/>
            <p:nvPr/>
          </p:nvSpPr>
          <p:spPr>
            <a:xfrm>
              <a:off x="2589212" y="1600200"/>
              <a:ext cx="5257800" cy="3352800"/>
            </a:xfrm>
            <a:prstGeom prst="rect">
              <a:avLst/>
            </a:prstGeom>
            <a:noFill/>
          </p:spPr>
          <p:txBody>
            <a:bodyPr wrap="square" lIns="0" tIns="0" rIns="0" bIns="0" rtlCol="0">
              <a:noAutofit/>
            </a:bodyPr>
            <a:lstStyle/>
            <a:p>
              <a:pPr>
                <a:lnSpc>
                  <a:spcPct val="90000"/>
                </a:lnSpc>
                <a:spcAft>
                  <a:spcPts val="600"/>
                </a:spcAft>
              </a:pPr>
              <a:r>
                <a:rPr lang="en-GB" sz="23900" b="1" dirty="0">
                  <a:solidFill>
                    <a:schemeClr val="bg1"/>
                  </a:solidFill>
                  <a:effectLst>
                    <a:outerShdw blurRad="38100" dist="25400" dir="2700000" algn="tl">
                      <a:srgbClr val="000000">
                        <a:alpha val="0"/>
                      </a:srgbClr>
                    </a:outerShdw>
                  </a:effectLst>
                  <a:latin typeface="Arial Narrow" panose="020B0606020202030204" pitchFamily="34" charset="0"/>
                </a:rPr>
                <a:t>http</a:t>
              </a:r>
              <a:endParaRPr lang="en-US" sz="23900" b="1" dirty="0" err="1">
                <a:solidFill>
                  <a:schemeClr val="bg1"/>
                </a:solidFill>
                <a:effectLst>
                  <a:outerShdw blurRad="38100" dist="25400" dir="2700000" algn="tl">
                    <a:srgbClr val="000000">
                      <a:alpha val="0"/>
                    </a:srgbClr>
                  </a:outerShdw>
                </a:effectLst>
                <a:latin typeface="Arial Narrow" panose="020B0606020202030204" pitchFamily="34" charset="0"/>
              </a:endParaRPr>
            </a:p>
          </p:txBody>
        </p:sp>
        <p:sp>
          <p:nvSpPr>
            <p:cNvPr id="6" name="TextBox 5"/>
            <p:cNvSpPr txBox="1"/>
            <p:nvPr/>
          </p:nvSpPr>
          <p:spPr>
            <a:xfrm>
              <a:off x="3960812" y="533400"/>
              <a:ext cx="5257800" cy="3352800"/>
            </a:xfrm>
            <a:prstGeom prst="rect">
              <a:avLst/>
            </a:prstGeom>
            <a:noFill/>
          </p:spPr>
          <p:txBody>
            <a:bodyPr wrap="square" lIns="0" tIns="0" rIns="0" bIns="0" rtlCol="0">
              <a:noAutofit/>
            </a:bodyPr>
            <a:lstStyle/>
            <a:p>
              <a:pPr algn="r">
                <a:lnSpc>
                  <a:spcPct val="90000"/>
                </a:lnSpc>
                <a:spcAft>
                  <a:spcPts val="600"/>
                </a:spcAft>
              </a:pPr>
              <a:r>
                <a:rPr lang="en-GB" sz="34400" b="1" dirty="0">
                  <a:solidFill>
                    <a:srgbClr val="FFC000"/>
                  </a:solidFill>
                  <a:effectLst>
                    <a:outerShdw blurRad="38100" dist="25400" dir="2700000" algn="tl">
                      <a:srgbClr val="000000">
                        <a:alpha val="0"/>
                      </a:srgbClr>
                    </a:outerShdw>
                  </a:effectLst>
                  <a:latin typeface="Arial Narrow" panose="020B0606020202030204" pitchFamily="34" charset="0"/>
                </a:rPr>
                <a:t>2</a:t>
              </a:r>
              <a:endParaRPr lang="en-US" sz="34400" b="1" dirty="0" err="1">
                <a:solidFill>
                  <a:srgbClr val="FFC000"/>
                </a:solidFill>
                <a:effectLst>
                  <a:outerShdw blurRad="38100" dist="25400" dir="2700000" algn="tl">
                    <a:srgbClr val="000000">
                      <a:alpha val="0"/>
                    </a:srgbClr>
                  </a:outerShdw>
                </a:effectLst>
                <a:latin typeface="Arial Narrow" panose="020B0606020202030204" pitchFamily="34" charset="0"/>
              </a:endParaRPr>
            </a:p>
          </p:txBody>
        </p:sp>
      </p:grpSp>
    </p:spTree>
    <p:extLst>
      <p:ext uri="{BB962C8B-B14F-4D97-AF65-F5344CB8AC3E}">
        <p14:creationId xmlns:p14="http://schemas.microsoft.com/office/powerpoint/2010/main" val="195608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96" t="7646" r="-96" b="4779"/>
          <a:stretch/>
        </p:blipFill>
        <p:spPr>
          <a:xfrm>
            <a:off x="-140463" y="-76200"/>
            <a:ext cx="12484863" cy="6982222"/>
          </a:xfrm>
          <a:prstGeom prst="rect">
            <a:avLst/>
          </a:prstGeom>
        </p:spPr>
      </p:pic>
      <p:pic>
        <p:nvPicPr>
          <p:cNvPr id="4" name="Picture 3"/>
          <p:cNvPicPr>
            <a:picLocks noChangeAspect="1"/>
          </p:cNvPicPr>
          <p:nvPr/>
        </p:nvPicPr>
        <p:blipFill>
          <a:blip r:embed="rId4"/>
          <a:stretch>
            <a:fillRect/>
          </a:stretch>
        </p:blipFill>
        <p:spPr>
          <a:xfrm>
            <a:off x="381000" y="762000"/>
            <a:ext cx="1981200" cy="3275846"/>
          </a:xfrm>
          <a:prstGeom prst="rect">
            <a:avLst/>
          </a:prstGeom>
        </p:spPr>
      </p:pic>
      <p:pic>
        <p:nvPicPr>
          <p:cNvPr id="5" name="Picture 4"/>
          <p:cNvPicPr>
            <a:picLocks noChangeAspect="1"/>
          </p:cNvPicPr>
          <p:nvPr/>
        </p:nvPicPr>
        <p:blipFill>
          <a:blip r:embed="rId5"/>
          <a:stretch>
            <a:fillRect/>
          </a:stretch>
        </p:blipFill>
        <p:spPr>
          <a:xfrm>
            <a:off x="2057400" y="2286000"/>
            <a:ext cx="10248900" cy="1219200"/>
          </a:xfrm>
          <a:prstGeom prst="rect">
            <a:avLst/>
          </a:prstGeom>
        </p:spPr>
      </p:pic>
    </p:spTree>
    <p:extLst>
      <p:ext uri="{BB962C8B-B14F-4D97-AF65-F5344CB8AC3E}">
        <p14:creationId xmlns:p14="http://schemas.microsoft.com/office/powerpoint/2010/main" val="3018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a22aeeb4-7644-4fb7-986a-45cbffec73bc"/>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5 2014 (16x9)">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2.xml><?xml version="1.0" encoding="utf-8"?>
<a:theme xmlns:a="http://schemas.openxmlformats.org/drawingml/2006/main" name="F5 2013 BETA (16x9)">
  <a:themeElements>
    <a:clrScheme name="F5 2013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B2541A"/>
      </a:hlink>
      <a:folHlink>
        <a:srgbClr val="B2541A"/>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3.xml><?xml version="1.0" encoding="utf-8"?>
<a:theme xmlns:a="http://schemas.openxmlformats.org/drawingml/2006/main" name="1_Default Theme">
  <a:themeElements>
    <a:clrScheme name="F5 2014 PPT">
      <a:dk1>
        <a:srgbClr val="000000"/>
      </a:dk1>
      <a:lt1>
        <a:srgbClr val="FFFFFF"/>
      </a:lt1>
      <a:dk2>
        <a:srgbClr val="4D4F53"/>
      </a:dk2>
      <a:lt2>
        <a:srgbClr val="E0DED8"/>
      </a:lt2>
      <a:accent1>
        <a:srgbClr val="007AC9"/>
      </a:accent1>
      <a:accent2>
        <a:srgbClr val="EEAF30"/>
      </a:accent2>
      <a:accent3>
        <a:srgbClr val="007D57"/>
      </a:accent3>
      <a:accent4>
        <a:srgbClr val="008B95"/>
      </a:accent4>
      <a:accent5>
        <a:srgbClr val="C60C30"/>
      </a:accent5>
      <a:accent6>
        <a:srgbClr val="90B233"/>
      </a:accent6>
      <a:hlink>
        <a:srgbClr val="004892"/>
      </a:hlink>
      <a:folHlink>
        <a:srgbClr val="00489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75000"/>
          </a:schemeClr>
        </a:solidFill>
      </a:spPr>
      <a:bodyPr vert="horz" wrap="square" lIns="182880" tIns="0" rIns="91440" bIns="0" rtlCol="0" anchor="ctr">
        <a:noAutofit/>
      </a:bodyPr>
      <a:lstStyle>
        <a:defPPr indent="0">
          <a:lnSpc>
            <a:spcPct val="90000"/>
          </a:lnSpc>
          <a:spcBef>
            <a:spcPts val="0"/>
          </a:spcBef>
          <a:spcAft>
            <a:spcPts val="0"/>
          </a:spcAft>
          <a:buClrTx/>
          <a:buFont typeface="Arial" pitchFamily="34" charset="0"/>
          <a:buNone/>
          <a:defRPr sz="2000" b="0" i="0" cap="all" baseline="0">
            <a:solidFill>
              <a:schemeClr val="bg1"/>
            </a:solidFill>
            <a:effectLst>
              <a:outerShdw blurRad="38100" dist="25400" dir="2700000" algn="tl">
                <a:srgbClr val="000000">
                  <a:alpha val="0"/>
                </a:srgbClr>
              </a:outerShdw>
            </a:effectLst>
            <a:latin typeface="+mj-lt"/>
          </a:defRPr>
        </a:defPPr>
      </a:lstStyle>
    </a:spDef>
    <a:txDef>
      <a:spPr>
        <a:noFill/>
      </a:spPr>
      <a:bodyPr wrap="square" lIns="0" tIns="0" rIns="0" bIns="0" rtlCol="0">
        <a:noAutofit/>
      </a:bodyPr>
      <a:lstStyle>
        <a:defPPr>
          <a:lnSpc>
            <a:spcPct val="90000"/>
          </a:lnSpc>
          <a:spcAft>
            <a:spcPts val="600"/>
          </a:spcAft>
          <a:defRPr sz="2000" kern="1200" dirty="0" err="1" smtClean="0">
            <a:solidFill>
              <a:schemeClr val="tx2"/>
            </a:solidFill>
            <a:effectLst>
              <a:outerShdw blurRad="38100" dist="25400" dir="2700000" algn="tl">
                <a:srgbClr val="000000">
                  <a:alpha val="0"/>
                </a:srgbClr>
              </a:outerShdw>
            </a:effectLst>
            <a:latin typeface="+mn-l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29558</TotalTime>
  <Words>3801</Words>
  <Application>Microsoft Office PowerPoint</Application>
  <PresentationFormat>Widescreen</PresentationFormat>
  <Paragraphs>844</Paragraphs>
  <Slides>66</Slides>
  <Notes>54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66</vt:i4>
      </vt:variant>
    </vt:vector>
  </HeadingPairs>
  <TitlesOfParts>
    <vt:vector size="78" baseType="lpstr">
      <vt:lpstr>ＭＳ Ｐゴシック</vt:lpstr>
      <vt:lpstr>Arial</vt:lpstr>
      <vt:lpstr>Arial Narrow</vt:lpstr>
      <vt:lpstr>Calibri</vt:lpstr>
      <vt:lpstr>Consolas</vt:lpstr>
      <vt:lpstr>Courier New</vt:lpstr>
      <vt:lpstr>Franklin Gothic Book</vt:lpstr>
      <vt:lpstr>Franklin Gothic Medium</vt:lpstr>
      <vt:lpstr>Helvetica</vt:lpstr>
      <vt:lpstr>F5 2014 (16x9)</vt:lpstr>
      <vt:lpstr>F5 2013 BETA (16x9)</vt:lpstr>
      <vt:lpstr>1_Default Theme</vt:lpstr>
      <vt:lpstr>SSL Everywhere &amp; SSL Security</vt:lpstr>
      <vt:lpstr>PowerPoint Presentation</vt:lpstr>
      <vt:lpstr>PowerPoint Presentation</vt:lpstr>
      <vt:lpstr>SSL General Warnings</vt:lpstr>
      <vt:lpstr>Trajectory and Growth of Encryption</vt:lpstr>
      <vt:lpstr>PowerPoint Presentation</vt:lpstr>
      <vt:lpstr>PowerPoint Presentation</vt:lpstr>
      <vt:lpstr>PowerPoint Presentation</vt:lpstr>
      <vt:lpstr>PowerPoint Presentation</vt:lpstr>
      <vt:lpstr>PowerPoint Presentation</vt:lpstr>
      <vt:lpstr>PowerPoint Presentation</vt:lpstr>
      <vt:lpstr>The SSL Landscape is Changing, Rapidly…</vt:lpstr>
      <vt:lpstr>SSL &amp; the FULL Proxy</vt:lpstr>
      <vt:lpstr>SSL Visibility/Intercept</vt:lpstr>
      <vt:lpstr>PowerPoint Presentation</vt:lpstr>
      <vt:lpstr>PowerPoint Presentation</vt:lpstr>
      <vt:lpstr>PowerPoint Presentation</vt:lpstr>
      <vt:lpstr>Where is the HUD Filter Chain in the GUI?</vt:lpstr>
      <vt:lpstr>Exploring the SSL Profile (Client &amp; Server)</vt:lpstr>
      <vt:lpstr>Ciphers Suites &amp; Configuration</vt:lpstr>
      <vt:lpstr>What is SSL? The history of SSL and TLS</vt:lpstr>
      <vt:lpstr>SSL isn’t perfect - SSL vulnerabilities exposed</vt:lpstr>
      <vt:lpstr>IETF TLS Best Practices [RFC 7525]</vt:lpstr>
      <vt:lpstr>Getting an A+ on SSL Labs</vt:lpstr>
      <vt:lpstr>Cipher Suites – Broken Down</vt:lpstr>
      <vt:lpstr>Cipher Suites – Broken Down</vt:lpstr>
      <vt:lpstr>Cipher Suites – Broken Down</vt:lpstr>
      <vt:lpstr>Cipher Strings - Operators</vt:lpstr>
      <vt:lpstr>Cipher Strings - Operators</vt:lpstr>
      <vt:lpstr>Cipher Strings - Operators</vt:lpstr>
      <vt:lpstr>Cipher Strings - Special Keywords</vt:lpstr>
      <vt:lpstr>Cipher Strings - Special Keywords</vt:lpstr>
      <vt:lpstr>Cipher Strings - Special Keywords</vt:lpstr>
      <vt:lpstr>Cipher Strings - Examples</vt:lpstr>
      <vt:lpstr>SSL Profile [“Envelope” for a Certificate/Key pair]</vt:lpstr>
      <vt:lpstr>SSL Labs &amp; Cipher Demo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Server-Side SSL </vt:lpstr>
      <vt:lpstr>PowerPoint Presentation</vt:lpstr>
      <vt:lpstr>PowerPoint Presentation</vt:lpstr>
      <vt:lpstr>Certificate Authentication</vt:lpstr>
      <vt:lpstr>PowerPoint Presentation</vt:lpstr>
      <vt:lpstr>PowerPoint Presentation</vt:lpstr>
      <vt:lpstr>PowerPoint Presentation</vt:lpstr>
      <vt:lpstr>SSL Intercept (Forward Proxy)</vt:lpstr>
      <vt:lpstr>PowerPoint Presentation</vt:lpstr>
      <vt:lpstr>Perfect Forward Secrecy &amp; Continued Visibility</vt:lpstr>
      <vt:lpstr>SSL Visibility Solution Overview</vt:lpstr>
      <vt:lpstr>The first SSL Intercept implementation Release Candidate 5 and version 1.0 (iApp)</vt:lpstr>
      <vt:lpstr>The first SSL Intercept implementation Version 1.0 derivatives</vt:lpstr>
      <vt:lpstr>Building an SSL Intercept solution How decrypted inline traffic passes from ingress to egress</vt:lpstr>
      <vt:lpstr>The new SSL Intercept implementation Version 1.5 (iApp)</vt:lpstr>
      <vt:lpstr>The new SSL Intercept implementation Version 1.5 (iApp)</vt:lpstr>
      <vt:lpstr>The new SSL Intercept implementation Version 1.5 (iApp)</vt:lpstr>
      <vt:lpstr>Building an SSL Intercept solution How decrypted inline traffic passes from ingress to egress</vt:lpstr>
      <vt:lpstr>Building an SSL Intercept solution How decrypted inline traffic passes from ingress to egress</vt:lpstr>
      <vt:lpstr>Validated Solutions and iApps</vt:lpstr>
      <vt:lpstr>PowerPoint Presentation</vt:lpstr>
      <vt:lpstr>Questions</vt:lpstr>
      <vt:lpstr>Thank you for you time…</vt:lpstr>
    </vt:vector>
  </TitlesOfParts>
  <Company>F5 Networks,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 Lesley III</dc:creator>
  <cp:lastModifiedBy>Chas Lesley III</cp:lastModifiedBy>
  <cp:revision>273</cp:revision>
  <cp:lastPrinted>2015-03-26T03:46:32Z</cp:lastPrinted>
  <dcterms:created xsi:type="dcterms:W3CDTF">2014-12-15T22:47:52Z</dcterms:created>
  <dcterms:modified xsi:type="dcterms:W3CDTF">2016-06-06T15:04:12Z</dcterms:modified>
</cp:coreProperties>
</file>