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4" r:id="rId4"/>
    <p:sldMasterId id="2147484192" r:id="rId5"/>
  </p:sldMasterIdLst>
  <p:notesMasterIdLst>
    <p:notesMasterId r:id="rId119"/>
  </p:notesMasterIdLst>
  <p:sldIdLst>
    <p:sldId id="256" r:id="rId6"/>
    <p:sldId id="3252" r:id="rId7"/>
    <p:sldId id="3250" r:id="rId8"/>
    <p:sldId id="2048" r:id="rId9"/>
    <p:sldId id="3254" r:id="rId10"/>
    <p:sldId id="3260" r:id="rId11"/>
    <p:sldId id="3268" r:id="rId12"/>
    <p:sldId id="2050" r:id="rId13"/>
    <p:sldId id="2051" r:id="rId14"/>
    <p:sldId id="2052" r:id="rId15"/>
    <p:sldId id="2483" r:id="rId16"/>
    <p:sldId id="2158" r:id="rId17"/>
    <p:sldId id="3261" r:id="rId18"/>
    <p:sldId id="3242" r:id="rId19"/>
    <p:sldId id="3243" r:id="rId20"/>
    <p:sldId id="3244" r:id="rId21"/>
    <p:sldId id="3264" r:id="rId22"/>
    <p:sldId id="3246" r:id="rId23"/>
    <p:sldId id="3247" r:id="rId24"/>
    <p:sldId id="3248" r:id="rId25"/>
    <p:sldId id="3249" r:id="rId26"/>
    <p:sldId id="3263" r:id="rId27"/>
    <p:sldId id="3262" r:id="rId28"/>
    <p:sldId id="3236" r:id="rId29"/>
    <p:sldId id="3265" r:id="rId30"/>
    <p:sldId id="3270" r:id="rId31"/>
    <p:sldId id="3269" r:id="rId32"/>
    <p:sldId id="3293" r:id="rId33"/>
    <p:sldId id="3294" r:id="rId34"/>
    <p:sldId id="3295" r:id="rId35"/>
    <p:sldId id="3271" r:id="rId36"/>
    <p:sldId id="3272" r:id="rId37"/>
    <p:sldId id="3256" r:id="rId38"/>
    <p:sldId id="3296" r:id="rId39"/>
    <p:sldId id="3306" r:id="rId40"/>
    <p:sldId id="3307" r:id="rId41"/>
    <p:sldId id="3308" r:id="rId42"/>
    <p:sldId id="3309" r:id="rId43"/>
    <p:sldId id="3310" r:id="rId44"/>
    <p:sldId id="3297" r:id="rId45"/>
    <p:sldId id="3311" r:id="rId46"/>
    <p:sldId id="3301" r:id="rId47"/>
    <p:sldId id="3302" r:id="rId48"/>
    <p:sldId id="3303" r:id="rId49"/>
    <p:sldId id="3304" r:id="rId50"/>
    <p:sldId id="3305" r:id="rId51"/>
    <p:sldId id="3273" r:id="rId52"/>
    <p:sldId id="2661" r:id="rId53"/>
    <p:sldId id="2662" r:id="rId54"/>
    <p:sldId id="3274" r:id="rId55"/>
    <p:sldId id="2985" r:id="rId56"/>
    <p:sldId id="3009" r:id="rId57"/>
    <p:sldId id="2975" r:id="rId58"/>
    <p:sldId id="2986" r:id="rId59"/>
    <p:sldId id="3025" r:id="rId60"/>
    <p:sldId id="2664" r:id="rId61"/>
    <p:sldId id="3275" r:id="rId62"/>
    <p:sldId id="2665" r:id="rId63"/>
    <p:sldId id="3277" r:id="rId64"/>
    <p:sldId id="3130" r:id="rId65"/>
    <p:sldId id="3131" r:id="rId66"/>
    <p:sldId id="3133" r:id="rId67"/>
    <p:sldId id="3136" r:id="rId68"/>
    <p:sldId id="3157" r:id="rId69"/>
    <p:sldId id="3158" r:id="rId70"/>
    <p:sldId id="3163" r:id="rId71"/>
    <p:sldId id="3281" r:id="rId72"/>
    <p:sldId id="3312" r:id="rId73"/>
    <p:sldId id="3313" r:id="rId74"/>
    <p:sldId id="3314" r:id="rId75"/>
    <p:sldId id="3276" r:id="rId76"/>
    <p:sldId id="3278" r:id="rId77"/>
    <p:sldId id="3222" r:id="rId78"/>
    <p:sldId id="3279" r:id="rId79"/>
    <p:sldId id="3034" r:id="rId80"/>
    <p:sldId id="3035" r:id="rId81"/>
    <p:sldId id="3257" r:id="rId82"/>
    <p:sldId id="3320" r:id="rId83"/>
    <p:sldId id="3328" r:id="rId84"/>
    <p:sldId id="3327" r:id="rId85"/>
    <p:sldId id="3321" r:id="rId86"/>
    <p:sldId id="3322" r:id="rId87"/>
    <p:sldId id="3324" r:id="rId88"/>
    <p:sldId id="3323" r:id="rId89"/>
    <p:sldId id="3325" r:id="rId90"/>
    <p:sldId id="3330" r:id="rId91"/>
    <p:sldId id="3329" r:id="rId92"/>
    <p:sldId id="2677" r:id="rId93"/>
    <p:sldId id="3319" r:id="rId94"/>
    <p:sldId id="3316" r:id="rId95"/>
    <p:sldId id="3317" r:id="rId96"/>
    <p:sldId id="3318" r:id="rId97"/>
    <p:sldId id="2674" r:id="rId98"/>
    <p:sldId id="2671" r:id="rId99"/>
    <p:sldId id="3258" r:id="rId100"/>
    <p:sldId id="2752" r:id="rId101"/>
    <p:sldId id="3226" r:id="rId102"/>
    <p:sldId id="3227" r:id="rId103"/>
    <p:sldId id="3228" r:id="rId104"/>
    <p:sldId id="3229" r:id="rId105"/>
    <p:sldId id="3230" r:id="rId106"/>
    <p:sldId id="3231" r:id="rId107"/>
    <p:sldId id="3232" r:id="rId108"/>
    <p:sldId id="2958" r:id="rId109"/>
    <p:sldId id="2959" r:id="rId110"/>
    <p:sldId id="2960" r:id="rId111"/>
    <p:sldId id="2961" r:id="rId112"/>
    <p:sldId id="2963" r:id="rId113"/>
    <p:sldId id="3315" r:id="rId114"/>
    <p:sldId id="2250" r:id="rId115"/>
    <p:sldId id="2173" r:id="rId116"/>
    <p:sldId id="2249" r:id="rId117"/>
    <p:sldId id="2769" r:id="rId118"/>
  </p:sldIdLst>
  <p:sldSz cx="12188825" cy="6858000"/>
  <p:notesSz cx="6858000" cy="9144000"/>
  <p:defaultText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368B27-6354-4671-97F8-638C57926D1E}">
          <p14:sldIdLst>
            <p14:sldId id="256"/>
            <p14:sldId id="3252"/>
            <p14:sldId id="3250"/>
            <p14:sldId id="2048"/>
            <p14:sldId id="3254"/>
            <p14:sldId id="3260"/>
            <p14:sldId id="3268"/>
            <p14:sldId id="2050"/>
            <p14:sldId id="2051"/>
            <p14:sldId id="2052"/>
            <p14:sldId id="2483"/>
            <p14:sldId id="2158"/>
            <p14:sldId id="3261"/>
            <p14:sldId id="3242"/>
            <p14:sldId id="3243"/>
            <p14:sldId id="3244"/>
            <p14:sldId id="3264"/>
            <p14:sldId id="3246"/>
            <p14:sldId id="3247"/>
            <p14:sldId id="3248"/>
            <p14:sldId id="3249"/>
            <p14:sldId id="3263"/>
            <p14:sldId id="3262"/>
            <p14:sldId id="3236"/>
            <p14:sldId id="3265"/>
            <p14:sldId id="3270"/>
            <p14:sldId id="3269"/>
            <p14:sldId id="3293"/>
            <p14:sldId id="3294"/>
            <p14:sldId id="3295"/>
            <p14:sldId id="3271"/>
            <p14:sldId id="3272"/>
            <p14:sldId id="3256"/>
            <p14:sldId id="3296"/>
            <p14:sldId id="3306"/>
            <p14:sldId id="3307"/>
            <p14:sldId id="3308"/>
            <p14:sldId id="3309"/>
            <p14:sldId id="3310"/>
            <p14:sldId id="3297"/>
            <p14:sldId id="3311"/>
            <p14:sldId id="3301"/>
            <p14:sldId id="3302"/>
            <p14:sldId id="3303"/>
            <p14:sldId id="3304"/>
            <p14:sldId id="3305"/>
            <p14:sldId id="3273"/>
            <p14:sldId id="2661"/>
            <p14:sldId id="2662"/>
            <p14:sldId id="3274"/>
            <p14:sldId id="2985"/>
            <p14:sldId id="3009"/>
            <p14:sldId id="2975"/>
            <p14:sldId id="2986"/>
            <p14:sldId id="3025"/>
            <p14:sldId id="2664"/>
            <p14:sldId id="3275"/>
            <p14:sldId id="2665"/>
            <p14:sldId id="3277"/>
            <p14:sldId id="3130"/>
            <p14:sldId id="3131"/>
            <p14:sldId id="3133"/>
            <p14:sldId id="3136"/>
            <p14:sldId id="3157"/>
            <p14:sldId id="3158"/>
            <p14:sldId id="3163"/>
            <p14:sldId id="3281"/>
            <p14:sldId id="3312"/>
            <p14:sldId id="3313"/>
            <p14:sldId id="3314"/>
            <p14:sldId id="3276"/>
            <p14:sldId id="3278"/>
            <p14:sldId id="3222"/>
            <p14:sldId id="3279"/>
            <p14:sldId id="3034"/>
            <p14:sldId id="3035"/>
            <p14:sldId id="3257"/>
            <p14:sldId id="3320"/>
            <p14:sldId id="3328"/>
            <p14:sldId id="3327"/>
            <p14:sldId id="3321"/>
            <p14:sldId id="3322"/>
            <p14:sldId id="3324"/>
            <p14:sldId id="3323"/>
            <p14:sldId id="3325"/>
            <p14:sldId id="3330"/>
            <p14:sldId id="3329"/>
            <p14:sldId id="2677"/>
            <p14:sldId id="3319"/>
            <p14:sldId id="3316"/>
            <p14:sldId id="3317"/>
            <p14:sldId id="3318"/>
            <p14:sldId id="2674"/>
            <p14:sldId id="2671"/>
            <p14:sldId id="3258"/>
            <p14:sldId id="2752"/>
            <p14:sldId id="3226"/>
            <p14:sldId id="3227"/>
            <p14:sldId id="3228"/>
            <p14:sldId id="3229"/>
            <p14:sldId id="3230"/>
            <p14:sldId id="3231"/>
            <p14:sldId id="3232"/>
            <p14:sldId id="2958"/>
            <p14:sldId id="2959"/>
            <p14:sldId id="2960"/>
            <p14:sldId id="2961"/>
            <p14:sldId id="2963"/>
            <p14:sldId id="3315"/>
            <p14:sldId id="2250"/>
            <p14:sldId id="2173"/>
            <p14:sldId id="2249"/>
            <p14:sldId id="2769"/>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 id="1" name="Shane OSullivan (Allegis Group Services Inc)" initials="SO(GSI" lastIdx="1" clrIdx="1"/>
  <p:cmAuthor id="2" name="Shane O Sullivan" initials="SO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5" autoAdjust="0"/>
    <p:restoredTop sz="92216" autoAdjust="0"/>
  </p:normalViewPr>
  <p:slideViewPr>
    <p:cSldViewPr>
      <p:cViewPr varScale="1">
        <p:scale>
          <a:sx n="108" d="100"/>
          <a:sy n="108" d="100"/>
        </p:scale>
        <p:origin x="292" y="68"/>
      </p:cViewPr>
      <p:guideLst>
        <p:guide orient="horz" pos="2160"/>
        <p:guide pos="3839"/>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commentAuthors" Target="commentAuthors.xml"/><Relationship Id="rId125"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0DFEC-FBE8-46DF-851B-2AFFDA662777}" type="datetimeFigureOut">
              <a:rPr lang="en-US" smtClean="0"/>
              <a:t>5/1/2017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30379-4513-4474-B302-1C74103B2C19}" type="slidenum">
              <a:rPr lang="en-US" smtClean="0"/>
              <a:t>‹#›</a:t>
            </a:fld>
            <a:endParaRPr lang="en-US"/>
          </a:p>
        </p:txBody>
      </p:sp>
    </p:spTree>
    <p:extLst>
      <p:ext uri="{BB962C8B-B14F-4D97-AF65-F5344CB8AC3E}">
        <p14:creationId xmlns:p14="http://schemas.microsoft.com/office/powerpoint/2010/main" val="1526451418"/>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81"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43" algn="l" defTabSz="914361" rtl="0" eaLnBrk="1" latinLnBrk="0" hangingPunct="1">
      <a:defRPr sz="1200" kern="1200">
        <a:solidFill>
          <a:schemeClr val="tx1"/>
        </a:solidFill>
        <a:latin typeface="+mn-lt"/>
        <a:ea typeface="+mn-ea"/>
        <a:cs typeface="+mn-cs"/>
      </a:defRPr>
    </a:lvl4pPr>
    <a:lvl5pPr marL="1828724" algn="l" defTabSz="914361" rtl="0" eaLnBrk="1" latinLnBrk="0" hangingPunct="1">
      <a:defRPr sz="1200" kern="1200">
        <a:solidFill>
          <a:schemeClr val="tx1"/>
        </a:solidFill>
        <a:latin typeface="+mn-lt"/>
        <a:ea typeface="+mn-ea"/>
        <a:cs typeface="+mn-cs"/>
      </a:defRPr>
    </a:lvl5pPr>
    <a:lvl6pPr marL="2285905" algn="l" defTabSz="914361" rtl="0" eaLnBrk="1" latinLnBrk="0" hangingPunct="1">
      <a:defRPr sz="1200" kern="1200">
        <a:solidFill>
          <a:schemeClr val="tx1"/>
        </a:solidFill>
        <a:latin typeface="+mn-lt"/>
        <a:ea typeface="+mn-ea"/>
        <a:cs typeface="+mn-cs"/>
      </a:defRPr>
    </a:lvl6pPr>
    <a:lvl7pPr marL="2743085" algn="l" defTabSz="914361" rtl="0" eaLnBrk="1" latinLnBrk="0" hangingPunct="1">
      <a:defRPr sz="1200" kern="1200">
        <a:solidFill>
          <a:schemeClr val="tx1"/>
        </a:solidFill>
        <a:latin typeface="+mn-lt"/>
        <a:ea typeface="+mn-ea"/>
        <a:cs typeface="+mn-cs"/>
      </a:defRPr>
    </a:lvl7pPr>
    <a:lvl8pPr marL="3200267" algn="l" defTabSz="914361" rtl="0" eaLnBrk="1" latinLnBrk="0" hangingPunct="1">
      <a:defRPr sz="1200" kern="1200">
        <a:solidFill>
          <a:schemeClr val="tx1"/>
        </a:solidFill>
        <a:latin typeface="+mn-lt"/>
        <a:ea typeface="+mn-ea"/>
        <a:cs typeface="+mn-cs"/>
      </a:defRPr>
    </a:lvl8pPr>
    <a:lvl9pPr marL="3657448"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7</a:t>
            </a:fld>
            <a:endParaRPr lang="en-US"/>
          </a:p>
        </p:txBody>
      </p:sp>
    </p:spTree>
    <p:extLst>
      <p:ext uri="{BB962C8B-B14F-4D97-AF65-F5344CB8AC3E}">
        <p14:creationId xmlns:p14="http://schemas.microsoft.com/office/powerpoint/2010/main" val="339427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27</a:t>
            </a:fld>
            <a:endParaRPr lang="en-US"/>
          </a:p>
        </p:txBody>
      </p:sp>
    </p:spTree>
    <p:extLst>
      <p:ext uri="{BB962C8B-B14F-4D97-AF65-F5344CB8AC3E}">
        <p14:creationId xmlns:p14="http://schemas.microsoft.com/office/powerpoint/2010/main" val="188866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28</a:t>
            </a:fld>
            <a:endParaRPr lang="en-US"/>
          </a:p>
        </p:txBody>
      </p:sp>
    </p:spTree>
    <p:extLst>
      <p:ext uri="{BB962C8B-B14F-4D97-AF65-F5344CB8AC3E}">
        <p14:creationId xmlns:p14="http://schemas.microsoft.com/office/powerpoint/2010/main" val="231510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29</a:t>
            </a:fld>
            <a:endParaRPr lang="en-US"/>
          </a:p>
        </p:txBody>
      </p:sp>
    </p:spTree>
    <p:extLst>
      <p:ext uri="{BB962C8B-B14F-4D97-AF65-F5344CB8AC3E}">
        <p14:creationId xmlns:p14="http://schemas.microsoft.com/office/powerpoint/2010/main" val="89323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https://devcentral.f5.com/wiki/iRules.log.ashx</a:t>
            </a:r>
          </a:p>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30</a:t>
            </a:fld>
            <a:endParaRPr lang="en-US"/>
          </a:p>
        </p:txBody>
      </p:sp>
    </p:spTree>
    <p:extLst>
      <p:ext uri="{BB962C8B-B14F-4D97-AF65-F5344CB8AC3E}">
        <p14:creationId xmlns:p14="http://schemas.microsoft.com/office/powerpoint/2010/main" val="411044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32</a:t>
            </a:fld>
            <a:endParaRPr lang="en-US"/>
          </a:p>
        </p:txBody>
      </p:sp>
    </p:spTree>
    <p:extLst>
      <p:ext uri="{BB962C8B-B14F-4D97-AF65-F5344CB8AC3E}">
        <p14:creationId xmlns:p14="http://schemas.microsoft.com/office/powerpoint/2010/main" val="215518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35</a:t>
            </a:fld>
            <a:endParaRPr lang="en-US"/>
          </a:p>
        </p:txBody>
      </p:sp>
    </p:spTree>
    <p:extLst>
      <p:ext uri="{BB962C8B-B14F-4D97-AF65-F5344CB8AC3E}">
        <p14:creationId xmlns:p14="http://schemas.microsoft.com/office/powerpoint/2010/main" val="414697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36</a:t>
            </a:fld>
            <a:endParaRPr lang="en-US"/>
          </a:p>
        </p:txBody>
      </p:sp>
    </p:spTree>
    <p:extLst>
      <p:ext uri="{BB962C8B-B14F-4D97-AF65-F5344CB8AC3E}">
        <p14:creationId xmlns:p14="http://schemas.microsoft.com/office/powerpoint/2010/main" val="93343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37</a:t>
            </a:fld>
            <a:endParaRPr lang="en-US"/>
          </a:p>
        </p:txBody>
      </p:sp>
    </p:spTree>
    <p:extLst>
      <p:ext uri="{BB962C8B-B14F-4D97-AF65-F5344CB8AC3E}">
        <p14:creationId xmlns:p14="http://schemas.microsoft.com/office/powerpoint/2010/main" val="2812433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https://support.f5.com/kb/en-us/products/big-ip_analytics/manuals/product/avr-implementations-11-6-0/4.html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38</a:t>
            </a:fld>
            <a:endParaRPr lang="en-US"/>
          </a:p>
        </p:txBody>
      </p:sp>
    </p:spTree>
    <p:extLst>
      <p:ext uri="{BB962C8B-B14F-4D97-AF65-F5344CB8AC3E}">
        <p14:creationId xmlns:p14="http://schemas.microsoft.com/office/powerpoint/2010/main" val="67959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40</a:t>
            </a:fld>
            <a:endParaRPr lang="en-US"/>
          </a:p>
        </p:txBody>
      </p:sp>
    </p:spTree>
    <p:extLst>
      <p:ext uri="{BB962C8B-B14F-4D97-AF65-F5344CB8AC3E}">
        <p14:creationId xmlns:p14="http://schemas.microsoft.com/office/powerpoint/2010/main" val="89864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Client context in security</a:t>
            </a:r>
            <a:endParaRPr lang="en-US" dirty="0"/>
          </a:p>
          <a:p>
            <a:r>
              <a:rPr lang="en-US" dirty="0"/>
              <a:t>(Client icon)</a:t>
            </a:r>
          </a:p>
          <a:p>
            <a:r>
              <a:rPr lang="en-US" dirty="0"/>
              <a:t>Device </a:t>
            </a:r>
          </a:p>
          <a:p>
            <a:r>
              <a:rPr lang="en-US" dirty="0"/>
              <a:t>Operating system</a:t>
            </a:r>
          </a:p>
          <a:p>
            <a:r>
              <a:rPr lang="en-US" dirty="0" err="1"/>
              <a:t>Geolocation</a:t>
            </a:r>
            <a:endParaRPr lang="en-US" dirty="0"/>
          </a:p>
          <a:p>
            <a:r>
              <a:rPr lang="en-US" dirty="0"/>
              <a:t>Antivirus definitions</a:t>
            </a:r>
          </a:p>
          <a:p>
            <a:r>
              <a:rPr lang="en-US" dirty="0"/>
              <a:t> </a:t>
            </a:r>
          </a:p>
          <a:p>
            <a:r>
              <a:rPr lang="en-US" i="1" dirty="0"/>
              <a:t>Speaker notes: (Talk about what client context means for security.)</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8</a:t>
            </a:fld>
            <a:endParaRPr lang="en-US"/>
          </a:p>
        </p:txBody>
      </p:sp>
    </p:spTree>
    <p:extLst>
      <p:ext uri="{BB962C8B-B14F-4D97-AF65-F5344CB8AC3E}">
        <p14:creationId xmlns:p14="http://schemas.microsoft.com/office/powerpoint/2010/main" val="331103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41</a:t>
            </a:fld>
            <a:endParaRPr lang="en-US"/>
          </a:p>
        </p:txBody>
      </p:sp>
    </p:spTree>
    <p:extLst>
      <p:ext uri="{BB962C8B-B14F-4D97-AF65-F5344CB8AC3E}">
        <p14:creationId xmlns:p14="http://schemas.microsoft.com/office/powerpoint/2010/main" val="1367322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https://hive.f5.com/docs/DOC-16305</a:t>
            </a:r>
          </a:p>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42</a:t>
            </a:fld>
            <a:endParaRPr lang="en-US"/>
          </a:p>
        </p:txBody>
      </p:sp>
    </p:spTree>
    <p:extLst>
      <p:ext uri="{BB962C8B-B14F-4D97-AF65-F5344CB8AC3E}">
        <p14:creationId xmlns:p14="http://schemas.microsoft.com/office/powerpoint/2010/main" val="211969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43</a:t>
            </a:fld>
            <a:endParaRPr lang="en-US"/>
          </a:p>
        </p:txBody>
      </p:sp>
    </p:spTree>
    <p:extLst>
      <p:ext uri="{BB962C8B-B14F-4D97-AF65-F5344CB8AC3E}">
        <p14:creationId xmlns:p14="http://schemas.microsoft.com/office/powerpoint/2010/main" val="429420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44</a:t>
            </a:fld>
            <a:endParaRPr lang="en-US"/>
          </a:p>
        </p:txBody>
      </p:sp>
    </p:spTree>
    <p:extLst>
      <p:ext uri="{BB962C8B-B14F-4D97-AF65-F5344CB8AC3E}">
        <p14:creationId xmlns:p14="http://schemas.microsoft.com/office/powerpoint/2010/main" val="282403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45</a:t>
            </a:fld>
            <a:endParaRPr lang="en-US"/>
          </a:p>
        </p:txBody>
      </p:sp>
    </p:spTree>
    <p:extLst>
      <p:ext uri="{BB962C8B-B14F-4D97-AF65-F5344CB8AC3E}">
        <p14:creationId xmlns:p14="http://schemas.microsoft.com/office/powerpoint/2010/main" val="3378914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46</a:t>
            </a:fld>
            <a:endParaRPr lang="en-US"/>
          </a:p>
        </p:txBody>
      </p:sp>
    </p:spTree>
    <p:extLst>
      <p:ext uri="{BB962C8B-B14F-4D97-AF65-F5344CB8AC3E}">
        <p14:creationId xmlns:p14="http://schemas.microsoft.com/office/powerpoint/2010/main" val="2786686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51</a:t>
            </a:fld>
            <a:endParaRPr lang="en-US"/>
          </a:p>
        </p:txBody>
      </p:sp>
    </p:spTree>
    <p:extLst>
      <p:ext uri="{BB962C8B-B14F-4D97-AF65-F5344CB8AC3E}">
        <p14:creationId xmlns:p14="http://schemas.microsoft.com/office/powerpoint/2010/main" val="3164459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52</a:t>
            </a:fld>
            <a:endParaRPr lang="en-US"/>
          </a:p>
        </p:txBody>
      </p:sp>
    </p:spTree>
    <p:extLst>
      <p:ext uri="{BB962C8B-B14F-4D97-AF65-F5344CB8AC3E}">
        <p14:creationId xmlns:p14="http://schemas.microsoft.com/office/powerpoint/2010/main" val="72842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54</a:t>
            </a:fld>
            <a:endParaRPr lang="en-US"/>
          </a:p>
        </p:txBody>
      </p:sp>
    </p:spTree>
    <p:extLst>
      <p:ext uri="{BB962C8B-B14F-4D97-AF65-F5344CB8AC3E}">
        <p14:creationId xmlns:p14="http://schemas.microsoft.com/office/powerpoint/2010/main" val="422473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58</a:t>
            </a:fld>
            <a:endParaRPr lang="en-US"/>
          </a:p>
        </p:txBody>
      </p:sp>
    </p:spTree>
    <p:extLst>
      <p:ext uri="{BB962C8B-B14F-4D97-AF65-F5344CB8AC3E}">
        <p14:creationId xmlns:p14="http://schemas.microsoft.com/office/powerpoint/2010/main" val="325477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Traffic context in security</a:t>
            </a:r>
            <a:endParaRPr lang="en-US" dirty="0"/>
          </a:p>
          <a:p>
            <a:r>
              <a:rPr lang="en-US" dirty="0"/>
              <a:t>(Traffic icon)</a:t>
            </a:r>
          </a:p>
          <a:p>
            <a:r>
              <a:rPr lang="en-US" dirty="0"/>
              <a:t>Legitimate requests</a:t>
            </a:r>
          </a:p>
          <a:p>
            <a:r>
              <a:rPr lang="en-US" dirty="0"/>
              <a:t>Spam</a:t>
            </a:r>
          </a:p>
          <a:p>
            <a:r>
              <a:rPr lang="en-US" dirty="0"/>
              <a:t>XSS</a:t>
            </a:r>
          </a:p>
          <a:p>
            <a:r>
              <a:rPr lang="en-US" dirty="0"/>
              <a:t>SQL injection</a:t>
            </a:r>
          </a:p>
          <a:p>
            <a:r>
              <a:rPr lang="en-US" dirty="0"/>
              <a:t>(need best examples here)</a:t>
            </a:r>
          </a:p>
          <a:p>
            <a:r>
              <a:rPr lang="en-US" i="1" dirty="0"/>
              <a:t> </a:t>
            </a:r>
            <a:endParaRPr lang="en-US" dirty="0"/>
          </a:p>
          <a:p>
            <a:r>
              <a:rPr lang="en-US" i="1" dirty="0"/>
              <a:t> </a:t>
            </a:r>
            <a:endParaRPr lang="en-US" dirty="0"/>
          </a:p>
          <a:p>
            <a:r>
              <a:rPr lang="en-US" i="1" dirty="0"/>
              <a:t>Speaker notes: (Talk about what traffic context means for security.)</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9</a:t>
            </a:fld>
            <a:endParaRPr lang="en-US"/>
          </a:p>
        </p:txBody>
      </p:sp>
    </p:spTree>
    <p:extLst>
      <p:ext uri="{BB962C8B-B14F-4D97-AF65-F5344CB8AC3E}">
        <p14:creationId xmlns:p14="http://schemas.microsoft.com/office/powerpoint/2010/main" val="331103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FFFFFF"/>
                </a:solidFill>
                <a:latin typeface="Calibri" pitchFamily="34" charset="0"/>
                <a:ea typeface="ＭＳ Ｐゴシック" pitchFamily="34" charset="-128"/>
                <a:cs typeface="Calibri" pitchFamily="34" charset="0"/>
              </a:rPr>
              <a:t>Stats Collected</a:t>
            </a:r>
            <a:endParaRPr lang="en-US" dirty="0">
              <a:solidFill>
                <a:srgbClr val="FFFFFF"/>
              </a:solidFill>
              <a:latin typeface="Calibri" pitchFamily="34" charset="0"/>
              <a:ea typeface="ＭＳ Ｐゴシック" pitchFamily="34" charset="-128"/>
              <a:cs typeface="Calibri" pitchFamily="34" charset="0"/>
            </a:endParaRP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URLs</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Server Latency</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Client-Side Latency</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Throughput</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Response Codes</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Methods</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Client </a:t>
            </a:r>
            <a:r>
              <a:rPr lang="en-US" dirty="0" err="1">
                <a:solidFill>
                  <a:srgbClr val="FFFFFF"/>
                </a:solidFill>
                <a:latin typeface="Calibri" pitchFamily="34" charset="0"/>
                <a:ea typeface="ＭＳ Ｐゴシック" pitchFamily="34" charset="-128"/>
                <a:cs typeface="Calibri" pitchFamily="34" charset="0"/>
              </a:rPr>
              <a:t>IPs</a:t>
            </a:r>
            <a:endParaRPr lang="en-US" dirty="0">
              <a:solidFill>
                <a:srgbClr val="FFFFFF"/>
              </a:solidFill>
              <a:latin typeface="Calibri" pitchFamily="34" charset="0"/>
              <a:ea typeface="ＭＳ Ｐゴシック" pitchFamily="34" charset="-128"/>
              <a:cs typeface="Calibri" pitchFamily="34" charset="0"/>
            </a:endParaRP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Client Geographic</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User Agent</a:t>
            </a:r>
          </a:p>
          <a:p>
            <a:pPr marL="177694" indent="-177694">
              <a:buFont typeface="Arial" pitchFamily="34" charset="0"/>
              <a:buChar char="•"/>
              <a:defRPr/>
            </a:pPr>
            <a:r>
              <a:rPr lang="en-US" dirty="0">
                <a:solidFill>
                  <a:srgbClr val="FFFFFF"/>
                </a:solidFill>
                <a:latin typeface="Calibri" pitchFamily="34" charset="0"/>
                <a:ea typeface="ＭＳ Ｐゴシック" pitchFamily="34" charset="-128"/>
                <a:cs typeface="Calibri" pitchFamily="34" charset="0"/>
              </a:rPr>
              <a:t>User Sessions</a:t>
            </a:r>
          </a:p>
          <a:p>
            <a:r>
              <a:rPr lang="en-US" b="1" dirty="0">
                <a:solidFill>
                  <a:srgbClr val="FFFFFF"/>
                </a:solidFill>
                <a:latin typeface="Calibri" pitchFamily="34" charset="0"/>
                <a:ea typeface="ＭＳ Ｐゴシック" pitchFamily="-107" charset="-128"/>
                <a:cs typeface="Calibri" pitchFamily="34" charset="0"/>
              </a:rPr>
              <a:t>Views </a:t>
            </a:r>
          </a:p>
          <a:p>
            <a:pPr marL="296157" indent="-296157">
              <a:buFont typeface="Arial" pitchFamily="34" charset="0"/>
              <a:buChar char="•"/>
            </a:pPr>
            <a:r>
              <a:rPr lang="en-US" dirty="0">
                <a:solidFill>
                  <a:srgbClr val="FFFFFF"/>
                </a:solidFill>
                <a:latin typeface="Calibri" pitchFamily="34" charset="0"/>
                <a:ea typeface="ＭＳ Ｐゴシック" pitchFamily="-107" charset="-128"/>
                <a:cs typeface="Calibri" pitchFamily="34" charset="0"/>
              </a:rPr>
              <a:t>Virtual Server</a:t>
            </a:r>
          </a:p>
          <a:p>
            <a:pPr marL="296157" indent="-296157">
              <a:buFont typeface="Arial" pitchFamily="34" charset="0"/>
              <a:buChar char="•"/>
            </a:pPr>
            <a:r>
              <a:rPr lang="en-US" dirty="0">
                <a:solidFill>
                  <a:srgbClr val="FFFFFF"/>
                </a:solidFill>
                <a:latin typeface="Calibri" pitchFamily="34" charset="0"/>
                <a:ea typeface="ＭＳ Ｐゴシック" pitchFamily="-107" charset="-128"/>
                <a:cs typeface="Calibri" pitchFamily="34" charset="0"/>
              </a:rPr>
              <a:t>Pool Member</a:t>
            </a:r>
          </a:p>
          <a:p>
            <a:pPr marL="296157" indent="-296157">
              <a:buFont typeface="Arial" pitchFamily="34" charset="0"/>
              <a:buChar char="•"/>
            </a:pPr>
            <a:r>
              <a:rPr lang="en-US" dirty="0">
                <a:solidFill>
                  <a:srgbClr val="FFFFFF"/>
                </a:solidFill>
                <a:latin typeface="Calibri" pitchFamily="34" charset="0"/>
                <a:ea typeface="ＭＳ Ｐゴシック" pitchFamily="-107" charset="-128"/>
                <a:cs typeface="Calibri" pitchFamily="34" charset="0"/>
              </a:rPr>
              <a:t>Response Codes</a:t>
            </a:r>
          </a:p>
          <a:p>
            <a:pPr marL="296157" indent="-296157">
              <a:buFont typeface="Arial" pitchFamily="34" charset="0"/>
              <a:buChar char="•"/>
            </a:pPr>
            <a:r>
              <a:rPr lang="en-US" dirty="0">
                <a:solidFill>
                  <a:srgbClr val="FFFFFF"/>
                </a:solidFill>
                <a:latin typeface="Calibri" pitchFamily="34" charset="0"/>
                <a:ea typeface="ＭＳ Ｐゴシック" pitchFamily="-107" charset="-128"/>
                <a:cs typeface="Calibri" pitchFamily="34" charset="0"/>
              </a:rPr>
              <a:t>URL</a:t>
            </a:r>
          </a:p>
          <a:p>
            <a:pPr marL="296157" indent="-296157">
              <a:buFont typeface="Arial" pitchFamily="34" charset="0"/>
              <a:buChar char="•"/>
            </a:pPr>
            <a:r>
              <a:rPr lang="en-US" dirty="0">
                <a:solidFill>
                  <a:srgbClr val="FFFFFF"/>
                </a:solidFill>
                <a:latin typeface="Calibri" pitchFamily="34" charset="0"/>
                <a:ea typeface="ＭＳ Ｐゴシック" pitchFamily="-107" charset="-128"/>
                <a:cs typeface="Calibri" pitchFamily="34" charset="0"/>
              </a:rPr>
              <a:t>HTTP Methods</a:t>
            </a:r>
          </a:p>
          <a:p>
            <a:pPr marL="296157" indent="-296157">
              <a:buFont typeface="Arial" pitchFamily="34" charset="0"/>
              <a:buChar char="•"/>
            </a:pPr>
            <a:endParaRPr lang="en-US" dirty="0">
              <a:solidFill>
                <a:srgbClr val="FFFFFF"/>
              </a:solidFill>
              <a:latin typeface="Calibri" pitchFamily="34" charset="0"/>
              <a:ea typeface="ＭＳ Ｐゴシック" pitchFamily="34" charset="-128"/>
              <a:cs typeface="Calibri" pitchFamily="34" charset="0"/>
            </a:endParaRPr>
          </a:p>
          <a:p>
            <a:pPr defTabSz="947702">
              <a:defRPr/>
            </a:pPr>
            <a:r>
              <a:rPr lang="en-US" b="1" dirty="0">
                <a:latin typeface="+mn-lt"/>
                <a:ea typeface="+mn-ea"/>
              </a:rPr>
              <a:t>Monitors </a:t>
            </a:r>
            <a:r>
              <a:rPr lang="en-US" b="1" dirty="0" err="1">
                <a:latin typeface="+mn-lt"/>
                <a:ea typeface="+mn-ea"/>
              </a:rPr>
              <a:t>URIs</a:t>
            </a:r>
            <a:r>
              <a:rPr lang="en-US" b="1" dirty="0">
                <a:latin typeface="+mn-lt"/>
                <a:ea typeface="+mn-ea"/>
              </a:rPr>
              <a:t> for Server Latency </a:t>
            </a:r>
            <a:r>
              <a:rPr lang="en-US" dirty="0">
                <a:latin typeface="+mn-lt"/>
                <a:ea typeface="+mn-ea"/>
              </a:rPr>
              <a:t>-</a:t>
            </a:r>
            <a:r>
              <a:rPr lang="en-US" b="1" dirty="0">
                <a:latin typeface="+mn-lt"/>
                <a:ea typeface="+mn-ea"/>
              </a:rPr>
              <a:t> </a:t>
            </a:r>
            <a:r>
              <a:rPr lang="en-US" dirty="0" err="1"/>
              <a:t>ASM</a:t>
            </a:r>
            <a:r>
              <a:rPr lang="en-US" dirty="0"/>
              <a:t> monitors and reports the most requested </a:t>
            </a:r>
            <a:r>
              <a:rPr lang="en-US" dirty="0" err="1"/>
              <a:t>URIs</a:t>
            </a:r>
            <a:r>
              <a:rPr lang="en-US" dirty="0"/>
              <a:t> and every URI for server latency. BIG-IP </a:t>
            </a:r>
            <a:r>
              <a:rPr lang="en-US" dirty="0" err="1"/>
              <a:t>ASM</a:t>
            </a:r>
            <a:r>
              <a:rPr lang="en-US" dirty="0"/>
              <a:t> obtains visibility to slow server scripts and troubleshoots server code that causes latency. We basically monitor top accessed pages for a web application, for last hour, last day and last week. For these pages we provide average </a:t>
            </a:r>
            <a:r>
              <a:rPr lang="en-US" dirty="0" err="1"/>
              <a:t>TPS</a:t>
            </a:r>
            <a:r>
              <a:rPr lang="en-US" dirty="0"/>
              <a:t> and average latency.  In addition for every web application, we also provide a list of top accessing source IP address, with </a:t>
            </a:r>
            <a:r>
              <a:rPr lang="en-US" dirty="0" err="1"/>
              <a:t>TPS</a:t>
            </a:r>
            <a:r>
              <a:rPr lang="en-US" dirty="0"/>
              <a:t> and throughput for every IP address.  These monitoring capabilities allow the admin visibility on how the application is being accessed and how it is behaving. </a:t>
            </a:r>
          </a:p>
          <a:p>
            <a:endParaRPr lang="en-US" dirty="0">
              <a:solidFill>
                <a:srgbClr val="FFFFFF"/>
              </a:solidFill>
              <a:latin typeface="Calibri" pitchFamily="34" charset="0"/>
              <a:ea typeface="ＭＳ Ｐゴシック" pitchFamily="-107" charset="-128"/>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59</a:t>
            </a:fld>
            <a:endParaRPr lang="en-US"/>
          </a:p>
        </p:txBody>
      </p:sp>
    </p:spTree>
    <p:extLst>
      <p:ext uri="{BB962C8B-B14F-4D97-AF65-F5344CB8AC3E}">
        <p14:creationId xmlns:p14="http://schemas.microsoft.com/office/powerpoint/2010/main" val="2732789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6"/>
              </a:buClr>
            </a:pPr>
            <a:r>
              <a:rPr lang="en-US" dirty="0"/>
              <a:t>Full Visibility with BIG-IP </a:t>
            </a:r>
            <a:r>
              <a:rPr lang="en-US" dirty="0" err="1"/>
              <a:t>ASM</a:t>
            </a:r>
            <a:r>
              <a:rPr lang="en-US" dirty="0"/>
              <a:t> </a:t>
            </a:r>
          </a:p>
          <a:p>
            <a:pPr marL="177694" indent="-177694">
              <a:buClr>
                <a:schemeClr val="accent6"/>
              </a:buClr>
              <a:buFont typeface="Arial" pitchFamily="34" charset="0"/>
              <a:buChar char="•"/>
            </a:pPr>
            <a:r>
              <a:rPr lang="en-US" dirty="0"/>
              <a:t>Terminates http traffic and logs the full http message – enabling forensics</a:t>
            </a:r>
          </a:p>
          <a:p>
            <a:pPr marL="177694" indent="-177694">
              <a:buClr>
                <a:schemeClr val="accent6"/>
              </a:buClr>
              <a:buFont typeface="Arial" pitchFamily="34" charset="0"/>
              <a:buChar char="•"/>
            </a:pPr>
            <a:r>
              <a:rPr lang="en-US" dirty="0"/>
              <a:t>Identifies and logs all web application attacks, including requests that cause web server errors</a:t>
            </a:r>
          </a:p>
          <a:p>
            <a:pPr marL="651545" lvl="2" indent="-177694" defTabSz="947702">
              <a:buClr>
                <a:schemeClr val="accent6"/>
              </a:buClr>
              <a:buFont typeface="Arial" pitchFamily="34" charset="0"/>
              <a:buChar char="•"/>
              <a:defRPr/>
            </a:pPr>
            <a:r>
              <a:rPr lang="en-US" dirty="0"/>
              <a:t>Easy to deliver to application team for troubleshooting</a:t>
            </a:r>
          </a:p>
          <a:p>
            <a:pPr marL="177694" indent="-177694">
              <a:buClr>
                <a:schemeClr val="accent6"/>
              </a:buClr>
              <a:buFont typeface="Arial" pitchFamily="34" charset="0"/>
              <a:buChar char="•"/>
            </a:pPr>
            <a:r>
              <a:rPr lang="en-US" dirty="0"/>
              <a:t>Equipped with high speed and customized syslog logging </a:t>
            </a:r>
          </a:p>
          <a:p>
            <a:pPr marL="177694" indent="-177694">
              <a:buClr>
                <a:schemeClr val="accent6"/>
              </a:buClr>
              <a:buFont typeface="Arial" pitchFamily="34" charset="0"/>
              <a:buChar char="•"/>
            </a:pPr>
            <a:r>
              <a:rPr lang="en-US" dirty="0"/>
              <a:t>Integrates with leading </a:t>
            </a:r>
            <a:r>
              <a:rPr lang="en-US" dirty="0" err="1"/>
              <a:t>SIEM</a:t>
            </a:r>
            <a:r>
              <a:rPr lang="en-US" dirty="0"/>
              <a:t> vendors such as </a:t>
            </a:r>
            <a:r>
              <a:rPr lang="en-US" dirty="0" err="1"/>
              <a:t>ArcSight</a:t>
            </a:r>
            <a:r>
              <a:rPr lang="en-US" dirty="0"/>
              <a:t>, </a:t>
            </a:r>
            <a:r>
              <a:rPr lang="en-US" dirty="0" err="1"/>
              <a:t>Splunk</a:t>
            </a:r>
            <a:r>
              <a:rPr lang="en-US" dirty="0"/>
              <a:t>, </a:t>
            </a:r>
            <a:r>
              <a:rPr lang="en-US" dirty="0" err="1"/>
              <a:t>RSA</a:t>
            </a:r>
            <a:r>
              <a:rPr lang="en-US" dirty="0"/>
              <a:t> Envision, Nitro Security, and more</a:t>
            </a:r>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60</a:t>
            </a:fld>
            <a:endParaRPr lang="en-US"/>
          </a:p>
        </p:txBody>
      </p:sp>
    </p:spTree>
    <p:extLst>
      <p:ext uri="{BB962C8B-B14F-4D97-AF65-F5344CB8AC3E}">
        <p14:creationId xmlns:p14="http://schemas.microsoft.com/office/powerpoint/2010/main" val="314997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a typeface="ＭＳ Ｐゴシック"/>
                <a:cs typeface="ＭＳ Ｐゴシック"/>
              </a:rPr>
              <a:t>Online guide</a:t>
            </a:r>
            <a:r>
              <a:rPr lang="en-US" baseline="0" dirty="0">
                <a:ea typeface="ＭＳ Ｐゴシック"/>
                <a:cs typeface="ＭＳ Ｐゴシック"/>
              </a:rPr>
              <a:t> for description</a:t>
            </a:r>
            <a:r>
              <a:rPr lang="en-US" dirty="0">
                <a:ea typeface="ＭＳ Ｐゴシック"/>
                <a:cs typeface="ＭＳ Ｐゴシック"/>
              </a:rPr>
              <a:t>. Network guy challenged with application security and now has violation and attack type description. </a:t>
            </a:r>
          </a:p>
          <a:p>
            <a:pPr eaLnBrk="1" hangingPunct="1"/>
            <a:r>
              <a:rPr lang="en-US" b="1" dirty="0">
                <a:ea typeface="ＭＳ Ｐゴシック"/>
                <a:cs typeface="ＭＳ Ｐゴシック"/>
              </a:rPr>
              <a:t>Attack expert system</a:t>
            </a:r>
            <a:r>
              <a:rPr lang="en-US" dirty="0">
                <a:ea typeface="ＭＳ Ｐゴシック"/>
                <a:cs typeface="ＭＳ Ｐゴシック"/>
              </a:rPr>
              <a:t> provides knowledge, testing and reporting of attacks and policies: </a:t>
            </a:r>
          </a:p>
          <a:p>
            <a:pPr lvl="1" eaLnBrk="1" hangingPunct="1"/>
            <a:r>
              <a:rPr lang="en-US" b="1" dirty="0">
                <a:ea typeface="ＭＳ Ｐゴシック"/>
              </a:rPr>
              <a:t>Attack profiles</a:t>
            </a:r>
            <a:r>
              <a:rPr lang="en-US" dirty="0">
                <a:ea typeface="ＭＳ Ｐゴシック"/>
              </a:rPr>
              <a:t> - Every attack is now explained, every violation includes detailed description of the exact check that </a:t>
            </a:r>
            <a:r>
              <a:rPr lang="en-US" dirty="0" err="1">
                <a:ea typeface="ＭＳ Ｐゴシック"/>
              </a:rPr>
              <a:t>ASM</a:t>
            </a:r>
            <a:r>
              <a:rPr lang="en-US" dirty="0">
                <a:ea typeface="ＭＳ Ｐゴシック"/>
              </a:rPr>
              <a:t> performs</a:t>
            </a:r>
          </a:p>
          <a:p>
            <a:pPr lvl="1" eaLnBrk="1" hangingPunct="1"/>
            <a:r>
              <a:rPr lang="en-US" b="1" dirty="0">
                <a:ea typeface="ＭＳ Ｐゴシック"/>
              </a:rPr>
              <a:t>Staging</a:t>
            </a:r>
            <a:r>
              <a:rPr lang="en-US" dirty="0">
                <a:ea typeface="ＭＳ Ｐゴシック"/>
              </a:rPr>
              <a:t> – policies are staged so tightening changes are made before enforcement</a:t>
            </a:r>
          </a:p>
          <a:p>
            <a:pPr lvl="1" eaLnBrk="1" hangingPunct="1"/>
            <a:r>
              <a:rPr lang="en-US" b="1" dirty="0">
                <a:ea typeface="ＭＳ Ｐゴシック"/>
              </a:rPr>
              <a:t>Superior reporting</a:t>
            </a:r>
            <a:r>
              <a:rPr lang="en-US" dirty="0">
                <a:ea typeface="ＭＳ Ｐゴシック"/>
              </a:rPr>
              <a:t> -  detailed review of vulnerabilities allowing for fast mitigation and easy management</a:t>
            </a:r>
          </a:p>
          <a:p>
            <a:pPr eaLnBrk="1" hangingPunct="1"/>
            <a:endParaRPr 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21FA4136-8B0D-4D64-8F5B-630EBC8D67B3}" type="slidenum">
              <a:rPr lang="en-US" smtClean="0"/>
              <a:t>61</a:t>
            </a:fld>
            <a:endParaRPr lang="en-US"/>
          </a:p>
        </p:txBody>
      </p:sp>
    </p:spTree>
    <p:extLst>
      <p:ext uri="{BB962C8B-B14F-4D97-AF65-F5344CB8AC3E}">
        <p14:creationId xmlns:p14="http://schemas.microsoft.com/office/powerpoint/2010/main" val="4026012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7572CC-559F-4095-845F-7A90B9C8A0EA}" type="slidenum">
              <a:rPr lang="en-US" smtClean="0"/>
              <a:pPr>
                <a:defRPr/>
              </a:pPr>
              <a:t>62</a:t>
            </a:fld>
            <a:endParaRPr lang="en-US" dirty="0"/>
          </a:p>
        </p:txBody>
      </p:sp>
    </p:spTree>
    <p:extLst>
      <p:ext uri="{BB962C8B-B14F-4D97-AF65-F5344CB8AC3E}">
        <p14:creationId xmlns:p14="http://schemas.microsoft.com/office/powerpoint/2010/main" val="1941431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63</a:t>
            </a:fld>
            <a:endParaRPr lang="en-US"/>
          </a:p>
        </p:txBody>
      </p:sp>
    </p:spTree>
    <p:extLst>
      <p:ext uri="{BB962C8B-B14F-4D97-AF65-F5344CB8AC3E}">
        <p14:creationId xmlns:p14="http://schemas.microsoft.com/office/powerpoint/2010/main" val="1034329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64</a:t>
            </a:fld>
            <a:endParaRPr lang="en-US"/>
          </a:p>
        </p:txBody>
      </p:sp>
    </p:spTree>
    <p:extLst>
      <p:ext uri="{BB962C8B-B14F-4D97-AF65-F5344CB8AC3E}">
        <p14:creationId xmlns:p14="http://schemas.microsoft.com/office/powerpoint/2010/main" val="212104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65</a:t>
            </a:fld>
            <a:endParaRPr lang="en-US"/>
          </a:p>
        </p:txBody>
      </p:sp>
    </p:spTree>
    <p:extLst>
      <p:ext uri="{BB962C8B-B14F-4D97-AF65-F5344CB8AC3E}">
        <p14:creationId xmlns:p14="http://schemas.microsoft.com/office/powerpoint/2010/main" val="2971103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66</a:t>
            </a:fld>
            <a:endParaRPr lang="en-US"/>
          </a:p>
        </p:txBody>
      </p:sp>
    </p:spTree>
    <p:extLst>
      <p:ext uri="{BB962C8B-B14F-4D97-AF65-F5344CB8AC3E}">
        <p14:creationId xmlns:p14="http://schemas.microsoft.com/office/powerpoint/2010/main" val="3329060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73</a:t>
            </a:fld>
            <a:endParaRPr lang="en-US"/>
          </a:p>
        </p:txBody>
      </p:sp>
    </p:spTree>
    <p:extLst>
      <p:ext uri="{BB962C8B-B14F-4D97-AF65-F5344CB8AC3E}">
        <p14:creationId xmlns:p14="http://schemas.microsoft.com/office/powerpoint/2010/main" val="2357154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see the 5 basic views available:</a:t>
            </a:r>
            <a:r>
              <a:rPr lang="en-US" baseline="0" dirty="0"/>
              <a:t> we can view by application, Virtual Server, Domain name, Query Types, and Client IP address</a:t>
            </a:r>
            <a:endParaRPr lang="en-US" dirty="0"/>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74</a:t>
            </a:fld>
            <a:endParaRPr lang="en-US"/>
          </a:p>
        </p:txBody>
      </p:sp>
    </p:spTree>
    <p:extLst>
      <p:ext uri="{BB962C8B-B14F-4D97-AF65-F5344CB8AC3E}">
        <p14:creationId xmlns:p14="http://schemas.microsoft.com/office/powerpoint/2010/main" val="313184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context in security</a:t>
            </a:r>
            <a:endParaRPr lang="en-US" dirty="0"/>
          </a:p>
          <a:p>
            <a:pPr marL="319994" indent="-319994">
              <a:lnSpc>
                <a:spcPct val="80000"/>
              </a:lnSpc>
              <a:spcAft>
                <a:spcPts val="1199"/>
              </a:spcAft>
              <a:buFont typeface="Arial" pitchFamily="34" charset="0"/>
              <a:buChar char="•"/>
            </a:pPr>
            <a:r>
              <a:rPr lang="en-US" dirty="0">
                <a:solidFill>
                  <a:srgbClr val="00646E"/>
                </a:solidFill>
                <a:effectLst>
                  <a:outerShdw blurRad="38100" dist="25400" dir="2700000" algn="tl">
                    <a:srgbClr val="000000">
                      <a:alpha val="0"/>
                    </a:srgbClr>
                  </a:outerShdw>
                </a:effectLst>
              </a:rPr>
              <a:t>Application Health</a:t>
            </a:r>
          </a:p>
          <a:p>
            <a:pPr marL="319994" indent="-319994">
              <a:lnSpc>
                <a:spcPct val="80000"/>
              </a:lnSpc>
              <a:spcAft>
                <a:spcPts val="1199"/>
              </a:spcAft>
              <a:buFont typeface="Arial" pitchFamily="34" charset="0"/>
              <a:buChar char="•"/>
            </a:pPr>
            <a:r>
              <a:rPr lang="en-US" dirty="0">
                <a:solidFill>
                  <a:srgbClr val="00646E"/>
                </a:solidFill>
                <a:effectLst>
                  <a:outerShdw blurRad="38100" dist="25400" dir="2700000" algn="tl">
                    <a:srgbClr val="000000">
                      <a:alpha val="0"/>
                    </a:srgbClr>
                  </a:outerShdw>
                </a:effectLst>
              </a:rPr>
              <a:t>Is the Web Server Running</a:t>
            </a:r>
          </a:p>
          <a:p>
            <a:pPr marL="319994" indent="-319994">
              <a:lnSpc>
                <a:spcPct val="80000"/>
              </a:lnSpc>
              <a:spcAft>
                <a:spcPts val="1199"/>
              </a:spcAft>
              <a:buFont typeface="Arial" pitchFamily="34" charset="0"/>
              <a:buChar char="•"/>
            </a:pPr>
            <a:r>
              <a:rPr lang="en-US" dirty="0">
                <a:solidFill>
                  <a:srgbClr val="00646E"/>
                </a:solidFill>
                <a:effectLst>
                  <a:outerShdw blurRad="38100" dist="25400" dir="2700000" algn="tl">
                    <a:srgbClr val="000000">
                      <a:alpha val="0"/>
                    </a:srgbClr>
                  </a:outerShdw>
                </a:effectLst>
              </a:rPr>
              <a:t>Software Types/Versions</a:t>
            </a:r>
          </a:p>
          <a:p>
            <a:pPr marL="319994" indent="-319994">
              <a:lnSpc>
                <a:spcPct val="80000"/>
              </a:lnSpc>
              <a:spcAft>
                <a:spcPts val="1199"/>
              </a:spcAft>
              <a:buFont typeface="Arial" pitchFamily="34" charset="0"/>
              <a:buChar char="•"/>
            </a:pPr>
            <a:r>
              <a:rPr lang="en-US" dirty="0">
                <a:solidFill>
                  <a:srgbClr val="00646E"/>
                </a:solidFill>
                <a:effectLst>
                  <a:outerShdw blurRad="38100" dist="25400" dir="2700000" algn="tl">
                    <a:srgbClr val="000000">
                      <a:alpha val="0"/>
                    </a:srgbClr>
                  </a:outerShdw>
                </a:effectLst>
              </a:rPr>
              <a:t>Application Vulnerability</a:t>
            </a:r>
          </a:p>
          <a:p>
            <a:pPr marL="319994" indent="-319994">
              <a:lnSpc>
                <a:spcPct val="80000"/>
              </a:lnSpc>
              <a:spcAft>
                <a:spcPts val="1199"/>
              </a:spcAft>
              <a:buFont typeface="Arial" pitchFamily="34" charset="0"/>
              <a:buChar char="•"/>
            </a:pPr>
            <a:r>
              <a:rPr lang="en-US" dirty="0">
                <a:solidFill>
                  <a:srgbClr val="00646E"/>
                </a:solidFill>
                <a:effectLst>
                  <a:outerShdw blurRad="38100" dist="25400" dir="2700000" algn="tl">
                    <a:srgbClr val="000000">
                      <a:alpha val="0"/>
                    </a:srgbClr>
                  </a:outerShdw>
                </a:effectLst>
              </a:rPr>
              <a:t>Resource Capacity</a:t>
            </a:r>
            <a:r>
              <a:rPr lang="en-US" dirty="0"/>
              <a:t> </a:t>
            </a:r>
          </a:p>
          <a:p>
            <a:r>
              <a:rPr lang="en-US" i="1" dirty="0"/>
              <a:t>Speaker notes: This is critical, and it’s where traditional firewalls fail. Availability is a core principle of security, yet if the app is down, a typical firewall will continue to send traffic to it.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10</a:t>
            </a:fld>
            <a:endParaRPr lang="en-US"/>
          </a:p>
        </p:txBody>
      </p:sp>
    </p:spTree>
    <p:extLst>
      <p:ext uri="{BB962C8B-B14F-4D97-AF65-F5344CB8AC3E}">
        <p14:creationId xmlns:p14="http://schemas.microsoft.com/office/powerpoint/2010/main" val="3311039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BIG-IP DNS Save Interval Configuration</a:t>
            </a:r>
          </a:p>
          <a:p>
            <a:r>
              <a:rPr lang="en-US" dirty="0"/>
              <a:t>By default, configuration changes to the BIG-IP DNS are saved in the </a:t>
            </a:r>
            <a:r>
              <a:rPr lang="en-US" dirty="0" err="1"/>
              <a:t>bigip_gtm.conf</a:t>
            </a:r>
            <a:r>
              <a:rPr lang="en-US" dirty="0"/>
              <a:t> file every 15 seconds. You can configure how often BIG-IP</a:t>
            </a:r>
            <a:r>
              <a:rPr lang="en-US" baseline="0" dirty="0"/>
              <a:t> DNS</a:t>
            </a:r>
            <a:r>
              <a:rPr lang="en-US" dirty="0"/>
              <a:t> saves configuration changes.</a:t>
            </a:r>
          </a:p>
          <a:p>
            <a:r>
              <a:rPr lang="en-US" b="1" dirty="0"/>
              <a:t>DNS Remote High-Speed Logging</a:t>
            </a:r>
          </a:p>
          <a:p>
            <a:r>
              <a:rPr lang="en-US" dirty="0"/>
              <a:t>You can now configure BIG-IP system to log information about DNS traffic and send the log messages to remote high-speed log servers. You can choose to log either DNS queries or DNS responses, or both. In addition, you can configure the system to perform logging on DNS traffic differently for specific resources.</a:t>
            </a:r>
          </a:p>
          <a:p>
            <a:r>
              <a:rPr lang="en-US" b="1" dirty="0"/>
              <a:t>DNS Detailed Statistics</a:t>
            </a:r>
          </a:p>
          <a:p>
            <a:r>
              <a:rPr lang="en-US" dirty="0"/>
              <a:t>You can now view DNS AVR and DNS global statistics on the BIG-IP system to help you manage and report on the DNS traffic in your network. DNS AVR statistics include DNS requests per: virtual server, query name, query type, client IP address. DNS Global Statistics include: total DNS requests and responses, details about the DNS queries and responses, number of wide IP requests, number of DNS Express requests and notifies, number of DNS cache requests, number of DNS IPv6 to IPv4 requests, rewrites, and failures, and number of unhandled query actions per specific actions.</a:t>
            </a:r>
          </a:p>
          <a:p>
            <a:r>
              <a:rPr lang="en-US" b="1" dirty="0"/>
              <a:t>Common/Unified Logging</a:t>
            </a:r>
          </a:p>
          <a:p>
            <a:r>
              <a:rPr lang="en-US" dirty="0"/>
              <a:t>You can now configure the BIG-IP system to send specific log messages to multiple destinations, including remote, high-speed log servers, using publishers and log destinations.</a:t>
            </a:r>
          </a:p>
          <a:p>
            <a:endParaRPr lang="en-US" dirty="0"/>
          </a:p>
        </p:txBody>
      </p:sp>
      <p:sp>
        <p:nvSpPr>
          <p:cNvPr id="4" name="Slide Number Placeholder 3"/>
          <p:cNvSpPr>
            <a:spLocks noGrp="1"/>
          </p:cNvSpPr>
          <p:nvPr>
            <p:ph type="sldNum" sz="quarter" idx="10"/>
          </p:nvPr>
        </p:nvSpPr>
        <p:spPr/>
        <p:txBody>
          <a:bodyPr/>
          <a:lstStyle/>
          <a:p>
            <a:fld id="{7AFB5815-E3E0-4D41-8BA1-F647A5F1F932}" type="slidenum">
              <a:rPr lang="en-US" smtClean="0"/>
              <a:t>75</a:t>
            </a:fld>
            <a:endParaRPr lang="en-US"/>
          </a:p>
        </p:txBody>
      </p:sp>
    </p:spTree>
    <p:extLst>
      <p:ext uri="{BB962C8B-B14F-4D97-AF65-F5344CB8AC3E}">
        <p14:creationId xmlns:p14="http://schemas.microsoft.com/office/powerpoint/2010/main" val="293845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76</a:t>
            </a:fld>
            <a:endParaRPr lang="en-US"/>
          </a:p>
        </p:txBody>
      </p:sp>
    </p:spTree>
    <p:extLst>
      <p:ext uri="{BB962C8B-B14F-4D97-AF65-F5344CB8AC3E}">
        <p14:creationId xmlns:p14="http://schemas.microsoft.com/office/powerpoint/2010/main" val="281147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80</a:t>
            </a:fld>
            <a:endParaRPr lang="en-US"/>
          </a:p>
        </p:txBody>
      </p:sp>
    </p:spTree>
    <p:extLst>
      <p:ext uri="{BB962C8B-B14F-4D97-AF65-F5344CB8AC3E}">
        <p14:creationId xmlns:p14="http://schemas.microsoft.com/office/powerpoint/2010/main" val="807721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83</a:t>
            </a:fld>
            <a:endParaRPr lang="en-US"/>
          </a:p>
        </p:txBody>
      </p:sp>
    </p:spTree>
    <p:extLst>
      <p:ext uri="{BB962C8B-B14F-4D97-AF65-F5344CB8AC3E}">
        <p14:creationId xmlns:p14="http://schemas.microsoft.com/office/powerpoint/2010/main" val="3925754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85</a:t>
            </a:fld>
            <a:endParaRPr lang="en-US"/>
          </a:p>
        </p:txBody>
      </p:sp>
    </p:spTree>
    <p:extLst>
      <p:ext uri="{BB962C8B-B14F-4D97-AF65-F5344CB8AC3E}">
        <p14:creationId xmlns:p14="http://schemas.microsoft.com/office/powerpoint/2010/main" val="333023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88</a:t>
            </a:fld>
            <a:endParaRPr lang="en-US"/>
          </a:p>
        </p:txBody>
      </p:sp>
    </p:spTree>
    <p:extLst>
      <p:ext uri="{BB962C8B-B14F-4D97-AF65-F5344CB8AC3E}">
        <p14:creationId xmlns:p14="http://schemas.microsoft.com/office/powerpoint/2010/main" val="3852125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90</a:t>
            </a:fld>
            <a:endParaRPr lang="en-US"/>
          </a:p>
        </p:txBody>
      </p:sp>
    </p:spTree>
    <p:extLst>
      <p:ext uri="{BB962C8B-B14F-4D97-AF65-F5344CB8AC3E}">
        <p14:creationId xmlns:p14="http://schemas.microsoft.com/office/powerpoint/2010/main" val="66487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91</a:t>
            </a:fld>
            <a:endParaRPr lang="en-US"/>
          </a:p>
        </p:txBody>
      </p:sp>
    </p:spTree>
    <p:extLst>
      <p:ext uri="{BB962C8B-B14F-4D97-AF65-F5344CB8AC3E}">
        <p14:creationId xmlns:p14="http://schemas.microsoft.com/office/powerpoint/2010/main" val="4019297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94</a:t>
            </a:fld>
            <a:endParaRPr lang="en-US"/>
          </a:p>
        </p:txBody>
      </p:sp>
    </p:spTree>
    <p:extLst>
      <p:ext uri="{BB962C8B-B14F-4D97-AF65-F5344CB8AC3E}">
        <p14:creationId xmlns:p14="http://schemas.microsoft.com/office/powerpoint/2010/main" val="970423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You’ve probably talking about inbound case. Now remind customer about the outbound use case.</a:t>
            </a:r>
          </a:p>
          <a:p>
            <a:endParaRPr lang="en-US"/>
          </a:p>
          <a:p>
            <a:r>
              <a:rPr lang="en-US"/>
              <a:t>Clarify</a:t>
            </a:r>
            <a:r>
              <a:rPr lang="en-US" baseline="0"/>
              <a:t> that outbound is not HTTP response, it’s your employee initiating web traffic from within enterprise to internet </a:t>
            </a:r>
            <a:endParaRPr lang="en-US"/>
          </a:p>
          <a:p>
            <a:endParaRPr lang="en-US"/>
          </a:p>
        </p:txBody>
      </p:sp>
      <p:sp>
        <p:nvSpPr>
          <p:cNvPr id="4" name="Slide Number Placeholder 3"/>
          <p:cNvSpPr>
            <a:spLocks noGrp="1"/>
          </p:cNvSpPr>
          <p:nvPr>
            <p:ph type="sldNum" sz="quarter" idx="10"/>
          </p:nvPr>
        </p:nvSpPr>
        <p:spPr/>
        <p:txBody>
          <a:bodyPr/>
          <a:lstStyle/>
          <a:p>
            <a:fld id="{21FA4136-8B0D-4D64-8F5B-630EBC8D67B3}" type="slidenum">
              <a:rPr lang="en-US" smtClean="0"/>
              <a:t>110</a:t>
            </a:fld>
            <a:endParaRPr lang="en-US"/>
          </a:p>
        </p:txBody>
      </p:sp>
    </p:spTree>
    <p:extLst>
      <p:ext uri="{BB962C8B-B14F-4D97-AF65-F5344CB8AC3E}">
        <p14:creationId xmlns:p14="http://schemas.microsoft.com/office/powerpoint/2010/main" val="130527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19</a:t>
            </a:fld>
            <a:endParaRPr lang="en-US"/>
          </a:p>
        </p:txBody>
      </p:sp>
    </p:spTree>
    <p:extLst>
      <p:ext uri="{BB962C8B-B14F-4D97-AF65-F5344CB8AC3E}">
        <p14:creationId xmlns:p14="http://schemas.microsoft.com/office/powerpoint/2010/main" val="272699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20</a:t>
            </a:fld>
            <a:endParaRPr lang="en-US"/>
          </a:p>
        </p:txBody>
      </p:sp>
    </p:spTree>
    <p:extLst>
      <p:ext uri="{BB962C8B-B14F-4D97-AF65-F5344CB8AC3E}">
        <p14:creationId xmlns:p14="http://schemas.microsoft.com/office/powerpoint/2010/main" val="425829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22</a:t>
            </a:fld>
            <a:endParaRPr lang="en-US"/>
          </a:p>
        </p:txBody>
      </p:sp>
    </p:spTree>
    <p:extLst>
      <p:ext uri="{BB962C8B-B14F-4D97-AF65-F5344CB8AC3E}">
        <p14:creationId xmlns:p14="http://schemas.microsoft.com/office/powerpoint/2010/main" val="291110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sz="1200" dirty="0">
                <a:latin typeface="Arial" panose="020B0604020202020204" pitchFamily="34" charset="0"/>
              </a:rPr>
              <a:t>A</a:t>
            </a:r>
            <a:r>
              <a:rPr lang="en-US" altLang="en-US" sz="1200" dirty="0" bmk="">
                <a:latin typeface="Arial" panose="020B0604020202020204" pitchFamily="34" charset="0"/>
              </a:rPr>
              <a:t>lthough local logging is not recommended, you can store log messages locally on the BIG-IP system instead of remotely. In this case, you can still use the high-speed logging mechanism to store and view log messages locally on the BIG-IP system.</a:t>
            </a:r>
          </a:p>
          <a:p>
            <a:pPr lvl="0" defTabSz="914400" eaLnBrk="0" fontAlgn="base" hangingPunct="0">
              <a:spcBef>
                <a:spcPct val="0"/>
              </a:spcBef>
              <a:spcAft>
                <a:spcPct val="0"/>
              </a:spcAft>
            </a:pPr>
            <a:endParaRPr lang="en-US" altLang="en-US" sz="1200" dirty="0" bmk="">
              <a:latin typeface="Arial" panose="020B0604020202020204" pitchFamily="34" charset="0"/>
            </a:endParaRPr>
          </a:p>
          <a:p>
            <a:pPr lvl="0" defTabSz="914400" eaLnBrk="0" fontAlgn="base" hangingPunct="0">
              <a:spcBef>
                <a:spcPct val="0"/>
              </a:spcBef>
              <a:spcAft>
                <a:spcPct val="0"/>
              </a:spcAft>
            </a:pPr>
            <a:r>
              <a:rPr lang="en-US" altLang="en-US" sz="1200" dirty="0" bmk="">
                <a:latin typeface="Arial" panose="020B0604020202020204" pitchFamily="34" charset="0"/>
              </a:rPr>
              <a:t>When you use the high-speed logging mechanism to configure local </a:t>
            </a:r>
            <a:r>
              <a:rPr lang="en-US" altLang="en-US" sz="1200" dirty="0">
                <a:latin typeface="Arial" panose="020B0604020202020204" pitchFamily="34" charset="0"/>
              </a:rPr>
              <a:t>logging, the system stores the log messages in either the local Syslog data base or the local MySQL data base. The storage database that the BIG-IP system chooses depends on the specific log destination you assign to the publisher</a:t>
            </a:r>
            <a:endParaRPr lang="en-US" dirty="0"/>
          </a:p>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23</a:t>
            </a:fld>
            <a:endParaRPr lang="en-US"/>
          </a:p>
        </p:txBody>
      </p:sp>
    </p:spTree>
    <p:extLst>
      <p:ext uri="{BB962C8B-B14F-4D97-AF65-F5344CB8AC3E}">
        <p14:creationId xmlns:p14="http://schemas.microsoft.com/office/powerpoint/2010/main" val="244036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30379-4513-4474-B302-1C74103B2C19}" type="slidenum">
              <a:rPr lang="en-US" smtClean="0"/>
              <a:t>25</a:t>
            </a:fld>
            <a:endParaRPr lang="en-US"/>
          </a:p>
        </p:txBody>
      </p:sp>
    </p:spTree>
    <p:extLst>
      <p:ext uri="{BB962C8B-B14F-4D97-AF65-F5344CB8AC3E}">
        <p14:creationId xmlns:p14="http://schemas.microsoft.com/office/powerpoint/2010/main" val="323577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www.youtube.com/f5networksinc" TargetMode="External"/><Relationship Id="rId3" Type="http://schemas.openxmlformats.org/officeDocument/2006/relationships/image" Target="../media/image15.png"/><Relationship Id="rId7" Type="http://schemas.openxmlformats.org/officeDocument/2006/relationships/hyperlink" Target="http://twitter.com/f5networks" TargetMode="External"/><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hyperlink" Target="http://www.linkedin.com/company/f5-networks" TargetMode="External"/><Relationship Id="rId5" Type="http://schemas.openxmlformats.org/officeDocument/2006/relationships/hyperlink" Target="http://www.facebook.com/f5networksinc" TargetMode="External"/><Relationship Id="rId4" Type="http://schemas.openxmlformats.org/officeDocument/2006/relationships/hyperlink" Target="http://devcentral.f5.com/"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hyperlink" Target="http://www.youtube.com/f5networksinc" TargetMode="External"/><Relationship Id="rId3" Type="http://schemas.openxmlformats.org/officeDocument/2006/relationships/image" Target="../media/image15.png"/><Relationship Id="rId7" Type="http://schemas.openxmlformats.org/officeDocument/2006/relationships/hyperlink" Target="http://twitter.com/f5networks" TargetMode="External"/><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hyperlink" Target="http://www.linkedin.com/company/f5-networks" TargetMode="External"/><Relationship Id="rId5" Type="http://schemas.openxmlformats.org/officeDocument/2006/relationships/hyperlink" Target="http://www.facebook.com/f5networksinc" TargetMode="External"/><Relationship Id="rId4" Type="http://schemas.openxmlformats.org/officeDocument/2006/relationships/hyperlink" Target="http://devcentral.f5.com/" TargetMode="External"/></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www.youtube.com/f5networksinc" TargetMode="External"/><Relationship Id="rId3" Type="http://schemas.openxmlformats.org/officeDocument/2006/relationships/image" Target="../media/image15.png"/><Relationship Id="rId7" Type="http://schemas.openxmlformats.org/officeDocument/2006/relationships/hyperlink" Target="http://twitter.com/f5networks" TargetMode="External"/><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hyperlink" Target="http://www.linkedin.com/company/f5-networks" TargetMode="External"/><Relationship Id="rId5" Type="http://schemas.openxmlformats.org/officeDocument/2006/relationships/hyperlink" Target="http://www.facebook.com/f5networksinc" TargetMode="External"/><Relationship Id="rId4" Type="http://schemas.openxmlformats.org/officeDocument/2006/relationships/hyperlink" Target="http://devcentral.f5.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8"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9"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92131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7"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8" name="Rectangle 7"/>
          <p:cNvSpPr/>
          <p:nvPr/>
        </p:nvSpPr>
        <p:spPr>
          <a:xfrm>
            <a:off x="822961"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87" tIns="0" rIns="121893" bIns="60947" rtlCol="0" anchor="t"/>
          <a:lstStyle/>
          <a:p>
            <a:pPr>
              <a:lnSpc>
                <a:spcPct val="90000"/>
              </a:lnSpc>
            </a:pPr>
            <a:r>
              <a:rPr lang="en-US" sz="36000" dirty="0">
                <a:solidFill>
                  <a:srgbClr val="FFFFFF">
                    <a:alpha val="20000"/>
                  </a:srgbClr>
                </a:solidFill>
                <a:effectLst/>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413" y="914400"/>
            <a:ext cx="9143999" cy="4754880"/>
          </a:xfrm>
        </p:spPr>
        <p:txBody>
          <a:bodyPr anchor="ctr"/>
          <a:lstStyle>
            <a:lvl1pPr marL="0" marR="0" indent="0" algn="ctr" defTabSz="914361"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361" rtl="0" eaLnBrk="1" fontAlgn="auto" latinLnBrk="0" hangingPunct="1">
              <a:lnSpc>
                <a:spcPct val="85000"/>
              </a:lnSpc>
              <a:spcBef>
                <a:spcPts val="1200"/>
              </a:spcBef>
              <a:spcAft>
                <a:spcPts val="600"/>
              </a:spcAft>
              <a:buClrTx/>
              <a:buSzTx/>
              <a:buFont typeface="Arial" pitchFamily="34" charset="0"/>
              <a:buNone/>
              <a:tabLst/>
              <a:defRPr/>
            </a:pPr>
            <a:r>
              <a:rPr lang="en-US" dirty="0"/>
              <a:t>Use quotations to illustrate or highlight a main point, as a transition between sections, or to add validation to your point. Quotations are most effective when they are brief.</a:t>
            </a:r>
          </a:p>
          <a:p>
            <a:pPr lvl="0"/>
            <a:r>
              <a:rPr lang="en-US" dirty="0"/>
              <a:t>To style quote attribution, increase one list level. </a:t>
            </a:r>
          </a:p>
          <a:p>
            <a:pPr lvl="1"/>
            <a:r>
              <a:rPr lang="en-US" dirty="0"/>
              <a:t>—Name/Source of quote</a:t>
            </a:r>
          </a:p>
          <a:p>
            <a:pPr lvl="2"/>
            <a:r>
              <a:rPr lang="en-US" dirty="0"/>
              <a:t>Title, Company</a:t>
            </a:r>
          </a:p>
        </p:txBody>
      </p:sp>
    </p:spTree>
    <p:extLst>
      <p:ext uri="{BB962C8B-B14F-4D97-AF65-F5344CB8AC3E}">
        <p14:creationId xmlns:p14="http://schemas.microsoft.com/office/powerpoint/2010/main" val="177123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2961"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87" tIns="0" rIns="121893" bIns="60947" rtlCol="0" anchor="t"/>
          <a:lstStyle/>
          <a:p>
            <a:pPr>
              <a:lnSpc>
                <a:spcPct val="90000"/>
              </a:lnSpc>
            </a:pPr>
            <a:r>
              <a:rPr lang="en-US" sz="36000" dirty="0">
                <a:solidFill>
                  <a:srgbClr val="FFFFFF">
                    <a:alpha val="20000"/>
                  </a:srgbClr>
                </a:solidFill>
                <a:effectLst/>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413" y="914400"/>
            <a:ext cx="9143999" cy="4754880"/>
          </a:xfrm>
        </p:spPr>
        <p:txBody>
          <a:bodyPr anchor="ctr"/>
          <a:lstStyle>
            <a:lvl1pPr marL="0" marR="0" indent="0" algn="ctr" defTabSz="914361"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361" rtl="0" eaLnBrk="1" fontAlgn="auto" latinLnBrk="0" hangingPunct="1">
              <a:lnSpc>
                <a:spcPct val="85000"/>
              </a:lnSpc>
              <a:spcBef>
                <a:spcPts val="1200"/>
              </a:spcBef>
              <a:spcAft>
                <a:spcPts val="600"/>
              </a:spcAft>
              <a:buClrTx/>
              <a:buSzTx/>
              <a:buFont typeface="Arial" pitchFamily="34" charset="0"/>
              <a:buNone/>
              <a:tabLst/>
              <a:defRPr/>
            </a:pPr>
            <a:r>
              <a:rPr lang="en-US" dirty="0"/>
              <a:t>Use quotations to illustrate or highlight a main point, as a transition between sections, or to add validation to your point. Quotations are most effective when they are brief.</a:t>
            </a:r>
          </a:p>
          <a:p>
            <a:pPr lvl="0"/>
            <a:r>
              <a:rPr lang="en-US" dirty="0"/>
              <a:t>To style quote attribution, increase one list level. </a:t>
            </a:r>
          </a:p>
          <a:p>
            <a:pPr lvl="1"/>
            <a:r>
              <a:rPr lang="en-US" dirty="0"/>
              <a:t>—Name/Source of quote</a:t>
            </a:r>
          </a:p>
          <a:p>
            <a:pPr lvl="2"/>
            <a:r>
              <a:rPr lang="en-US" dirty="0"/>
              <a:t>Title, Company</a:t>
            </a:r>
          </a:p>
        </p:txBody>
      </p:sp>
      <p:sp>
        <p:nvSpPr>
          <p:cNvPr id="8"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9"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41401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2961"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87" tIns="0" rIns="121893" bIns="60947" rtlCol="0" anchor="t"/>
          <a:lstStyle/>
          <a:p>
            <a:pPr>
              <a:lnSpc>
                <a:spcPct val="90000"/>
              </a:lnSpc>
            </a:pPr>
            <a:r>
              <a:rPr lang="en-US" sz="36000" dirty="0">
                <a:solidFill>
                  <a:srgbClr val="FFFFFF">
                    <a:alpha val="20000"/>
                  </a:srgbClr>
                </a:solidFill>
                <a:effectLst/>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413" y="914400"/>
            <a:ext cx="9143999" cy="4754880"/>
          </a:xfrm>
        </p:spPr>
        <p:txBody>
          <a:bodyPr anchor="ctr"/>
          <a:lstStyle>
            <a:lvl1pPr marL="0" marR="0" indent="0" algn="ctr" defTabSz="914361"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361" rtl="0" eaLnBrk="1" fontAlgn="auto" latinLnBrk="0" hangingPunct="1">
              <a:lnSpc>
                <a:spcPct val="85000"/>
              </a:lnSpc>
              <a:spcBef>
                <a:spcPts val="1200"/>
              </a:spcBef>
              <a:spcAft>
                <a:spcPts val="600"/>
              </a:spcAft>
              <a:buClrTx/>
              <a:buSzTx/>
              <a:buFont typeface="Arial" pitchFamily="34" charset="0"/>
              <a:buNone/>
              <a:tabLst/>
              <a:defRPr/>
            </a:pPr>
            <a:r>
              <a:rPr lang="en-US" dirty="0"/>
              <a:t>Use quotations to illustrate or highlight a main point, as a transition between sections, or to add validation to your point. Quotations are most effective when they are brief.</a:t>
            </a:r>
          </a:p>
          <a:p>
            <a:pPr lvl="0"/>
            <a:r>
              <a:rPr lang="en-US" dirty="0"/>
              <a:t>To style quote attribution, increase one list level. </a:t>
            </a:r>
          </a:p>
          <a:p>
            <a:pPr lvl="1"/>
            <a:r>
              <a:rPr lang="en-US" dirty="0"/>
              <a:t>—Name/Source of quote</a:t>
            </a:r>
          </a:p>
          <a:p>
            <a:pPr lvl="2"/>
            <a:r>
              <a:rPr lang="en-US" dirty="0"/>
              <a:t>Title, Company</a:t>
            </a:r>
          </a:p>
        </p:txBody>
      </p:sp>
      <p:sp>
        <p:nvSpPr>
          <p:cNvPr id="8"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9"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90394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413" y="914400"/>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a:t>Optional Statement or transition slide.</a:t>
            </a:r>
          </a:p>
          <a:p>
            <a:pPr lvl="0"/>
            <a:r>
              <a:rPr lang="en-US" dirty="0"/>
              <a:t>Good place to make a</a:t>
            </a:r>
            <a:br>
              <a:rPr lang="en-US" dirty="0"/>
            </a:br>
            <a:r>
              <a:rPr lang="en-US" dirty="0"/>
              <a:t>broad summarizing point.</a:t>
            </a:r>
          </a:p>
        </p:txBody>
      </p:sp>
      <p:sp>
        <p:nvSpPr>
          <p:cNvPr id="9"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11"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62953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3" y="914400"/>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a:t>Optional Statement or transition slide.</a:t>
            </a:r>
          </a:p>
          <a:p>
            <a:pPr lvl="0"/>
            <a:r>
              <a:rPr lang="en-US" dirty="0"/>
              <a:t>Good place to make a</a:t>
            </a:r>
            <a:br>
              <a:rPr lang="en-US" dirty="0"/>
            </a:br>
            <a:r>
              <a:rPr lang="en-US" dirty="0"/>
              <a:t>broad summarizing point.</a:t>
            </a:r>
          </a:p>
        </p:txBody>
      </p:sp>
      <p:sp>
        <p:nvSpPr>
          <p:cNvPr id="7"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8"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70811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3" y="914400"/>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a:t>Optional Statement or transition slide.</a:t>
            </a:r>
          </a:p>
          <a:p>
            <a:pPr lvl="0"/>
            <a:r>
              <a:rPr lang="en-US" dirty="0"/>
              <a:t>Good place to make a</a:t>
            </a:r>
            <a:br>
              <a:rPr lang="en-US" dirty="0"/>
            </a:br>
            <a:r>
              <a:rPr lang="en-US" dirty="0"/>
              <a:t>broad summarizing point.</a:t>
            </a:r>
          </a:p>
        </p:txBody>
      </p:sp>
      <p:sp>
        <p:nvSpPr>
          <p:cNvPr id="7"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8"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879603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3" y="914400"/>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a:t>Optional Statement or transition slide.</a:t>
            </a:r>
          </a:p>
          <a:p>
            <a:pPr lvl="0"/>
            <a:r>
              <a:rPr lang="en-US" dirty="0"/>
              <a:t>Good place to make a</a:t>
            </a:r>
            <a:br>
              <a:rPr lang="en-US" dirty="0"/>
            </a:br>
            <a:r>
              <a:rPr lang="en-US" dirty="0"/>
              <a:t>broad summarizing point.</a:t>
            </a:r>
          </a:p>
        </p:txBody>
      </p:sp>
      <p:sp>
        <p:nvSpPr>
          <p:cNvPr id="7"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8"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106536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502920"/>
            <a:ext cx="10969943"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520" y="2194560"/>
            <a:ext cx="5120639" cy="548640"/>
          </a:xfrm>
          <a:solidFill>
            <a:srgbClr val="004892"/>
          </a:solidFill>
        </p:spPr>
        <p:txBody>
          <a:bodyPr lIns="182872" tIns="0" rIns="91436"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31520" y="2880360"/>
            <a:ext cx="5120639"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900" dirty="0" smtClean="0">
                <a:solidFill>
                  <a:schemeClr val="tx1">
                    <a:lumMod val="85000"/>
                    <a:lumOff val="15000"/>
                  </a:schemeClr>
                </a:solidFill>
              </a:defRPr>
            </a:lvl2pPr>
            <a:lvl3pPr>
              <a:defRPr lang="en-US" sz="1900" dirty="0" smtClean="0">
                <a:solidFill>
                  <a:schemeClr val="tx1">
                    <a:lumMod val="85000"/>
                    <a:lumOff val="15000"/>
                  </a:schemeClr>
                </a:solidFill>
              </a:defRPr>
            </a:lvl3pPr>
            <a:lvl4pPr>
              <a:defRPr lang="en-US" sz="1900" dirty="0" smtClean="0">
                <a:solidFill>
                  <a:schemeClr val="tx1">
                    <a:lumMod val="85000"/>
                    <a:lumOff val="15000"/>
                  </a:schemeClr>
                </a:solidFill>
              </a:defRPr>
            </a:lvl4pPr>
            <a:lvl5pPr>
              <a:defRPr lang="en-US" sz="1900" dirty="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361" y="2194560"/>
            <a:ext cx="5120639" cy="548640"/>
          </a:xfrm>
          <a:solidFill>
            <a:srgbClr val="004892"/>
          </a:solidFill>
        </p:spPr>
        <p:txBody>
          <a:bodyPr vert="horz" wrap="square" lIns="182872" tIns="0" rIns="91436" bIns="0" rtlCol="0" anchor="ctr">
            <a:noAutofit/>
          </a:bodyPr>
          <a:lstStyle>
            <a:lvl1pPr marL="274308" indent="-274308">
              <a:buNone/>
              <a:defRPr lang="en-US" sz="2000" b="0" i="0" cap="all" baseline="0" smtClean="0">
                <a:solidFill>
                  <a:schemeClr val="bg1"/>
                </a:solidFill>
                <a:latin typeface="+mj-lt"/>
              </a:defRPr>
            </a:lvl1pPr>
          </a:lstStyle>
          <a:p>
            <a:pPr marL="0" lvl="0" indent="0">
              <a:spcBef>
                <a:spcPts val="0"/>
              </a:spcBef>
              <a:spcAft>
                <a:spcPts val="0"/>
              </a:spcAft>
            </a:pPr>
            <a:r>
              <a:rPr lang="en-US"/>
              <a:t>Click to edit Master text styles</a:t>
            </a:r>
          </a:p>
        </p:txBody>
      </p:sp>
      <p:sp>
        <p:nvSpPr>
          <p:cNvPr id="6" name="Content Placeholder 5"/>
          <p:cNvSpPr>
            <a:spLocks noGrp="1"/>
          </p:cNvSpPr>
          <p:nvPr>
            <p:ph sz="quarter" idx="4"/>
          </p:nvPr>
        </p:nvSpPr>
        <p:spPr>
          <a:xfrm>
            <a:off x="6309361" y="2880360"/>
            <a:ext cx="5120639"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900" dirty="0" smtClean="0">
                <a:solidFill>
                  <a:schemeClr val="tx1">
                    <a:lumMod val="85000"/>
                    <a:lumOff val="15000"/>
                  </a:schemeClr>
                </a:solidFill>
              </a:defRPr>
            </a:lvl2pPr>
            <a:lvl3pPr>
              <a:defRPr lang="en-US" sz="1900" dirty="0" smtClean="0">
                <a:solidFill>
                  <a:schemeClr val="tx1">
                    <a:lumMod val="85000"/>
                    <a:lumOff val="15000"/>
                  </a:schemeClr>
                </a:solidFill>
              </a:defRPr>
            </a:lvl3pPr>
            <a:lvl4pPr>
              <a:defRPr lang="en-US" sz="1900" dirty="0" smtClean="0">
                <a:solidFill>
                  <a:schemeClr val="tx1">
                    <a:lumMod val="85000"/>
                    <a:lumOff val="15000"/>
                  </a:schemeClr>
                </a:solidFill>
              </a:defRPr>
            </a:lvl4pPr>
            <a:lvl5pPr>
              <a:defRPr lang="en-US" sz="1900" dirty="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14"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9" name="Text Placeholder 8"/>
          <p:cNvSpPr>
            <a:spLocks noGrp="1"/>
          </p:cNvSpPr>
          <p:nvPr>
            <p:ph type="body" sz="quarter" idx="10" hasCustomPrompt="1"/>
          </p:nvPr>
        </p:nvSpPr>
        <p:spPr>
          <a:xfrm>
            <a:off x="731521" y="1371600"/>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a:solidFill>
                  <a:srgbClr val="4D4D4F"/>
                </a:solidFill>
                <a:cs typeface="Franklin Gothic Book"/>
              </a:rPr>
              <a:t>Use a maximum of two lines to introduce the content. This format is helpful when you need to share a lot of content, especially if this content will be used after the presentation.</a:t>
            </a:r>
          </a:p>
        </p:txBody>
      </p:sp>
    </p:spTree>
    <p:extLst>
      <p:ext uri="{BB962C8B-B14F-4D97-AF65-F5344CB8AC3E}">
        <p14:creationId xmlns:p14="http://schemas.microsoft.com/office/powerpoint/2010/main" val="244436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286000"/>
            <a:ext cx="5120639"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9361" y="2286000"/>
            <a:ext cx="5120639"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12"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8" name="Text Placeholder 8"/>
          <p:cNvSpPr>
            <a:spLocks noGrp="1"/>
          </p:cNvSpPr>
          <p:nvPr>
            <p:ph type="body" sz="quarter" idx="10" hasCustomPrompt="1"/>
          </p:nvPr>
        </p:nvSpPr>
        <p:spPr>
          <a:xfrm>
            <a:off x="731521" y="1371600"/>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a:solidFill>
                  <a:srgbClr val="4D4D4F"/>
                </a:solidFill>
                <a:cs typeface="Franklin Gothic Book"/>
              </a:rPr>
              <a:t>Use a maximum of two lines to introduce the content. This format is helpful when you need to share a lot of content, especially if this content will be used after the presentation.</a:t>
            </a:r>
          </a:p>
        </p:txBody>
      </p:sp>
    </p:spTree>
    <p:extLst>
      <p:ext uri="{BB962C8B-B14F-4D97-AF65-F5344CB8AC3E}">
        <p14:creationId xmlns:p14="http://schemas.microsoft.com/office/powerpoint/2010/main" val="4123906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Next steps</a:t>
            </a:r>
          </a:p>
        </p:txBody>
      </p:sp>
      <p:sp>
        <p:nvSpPr>
          <p:cNvPr id="21" name="Content Placeholder 2"/>
          <p:cNvSpPr>
            <a:spLocks noGrp="1"/>
          </p:cNvSpPr>
          <p:nvPr>
            <p:ph idx="10" hasCustomPrompt="1"/>
          </p:nvPr>
        </p:nvSpPr>
        <p:spPr>
          <a:xfrm>
            <a:off x="731520" y="1463039"/>
            <a:ext cx="10424159" cy="2743200"/>
          </a:xfrm>
        </p:spPr>
        <p:txBody>
          <a:bodyPr/>
          <a:lstStyle>
            <a:lvl1pPr>
              <a:defRPr>
                <a:solidFill>
                  <a:schemeClr val="tx1">
                    <a:lumMod val="85000"/>
                    <a:lumOff val="15000"/>
                  </a:schemeClr>
                </a:solidFill>
              </a:defRPr>
            </a:lvl1pPr>
          </a:lstStyle>
          <a:p>
            <a:pPr lvl="0"/>
            <a:r>
              <a:rPr lang="en-US" dirty="0"/>
              <a:t>This is an optional ending slide to the logo only slide</a:t>
            </a:r>
          </a:p>
          <a:p>
            <a:pPr lvl="0"/>
            <a:r>
              <a:rPr lang="en-US" dirty="0"/>
              <a:t>List three key items that you want people to take-away from your presentation</a:t>
            </a:r>
          </a:p>
          <a:p>
            <a:pPr lvl="0"/>
            <a:r>
              <a:rPr lang="en-US" dirty="0"/>
              <a:t>Keep these items brief and on point.</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0212" y="5257800"/>
            <a:ext cx="1066799" cy="1066800"/>
          </a:xfrm>
          <a:prstGeom prst="rect">
            <a:avLst/>
          </a:prstGeom>
        </p:spPr>
      </p:pic>
      <p:cxnSp>
        <p:nvCxnSpPr>
          <p:cNvPr id="9" name="Straight Connector 8"/>
          <p:cNvCxnSpPr/>
          <p:nvPr/>
        </p:nvCxnSpPr>
        <p:spPr>
          <a:xfrm>
            <a:off x="455613" y="4876800"/>
            <a:ext cx="11277600"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521" y="5334000"/>
            <a:ext cx="7315200"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If I can be of further assistance please contact me:</a:t>
            </a:r>
          </a:p>
          <a:p>
            <a:pPr lvl="0"/>
            <a:r>
              <a:rPr lang="en-US" dirty="0"/>
              <a:t>J.bloggs@f5.com  |  206.272.5555</a:t>
            </a:r>
          </a:p>
        </p:txBody>
      </p:sp>
    </p:spTree>
    <p:extLst>
      <p:ext uri="{BB962C8B-B14F-4D97-AF65-F5344CB8AC3E}">
        <p14:creationId xmlns:p14="http://schemas.microsoft.com/office/powerpoint/2010/main" val="233408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8"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585593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1812" y="1143000"/>
            <a:ext cx="3352800" cy="3352800"/>
          </a:xfrm>
          <a:prstGeom prst="rect">
            <a:avLst/>
          </a:prstGeom>
        </p:spPr>
      </p:pic>
      <p:pic>
        <p:nvPicPr>
          <p:cNvPr id="4" name="Picture 3" descr="tagline.em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5812" y="4876800"/>
            <a:ext cx="8099064" cy="516117"/>
          </a:xfrm>
          <a:prstGeom prst="rect">
            <a:avLst/>
          </a:prstGeom>
        </p:spPr>
      </p:pic>
    </p:spTree>
    <p:extLst>
      <p:ext uri="{BB962C8B-B14F-4D97-AF65-F5344CB8AC3E}">
        <p14:creationId xmlns:p14="http://schemas.microsoft.com/office/powerpoint/2010/main" val="234772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987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030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2379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040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0" y="1463040"/>
            <a:ext cx="12188825" cy="2326791"/>
          </a:xfrm>
          <a:prstGeom prst="rect">
            <a:avLst/>
          </a:prstGeom>
          <a:gradFill rotWithShape="0">
            <a:gsLst>
              <a:gs pos="0">
                <a:srgbClr val="DA7716"/>
              </a:gs>
              <a:gs pos="100000">
                <a:srgbClr val="F3A233"/>
              </a:gs>
            </a:gsLst>
            <a:lin ang="3600000" scaled="0"/>
          </a:gradFill>
          <a:ln>
            <a:noFill/>
          </a:ln>
        </p:spPr>
        <p:txBody>
          <a:bodyPr lIns="1280160" tIns="365760" rIns="914400" bIns="457200">
            <a:spAutoFit/>
          </a:bodyPr>
          <a:lstStyle>
            <a:lvl1pPr marL="0" indent="0">
              <a:buNone/>
              <a:defRPr lang="en-US" sz="3600" kern="1200" spc="10" baseline="0" dirty="0" smtClean="0">
                <a:solidFill>
                  <a:srgbClr val="FFFFFF"/>
                </a:solidFill>
                <a:effectLst>
                  <a:outerShdw blurRad="152400" dist="50800" dir="2700000" algn="tl">
                    <a:srgbClr val="8F3E11">
                      <a:alpha val="50000"/>
                    </a:srgbClr>
                  </a:outerShdw>
                </a:effectLst>
                <a:latin typeface="+mn-lt"/>
                <a:ea typeface="+mn-ea"/>
                <a:cs typeface="+mn-cs"/>
              </a:defRPr>
            </a:lvl1pPr>
          </a:lstStyle>
          <a:p>
            <a:pPr marL="0" lvl="0" indent="0" algn="l" defTabSz="274320" rtl="0" eaLnBrk="1" latinLnBrk="0" hangingPunct="1">
              <a:lnSpc>
                <a:spcPct val="90000"/>
              </a:lnSpc>
              <a:spcBef>
                <a:spcPts val="1200"/>
              </a:spcBef>
              <a:spcAft>
                <a:spcPts val="600"/>
              </a:spcAft>
              <a:buClr>
                <a:srgbClr val="B2541A"/>
              </a:buClr>
              <a:buFont typeface="Arial" pitchFamily="34" charset="0"/>
              <a:buNone/>
              <a:tabLst/>
            </a:pPr>
            <a:r>
              <a:rPr lang="en-US" dirty="0"/>
              <a:t>Statement or transition slide (optional). Good place to make a broad summarizing point. Color can be changed with template colors if needed.</a:t>
            </a:r>
          </a:p>
        </p:txBody>
      </p:sp>
    </p:spTree>
    <p:extLst>
      <p:ext uri="{BB962C8B-B14F-4D97-AF65-F5344CB8AC3E}">
        <p14:creationId xmlns:p14="http://schemas.microsoft.com/office/powerpoint/2010/main" val="2711589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609441" y="640080"/>
            <a:ext cx="2437765"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defTabSz="914400">
              <a:lnSpc>
                <a:spcPct val="90000"/>
              </a:lnSpc>
            </a:pPr>
            <a:r>
              <a:rPr lang="en-US" sz="36000" dirty="0">
                <a:solidFill>
                  <a:srgbClr val="8F3E11">
                    <a:alpha val="15000"/>
                  </a:srgbClr>
                </a:solidFill>
              </a:rPr>
              <a:t>“</a:t>
            </a:r>
          </a:p>
        </p:txBody>
      </p:sp>
      <p:sp>
        <p:nvSpPr>
          <p:cNvPr id="9" name="Text Placeholder 12"/>
          <p:cNvSpPr>
            <a:spLocks noGrp="1"/>
          </p:cNvSpPr>
          <p:nvPr>
            <p:ph type="body" sz="quarter" idx="10" hasCustomPrompt="1"/>
          </p:nvPr>
        </p:nvSpPr>
        <p:spPr>
          <a:xfrm>
            <a:off x="1462659" y="1737360"/>
            <a:ext cx="9751060" cy="3657600"/>
          </a:xfrm>
          <a:prstGeom prst="rect">
            <a:avLst/>
          </a:prstGeom>
        </p:spPr>
        <p:txBody>
          <a:bodyPr/>
          <a:lstStyle>
            <a:lvl1pPr marL="0" indent="0">
              <a:lnSpc>
                <a:spcPct val="120000"/>
              </a:lnSpc>
              <a:spcBef>
                <a:spcPts val="1600"/>
              </a:spcBef>
              <a:spcAft>
                <a:spcPts val="0"/>
              </a:spcAft>
              <a:buNone/>
              <a:defRPr sz="2800">
                <a:solidFill>
                  <a:srgbClr val="000000">
                    <a:alpha val="70000"/>
                  </a:srgbClr>
                </a:solidFill>
                <a:effectLst>
                  <a:outerShdw blurRad="25400" dist="25400" dir="2700000" algn="tl">
                    <a:srgbClr val="000000">
                      <a:alpha val="0"/>
                    </a:srgbClr>
                  </a:outerShdw>
                </a:effectLst>
              </a:defRPr>
            </a:lvl1pPr>
            <a:lvl2pPr marL="0" indent="0">
              <a:lnSpc>
                <a:spcPct val="120000"/>
              </a:lnSpc>
              <a:spcBef>
                <a:spcPts val="3999"/>
              </a:spcBef>
              <a:spcAft>
                <a:spcPts val="0"/>
              </a:spcAft>
              <a:buFont typeface="Arial" pitchFamily="34" charset="0"/>
              <a:buNone/>
              <a:defRPr sz="2100" i="1">
                <a:solidFill>
                  <a:srgbClr val="000000">
                    <a:alpha val="70000"/>
                  </a:srgbClr>
                </a:solidFill>
                <a:effectLst>
                  <a:outerShdw blurRad="25400" dist="25400" dir="2700000" algn="tl">
                    <a:srgbClr val="000000">
                      <a:alpha val="0"/>
                    </a:srgbClr>
                  </a:outerShdw>
                </a:effectLst>
              </a:defRPr>
            </a:lvl2pPr>
            <a:lvl3pPr marL="0" indent="0">
              <a:lnSpc>
                <a:spcPct val="120000"/>
              </a:lnSpc>
              <a:spcBef>
                <a:spcPts val="0"/>
              </a:spcBef>
              <a:spcAft>
                <a:spcPts val="0"/>
              </a:spcAft>
              <a:buNone/>
              <a:defRPr sz="2100" i="1">
                <a:solidFill>
                  <a:srgbClr val="000000">
                    <a:alpha val="70000"/>
                  </a:srgbClr>
                </a:solidFill>
                <a:effectLst>
                  <a:outerShdw blurRad="25400" dist="25400" dir="2700000" algn="tl">
                    <a:srgbClr val="000000">
                      <a:alpha val="0"/>
                    </a:srgbClr>
                  </a:outerShdw>
                </a:effectLst>
              </a:defRPr>
            </a:lvl3pPr>
            <a:lvl4pPr marL="0" indent="0">
              <a:lnSpc>
                <a:spcPct val="110000"/>
              </a:lnSpc>
              <a:spcBef>
                <a:spcPts val="800"/>
              </a:spcBef>
              <a:spcAft>
                <a:spcPts val="0"/>
              </a:spcAft>
              <a:buFont typeface="Arial" pitchFamily="34" charset="0"/>
              <a:buNone/>
              <a:defRPr sz="1900" i="1">
                <a:solidFill>
                  <a:schemeClr val="accent5"/>
                </a:solidFill>
              </a:defRPr>
            </a:lvl4pPr>
            <a:lvl5pPr marL="0" indent="0">
              <a:lnSpc>
                <a:spcPct val="110000"/>
              </a:lnSpc>
              <a:spcBef>
                <a:spcPts val="0"/>
              </a:spcBef>
              <a:spcAft>
                <a:spcPts val="0"/>
              </a:spcAft>
              <a:buFont typeface="Arial" pitchFamily="34" charset="0"/>
              <a:buNone/>
              <a:defRPr sz="1900" i="1">
                <a:solidFill>
                  <a:schemeClr val="accent5"/>
                </a:solidFill>
              </a:defRPr>
            </a:lvl5pPr>
          </a:lstStyle>
          <a:p>
            <a:pPr lvl="0"/>
            <a:r>
              <a:rPr lang="en-US" dirty="0"/>
              <a:t>Placeholder for quote. Please ensure what you are quoting is written EXACTLY as is...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To style quote attribution, increase one list level. See template guide for instructions.</a:t>
            </a:r>
          </a:p>
          <a:p>
            <a:pPr lvl="1"/>
            <a:r>
              <a:rPr lang="en-US" dirty="0"/>
              <a:t>Name/Source of quote</a:t>
            </a:r>
          </a:p>
          <a:p>
            <a:pPr lvl="2"/>
            <a:r>
              <a:rPr lang="en-US" dirty="0"/>
              <a:t>Title or additional details</a:t>
            </a:r>
          </a:p>
        </p:txBody>
      </p:sp>
    </p:spTree>
    <p:extLst>
      <p:ext uri="{BB962C8B-B14F-4D97-AF65-F5344CB8AC3E}">
        <p14:creationId xmlns:p14="http://schemas.microsoft.com/office/powerpoint/2010/main" val="3748512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7" name="Text Box 9"/>
          <p:cNvSpPr txBox="1">
            <a:spLocks noChangeArrowheads="1"/>
          </p:cNvSpPr>
          <p:nvPr userDrawn="1"/>
        </p:nvSpPr>
        <p:spPr bwMode="auto">
          <a:xfrm>
            <a:off x="11247310" y="6583680"/>
            <a:ext cx="731330" cy="274320"/>
          </a:xfrm>
          <a:prstGeom prst="rect">
            <a:avLst/>
          </a:prstGeom>
        </p:spPr>
        <p:txBody>
          <a:bodyPr lIns="0" tIns="0" rIns="0" bIns="18288" anchor="ctr"/>
          <a:lstStyle>
            <a:defPPr>
              <a:defRPr lang="en-US"/>
            </a:defPPr>
            <a:lvl1pPr lvl="0" algn="r">
              <a:defRPr sz="1100">
                <a:solidFill>
                  <a:srgbClr val="000000">
                    <a:alpha val="60000"/>
                  </a:srgbClr>
                </a:solidFill>
                <a:effectLst/>
              </a:defRPr>
            </a:lvl1pPr>
          </a:lstStyle>
          <a:p>
            <a:pPr defTabSz="914400"/>
            <a:fld id="{D22C7745-0B09-4CCA-B4B5-ACB1F8FD4425}" type="slidenum">
              <a:rPr lang="en-US" kern="1000" spc="-10">
                <a:solidFill>
                  <a:srgbClr val="FFFFFF">
                    <a:alpha val="44706"/>
                  </a:srgbClr>
                </a:solidFill>
              </a:rPr>
              <a:pPr defTabSz="914400"/>
              <a:t>‹#›</a:t>
            </a:fld>
            <a:endParaRPr lang="en-US" kern="1000" spc="-10" dirty="0">
              <a:solidFill>
                <a:srgbClr val="FFFFFF">
                  <a:alpha val="44706"/>
                </a:srgbClr>
              </a:solidFill>
            </a:endParaRPr>
          </a:p>
        </p:txBody>
      </p:sp>
      <p:sp>
        <p:nvSpPr>
          <p:cNvPr id="6" name="TextBox 5"/>
          <p:cNvSpPr txBox="1"/>
          <p:nvPr userDrawn="1"/>
        </p:nvSpPr>
        <p:spPr>
          <a:xfrm>
            <a:off x="303212" y="6583680"/>
            <a:ext cx="2743200" cy="274320"/>
          </a:xfrm>
          <a:prstGeom prst="rect">
            <a:avLst/>
          </a:prstGeom>
        </p:spPr>
        <p:txBody>
          <a:bodyPr lIns="0" tIns="0" rIns="0" bIns="18288" anchor="ctr"/>
          <a:lstStyle>
            <a:defPPr>
              <a:defRPr lang="en-US"/>
            </a:defPPr>
            <a:lvl1pPr lvl="0">
              <a:defRPr sz="1100" b="1" kern="1000" spc="10" baseline="0">
                <a:solidFill>
                  <a:srgbClr val="000000">
                    <a:alpha val="90000"/>
                  </a:srgbClr>
                </a:solidFill>
                <a:effectLst>
                  <a:outerShdw blurRad="25400" dist="25400" dir="2700000" algn="tl">
                    <a:srgbClr val="000000">
                      <a:alpha val="0"/>
                    </a:srgbClr>
                  </a:outerShdw>
                </a:effectLst>
              </a:defRPr>
            </a:lvl1pPr>
          </a:lstStyle>
          <a:p>
            <a:pPr defTabSz="914400"/>
            <a:r>
              <a:rPr lang="en-US" spc="30" dirty="0">
                <a:solidFill>
                  <a:srgbClr val="FFFFFF">
                    <a:alpha val="90000"/>
                  </a:srgbClr>
                </a:solidFill>
              </a:rPr>
              <a:t>CONFIDENTI</a:t>
            </a:r>
            <a:r>
              <a:rPr lang="en-US" spc="90" dirty="0">
                <a:solidFill>
                  <a:srgbClr val="FFFFFF">
                    <a:alpha val="90000"/>
                  </a:srgbClr>
                </a:solidFill>
              </a:rPr>
              <a:t>AL</a:t>
            </a:r>
            <a:r>
              <a:rPr lang="en-US" dirty="0">
                <a:solidFill>
                  <a:srgbClr val="FFFFFF">
                    <a:alpha val="90000"/>
                  </a:srgbClr>
                </a:solidFill>
              </a:rPr>
              <a:t>   </a:t>
            </a:r>
            <a:r>
              <a:rPr lang="en-US" b="0" spc="-10" dirty="0">
                <a:solidFill>
                  <a:srgbClr val="FFFFFF">
                    <a:alpha val="90000"/>
                  </a:srgbClr>
                </a:solidFill>
              </a:rPr>
              <a:t>© F5 Networks, Inc.</a:t>
            </a:r>
          </a:p>
        </p:txBody>
      </p:sp>
    </p:spTree>
    <p:extLst>
      <p:ext uri="{BB962C8B-B14F-4D97-AF65-F5344CB8AC3E}">
        <p14:creationId xmlns:p14="http://schemas.microsoft.com/office/powerpoint/2010/main" val="2527851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92"/>
            <a:ext cx="12192000" cy="6858000"/>
          </a:xfrm>
          <a:prstGeom prst="rect">
            <a:avLst/>
          </a:prstGeom>
        </p:spPr>
      </p:pic>
      <p:sp>
        <p:nvSpPr>
          <p:cNvPr id="13" name="Title 12"/>
          <p:cNvSpPr>
            <a:spLocks noGrp="1"/>
          </p:cNvSpPr>
          <p:nvPr>
            <p:ph type="title" hasCustomPrompt="1"/>
          </p:nvPr>
        </p:nvSpPr>
        <p:spPr>
          <a:xfrm>
            <a:off x="1188720" y="2194559"/>
            <a:ext cx="7589520" cy="2194560"/>
          </a:xfrm>
        </p:spPr>
        <p:txBody>
          <a:bodyPr vert="horz" lIns="0" tIns="0" rIns="0" bIns="0" rtlCol="0" anchor="ctr" anchorCtr="0">
            <a:normAutofit/>
          </a:bodyPr>
          <a:lstStyle>
            <a:lvl1pPr>
              <a:defRPr lang="en-US" sz="4400" cap="all" dirty="0">
                <a:solidFill>
                  <a:srgbClr val="FFFFFF"/>
                </a:solidFill>
                <a:effectLst>
                  <a:outerShdw blurRad="152400" dist="50800" dir="2700000" algn="tl">
                    <a:srgbClr val="8F3E11">
                      <a:alpha val="50000"/>
                    </a:srgbClr>
                  </a:outerShdw>
                </a:effectLst>
              </a:defRPr>
            </a:lvl1pPr>
          </a:lstStyle>
          <a:p>
            <a:pPr lvl="0">
              <a:lnSpc>
                <a:spcPts val="4400"/>
              </a:lnSpc>
              <a:spcAft>
                <a:spcPts val="0"/>
              </a:spcAft>
            </a:pPr>
            <a:r>
              <a:rPr lang="en-US" dirty="0"/>
              <a:t>Click to edit</a:t>
            </a:r>
            <a:br>
              <a:rPr lang="en-US" dirty="0"/>
            </a:br>
            <a:r>
              <a:rPr lang="en-US" dirty="0"/>
              <a:t>F5 Enterprise title</a:t>
            </a:r>
          </a:p>
        </p:txBody>
      </p:sp>
      <p:sp>
        <p:nvSpPr>
          <p:cNvPr id="5" name="Subtitle 2"/>
          <p:cNvSpPr>
            <a:spLocks noGrp="1"/>
          </p:cNvSpPr>
          <p:nvPr>
            <p:ph type="subTitle" idx="1" hasCustomPrompt="1"/>
          </p:nvPr>
        </p:nvSpPr>
        <p:spPr>
          <a:xfrm>
            <a:off x="2286000" y="5212080"/>
            <a:ext cx="6858000" cy="1463040"/>
          </a:xfrm>
        </p:spPr>
        <p:txBody>
          <a:bodyPr vert="horz" lIns="0" tIns="0" rIns="0" bIns="0" rtlCol="0" anchor="ctr">
            <a:normAutofit/>
          </a:bodyPr>
          <a:lstStyle>
            <a:lvl1pPr marL="0" indent="0" algn="l" defTabSz="274320" rtl="0" eaLnBrk="1" latinLnBrk="0" hangingPunct="1">
              <a:lnSpc>
                <a:spcPct val="90000"/>
              </a:lnSpc>
              <a:spcBef>
                <a:spcPts val="0"/>
              </a:spcBef>
              <a:spcAft>
                <a:spcPts val="600"/>
              </a:spcAft>
              <a:buClr>
                <a:srgbClr val="B2541A"/>
              </a:buClr>
              <a:buFont typeface="Arial" pitchFamily="34" charset="0"/>
              <a:buNone/>
              <a:tabLst/>
              <a:defRPr lang="en-US" sz="2300" kern="1200" spc="10" baseline="0" dirty="0">
                <a:solidFill>
                  <a:schemeClr val="tx2"/>
                </a:solidFill>
                <a:effectLst>
                  <a:outerShdw blurRad="25400" dist="25400" dir="2700000" algn="tl">
                    <a:srgbClr val="000000">
                      <a:alpha val="0"/>
                    </a:srgbClr>
                  </a:outerShdw>
                </a:effectLst>
                <a:latin typeface="+mn-lt"/>
                <a:ea typeface="+mn-ea"/>
                <a:cs typeface="+mn-cs"/>
              </a:defRPr>
            </a:lvl1pPr>
          </a:lstStyle>
          <a:p>
            <a:pPr lvl="0">
              <a:spcBef>
                <a:spcPts val="0"/>
              </a:spcBef>
            </a:pPr>
            <a:r>
              <a:rPr lang="en-US" dirty="0"/>
              <a:t>Optional Presenter Name</a:t>
            </a:r>
          </a:p>
          <a:p>
            <a:pPr lvl="0">
              <a:spcBef>
                <a:spcPts val="0"/>
              </a:spcBef>
            </a:pPr>
            <a:r>
              <a:rPr lang="en-US" dirty="0"/>
              <a:t>Optional Date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212080"/>
            <a:ext cx="1645920" cy="1645920"/>
          </a:xfrm>
          <a:prstGeom prst="rect">
            <a:avLst/>
          </a:prstGeom>
        </p:spPr>
      </p:pic>
      <p:sp>
        <p:nvSpPr>
          <p:cNvPr id="7" name="TextBox 6"/>
          <p:cNvSpPr txBox="1"/>
          <p:nvPr userDrawn="1"/>
        </p:nvSpPr>
        <p:spPr>
          <a:xfrm>
            <a:off x="303212" y="182880"/>
            <a:ext cx="2743200" cy="274320"/>
          </a:xfrm>
          <a:prstGeom prst="rect">
            <a:avLst/>
          </a:prstGeom>
        </p:spPr>
        <p:txBody>
          <a:bodyPr lIns="0" tIns="0" rIns="0" bIns="18288" anchor="ctr"/>
          <a:lstStyle>
            <a:defPPr>
              <a:defRPr lang="en-US"/>
            </a:defPPr>
            <a:lvl1pPr lvl="0">
              <a:defRPr sz="1600" b="1" kern="1000" spc="10" baseline="0">
                <a:solidFill>
                  <a:schemeClr val="accent1">
                    <a:lumMod val="75000"/>
                  </a:schemeClr>
                </a:solidFill>
                <a:effectLst>
                  <a:outerShdw blurRad="25400" dist="25400" dir="2700000" algn="tl">
                    <a:srgbClr val="000000">
                      <a:alpha val="0"/>
                    </a:srgbClr>
                  </a:outerShdw>
                </a:effectLst>
              </a:defRPr>
            </a:lvl1pPr>
          </a:lstStyle>
          <a:p>
            <a:pPr defTabSz="914400"/>
            <a:r>
              <a:rPr lang="en-US" dirty="0">
                <a:solidFill>
                  <a:srgbClr val="EEAF30">
                    <a:lumMod val="75000"/>
                  </a:srgbClr>
                </a:solidFill>
              </a:rPr>
              <a:t>CONFIDENTIAL</a:t>
            </a:r>
          </a:p>
        </p:txBody>
      </p:sp>
    </p:spTree>
    <p:extLst>
      <p:ext uri="{BB962C8B-B14F-4D97-AF65-F5344CB8AC3E}">
        <p14:creationId xmlns:p14="http://schemas.microsoft.com/office/powerpoint/2010/main" val="726752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92"/>
            <a:ext cx="12192000" cy="6858000"/>
          </a:xfrm>
          <a:prstGeom prst="rect">
            <a:avLst/>
          </a:prstGeom>
        </p:spPr>
      </p:pic>
      <p:sp>
        <p:nvSpPr>
          <p:cNvPr id="13" name="Title 12"/>
          <p:cNvSpPr>
            <a:spLocks noGrp="1"/>
          </p:cNvSpPr>
          <p:nvPr>
            <p:ph type="title" hasCustomPrompt="1"/>
          </p:nvPr>
        </p:nvSpPr>
        <p:spPr>
          <a:xfrm>
            <a:off x="1188720" y="2194560"/>
            <a:ext cx="7680960" cy="2194560"/>
          </a:xfrm>
          <a:noFill/>
        </p:spPr>
        <p:txBody>
          <a:bodyPr vert="horz" lIns="0" tIns="0" rIns="0" bIns="0" rtlCol="0" anchor="ctr" anchorCtr="0">
            <a:normAutofit/>
          </a:bodyPr>
          <a:lstStyle>
            <a:lvl1pPr>
              <a:defRPr lang="en-US" sz="4400" cap="none" dirty="0">
                <a:solidFill>
                  <a:srgbClr val="FFFFFF"/>
                </a:solidFill>
                <a:effectLst>
                  <a:outerShdw blurRad="152400" dist="50800" dir="2700000" algn="tl">
                    <a:srgbClr val="8F3E11">
                      <a:alpha val="49804"/>
                    </a:srgbClr>
                  </a:outerShdw>
                </a:effectLst>
              </a:defRPr>
            </a:lvl1pPr>
          </a:lstStyle>
          <a:p>
            <a:pPr lvl="0">
              <a:lnSpc>
                <a:spcPts val="4800"/>
              </a:lnSpc>
              <a:spcAft>
                <a:spcPts val="0"/>
              </a:spcAft>
            </a:pPr>
            <a:r>
              <a:rPr lang="en-US" dirty="0"/>
              <a:t>Click to edit F5 Enterprise title</a:t>
            </a:r>
          </a:p>
        </p:txBody>
      </p:sp>
      <p:sp>
        <p:nvSpPr>
          <p:cNvPr id="14" name="Subtitle 2"/>
          <p:cNvSpPr>
            <a:spLocks noGrp="1"/>
          </p:cNvSpPr>
          <p:nvPr>
            <p:ph type="subTitle" idx="1" hasCustomPrompt="1"/>
          </p:nvPr>
        </p:nvSpPr>
        <p:spPr>
          <a:xfrm>
            <a:off x="1234440" y="4754880"/>
            <a:ext cx="7680960" cy="1371600"/>
          </a:xfrm>
        </p:spPr>
        <p:txBody>
          <a:bodyPr vert="horz" lIns="0" tIns="0" rIns="0" bIns="0" rtlCol="0" anchor="t">
            <a:normAutofit/>
          </a:bodyPr>
          <a:lstStyle>
            <a:lvl1pPr marL="0" indent="0">
              <a:buNone/>
              <a:defRPr lang="en-US" sz="2300" kern="1200" spc="10" baseline="0" dirty="0">
                <a:solidFill>
                  <a:schemeClr val="tx2"/>
                </a:solidFill>
                <a:effectLst>
                  <a:outerShdw blurRad="25400" dist="25400" dir="2700000" algn="tl">
                    <a:srgbClr val="000000">
                      <a:alpha val="0"/>
                    </a:srgbClr>
                  </a:outerShdw>
                </a:effectLst>
                <a:latin typeface="+mn-lt"/>
                <a:ea typeface="+mn-ea"/>
                <a:cs typeface="+mn-cs"/>
              </a:defRPr>
            </a:lvl1pPr>
          </a:lstStyle>
          <a:p>
            <a:pPr marL="0" lvl="0" indent="0" algn="l" defTabSz="274320" rtl="0" eaLnBrk="1" latinLnBrk="0" hangingPunct="1">
              <a:lnSpc>
                <a:spcPct val="90000"/>
              </a:lnSpc>
              <a:spcBef>
                <a:spcPts val="0"/>
              </a:spcBef>
              <a:spcAft>
                <a:spcPts val="600"/>
              </a:spcAft>
              <a:buClr>
                <a:srgbClr val="B2541A"/>
              </a:buClr>
              <a:buFont typeface="Arial" pitchFamily="34" charset="0"/>
              <a:buNone/>
              <a:tabLst/>
            </a:pPr>
            <a:r>
              <a:rPr lang="en-US" dirty="0"/>
              <a:t>Optional subtitle</a:t>
            </a:r>
          </a:p>
        </p:txBody>
      </p:sp>
      <p:sp>
        <p:nvSpPr>
          <p:cNvPr id="12" name="Text Box 9"/>
          <p:cNvSpPr txBox="1">
            <a:spLocks noChangeArrowheads="1"/>
          </p:cNvSpPr>
          <p:nvPr userDrawn="1"/>
        </p:nvSpPr>
        <p:spPr bwMode="auto">
          <a:xfrm>
            <a:off x="11247310" y="6583680"/>
            <a:ext cx="731330" cy="274320"/>
          </a:xfrm>
          <a:prstGeom prst="rect">
            <a:avLst/>
          </a:prstGeom>
        </p:spPr>
        <p:txBody>
          <a:bodyPr lIns="0" tIns="0" rIns="0" bIns="18288" anchor="ctr"/>
          <a:lstStyle>
            <a:defPPr>
              <a:defRPr lang="en-US"/>
            </a:defPPr>
            <a:lvl1pPr lvl="0" algn="r">
              <a:defRPr sz="1100">
                <a:solidFill>
                  <a:srgbClr val="000000">
                    <a:alpha val="60000"/>
                  </a:srgbClr>
                </a:solidFill>
                <a:effectLst/>
              </a:defRPr>
            </a:lvl1pPr>
          </a:lstStyle>
          <a:p>
            <a:pPr defTabSz="914400"/>
            <a:fld id="{D22C7745-0B09-4CCA-B4B5-ACB1F8FD4425}" type="slidenum">
              <a:rPr lang="en-US" kern="1000" spc="-10">
                <a:solidFill>
                  <a:srgbClr val="0F0F0F">
                    <a:alpha val="44706"/>
                  </a:srgbClr>
                </a:solidFill>
              </a:rPr>
              <a:pPr defTabSz="914400"/>
              <a:t>‹#›</a:t>
            </a:fld>
            <a:endParaRPr lang="en-US" kern="1000" spc="-10" dirty="0">
              <a:solidFill>
                <a:srgbClr val="0F0F0F">
                  <a:alpha val="44706"/>
                </a:srgbClr>
              </a:solidFill>
            </a:endParaRPr>
          </a:p>
        </p:txBody>
      </p:sp>
      <p:sp>
        <p:nvSpPr>
          <p:cNvPr id="10" name="TextBox 9"/>
          <p:cNvSpPr txBox="1"/>
          <p:nvPr userDrawn="1"/>
        </p:nvSpPr>
        <p:spPr>
          <a:xfrm>
            <a:off x="303212" y="6583680"/>
            <a:ext cx="2743200" cy="274320"/>
          </a:xfrm>
          <a:prstGeom prst="rect">
            <a:avLst/>
          </a:prstGeom>
        </p:spPr>
        <p:txBody>
          <a:bodyPr lIns="0" tIns="0" rIns="0" bIns="18288" anchor="ctr"/>
          <a:lstStyle>
            <a:defPPr>
              <a:defRPr lang="en-US"/>
            </a:defPPr>
            <a:lvl1pPr lvl="0">
              <a:defRPr sz="1100" b="1" kern="1000" spc="10" baseline="0">
                <a:solidFill>
                  <a:srgbClr val="000000">
                    <a:alpha val="90000"/>
                  </a:srgbClr>
                </a:solidFill>
                <a:effectLst>
                  <a:outerShdw blurRad="25400" dist="25400" dir="2700000" algn="tl">
                    <a:srgbClr val="000000">
                      <a:alpha val="0"/>
                    </a:srgbClr>
                  </a:outerShdw>
                </a:effectLst>
              </a:defRPr>
            </a:lvl1pPr>
          </a:lstStyle>
          <a:p>
            <a:pPr defTabSz="914400"/>
            <a:r>
              <a:rPr lang="en-US" spc="30" dirty="0"/>
              <a:t>CONFIDENTI</a:t>
            </a:r>
            <a:r>
              <a:rPr lang="en-US" spc="90" dirty="0"/>
              <a:t>AL</a:t>
            </a:r>
            <a:r>
              <a:rPr lang="en-US" dirty="0"/>
              <a:t>   </a:t>
            </a:r>
            <a:r>
              <a:rPr lang="en-US" b="0" spc="-10" dirty="0"/>
              <a:t>© F5 Networks, Inc.</a:t>
            </a:r>
          </a:p>
        </p:txBody>
      </p:sp>
    </p:spTree>
    <p:extLst>
      <p:ext uri="{BB962C8B-B14F-4D97-AF65-F5344CB8AC3E}">
        <p14:creationId xmlns:p14="http://schemas.microsoft.com/office/powerpoint/2010/main" val="102180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7"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539916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5 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71600" y="1674817"/>
            <a:ext cx="3009900" cy="3009900"/>
          </a:xfrm>
          <a:prstGeom prst="rect">
            <a:avLst/>
          </a:prstGeom>
        </p:spPr>
      </p:pic>
      <p:sp>
        <p:nvSpPr>
          <p:cNvPr id="3" name="TextBox 2"/>
          <p:cNvSpPr txBox="1"/>
          <p:nvPr userDrawn="1"/>
        </p:nvSpPr>
        <p:spPr>
          <a:xfrm>
            <a:off x="5972492" y="1991047"/>
            <a:ext cx="4953000" cy="2377440"/>
          </a:xfrm>
          <a:prstGeom prst="rect">
            <a:avLst/>
          </a:prstGeom>
        </p:spPr>
        <p:txBody>
          <a:bodyPr wrap="square" lIns="0" tIns="0" rIns="0" bIns="0" rtlCol="0" anchor="ctr">
            <a:noAutofit/>
          </a:bodyPr>
          <a:lstStyle/>
          <a:p>
            <a:pPr defTabSz="914400">
              <a:spcAft>
                <a:spcPts val="900"/>
              </a:spcAft>
              <a:defRPr/>
            </a:pPr>
            <a:r>
              <a:rPr lang="en-US" sz="2100" dirty="0">
                <a:solidFill>
                  <a:srgbClr val="000000">
                    <a:alpha val="69804"/>
                  </a:srgbClr>
                </a:solidFill>
              </a:rPr>
              <a:t>devcentral.f5.com</a:t>
            </a:r>
          </a:p>
          <a:p>
            <a:pPr defTabSz="914400">
              <a:spcAft>
                <a:spcPts val="900"/>
              </a:spcAft>
              <a:defRPr/>
            </a:pPr>
            <a:r>
              <a:rPr lang="en-US" sz="2100" dirty="0">
                <a:solidFill>
                  <a:srgbClr val="000000">
                    <a:alpha val="69804"/>
                  </a:srgbClr>
                </a:solidFill>
              </a:rPr>
              <a:t>facebook.com/f5networksinc</a:t>
            </a:r>
          </a:p>
          <a:p>
            <a:pPr defTabSz="914400">
              <a:spcAft>
                <a:spcPts val="900"/>
              </a:spcAft>
            </a:pPr>
            <a:r>
              <a:rPr lang="en-US" sz="2100" dirty="0">
                <a:solidFill>
                  <a:srgbClr val="000000">
                    <a:alpha val="69804"/>
                  </a:srgbClr>
                </a:solidFill>
              </a:rPr>
              <a:t>linkedin.com/companies/f5-networks</a:t>
            </a:r>
          </a:p>
          <a:p>
            <a:pPr defTabSz="914400">
              <a:spcAft>
                <a:spcPts val="900"/>
              </a:spcAft>
            </a:pPr>
            <a:r>
              <a:rPr lang="en-US" sz="2100" dirty="0">
                <a:solidFill>
                  <a:srgbClr val="000000">
                    <a:alpha val="69804"/>
                  </a:srgbClr>
                </a:solidFill>
              </a:rPr>
              <a:t>twitter.com/f5networks</a:t>
            </a:r>
          </a:p>
          <a:p>
            <a:pPr defTabSz="914400">
              <a:spcAft>
                <a:spcPts val="900"/>
              </a:spcAft>
            </a:pPr>
            <a:r>
              <a:rPr lang="en-US" sz="2100" dirty="0">
                <a:solidFill>
                  <a:srgbClr val="000000">
                    <a:alpha val="69804"/>
                  </a:srgbClr>
                </a:solidFill>
              </a:rPr>
              <a:t>youtube.com/f5networksinc</a:t>
            </a:r>
          </a:p>
        </p:txBody>
      </p:sp>
      <p:cxnSp>
        <p:nvCxnSpPr>
          <p:cNvPr id="5" name="Straight Connector 4"/>
          <p:cNvCxnSpPr/>
          <p:nvPr userDrawn="1"/>
        </p:nvCxnSpPr>
        <p:spPr>
          <a:xfrm>
            <a:off x="5120640" y="1442407"/>
            <a:ext cx="0" cy="34747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a:hlinkClick r:id="rId4"/>
          </p:cNvPr>
          <p:cNvSpPr/>
          <p:nvPr userDrawn="1"/>
        </p:nvSpPr>
        <p:spPr>
          <a:xfrm>
            <a:off x="5789612" y="2103120"/>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8" name="Rectangle 7">
            <a:hlinkClick r:id="rId5"/>
          </p:cNvPr>
          <p:cNvSpPr/>
          <p:nvPr userDrawn="1"/>
        </p:nvSpPr>
        <p:spPr>
          <a:xfrm>
            <a:off x="5789612" y="2542032"/>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10" name="Rectangle 9">
            <a:hlinkClick r:id="rId6"/>
          </p:cNvPr>
          <p:cNvSpPr/>
          <p:nvPr userDrawn="1"/>
        </p:nvSpPr>
        <p:spPr>
          <a:xfrm>
            <a:off x="5789612" y="2980944"/>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11" name="Rectangle 10">
            <a:hlinkClick r:id="rId7"/>
          </p:cNvPr>
          <p:cNvSpPr/>
          <p:nvPr userDrawn="1"/>
        </p:nvSpPr>
        <p:spPr>
          <a:xfrm>
            <a:off x="5789612" y="3419856"/>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12" name="Rectangle 11">
            <a:hlinkClick r:id="rId8"/>
          </p:cNvPr>
          <p:cNvSpPr/>
          <p:nvPr userDrawn="1"/>
        </p:nvSpPr>
        <p:spPr>
          <a:xfrm>
            <a:off x="5789612" y="3858768"/>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Tree>
    <p:extLst>
      <p:ext uri="{BB962C8B-B14F-4D97-AF65-F5344CB8AC3E}">
        <p14:creationId xmlns:p14="http://schemas.microsoft.com/office/powerpoint/2010/main" val="103305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2450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39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0" y="1463040"/>
            <a:ext cx="12188825" cy="2326791"/>
          </a:xfrm>
          <a:prstGeom prst="rect">
            <a:avLst/>
          </a:prstGeom>
          <a:gradFill rotWithShape="0">
            <a:gsLst>
              <a:gs pos="0">
                <a:srgbClr val="0C53A8"/>
              </a:gs>
              <a:gs pos="100000">
                <a:srgbClr val="96D2FA"/>
              </a:gs>
            </a:gsLst>
            <a:lin ang="3600000" scaled="0"/>
          </a:gradFill>
          <a:ln>
            <a:noFill/>
          </a:ln>
        </p:spPr>
        <p:txBody>
          <a:bodyPr lIns="1280160" tIns="365760" rIns="914400" bIns="457200">
            <a:spAutoFit/>
          </a:bodyPr>
          <a:lstStyle>
            <a:lvl1pPr marL="0" indent="0">
              <a:buNone/>
              <a:defRPr lang="en-US" sz="3600" kern="1200" spc="10" baseline="0" dirty="0" smtClean="0">
                <a:solidFill>
                  <a:srgbClr val="FFFFFF"/>
                </a:solidFill>
                <a:effectLst>
                  <a:outerShdw blurRad="152400" dist="50800" dir="2700000" algn="tl">
                    <a:srgbClr val="004358">
                      <a:alpha val="50000"/>
                    </a:srgbClr>
                  </a:outerShdw>
                </a:effectLst>
                <a:latin typeface="+mn-lt"/>
                <a:ea typeface="+mn-ea"/>
                <a:cs typeface="+mn-cs"/>
              </a:defRPr>
            </a:lvl1pPr>
          </a:lstStyle>
          <a:p>
            <a:pPr marL="0" lvl="0" indent="0" algn="l" defTabSz="274320" rtl="0" eaLnBrk="1" latinLnBrk="0" hangingPunct="1">
              <a:lnSpc>
                <a:spcPct val="90000"/>
              </a:lnSpc>
              <a:spcBef>
                <a:spcPts val="1200"/>
              </a:spcBef>
              <a:spcAft>
                <a:spcPts val="600"/>
              </a:spcAft>
              <a:buClr>
                <a:srgbClr val="B2541A"/>
              </a:buClr>
              <a:buFont typeface="Arial" pitchFamily="34" charset="0"/>
              <a:buNone/>
              <a:tabLst/>
            </a:pPr>
            <a:r>
              <a:rPr lang="en-US" dirty="0"/>
              <a:t>Statement or transition slide (optional). Good place to make a broad summarizing point. Color can be changed with template colors if needed.</a:t>
            </a:r>
          </a:p>
        </p:txBody>
      </p:sp>
    </p:spTree>
    <p:extLst>
      <p:ext uri="{BB962C8B-B14F-4D97-AF65-F5344CB8AC3E}">
        <p14:creationId xmlns:p14="http://schemas.microsoft.com/office/powerpoint/2010/main" val="3400355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609441" y="640080"/>
            <a:ext cx="2437765"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defTabSz="914400">
              <a:lnSpc>
                <a:spcPct val="90000"/>
              </a:lnSpc>
            </a:pPr>
            <a:r>
              <a:rPr lang="en-US" sz="36000" dirty="0">
                <a:solidFill>
                  <a:srgbClr val="004358">
                    <a:alpha val="15000"/>
                  </a:srgbClr>
                </a:solidFill>
              </a:rPr>
              <a:t>“</a:t>
            </a:r>
          </a:p>
        </p:txBody>
      </p:sp>
      <p:sp>
        <p:nvSpPr>
          <p:cNvPr id="9" name="Text Placeholder 12"/>
          <p:cNvSpPr>
            <a:spLocks noGrp="1"/>
          </p:cNvSpPr>
          <p:nvPr>
            <p:ph type="body" sz="quarter" idx="10" hasCustomPrompt="1"/>
          </p:nvPr>
        </p:nvSpPr>
        <p:spPr>
          <a:xfrm>
            <a:off x="1462659" y="1737360"/>
            <a:ext cx="9751060" cy="3657600"/>
          </a:xfrm>
          <a:prstGeom prst="rect">
            <a:avLst/>
          </a:prstGeom>
        </p:spPr>
        <p:txBody>
          <a:bodyPr/>
          <a:lstStyle>
            <a:lvl1pPr marL="0" indent="0">
              <a:lnSpc>
                <a:spcPct val="120000"/>
              </a:lnSpc>
              <a:spcBef>
                <a:spcPts val="1600"/>
              </a:spcBef>
              <a:spcAft>
                <a:spcPts val="0"/>
              </a:spcAft>
              <a:buNone/>
              <a:defRPr sz="2800">
                <a:solidFill>
                  <a:srgbClr val="000000">
                    <a:alpha val="70000"/>
                  </a:srgbClr>
                </a:solidFill>
                <a:effectLst>
                  <a:outerShdw blurRad="25400" dist="25400" dir="2700000" algn="tl">
                    <a:srgbClr val="000000">
                      <a:alpha val="0"/>
                    </a:srgbClr>
                  </a:outerShdw>
                </a:effectLst>
              </a:defRPr>
            </a:lvl1pPr>
            <a:lvl2pPr marL="0" indent="0">
              <a:lnSpc>
                <a:spcPct val="120000"/>
              </a:lnSpc>
              <a:spcBef>
                <a:spcPts val="3999"/>
              </a:spcBef>
              <a:spcAft>
                <a:spcPts val="0"/>
              </a:spcAft>
              <a:buFont typeface="Arial" pitchFamily="34" charset="0"/>
              <a:buNone/>
              <a:defRPr sz="2100" i="1">
                <a:solidFill>
                  <a:srgbClr val="000000">
                    <a:alpha val="70000"/>
                  </a:srgbClr>
                </a:solidFill>
                <a:effectLst>
                  <a:outerShdw blurRad="25400" dist="25400" dir="2700000" algn="tl">
                    <a:srgbClr val="000000">
                      <a:alpha val="0"/>
                    </a:srgbClr>
                  </a:outerShdw>
                </a:effectLst>
              </a:defRPr>
            </a:lvl2pPr>
            <a:lvl3pPr marL="0" indent="0">
              <a:lnSpc>
                <a:spcPct val="120000"/>
              </a:lnSpc>
              <a:spcBef>
                <a:spcPts val="0"/>
              </a:spcBef>
              <a:spcAft>
                <a:spcPts val="0"/>
              </a:spcAft>
              <a:buNone/>
              <a:defRPr sz="2100" i="1">
                <a:solidFill>
                  <a:srgbClr val="000000">
                    <a:alpha val="70000"/>
                  </a:srgbClr>
                </a:solidFill>
                <a:effectLst>
                  <a:outerShdw blurRad="25400" dist="25400" dir="2700000" algn="tl">
                    <a:srgbClr val="000000">
                      <a:alpha val="0"/>
                    </a:srgbClr>
                  </a:outerShdw>
                </a:effectLst>
              </a:defRPr>
            </a:lvl3pPr>
            <a:lvl4pPr marL="0" indent="0">
              <a:lnSpc>
                <a:spcPct val="110000"/>
              </a:lnSpc>
              <a:spcBef>
                <a:spcPts val="800"/>
              </a:spcBef>
              <a:spcAft>
                <a:spcPts val="0"/>
              </a:spcAft>
              <a:buFont typeface="Arial" pitchFamily="34" charset="0"/>
              <a:buNone/>
              <a:defRPr sz="1900" i="1">
                <a:solidFill>
                  <a:schemeClr val="accent5"/>
                </a:solidFill>
              </a:defRPr>
            </a:lvl4pPr>
            <a:lvl5pPr marL="0" indent="0">
              <a:lnSpc>
                <a:spcPct val="110000"/>
              </a:lnSpc>
              <a:spcBef>
                <a:spcPts val="0"/>
              </a:spcBef>
              <a:spcAft>
                <a:spcPts val="0"/>
              </a:spcAft>
              <a:buFont typeface="Arial" pitchFamily="34" charset="0"/>
              <a:buNone/>
              <a:defRPr sz="1900" i="1">
                <a:solidFill>
                  <a:schemeClr val="accent5"/>
                </a:solidFill>
              </a:defRPr>
            </a:lvl5pPr>
          </a:lstStyle>
          <a:p>
            <a:pPr lvl="0"/>
            <a:r>
              <a:rPr lang="en-US" dirty="0"/>
              <a:t>Placeholder for quote. Please ensure what you are quoting is written EXACTLY as is...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To style quote attribution, increase one list level. See template guide for instructions.</a:t>
            </a:r>
          </a:p>
          <a:p>
            <a:pPr lvl="1"/>
            <a:r>
              <a:rPr lang="en-US" dirty="0"/>
              <a:t>Name/Source of quote</a:t>
            </a:r>
          </a:p>
          <a:p>
            <a:pPr lvl="2"/>
            <a:r>
              <a:rPr lang="en-US" dirty="0"/>
              <a:t>Title or additional details</a:t>
            </a:r>
          </a:p>
        </p:txBody>
      </p:sp>
    </p:spTree>
    <p:extLst>
      <p:ext uri="{BB962C8B-B14F-4D97-AF65-F5344CB8AC3E}">
        <p14:creationId xmlns:p14="http://schemas.microsoft.com/office/powerpoint/2010/main" val="3917378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Black">
    <p:bg>
      <p:bgPr>
        <a:solidFill>
          <a:srgbClr val="000000"/>
        </a:solidFill>
        <a:effectLst/>
      </p:bgPr>
    </p:bg>
    <p:spTree>
      <p:nvGrpSpPr>
        <p:cNvPr id="1" name=""/>
        <p:cNvGrpSpPr/>
        <p:nvPr/>
      </p:nvGrpSpPr>
      <p:grpSpPr>
        <a:xfrm>
          <a:off x="0" y="0"/>
          <a:ext cx="0" cy="0"/>
          <a:chOff x="0" y="0"/>
          <a:chExt cx="0" cy="0"/>
        </a:xfrm>
      </p:grpSpPr>
      <p:sp>
        <p:nvSpPr>
          <p:cNvPr id="7" name="Text Box 9"/>
          <p:cNvSpPr txBox="1">
            <a:spLocks noChangeArrowheads="1"/>
          </p:cNvSpPr>
          <p:nvPr userDrawn="1"/>
        </p:nvSpPr>
        <p:spPr bwMode="auto">
          <a:xfrm>
            <a:off x="11247310" y="6583680"/>
            <a:ext cx="731330" cy="274320"/>
          </a:xfrm>
          <a:prstGeom prst="rect">
            <a:avLst/>
          </a:prstGeom>
        </p:spPr>
        <p:txBody>
          <a:bodyPr lIns="0" tIns="0" rIns="0" bIns="18288" anchor="ctr"/>
          <a:lstStyle>
            <a:defPPr>
              <a:defRPr lang="en-US"/>
            </a:defPPr>
            <a:lvl1pPr lvl="0" algn="r">
              <a:defRPr sz="1100">
                <a:solidFill>
                  <a:srgbClr val="000000">
                    <a:alpha val="60000"/>
                  </a:srgbClr>
                </a:solidFill>
                <a:effectLst/>
              </a:defRPr>
            </a:lvl1pPr>
          </a:lstStyle>
          <a:p>
            <a:pPr defTabSz="914400"/>
            <a:fld id="{D22C7745-0B09-4CCA-B4B5-ACB1F8FD4425}" type="slidenum">
              <a:rPr lang="en-US" kern="1000" spc="-10">
                <a:solidFill>
                  <a:srgbClr val="FFFFFF">
                    <a:alpha val="44706"/>
                  </a:srgbClr>
                </a:solidFill>
              </a:rPr>
              <a:pPr defTabSz="914400"/>
              <a:t>‹#›</a:t>
            </a:fld>
            <a:endParaRPr lang="en-US" kern="1000" spc="-10" dirty="0">
              <a:solidFill>
                <a:srgbClr val="FFFFFF">
                  <a:alpha val="44706"/>
                </a:srgbClr>
              </a:solidFill>
            </a:endParaRPr>
          </a:p>
        </p:txBody>
      </p:sp>
      <p:sp>
        <p:nvSpPr>
          <p:cNvPr id="6" name="TextBox 5"/>
          <p:cNvSpPr txBox="1"/>
          <p:nvPr userDrawn="1"/>
        </p:nvSpPr>
        <p:spPr>
          <a:xfrm>
            <a:off x="303212" y="6583680"/>
            <a:ext cx="2743200" cy="274320"/>
          </a:xfrm>
          <a:prstGeom prst="rect">
            <a:avLst/>
          </a:prstGeom>
        </p:spPr>
        <p:txBody>
          <a:bodyPr lIns="0" tIns="0" rIns="0" bIns="18288" anchor="ctr"/>
          <a:lstStyle>
            <a:defPPr>
              <a:defRPr lang="en-US"/>
            </a:defPPr>
            <a:lvl1pPr lvl="0">
              <a:defRPr sz="1100" b="1" kern="1000" spc="10" baseline="0">
                <a:solidFill>
                  <a:srgbClr val="000000">
                    <a:alpha val="90000"/>
                  </a:srgbClr>
                </a:solidFill>
                <a:effectLst>
                  <a:outerShdw blurRad="25400" dist="25400" dir="2700000" algn="tl">
                    <a:srgbClr val="000000">
                      <a:alpha val="0"/>
                    </a:srgbClr>
                  </a:outerShdw>
                </a:effectLst>
              </a:defRPr>
            </a:lvl1pPr>
          </a:lstStyle>
          <a:p>
            <a:pPr defTabSz="914400"/>
            <a:r>
              <a:rPr lang="en-US" spc="30" dirty="0">
                <a:solidFill>
                  <a:srgbClr val="FFFFFF">
                    <a:alpha val="90000"/>
                  </a:srgbClr>
                </a:solidFill>
              </a:rPr>
              <a:t>CONFIDENTI</a:t>
            </a:r>
            <a:r>
              <a:rPr lang="en-US" spc="90" dirty="0">
                <a:solidFill>
                  <a:srgbClr val="FFFFFF">
                    <a:alpha val="90000"/>
                  </a:srgbClr>
                </a:solidFill>
              </a:rPr>
              <a:t>AL</a:t>
            </a:r>
            <a:r>
              <a:rPr lang="en-US" dirty="0">
                <a:solidFill>
                  <a:srgbClr val="FFFFFF">
                    <a:alpha val="90000"/>
                  </a:srgbClr>
                </a:solidFill>
              </a:rPr>
              <a:t>   </a:t>
            </a:r>
            <a:r>
              <a:rPr lang="en-US" b="0" spc="-10" dirty="0">
                <a:solidFill>
                  <a:srgbClr val="FFFFFF">
                    <a:alpha val="90000"/>
                  </a:srgbClr>
                </a:solidFill>
              </a:rPr>
              <a:t>© F5 Networks, Inc.</a:t>
            </a:r>
          </a:p>
        </p:txBody>
      </p:sp>
    </p:spTree>
    <p:extLst>
      <p:ext uri="{BB962C8B-B14F-4D97-AF65-F5344CB8AC3E}">
        <p14:creationId xmlns:p14="http://schemas.microsoft.com/office/powerpoint/2010/main" val="2286220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92"/>
            <a:ext cx="12192000" cy="6858000"/>
          </a:xfrm>
          <a:prstGeom prst="rect">
            <a:avLst/>
          </a:prstGeom>
        </p:spPr>
      </p:pic>
      <p:sp>
        <p:nvSpPr>
          <p:cNvPr id="3" name="Subtitle 2"/>
          <p:cNvSpPr>
            <a:spLocks noGrp="1"/>
          </p:cNvSpPr>
          <p:nvPr>
            <p:ph type="subTitle" idx="1" hasCustomPrompt="1"/>
          </p:nvPr>
        </p:nvSpPr>
        <p:spPr>
          <a:xfrm>
            <a:off x="2286000" y="5212080"/>
            <a:ext cx="6858000" cy="1463040"/>
          </a:xfrm>
        </p:spPr>
        <p:txBody>
          <a:bodyPr vert="horz" lIns="0" tIns="0" rIns="0" bIns="0" rtlCol="0" anchor="ctr">
            <a:normAutofit/>
          </a:bodyPr>
          <a:lstStyle>
            <a:lvl1pPr marL="0" indent="0" algn="l" defTabSz="274320" rtl="0" eaLnBrk="1" latinLnBrk="0" hangingPunct="1">
              <a:lnSpc>
                <a:spcPct val="90000"/>
              </a:lnSpc>
              <a:spcBef>
                <a:spcPts val="0"/>
              </a:spcBef>
              <a:spcAft>
                <a:spcPts val="600"/>
              </a:spcAft>
              <a:buClr>
                <a:srgbClr val="B2541A"/>
              </a:buClr>
              <a:buFont typeface="Arial" pitchFamily="34" charset="0"/>
              <a:buNone/>
              <a:tabLst/>
              <a:defRPr lang="en-US" sz="2300" kern="1200" spc="10" baseline="0" dirty="0">
                <a:solidFill>
                  <a:schemeClr val="tx2"/>
                </a:solidFill>
                <a:effectLst>
                  <a:outerShdw blurRad="25400" dist="25400" dir="2700000" algn="tl">
                    <a:srgbClr val="000000">
                      <a:alpha val="0"/>
                    </a:srgbClr>
                  </a:outerShdw>
                </a:effectLst>
                <a:latin typeface="+mn-lt"/>
                <a:ea typeface="+mn-ea"/>
                <a:cs typeface="+mn-cs"/>
              </a:defRPr>
            </a:lvl1pPr>
          </a:lstStyle>
          <a:p>
            <a:pPr lvl="0">
              <a:spcBef>
                <a:spcPts val="0"/>
              </a:spcBef>
            </a:pPr>
            <a:r>
              <a:rPr lang="en-US" dirty="0"/>
              <a:t>Optional Presenter Name</a:t>
            </a:r>
          </a:p>
          <a:p>
            <a:pPr lvl="0">
              <a:spcBef>
                <a:spcPts val="0"/>
              </a:spcBef>
            </a:pPr>
            <a:r>
              <a:rPr lang="en-US" dirty="0"/>
              <a:t>Optional Date</a:t>
            </a:r>
          </a:p>
        </p:txBody>
      </p:sp>
      <p:sp>
        <p:nvSpPr>
          <p:cNvPr id="13" name="Title 12"/>
          <p:cNvSpPr>
            <a:spLocks noGrp="1"/>
          </p:cNvSpPr>
          <p:nvPr>
            <p:ph type="title" hasCustomPrompt="1"/>
          </p:nvPr>
        </p:nvSpPr>
        <p:spPr>
          <a:xfrm>
            <a:off x="1188720" y="2194559"/>
            <a:ext cx="7589520" cy="2194560"/>
          </a:xfrm>
        </p:spPr>
        <p:txBody>
          <a:bodyPr vert="horz" lIns="0" tIns="0" rIns="0" bIns="0" rtlCol="0" anchor="ctr" anchorCtr="0">
            <a:normAutofit/>
          </a:bodyPr>
          <a:lstStyle>
            <a:lvl1pPr>
              <a:defRPr lang="en-US" sz="4400" cap="all" baseline="0" dirty="0">
                <a:solidFill>
                  <a:srgbClr val="FFFFFF"/>
                </a:solidFill>
                <a:effectLst>
                  <a:outerShdw blurRad="152400" dist="50800" dir="2700000" algn="tl">
                    <a:srgbClr val="004358">
                      <a:alpha val="49804"/>
                    </a:srgbClr>
                  </a:outerShdw>
                </a:effectLst>
              </a:defRPr>
            </a:lvl1pPr>
          </a:lstStyle>
          <a:p>
            <a:pPr lvl="0">
              <a:lnSpc>
                <a:spcPts val="4400"/>
              </a:lnSpc>
              <a:spcAft>
                <a:spcPts val="0"/>
              </a:spcAft>
            </a:pPr>
            <a:r>
              <a:rPr lang="en-US" dirty="0"/>
              <a:t>Click to edit</a:t>
            </a:r>
            <a:br>
              <a:rPr lang="en-US" dirty="0"/>
            </a:br>
            <a:r>
              <a:rPr lang="en-US" dirty="0"/>
              <a:t>F5 Corporate title</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212080"/>
            <a:ext cx="1645920" cy="1645920"/>
          </a:xfrm>
          <a:prstGeom prst="rect">
            <a:avLst/>
          </a:prstGeom>
        </p:spPr>
      </p:pic>
      <p:sp>
        <p:nvSpPr>
          <p:cNvPr id="6" name="TextBox 5"/>
          <p:cNvSpPr txBox="1"/>
          <p:nvPr userDrawn="1"/>
        </p:nvSpPr>
        <p:spPr>
          <a:xfrm>
            <a:off x="303212" y="182880"/>
            <a:ext cx="2743200" cy="274320"/>
          </a:xfrm>
          <a:prstGeom prst="rect">
            <a:avLst/>
          </a:prstGeom>
        </p:spPr>
        <p:txBody>
          <a:bodyPr lIns="0" tIns="0" rIns="0" bIns="18288" anchor="ctr"/>
          <a:lstStyle>
            <a:defPPr>
              <a:defRPr lang="en-US"/>
            </a:defPPr>
            <a:lvl1pPr algn="r">
              <a:defRPr sz="1600">
                <a:solidFill>
                  <a:schemeClr val="bg1"/>
                </a:solidFill>
                <a:latin typeface="+mn-lt"/>
              </a:defRPr>
            </a:lvl1pPr>
          </a:lstStyle>
          <a:p>
            <a:pPr algn="l" defTabSz="914400"/>
            <a:r>
              <a:rPr lang="en-US" b="1" kern="1000" spc="10" dirty="0">
                <a:solidFill>
                  <a:srgbClr val="007AC9">
                    <a:lumMod val="75000"/>
                  </a:srgbClr>
                </a:solidFill>
                <a:effectLst>
                  <a:outerShdw blurRad="25400" dist="25400" dir="2700000" algn="tl">
                    <a:srgbClr val="000000">
                      <a:alpha val="0"/>
                    </a:srgbClr>
                  </a:outerShdw>
                </a:effectLst>
              </a:rPr>
              <a:t>CONFIDENTIAL</a:t>
            </a:r>
          </a:p>
        </p:txBody>
      </p:sp>
    </p:spTree>
    <p:extLst>
      <p:ext uri="{BB962C8B-B14F-4D97-AF65-F5344CB8AC3E}">
        <p14:creationId xmlns:p14="http://schemas.microsoft.com/office/powerpoint/2010/main" val="3507845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92"/>
            <a:ext cx="12192000" cy="6858000"/>
          </a:xfrm>
          <a:prstGeom prst="rect">
            <a:avLst/>
          </a:prstGeom>
        </p:spPr>
      </p:pic>
      <p:sp>
        <p:nvSpPr>
          <p:cNvPr id="3" name="Subtitle 2"/>
          <p:cNvSpPr>
            <a:spLocks noGrp="1"/>
          </p:cNvSpPr>
          <p:nvPr>
            <p:ph type="subTitle" idx="1" hasCustomPrompt="1"/>
          </p:nvPr>
        </p:nvSpPr>
        <p:spPr>
          <a:xfrm>
            <a:off x="1234440" y="4754880"/>
            <a:ext cx="7680960" cy="1371600"/>
          </a:xfrm>
        </p:spPr>
        <p:txBody>
          <a:bodyPr vert="horz" lIns="0" tIns="0" rIns="0" bIns="0" rtlCol="0" anchor="t">
            <a:normAutofit/>
          </a:bodyPr>
          <a:lstStyle>
            <a:lvl1pPr marL="0" indent="0">
              <a:buNone/>
              <a:defRPr lang="en-US" sz="2300" kern="1200" spc="10" baseline="0" dirty="0">
                <a:solidFill>
                  <a:schemeClr val="tx2"/>
                </a:solidFill>
                <a:effectLst>
                  <a:outerShdw blurRad="25400" dist="25400" dir="2700000" algn="tl">
                    <a:srgbClr val="000000">
                      <a:alpha val="0"/>
                    </a:srgbClr>
                  </a:outerShdw>
                </a:effectLst>
                <a:latin typeface="+mn-lt"/>
                <a:ea typeface="+mn-ea"/>
                <a:cs typeface="+mn-cs"/>
              </a:defRPr>
            </a:lvl1pPr>
          </a:lstStyle>
          <a:p>
            <a:pPr marL="0" lvl="0" indent="0" algn="l" defTabSz="274320" rtl="0" eaLnBrk="1" latinLnBrk="0" hangingPunct="1">
              <a:lnSpc>
                <a:spcPct val="90000"/>
              </a:lnSpc>
              <a:spcBef>
                <a:spcPts val="0"/>
              </a:spcBef>
              <a:spcAft>
                <a:spcPts val="600"/>
              </a:spcAft>
              <a:buClr>
                <a:srgbClr val="B2541A"/>
              </a:buClr>
              <a:buFont typeface="Arial" pitchFamily="34" charset="0"/>
              <a:buNone/>
              <a:tabLst/>
            </a:pPr>
            <a:r>
              <a:rPr lang="en-US" dirty="0"/>
              <a:t>Optional subtitle</a:t>
            </a:r>
          </a:p>
        </p:txBody>
      </p:sp>
      <p:sp>
        <p:nvSpPr>
          <p:cNvPr id="13" name="Title 12"/>
          <p:cNvSpPr>
            <a:spLocks noGrp="1"/>
          </p:cNvSpPr>
          <p:nvPr>
            <p:ph type="title" hasCustomPrompt="1"/>
          </p:nvPr>
        </p:nvSpPr>
        <p:spPr>
          <a:xfrm>
            <a:off x="1188720" y="2194560"/>
            <a:ext cx="7680960" cy="2194560"/>
          </a:xfrm>
          <a:noFill/>
        </p:spPr>
        <p:txBody>
          <a:bodyPr vert="horz" lIns="0" tIns="0" rIns="0" bIns="0" rtlCol="0" anchor="ctr" anchorCtr="0">
            <a:normAutofit/>
          </a:bodyPr>
          <a:lstStyle>
            <a:lvl1pPr>
              <a:defRPr lang="en-US" sz="4400" cap="none" dirty="0">
                <a:solidFill>
                  <a:srgbClr val="FFFFFF"/>
                </a:solidFill>
                <a:effectLst>
                  <a:outerShdw blurRad="152400" dist="50800" dir="2700000" algn="tl">
                    <a:srgbClr val="004358">
                      <a:alpha val="50000"/>
                    </a:srgbClr>
                  </a:outerShdw>
                </a:effectLst>
              </a:defRPr>
            </a:lvl1pPr>
          </a:lstStyle>
          <a:p>
            <a:pPr lvl="0">
              <a:lnSpc>
                <a:spcPts val="4800"/>
              </a:lnSpc>
              <a:spcAft>
                <a:spcPts val="0"/>
              </a:spcAft>
            </a:pPr>
            <a:r>
              <a:rPr lang="en-US" dirty="0"/>
              <a:t>Click to edit F5 Corporate title</a:t>
            </a:r>
          </a:p>
        </p:txBody>
      </p:sp>
      <p:sp>
        <p:nvSpPr>
          <p:cNvPr id="14" name="Text Box 9"/>
          <p:cNvSpPr txBox="1">
            <a:spLocks noChangeArrowheads="1"/>
          </p:cNvSpPr>
          <p:nvPr userDrawn="1"/>
        </p:nvSpPr>
        <p:spPr bwMode="auto">
          <a:xfrm>
            <a:off x="11247310" y="6583680"/>
            <a:ext cx="731330" cy="274320"/>
          </a:xfrm>
          <a:prstGeom prst="rect">
            <a:avLst/>
          </a:prstGeom>
        </p:spPr>
        <p:txBody>
          <a:bodyPr lIns="0" tIns="0" rIns="0" bIns="18288" anchor="ctr"/>
          <a:lstStyle>
            <a:defPPr>
              <a:defRPr lang="en-US"/>
            </a:defPPr>
            <a:lvl1pPr lvl="0" algn="r">
              <a:defRPr sz="1100">
                <a:solidFill>
                  <a:srgbClr val="000000">
                    <a:alpha val="60000"/>
                  </a:srgbClr>
                </a:solidFill>
                <a:effectLst/>
              </a:defRPr>
            </a:lvl1pPr>
          </a:lstStyle>
          <a:p>
            <a:pPr defTabSz="914400"/>
            <a:fld id="{D22C7745-0B09-4CCA-B4B5-ACB1F8FD4425}" type="slidenum">
              <a:rPr lang="en-US" kern="1000" spc="-10">
                <a:solidFill>
                  <a:srgbClr val="0F0F0F">
                    <a:alpha val="44706"/>
                  </a:srgbClr>
                </a:solidFill>
              </a:rPr>
              <a:pPr defTabSz="914400"/>
              <a:t>‹#›</a:t>
            </a:fld>
            <a:endParaRPr lang="en-US" kern="1000" spc="-10" dirty="0">
              <a:solidFill>
                <a:srgbClr val="0F0F0F">
                  <a:alpha val="44706"/>
                </a:srgbClr>
              </a:solidFill>
            </a:endParaRPr>
          </a:p>
        </p:txBody>
      </p:sp>
      <p:sp>
        <p:nvSpPr>
          <p:cNvPr id="10" name="TextBox 9"/>
          <p:cNvSpPr txBox="1"/>
          <p:nvPr userDrawn="1"/>
        </p:nvSpPr>
        <p:spPr>
          <a:xfrm>
            <a:off x="303212" y="6583680"/>
            <a:ext cx="2743200" cy="274320"/>
          </a:xfrm>
          <a:prstGeom prst="rect">
            <a:avLst/>
          </a:prstGeom>
        </p:spPr>
        <p:txBody>
          <a:bodyPr lIns="0" tIns="0" rIns="0" bIns="18288" anchor="ctr"/>
          <a:lstStyle>
            <a:defPPr>
              <a:defRPr lang="en-US"/>
            </a:defPPr>
            <a:lvl1pPr lvl="0">
              <a:defRPr sz="1100" b="1" kern="1000" spc="10" baseline="0">
                <a:solidFill>
                  <a:srgbClr val="000000">
                    <a:alpha val="90000"/>
                  </a:srgbClr>
                </a:solidFill>
                <a:effectLst>
                  <a:outerShdw blurRad="25400" dist="25400" dir="2700000" algn="tl">
                    <a:srgbClr val="000000">
                      <a:alpha val="0"/>
                    </a:srgbClr>
                  </a:outerShdw>
                </a:effectLst>
              </a:defRPr>
            </a:lvl1pPr>
          </a:lstStyle>
          <a:p>
            <a:pPr defTabSz="914400"/>
            <a:r>
              <a:rPr lang="en-US" spc="30" dirty="0"/>
              <a:t>CONFIDENTI</a:t>
            </a:r>
            <a:r>
              <a:rPr lang="en-US" spc="90" dirty="0"/>
              <a:t>AL</a:t>
            </a:r>
            <a:r>
              <a:rPr lang="en-US" dirty="0"/>
              <a:t>   </a:t>
            </a:r>
            <a:r>
              <a:rPr lang="en-US" b="0" spc="-10" dirty="0"/>
              <a:t>© F5 Networks, Inc.</a:t>
            </a:r>
          </a:p>
        </p:txBody>
      </p:sp>
    </p:spTree>
    <p:extLst>
      <p:ext uri="{BB962C8B-B14F-4D97-AF65-F5344CB8AC3E}">
        <p14:creationId xmlns:p14="http://schemas.microsoft.com/office/powerpoint/2010/main" val="1438653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5 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71600" y="1674817"/>
            <a:ext cx="3009900" cy="3009900"/>
          </a:xfrm>
          <a:prstGeom prst="rect">
            <a:avLst/>
          </a:prstGeom>
        </p:spPr>
      </p:pic>
      <p:sp>
        <p:nvSpPr>
          <p:cNvPr id="33" name="TextBox 32"/>
          <p:cNvSpPr txBox="1"/>
          <p:nvPr userDrawn="1"/>
        </p:nvSpPr>
        <p:spPr>
          <a:xfrm>
            <a:off x="5972492" y="1991047"/>
            <a:ext cx="4953000" cy="2377440"/>
          </a:xfrm>
          <a:prstGeom prst="rect">
            <a:avLst/>
          </a:prstGeom>
        </p:spPr>
        <p:txBody>
          <a:bodyPr wrap="square" lIns="0" tIns="0" rIns="0" bIns="0" rtlCol="0" anchor="ctr">
            <a:noAutofit/>
          </a:bodyPr>
          <a:lstStyle/>
          <a:p>
            <a:pPr defTabSz="914400">
              <a:spcAft>
                <a:spcPts val="900"/>
              </a:spcAft>
              <a:defRPr/>
            </a:pPr>
            <a:r>
              <a:rPr lang="en-US" sz="2100" dirty="0">
                <a:solidFill>
                  <a:srgbClr val="000000">
                    <a:alpha val="69804"/>
                  </a:srgbClr>
                </a:solidFill>
              </a:rPr>
              <a:t>devcentral.f5.com</a:t>
            </a:r>
          </a:p>
          <a:p>
            <a:pPr defTabSz="914400">
              <a:spcAft>
                <a:spcPts val="900"/>
              </a:spcAft>
              <a:defRPr/>
            </a:pPr>
            <a:r>
              <a:rPr lang="en-US" sz="2100" dirty="0">
                <a:solidFill>
                  <a:srgbClr val="000000">
                    <a:alpha val="69804"/>
                  </a:srgbClr>
                </a:solidFill>
              </a:rPr>
              <a:t>facebook.com/f5networksinc</a:t>
            </a:r>
          </a:p>
          <a:p>
            <a:pPr defTabSz="914400">
              <a:spcAft>
                <a:spcPts val="900"/>
              </a:spcAft>
            </a:pPr>
            <a:r>
              <a:rPr lang="en-US" sz="2100" dirty="0">
                <a:solidFill>
                  <a:srgbClr val="000000">
                    <a:alpha val="69804"/>
                  </a:srgbClr>
                </a:solidFill>
              </a:rPr>
              <a:t>linkedin.com/companies/f5-networks</a:t>
            </a:r>
          </a:p>
          <a:p>
            <a:pPr defTabSz="914400">
              <a:spcAft>
                <a:spcPts val="900"/>
              </a:spcAft>
            </a:pPr>
            <a:r>
              <a:rPr lang="en-US" sz="2100" dirty="0">
                <a:solidFill>
                  <a:srgbClr val="000000">
                    <a:alpha val="69804"/>
                  </a:srgbClr>
                </a:solidFill>
              </a:rPr>
              <a:t>twitter.com/f5networks</a:t>
            </a:r>
          </a:p>
          <a:p>
            <a:pPr defTabSz="914400">
              <a:spcAft>
                <a:spcPts val="900"/>
              </a:spcAft>
            </a:pPr>
            <a:r>
              <a:rPr lang="en-US" sz="2100" dirty="0">
                <a:solidFill>
                  <a:srgbClr val="000000">
                    <a:alpha val="69804"/>
                  </a:srgbClr>
                </a:solidFill>
              </a:rPr>
              <a:t>youtube.com/f5networksinc</a:t>
            </a:r>
          </a:p>
        </p:txBody>
      </p:sp>
      <p:cxnSp>
        <p:nvCxnSpPr>
          <p:cNvPr id="34" name="Straight Connector 33"/>
          <p:cNvCxnSpPr/>
          <p:nvPr userDrawn="1"/>
        </p:nvCxnSpPr>
        <p:spPr>
          <a:xfrm>
            <a:off x="5120640" y="1442407"/>
            <a:ext cx="0" cy="34747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tangle 34">
            <a:hlinkClick r:id="rId4"/>
          </p:cNvPr>
          <p:cNvSpPr/>
          <p:nvPr userDrawn="1"/>
        </p:nvSpPr>
        <p:spPr>
          <a:xfrm>
            <a:off x="5789612" y="2103120"/>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36" name="Rectangle 35">
            <a:hlinkClick r:id="rId5"/>
          </p:cNvPr>
          <p:cNvSpPr/>
          <p:nvPr userDrawn="1"/>
        </p:nvSpPr>
        <p:spPr>
          <a:xfrm>
            <a:off x="5789612" y="2542032"/>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37" name="Rectangle 36">
            <a:hlinkClick r:id="rId6"/>
          </p:cNvPr>
          <p:cNvSpPr/>
          <p:nvPr userDrawn="1"/>
        </p:nvSpPr>
        <p:spPr>
          <a:xfrm>
            <a:off x="5789612" y="2980944"/>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38" name="Rectangle 37">
            <a:hlinkClick r:id="rId7"/>
          </p:cNvPr>
          <p:cNvSpPr/>
          <p:nvPr userDrawn="1"/>
        </p:nvSpPr>
        <p:spPr>
          <a:xfrm>
            <a:off x="5789612" y="3419856"/>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39" name="Rectangle 38">
            <a:hlinkClick r:id="rId8"/>
          </p:cNvPr>
          <p:cNvSpPr/>
          <p:nvPr userDrawn="1"/>
        </p:nvSpPr>
        <p:spPr>
          <a:xfrm>
            <a:off x="5789612" y="3858768"/>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Tree>
    <p:extLst>
      <p:ext uri="{BB962C8B-B14F-4D97-AF65-F5344CB8AC3E}">
        <p14:creationId xmlns:p14="http://schemas.microsoft.com/office/powerpoint/2010/main" val="1310862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F5 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71600" y="1674817"/>
            <a:ext cx="3009900" cy="3009900"/>
          </a:xfrm>
          <a:prstGeom prst="rect">
            <a:avLst/>
          </a:prstGeom>
        </p:spPr>
      </p:pic>
      <p:sp>
        <p:nvSpPr>
          <p:cNvPr id="3" name="TextBox 2"/>
          <p:cNvSpPr txBox="1"/>
          <p:nvPr userDrawn="1"/>
        </p:nvSpPr>
        <p:spPr>
          <a:xfrm>
            <a:off x="5972492" y="1991047"/>
            <a:ext cx="4953000" cy="2377440"/>
          </a:xfrm>
          <a:prstGeom prst="rect">
            <a:avLst/>
          </a:prstGeom>
        </p:spPr>
        <p:txBody>
          <a:bodyPr wrap="square" lIns="0" tIns="0" rIns="0" bIns="0" rtlCol="0" anchor="ctr">
            <a:noAutofit/>
          </a:bodyPr>
          <a:lstStyle/>
          <a:p>
            <a:pPr defTabSz="914400">
              <a:spcAft>
                <a:spcPts val="900"/>
              </a:spcAft>
              <a:defRPr/>
            </a:pPr>
            <a:r>
              <a:rPr lang="en-US" sz="2100" dirty="0">
                <a:solidFill>
                  <a:srgbClr val="000000">
                    <a:alpha val="69804"/>
                  </a:srgbClr>
                </a:solidFill>
              </a:rPr>
              <a:t>devcentral.f5.com</a:t>
            </a:r>
          </a:p>
          <a:p>
            <a:pPr defTabSz="914400">
              <a:spcAft>
                <a:spcPts val="900"/>
              </a:spcAft>
              <a:defRPr/>
            </a:pPr>
            <a:r>
              <a:rPr lang="en-US" sz="2100" dirty="0">
                <a:solidFill>
                  <a:srgbClr val="000000">
                    <a:alpha val="69804"/>
                  </a:srgbClr>
                </a:solidFill>
              </a:rPr>
              <a:t>facebook.com/f5networksinc</a:t>
            </a:r>
          </a:p>
          <a:p>
            <a:pPr defTabSz="914400">
              <a:spcAft>
                <a:spcPts val="900"/>
              </a:spcAft>
            </a:pPr>
            <a:r>
              <a:rPr lang="en-US" sz="2100" dirty="0">
                <a:solidFill>
                  <a:srgbClr val="000000">
                    <a:alpha val="69804"/>
                  </a:srgbClr>
                </a:solidFill>
              </a:rPr>
              <a:t>linkedin.com/companies/f5-networks</a:t>
            </a:r>
          </a:p>
          <a:p>
            <a:pPr defTabSz="914400">
              <a:spcAft>
                <a:spcPts val="900"/>
              </a:spcAft>
            </a:pPr>
            <a:r>
              <a:rPr lang="en-US" sz="2100" dirty="0">
                <a:solidFill>
                  <a:srgbClr val="000000">
                    <a:alpha val="69804"/>
                  </a:srgbClr>
                </a:solidFill>
              </a:rPr>
              <a:t>twitter.com/f5networks</a:t>
            </a:r>
          </a:p>
          <a:p>
            <a:pPr defTabSz="914400">
              <a:spcAft>
                <a:spcPts val="900"/>
              </a:spcAft>
            </a:pPr>
            <a:r>
              <a:rPr lang="en-US" sz="2100" dirty="0">
                <a:solidFill>
                  <a:srgbClr val="000000">
                    <a:alpha val="69804"/>
                  </a:srgbClr>
                </a:solidFill>
              </a:rPr>
              <a:t>youtube.com/f5networksinc</a:t>
            </a:r>
          </a:p>
        </p:txBody>
      </p:sp>
      <p:cxnSp>
        <p:nvCxnSpPr>
          <p:cNvPr id="5" name="Straight Connector 4"/>
          <p:cNvCxnSpPr/>
          <p:nvPr userDrawn="1"/>
        </p:nvCxnSpPr>
        <p:spPr>
          <a:xfrm>
            <a:off x="5120640" y="1442407"/>
            <a:ext cx="0" cy="34747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a:hlinkClick r:id="rId4"/>
          </p:cNvPr>
          <p:cNvSpPr/>
          <p:nvPr userDrawn="1"/>
        </p:nvSpPr>
        <p:spPr>
          <a:xfrm>
            <a:off x="5789612" y="2103120"/>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8" name="Rectangle 7">
            <a:hlinkClick r:id="rId5"/>
          </p:cNvPr>
          <p:cNvSpPr/>
          <p:nvPr userDrawn="1"/>
        </p:nvSpPr>
        <p:spPr>
          <a:xfrm>
            <a:off x="5789612" y="2542032"/>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10" name="Rectangle 9">
            <a:hlinkClick r:id="rId6"/>
          </p:cNvPr>
          <p:cNvSpPr/>
          <p:nvPr userDrawn="1"/>
        </p:nvSpPr>
        <p:spPr>
          <a:xfrm>
            <a:off x="5789612" y="2980944"/>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11" name="Rectangle 10">
            <a:hlinkClick r:id="rId7"/>
          </p:cNvPr>
          <p:cNvSpPr/>
          <p:nvPr userDrawn="1"/>
        </p:nvSpPr>
        <p:spPr>
          <a:xfrm>
            <a:off x="5789612" y="3419856"/>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
        <p:nvSpPr>
          <p:cNvPr id="12" name="Rectangle 11">
            <a:hlinkClick r:id="rId8"/>
          </p:cNvPr>
          <p:cNvSpPr/>
          <p:nvPr userDrawn="1"/>
        </p:nvSpPr>
        <p:spPr>
          <a:xfrm>
            <a:off x="5789612" y="3858768"/>
            <a:ext cx="4572000" cy="438912"/>
          </a:xfrm>
          <a:prstGeom prst="rect">
            <a:avLst/>
          </a:prstGeom>
          <a:solidFill>
            <a:schemeClr val="tx1">
              <a:alpha val="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800" b="1" dirty="0">
              <a:solidFill>
                <a:srgbClr val="FFFFFF"/>
              </a:solidFill>
              <a:effectLst>
                <a:outerShdw blurRad="25400" dist="25400" dir="2700000" algn="tl">
                  <a:srgbClr val="000000">
                    <a:alpha val="0"/>
                  </a:srgbClr>
                </a:outerShdw>
              </a:effectLst>
            </a:endParaRPr>
          </a:p>
        </p:txBody>
      </p:sp>
    </p:spTree>
    <p:extLst>
      <p:ext uri="{BB962C8B-B14F-4D97-AF65-F5344CB8AC3E}">
        <p14:creationId xmlns:p14="http://schemas.microsoft.com/office/powerpoint/2010/main" val="332677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1" y="1645920"/>
            <a:ext cx="9143999" cy="1463040"/>
          </a:xfrm>
        </p:spPr>
        <p:txBody>
          <a:bodyPr anchor="ctr"/>
          <a:lstStyle>
            <a:lvl1pPr marL="0" marR="0" indent="0" algn="l" defTabSz="914361" rtl="0" eaLnBrk="1" fontAlgn="auto" latinLnBrk="0" hangingPunct="1">
              <a:lnSpc>
                <a:spcPct val="80000"/>
              </a:lnSpc>
              <a:spcBef>
                <a:spcPct val="0"/>
              </a:spcBef>
              <a:spcAft>
                <a:spcPts val="0"/>
              </a:spcAft>
              <a:buClrTx/>
              <a:buSzTx/>
              <a:buFontTx/>
              <a:buNone/>
              <a:tabLst/>
              <a:defRPr sz="55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a:t>F5 Corporate Template Title Goes Here (Title Case)</a:t>
            </a:r>
          </a:p>
        </p:txBody>
      </p:sp>
      <p:sp>
        <p:nvSpPr>
          <p:cNvPr id="3" name="Text Placeholder 2"/>
          <p:cNvSpPr>
            <a:spLocks noGrp="1"/>
          </p:cNvSpPr>
          <p:nvPr>
            <p:ph type="body" idx="1" hasCustomPrompt="1"/>
          </p:nvPr>
        </p:nvSpPr>
        <p:spPr>
          <a:xfrm>
            <a:off x="822961" y="3200400"/>
            <a:ext cx="7315200"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a:t>Author Name, Author Title if appropriate</a:t>
            </a:r>
            <a:br>
              <a:rPr lang="en-US" dirty="0"/>
            </a:br>
            <a:r>
              <a:rPr lang="en-US" dirty="0"/>
              <a:t>[Date]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0105" y="0"/>
            <a:ext cx="1188720" cy="1188720"/>
          </a:xfrm>
          <a:prstGeom prst="rect">
            <a:avLst/>
          </a:prstGeom>
        </p:spPr>
      </p:pic>
    </p:spTree>
    <p:extLst>
      <p:ext uri="{BB962C8B-B14F-4D97-AF65-F5344CB8AC3E}">
        <p14:creationId xmlns:p14="http://schemas.microsoft.com/office/powerpoint/2010/main" val="378098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5841" y="2103121"/>
            <a:ext cx="10360501" cy="1470025"/>
          </a:xfrm>
        </p:spPr>
        <p:txBody>
          <a:bodyPr vert="horz" lIns="0" tIns="0" rIns="0" bIns="0" rtlCol="0" anchor="b" anchorCtr="0">
            <a:noAutofit/>
          </a:bodyPr>
          <a:lstStyle>
            <a:lvl1pPr marL="0" marR="0" indent="0" algn="l" defTabSz="914361"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361" rtl="0" eaLnBrk="1" fontAlgn="auto" latinLnBrk="0" hangingPunct="1">
              <a:lnSpc>
                <a:spcPct val="80000"/>
              </a:lnSpc>
              <a:spcBef>
                <a:spcPct val="0"/>
              </a:spcBef>
              <a:spcAft>
                <a:spcPts val="0"/>
              </a:spcAft>
              <a:buClrTx/>
              <a:buSzTx/>
              <a:buFontTx/>
              <a:buNone/>
              <a:tabLst/>
              <a:defRPr/>
            </a:pPr>
            <a:r>
              <a:rPr lang="en-US" dirty="0"/>
              <a:t>Transition Slide Title, Maximum of Two Lines (Title Case)</a:t>
            </a:r>
          </a:p>
        </p:txBody>
      </p:sp>
      <p:sp>
        <p:nvSpPr>
          <p:cNvPr id="3"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
        <p:nvSpPr>
          <p:cNvPr id="5" name="Text Box 9"/>
          <p:cNvSpPr txBox="1">
            <a:spLocks noChangeArrowheads="1"/>
          </p:cNvSpPr>
          <p:nvPr userDrawn="1"/>
        </p:nvSpPr>
        <p:spPr bwMode="auto">
          <a:xfrm>
            <a:off x="11247310" y="6583680"/>
            <a:ext cx="731330" cy="274320"/>
          </a:xfrm>
          <a:prstGeom prst="rect">
            <a:avLst/>
          </a:prstGeom>
        </p:spPr>
        <p:txBody>
          <a:bodyPr lIns="0" tIns="0" rIns="0" bIns="18287" anchor="ctr"/>
          <a:lstStyle>
            <a:defPPr>
              <a:defRPr lang="en-US"/>
            </a:defPPr>
            <a:lvl1pPr lvl="0" algn="r">
              <a:defRPr sz="1100">
                <a:solidFill>
                  <a:srgbClr val="000000">
                    <a:alpha val="60000"/>
                  </a:srgbClr>
                </a:solidFill>
                <a:effectLst/>
              </a:defRPr>
            </a:lvl1pPr>
          </a:lstStyle>
          <a:p>
            <a:pPr lvl="0" algn="r"/>
            <a:fld id="{D22C7745-0B09-4CCA-B4B5-ACB1F8FD4425}" type="slidenum">
              <a:rPr lang="en-US" kern="1000" spc="-11" baseline="0">
                <a:solidFill>
                  <a:srgbClr val="0F0F0F">
                    <a:alpha val="44706"/>
                  </a:srgbClr>
                </a:solidFill>
              </a:rPr>
              <a:pPr lvl="0" algn="r"/>
              <a:t>‹#›</a:t>
            </a:fld>
            <a:endParaRPr lang="en-US" kern="1000" spc="-11" baseline="0" dirty="0">
              <a:solidFill>
                <a:srgbClr val="0F0F0F">
                  <a:alpha val="44706"/>
                </a:srgbClr>
              </a:solidFill>
            </a:endParaRPr>
          </a:p>
        </p:txBody>
      </p:sp>
      <p:sp>
        <p:nvSpPr>
          <p:cNvPr id="6" name="TextBox 5"/>
          <p:cNvSpPr txBox="1"/>
          <p:nvPr userDrawn="1"/>
        </p:nvSpPr>
        <p:spPr>
          <a:xfrm>
            <a:off x="303212" y="6583680"/>
            <a:ext cx="2743200" cy="274320"/>
          </a:xfrm>
          <a:prstGeom prst="rect">
            <a:avLst/>
          </a:prstGeom>
        </p:spPr>
        <p:txBody>
          <a:bodyPr lIns="0" tIns="0" rIns="0" bIns="18287" anchor="ctr"/>
          <a:lstStyle>
            <a:defPPr>
              <a:defRPr lang="en-US"/>
            </a:defPPr>
            <a:lvl1pPr lvl="0">
              <a:defRPr sz="1100" b="1" kern="1000" spc="10" baseline="0">
                <a:solidFill>
                  <a:srgbClr val="000000">
                    <a:alpha val="90000"/>
                  </a:srgbClr>
                </a:solidFill>
                <a:effectLst>
                  <a:outerShdw blurRad="25400" dist="25400" dir="2700000" algn="tl">
                    <a:srgbClr val="000000">
                      <a:alpha val="0"/>
                    </a:srgbClr>
                  </a:outerShdw>
                </a:effectLst>
              </a:defRPr>
            </a:lvl1pPr>
          </a:lstStyle>
          <a:p>
            <a:pPr lvl="0"/>
            <a:r>
              <a:rPr lang="en-US" b="1" spc="31" baseline="0" dirty="0"/>
              <a:t>CONFIDENTI</a:t>
            </a:r>
            <a:r>
              <a:rPr lang="en-US" b="1" spc="91" baseline="0" dirty="0"/>
              <a:t>AL</a:t>
            </a:r>
            <a:r>
              <a:rPr lang="en-US" b="1" dirty="0"/>
              <a:t>   </a:t>
            </a:r>
            <a:r>
              <a:rPr lang="en-US" b="0" spc="-11" baseline="0" dirty="0"/>
              <a:t>© F5 Networks, Inc.</a:t>
            </a:r>
          </a:p>
        </p:txBody>
      </p:sp>
    </p:spTree>
    <p:extLst>
      <p:ext uri="{BB962C8B-B14F-4D97-AF65-F5344CB8AC3E}">
        <p14:creationId xmlns:p14="http://schemas.microsoft.com/office/powerpoint/2010/main" val="245469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1" y="2103121"/>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a:t>Transition Slide Title, Maximum of Two Lines (Title Case)</a:t>
            </a:r>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8025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1" y="2103121"/>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a:t>Transition Slide Title, Maximum of Two Lines (Title Case)</a:t>
            </a:r>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6747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1" y="2103121"/>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a:t>Transition Slide Title, Maximum of Two Lines (Title Case)</a:t>
            </a:r>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80670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22961"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87" tIns="0" rIns="121893" bIns="60947" rtlCol="0" anchor="t"/>
          <a:lstStyle/>
          <a:p>
            <a:pPr>
              <a:lnSpc>
                <a:spcPct val="90000"/>
              </a:lnSpc>
            </a:pPr>
            <a:r>
              <a:rPr lang="en-US" sz="36000" dirty="0">
                <a:solidFill>
                  <a:srgbClr val="FFFFFF">
                    <a:alpha val="20000"/>
                  </a:srgbClr>
                </a:solidFill>
                <a:effectLst/>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413" y="914400"/>
            <a:ext cx="9143999" cy="4754880"/>
          </a:xfrm>
        </p:spPr>
        <p:txBody>
          <a:bodyPr anchor="ctr"/>
          <a:lstStyle>
            <a:lvl1pPr marL="0" marR="0" indent="0" algn="ctr" defTabSz="914361"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361" rtl="0" eaLnBrk="1" fontAlgn="auto" latinLnBrk="0" hangingPunct="1">
              <a:lnSpc>
                <a:spcPct val="85000"/>
              </a:lnSpc>
              <a:spcBef>
                <a:spcPts val="1200"/>
              </a:spcBef>
              <a:spcAft>
                <a:spcPts val="600"/>
              </a:spcAft>
              <a:buClrTx/>
              <a:buSzTx/>
              <a:buFont typeface="Arial" pitchFamily="34" charset="0"/>
              <a:buNone/>
              <a:tabLst/>
              <a:defRPr/>
            </a:pPr>
            <a:r>
              <a:rPr lang="en-US" dirty="0"/>
              <a:t>Use quotations to illustrate or highlight a main point, as a transition between sections, or to add validation to your point. Quotations are most effective when they are brief.</a:t>
            </a:r>
          </a:p>
          <a:p>
            <a:pPr lvl="0"/>
            <a:r>
              <a:rPr lang="en-US" dirty="0"/>
              <a:t>To style quote attribution, increase one list level. </a:t>
            </a:r>
          </a:p>
          <a:p>
            <a:pPr lvl="1"/>
            <a:r>
              <a:rPr lang="en-US" dirty="0"/>
              <a:t>—Name/Source of quote</a:t>
            </a:r>
          </a:p>
          <a:p>
            <a:pPr lvl="2"/>
            <a:r>
              <a:rPr lang="en-US" dirty="0"/>
              <a:t>Title, Company</a:t>
            </a:r>
          </a:p>
        </p:txBody>
      </p:sp>
      <p:sp>
        <p:nvSpPr>
          <p:cNvPr id="9" name="Footer Placeholder 22"/>
          <p:cNvSpPr txBox="1">
            <a:spLocks/>
          </p:cNvSpPr>
          <p:nvPr/>
        </p:nvSpPr>
        <p:spPr>
          <a:xfrm>
            <a:off x="-4636" y="6528816"/>
            <a:ext cx="12198096" cy="329184"/>
          </a:xfrm>
          <a:prstGeom prst="rect">
            <a:avLst/>
          </a:prstGeom>
          <a:solidFill>
            <a:schemeClr val="bg1"/>
          </a:solidFill>
        </p:spPr>
        <p:txBody>
          <a:bodyPr vert="horz" wrap="square" lIns="50289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11" name="Slide Number Placeholder 23"/>
          <p:cNvSpPr txBox="1">
            <a:spLocks/>
          </p:cNvSpPr>
          <p:nvPr/>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7" name="Rectangle 6"/>
          <p:cNvSpPr/>
          <p:nvPr userDrawn="1"/>
        </p:nvSpPr>
        <p:spPr>
          <a:xfrm>
            <a:off x="609441" y="640080"/>
            <a:ext cx="2437765"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87" tIns="0" rIns="121893" bIns="60947" rtlCol="0" anchor="t"/>
          <a:lstStyle/>
          <a:p>
            <a:pPr>
              <a:lnSpc>
                <a:spcPct val="90000"/>
              </a:lnSpc>
            </a:pPr>
            <a:r>
              <a:rPr lang="en-US" sz="36000" dirty="0">
                <a:solidFill>
                  <a:srgbClr val="004358">
                    <a:alpha val="15000"/>
                  </a:srgbClr>
                </a:solidFill>
              </a:rPr>
              <a:t>“</a:t>
            </a:r>
          </a:p>
        </p:txBody>
      </p:sp>
    </p:spTree>
    <p:extLst>
      <p:ext uri="{BB962C8B-B14F-4D97-AF65-F5344CB8AC3E}">
        <p14:creationId xmlns:p14="http://schemas.microsoft.com/office/powerpoint/2010/main" val="64442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02920"/>
            <a:ext cx="10972800" cy="914400"/>
          </a:xfrm>
          <a:prstGeom prst="rect">
            <a:avLst/>
          </a:prstGeom>
        </p:spPr>
        <p:txBody>
          <a:bodyPr vert="horz" lIns="0" tIns="0" rIns="0" bIns="0" rtlCol="0" anchor="t"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731520" y="1463039"/>
            <a:ext cx="10424159" cy="4572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2"/>
          <p:cNvSpPr>
            <a:spLocks noGrp="1"/>
          </p:cNvSpPr>
          <p:nvPr>
            <p:ph type="ftr" sz="quarter" idx="3"/>
          </p:nvPr>
        </p:nvSpPr>
        <p:spPr>
          <a:xfrm>
            <a:off x="-4636" y="6537960"/>
            <a:ext cx="12198096" cy="329184"/>
          </a:xfrm>
          <a:prstGeom prst="rect">
            <a:avLst/>
          </a:prstGeom>
          <a:solidFill>
            <a:schemeClr val="bg1"/>
          </a:solidFill>
        </p:spPr>
        <p:txBody>
          <a:bodyPr vert="horz" wrap="square" lIns="502899" tIns="0" rIns="0" bIns="0" rtlCol="0" anchor="ctr">
            <a:noAutofit/>
          </a:bodyPr>
          <a:lstStyle>
            <a:lvl1pPr>
              <a:defRPr lang="en-US" sz="1100" b="0" dirty="0">
                <a:solidFill>
                  <a:schemeClr val="tx2"/>
                </a:solidFill>
                <a:effectLst/>
                <a:latin typeface="+mj-lt"/>
              </a:defRPr>
            </a:lvl1pPr>
          </a:lstStyle>
          <a:p>
            <a:pPr>
              <a:lnSpc>
                <a:spcPct val="90000"/>
              </a:lnSpc>
              <a:buClr>
                <a:schemeClr val="bg1">
                  <a:lumMod val="65000"/>
                </a:schemeClr>
              </a:buClr>
              <a:buFont typeface="Arial" pitchFamily="34" charset="0"/>
              <a:buNone/>
            </a:pPr>
            <a:r>
              <a:rPr lang="en-US"/>
              <a:t>© F5 Networks, Inc</a:t>
            </a:r>
          </a:p>
        </p:txBody>
      </p:sp>
      <p:sp>
        <p:nvSpPr>
          <p:cNvPr id="24" name="Slide Number Placeholder 23"/>
          <p:cNvSpPr>
            <a:spLocks noGrp="1"/>
          </p:cNvSpPr>
          <p:nvPr>
            <p:ph type="sldNum" sz="quarter" idx="4"/>
          </p:nvPr>
        </p:nvSpPr>
        <p:spPr>
          <a:xfrm>
            <a:off x="9875520" y="6537960"/>
            <a:ext cx="1828800"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41379420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4231" r:id="rId21"/>
  </p:sldLayoutIdLst>
  <p:txStyles>
    <p:title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08" indent="-274308" algn="l" defTabSz="914361"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17" indent="-274308" algn="l" defTabSz="914361" rtl="0" eaLnBrk="1" latinLnBrk="0" hangingPunct="1">
        <a:lnSpc>
          <a:spcPct val="90000"/>
        </a:lnSpc>
        <a:spcBef>
          <a:spcPts val="0"/>
        </a:spcBef>
        <a:spcAft>
          <a:spcPts val="900"/>
        </a:spcAft>
        <a:buClrTx/>
        <a:buFont typeface="Arial" pitchFamily="34" charset="0"/>
        <a:buChar char="•"/>
        <a:defRPr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25" indent="-274308" algn="l" defTabSz="914361" rtl="0" eaLnBrk="1" latinLnBrk="0" hangingPunct="1">
        <a:lnSpc>
          <a:spcPct val="90000"/>
        </a:lnSpc>
        <a:spcBef>
          <a:spcPts val="0"/>
        </a:spcBef>
        <a:spcAft>
          <a:spcPts val="900"/>
        </a:spcAft>
        <a:buClrTx/>
        <a:buFont typeface="Arial" pitchFamily="34" charset="0"/>
        <a:buChar char="•"/>
        <a:defRPr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35" indent="-274308" algn="l" defTabSz="914361" rtl="0" eaLnBrk="1" latinLnBrk="0" hangingPunct="1">
        <a:lnSpc>
          <a:spcPct val="90000"/>
        </a:lnSpc>
        <a:spcBef>
          <a:spcPts val="0"/>
        </a:spcBef>
        <a:spcAft>
          <a:spcPts val="900"/>
        </a:spcAft>
        <a:buClrTx/>
        <a:buFont typeface="Arial" pitchFamily="34" charset="0"/>
        <a:buChar char="•"/>
        <a:defRPr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543" indent="-274308" algn="l" defTabSz="914361" rtl="0" eaLnBrk="1" latinLnBrk="0" hangingPunct="1">
        <a:lnSpc>
          <a:spcPct val="90000"/>
        </a:lnSpc>
        <a:spcBef>
          <a:spcPts val="0"/>
        </a:spcBef>
        <a:spcAft>
          <a:spcPts val="900"/>
        </a:spcAft>
        <a:buClrTx/>
        <a:buFont typeface="Arial" pitchFamily="34" charset="0"/>
        <a:buChar char="•"/>
        <a:defRPr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495"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6583680"/>
            <a:ext cx="12188952" cy="274320"/>
          </a:xfrm>
          <a:prstGeom prst="rect">
            <a:avLst/>
          </a:prstGeom>
          <a:solidFill>
            <a:srgbClr val="8F3E11">
              <a:alpha val="10000"/>
            </a:srgbClr>
          </a:solidFill>
          <a:ln>
            <a:noFill/>
          </a:ln>
          <a:effectLs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5600" dirty="0">
              <a:solidFill>
                <a:srgbClr val="FFFFFF"/>
              </a:solidFill>
              <a:ea typeface="ヒラギノ角ゴ ProN W3" charset="0"/>
              <a:cs typeface="ヒラギノ角ゴ ProN W3" charset="0"/>
              <a:sym typeface="Gill Sans" charset="0"/>
            </a:endParaRPr>
          </a:p>
        </p:txBody>
      </p:sp>
      <p:sp>
        <p:nvSpPr>
          <p:cNvPr id="7" name="Rectangle 6"/>
          <p:cNvSpPr/>
          <p:nvPr userDrawn="1"/>
        </p:nvSpPr>
        <p:spPr bwMode="auto">
          <a:xfrm>
            <a:off x="0" y="0"/>
            <a:ext cx="12188952" cy="91440"/>
          </a:xfrm>
          <a:prstGeom prst="rect">
            <a:avLst/>
          </a:prstGeom>
          <a:gradFill rotWithShape="0">
            <a:gsLst>
              <a:gs pos="0">
                <a:srgbClr val="DA7716"/>
              </a:gs>
              <a:gs pos="100000">
                <a:srgbClr val="F3A233"/>
              </a:gs>
            </a:gsLst>
            <a:lin ang="0" scaled="1"/>
          </a:gra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914400"/>
            <a:endParaRPr lang="en-US" sz="1800" dirty="0">
              <a:solidFill>
                <a:srgbClr val="000000"/>
              </a:solidFill>
              <a:sym typeface="Gill Sans" charset="0"/>
            </a:endParaRPr>
          </a:p>
        </p:txBody>
      </p:sp>
      <p:sp>
        <p:nvSpPr>
          <p:cNvPr id="2" name="Title Placeholder 1"/>
          <p:cNvSpPr>
            <a:spLocks noGrp="1"/>
          </p:cNvSpPr>
          <p:nvPr>
            <p:ph type="title"/>
          </p:nvPr>
        </p:nvSpPr>
        <p:spPr>
          <a:xfrm>
            <a:off x="1188720" y="640080"/>
            <a:ext cx="9811512" cy="109728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88720" y="1828800"/>
            <a:ext cx="9509760" cy="429768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Box 9"/>
          <p:cNvSpPr txBox="1">
            <a:spLocks noChangeArrowheads="1"/>
          </p:cNvSpPr>
          <p:nvPr userDrawn="1"/>
        </p:nvSpPr>
        <p:spPr bwMode="auto">
          <a:xfrm>
            <a:off x="11247310" y="6583680"/>
            <a:ext cx="731330" cy="274320"/>
          </a:xfrm>
          <a:prstGeom prst="rect">
            <a:avLst/>
          </a:prstGeom>
        </p:spPr>
        <p:txBody>
          <a:bodyPr lIns="0" tIns="0" rIns="0" bIns="18288" anchor="ctr"/>
          <a:lstStyle>
            <a:defPPr>
              <a:defRPr lang="en-US"/>
            </a:defPPr>
            <a:lvl1pPr lvl="0" algn="r">
              <a:defRPr sz="1100">
                <a:solidFill>
                  <a:srgbClr val="000000">
                    <a:alpha val="60000"/>
                  </a:srgbClr>
                </a:solidFill>
                <a:effectLst/>
              </a:defRPr>
            </a:lvl1pPr>
          </a:lstStyle>
          <a:p>
            <a:pPr defTabSz="914400"/>
            <a:fld id="{D22C7745-0B09-4CCA-B4B5-ACB1F8FD4425}" type="slidenum">
              <a:rPr lang="en-US" kern="1000" spc="-10">
                <a:solidFill>
                  <a:srgbClr val="0F0F0F">
                    <a:alpha val="44706"/>
                  </a:srgbClr>
                </a:solidFill>
              </a:rPr>
              <a:pPr defTabSz="914400"/>
              <a:t>‹#›</a:t>
            </a:fld>
            <a:endParaRPr lang="en-US" kern="1000" spc="-10" dirty="0">
              <a:solidFill>
                <a:srgbClr val="0F0F0F">
                  <a:alpha val="44706"/>
                </a:srgbClr>
              </a:solidFill>
            </a:endParaRPr>
          </a:p>
        </p:txBody>
      </p:sp>
      <p:sp>
        <p:nvSpPr>
          <p:cNvPr id="11" name="TextBox 10"/>
          <p:cNvSpPr txBox="1"/>
          <p:nvPr userDrawn="1"/>
        </p:nvSpPr>
        <p:spPr>
          <a:xfrm>
            <a:off x="303212" y="6583680"/>
            <a:ext cx="2743200" cy="274320"/>
          </a:xfrm>
          <a:prstGeom prst="rect">
            <a:avLst/>
          </a:prstGeom>
        </p:spPr>
        <p:txBody>
          <a:bodyPr lIns="0" tIns="0" rIns="0" bIns="18288" anchor="ctr"/>
          <a:lstStyle>
            <a:defPPr>
              <a:defRPr lang="en-US"/>
            </a:defPPr>
            <a:lvl1pPr lvl="0">
              <a:defRPr sz="1100" b="1" kern="1000" spc="10" baseline="0">
                <a:solidFill>
                  <a:srgbClr val="000000">
                    <a:alpha val="90000"/>
                  </a:srgbClr>
                </a:solidFill>
                <a:effectLst>
                  <a:outerShdw blurRad="25400" dist="25400" dir="2700000" algn="tl">
                    <a:srgbClr val="000000">
                      <a:alpha val="0"/>
                    </a:srgbClr>
                  </a:outerShdw>
                </a:effectLst>
              </a:defRPr>
            </a:lvl1pPr>
          </a:lstStyle>
          <a:p>
            <a:pPr defTabSz="914400"/>
            <a:r>
              <a:rPr lang="en-US" spc="30" dirty="0"/>
              <a:t>CONFIDENTI</a:t>
            </a:r>
            <a:r>
              <a:rPr lang="en-US" spc="90" dirty="0"/>
              <a:t>AL</a:t>
            </a:r>
            <a:r>
              <a:rPr lang="en-US" dirty="0"/>
              <a:t>   </a:t>
            </a:r>
            <a:r>
              <a:rPr lang="en-US" b="0" spc="-10" dirty="0"/>
              <a:t>© F5 Networks, Inc.</a:t>
            </a:r>
          </a:p>
        </p:txBody>
      </p:sp>
    </p:spTree>
    <p:extLst>
      <p:ext uri="{BB962C8B-B14F-4D97-AF65-F5344CB8AC3E}">
        <p14:creationId xmlns:p14="http://schemas.microsoft.com/office/powerpoint/2010/main" val="2667482598"/>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Lst>
  <p:txStyles>
    <p:titleStyle>
      <a:lvl1pPr algn="l" defTabSz="914400" rtl="0" eaLnBrk="1" latinLnBrk="0" hangingPunct="1">
        <a:lnSpc>
          <a:spcPct val="90000"/>
        </a:lnSpc>
        <a:spcBef>
          <a:spcPct val="0"/>
        </a:spcBef>
        <a:buNone/>
        <a:defRPr sz="4000" kern="1200" spc="-20" baseline="0">
          <a:solidFill>
            <a:schemeClr val="tx1"/>
          </a:solidFill>
          <a:effectLst>
            <a:outerShdw blurRad="25400" dist="25400" dir="2700000" algn="tl">
              <a:srgbClr val="000000">
                <a:alpha val="0"/>
              </a:srgbClr>
            </a:outerShdw>
          </a:effectLst>
          <a:latin typeface="+mj-lt"/>
          <a:ea typeface="+mj-ea"/>
          <a:cs typeface="+mj-cs"/>
        </a:defRPr>
      </a:lvl1pPr>
    </p:titleStyle>
    <p:bodyStyle>
      <a:lvl1pPr marL="274320" indent="-274320" algn="l" defTabSz="274320" rtl="0" eaLnBrk="1" latinLnBrk="0" hangingPunct="1">
        <a:lnSpc>
          <a:spcPct val="90000"/>
        </a:lnSpc>
        <a:spcBef>
          <a:spcPts val="1200"/>
        </a:spcBef>
        <a:spcAft>
          <a:spcPts val="600"/>
        </a:spcAft>
        <a:buClr>
          <a:srgbClr val="B2541A"/>
        </a:buClr>
        <a:buFont typeface="Arial" pitchFamily="34" charset="0"/>
        <a:buChar char="•"/>
        <a:tabLst/>
        <a:defRPr sz="2400" kern="1200" spc="10" baseline="0">
          <a:solidFill>
            <a:schemeClr val="tx2"/>
          </a:solidFill>
          <a:effectLst>
            <a:outerShdw blurRad="25400" dist="25400" dir="2700000" algn="tl">
              <a:srgbClr val="000000">
                <a:alpha val="0"/>
              </a:srgbClr>
            </a:outerShdw>
          </a:effectLst>
          <a:latin typeface="+mn-lt"/>
          <a:ea typeface="+mn-ea"/>
          <a:cs typeface="+mn-cs"/>
        </a:defRPr>
      </a:lvl1pPr>
      <a:lvl2pPr marL="548640" indent="-274320" algn="l" defTabSz="274320" rtl="0" eaLnBrk="1" latinLnBrk="0" hangingPunct="1">
        <a:lnSpc>
          <a:spcPct val="90000"/>
        </a:lnSpc>
        <a:spcBef>
          <a:spcPts val="0"/>
        </a:spcBef>
        <a:spcAft>
          <a:spcPts val="600"/>
        </a:spcAft>
        <a:buClr>
          <a:srgbClr val="B2541A"/>
        </a:buClr>
        <a:buFont typeface="Arial" pitchFamily="34" charset="0"/>
        <a:buChar char="•"/>
        <a:defRPr sz="2100" kern="1200" spc="10" baseline="0">
          <a:solidFill>
            <a:schemeClr val="tx2"/>
          </a:solidFill>
          <a:effectLst>
            <a:outerShdw blurRad="25400" dist="25400" dir="2700000" algn="tl">
              <a:srgbClr val="000000">
                <a:alpha val="0"/>
              </a:srgbClr>
            </a:outerShdw>
          </a:effectLst>
          <a:latin typeface="+mn-lt"/>
          <a:ea typeface="+mn-ea"/>
          <a:cs typeface="+mn-cs"/>
        </a:defRPr>
      </a:lvl2pPr>
      <a:lvl3pPr marL="822960" indent="-274320" algn="l" defTabSz="274320" rtl="0" eaLnBrk="1" latinLnBrk="0" hangingPunct="1">
        <a:lnSpc>
          <a:spcPct val="90000"/>
        </a:lnSpc>
        <a:spcBef>
          <a:spcPts val="0"/>
        </a:spcBef>
        <a:spcAft>
          <a:spcPts val="600"/>
        </a:spcAft>
        <a:buClr>
          <a:srgbClr val="B2541A"/>
        </a:buClr>
        <a:buFont typeface="Arial" pitchFamily="34" charset="0"/>
        <a:buChar char="•"/>
        <a:defRPr sz="2100" kern="1200" spc="10" baseline="0">
          <a:solidFill>
            <a:schemeClr val="tx2"/>
          </a:solidFill>
          <a:effectLst>
            <a:outerShdw blurRad="25400" dist="25400" dir="2700000" algn="tl">
              <a:srgbClr val="000000">
                <a:alpha val="0"/>
              </a:srgbClr>
            </a:outerShdw>
          </a:effectLst>
          <a:latin typeface="+mn-lt"/>
          <a:ea typeface="+mn-ea"/>
          <a:cs typeface="+mn-cs"/>
        </a:defRPr>
      </a:lvl3pPr>
      <a:lvl4pPr marL="1097280" indent="-274320" algn="l" defTabSz="274320" rtl="0" eaLnBrk="1" latinLnBrk="0" hangingPunct="1">
        <a:lnSpc>
          <a:spcPct val="90000"/>
        </a:lnSpc>
        <a:spcBef>
          <a:spcPts val="0"/>
        </a:spcBef>
        <a:spcAft>
          <a:spcPts val="600"/>
        </a:spcAft>
        <a:buClr>
          <a:srgbClr val="B2541A"/>
        </a:buClr>
        <a:buFont typeface="Arial" pitchFamily="34" charset="0"/>
        <a:buChar char="•"/>
        <a:defRPr sz="2100" kern="1200" spc="10" baseline="0">
          <a:solidFill>
            <a:schemeClr val="tx2"/>
          </a:solidFill>
          <a:effectLst>
            <a:outerShdw blurRad="25400" dist="25400" dir="2700000" algn="tl">
              <a:srgbClr val="000000">
                <a:alpha val="0"/>
              </a:srgbClr>
            </a:outerShdw>
          </a:effectLst>
          <a:latin typeface="+mn-lt"/>
          <a:ea typeface="+mn-ea"/>
          <a:cs typeface="+mn-cs"/>
        </a:defRPr>
      </a:lvl4pPr>
      <a:lvl5pPr marL="1371600" indent="-274320" algn="l" defTabSz="274320" rtl="0" eaLnBrk="1" latinLnBrk="0" hangingPunct="1">
        <a:lnSpc>
          <a:spcPct val="90000"/>
        </a:lnSpc>
        <a:spcBef>
          <a:spcPts val="0"/>
        </a:spcBef>
        <a:buClr>
          <a:srgbClr val="B2541A"/>
        </a:buClr>
        <a:buFont typeface="Arial" pitchFamily="34" charset="0"/>
        <a:buChar char="•"/>
        <a:tabLst/>
        <a:defRPr sz="2100" kern="1200" spc="10" baseline="0">
          <a:solidFill>
            <a:schemeClr val="tx2"/>
          </a:solidFill>
          <a:effectLst>
            <a:outerShdw blurRad="254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2.png"/><Relationship Id="rId7" Type="http://schemas.openxmlformats.org/officeDocument/2006/relationships/image" Target="../media/image18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84.png"/><Relationship Id="rId5" Type="http://schemas.openxmlformats.org/officeDocument/2006/relationships/image" Target="../media/image23.emf"/><Relationship Id="rId4" Type="http://schemas.openxmlformats.org/officeDocument/2006/relationships/image" Target="../media/image183.png"/><Relationship Id="rId9" Type="http://schemas.openxmlformats.org/officeDocument/2006/relationships/image" Target="../media/image18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 Id="rId5" Type="http://schemas.openxmlformats.org/officeDocument/2006/relationships/image" Target="../media/image93.png"/><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jpeg"/></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113.png"/><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24.png"/><Relationship Id="rId4" Type="http://schemas.openxmlformats.org/officeDocument/2006/relationships/image" Target="../media/image123.png"/></Relationships>
</file>

<file path=ppt/slides/_rels/slide7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7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7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37.png"/></Relationships>
</file>

<file path=ppt/slides/_rels/slide8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142.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5" Type="http://schemas.openxmlformats.org/officeDocument/2006/relationships/image" Target="../media/image15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s>
</file>

<file path=ppt/slides/_rels/slide89.xml.rels><?xml version="1.0" encoding="UTF-8" standalone="yes"?>
<Relationships xmlns="http://schemas.openxmlformats.org/package/2006/relationships"><Relationship Id="rId3" Type="http://schemas.openxmlformats.org/officeDocument/2006/relationships/hyperlink" Target="https://devcentral.f5.com/codeshare/f5-analytics-iapp" TargetMode="External"/><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hyperlink" Target="https://apps.splunk.com/apps/id/f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9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xml"/><Relationship Id="rId5" Type="http://schemas.openxmlformats.org/officeDocument/2006/relationships/image" Target="../media/image162.png"/><Relationship Id="rId4" Type="http://schemas.openxmlformats.org/officeDocument/2006/relationships/image" Target="../media/image161.png"/></Relationships>
</file>

<file path=ppt/slides/_rels/slide9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f5.com/pdf/solution-center/splunk-templates-for-apm.pdf" TargetMode="External"/><Relationship Id="rId5" Type="http://schemas.openxmlformats.org/officeDocument/2006/relationships/image" Target="../media/image165.png"/><Relationship Id="rId4" Type="http://schemas.openxmlformats.org/officeDocument/2006/relationships/image" Target="../media/image16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1.xml"/><Relationship Id="rId4" Type="http://schemas.openxmlformats.org/officeDocument/2006/relationships/image" Target="../media/image168.png"/></Relationships>
</file>

<file path=ppt/slides/_rels/slide97.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1645920"/>
            <a:ext cx="9995852" cy="1463040"/>
          </a:xfrm>
        </p:spPr>
        <p:txBody>
          <a:bodyPr/>
          <a:lstStyle/>
          <a:p>
            <a:r>
              <a:rPr lang="en-US" sz="4800" dirty="0"/>
              <a:t>F5 Sacramento </a:t>
            </a:r>
            <a:r>
              <a:rPr lang="en-US" sz="4800" dirty="0" err="1"/>
              <a:t>UserGroup</a:t>
            </a:r>
            <a:br>
              <a:rPr lang="en-US" sz="4800" dirty="0"/>
            </a:br>
            <a:r>
              <a:rPr lang="en-US" sz="4800" dirty="0"/>
              <a:t>Logging &amp; Monitoring</a:t>
            </a:r>
          </a:p>
        </p:txBody>
      </p:sp>
      <p:sp>
        <p:nvSpPr>
          <p:cNvPr id="5" name="Subtitle 4"/>
          <p:cNvSpPr>
            <a:spLocks noGrp="1"/>
          </p:cNvSpPr>
          <p:nvPr>
            <p:ph type="body" idx="1"/>
          </p:nvPr>
        </p:nvSpPr>
        <p:spPr>
          <a:xfrm>
            <a:off x="379412" y="4724400"/>
            <a:ext cx="3581400" cy="1828800"/>
          </a:xfrm>
        </p:spPr>
        <p:txBody>
          <a:bodyPr/>
          <a:lstStyle/>
          <a:p>
            <a:r>
              <a:rPr lang="en-US" dirty="0"/>
              <a:t>Chas Lesley</a:t>
            </a:r>
          </a:p>
          <a:p>
            <a:r>
              <a:rPr lang="en-US" dirty="0"/>
              <a:t>System Engineer</a:t>
            </a:r>
          </a:p>
          <a:p>
            <a:endParaRPr lang="en-US" dirty="0"/>
          </a:p>
          <a:p>
            <a:r>
              <a:rPr lang="en-US" dirty="0"/>
              <a:t>Tony </a:t>
            </a:r>
            <a:r>
              <a:rPr lang="en-US" dirty="0" err="1"/>
              <a:t>Ganzer</a:t>
            </a:r>
            <a:endParaRPr lang="en-US" dirty="0"/>
          </a:p>
          <a:p>
            <a:r>
              <a:rPr lang="en-US" dirty="0"/>
              <a:t>Territory Account Manager</a:t>
            </a:r>
          </a:p>
          <a:p>
            <a:endParaRPr lang="en-US" dirty="0"/>
          </a:p>
        </p:txBody>
      </p:sp>
    </p:spTree>
    <p:extLst>
      <p:ext uri="{BB962C8B-B14F-4D97-AF65-F5344CB8AC3E}">
        <p14:creationId xmlns:p14="http://schemas.microsoft.com/office/powerpoint/2010/main" val="306186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6388" y="2240280"/>
            <a:ext cx="12801600" cy="2377440"/>
          </a:xfrm>
          <a:prstGeom prst="rect">
            <a:avLst/>
          </a:prstGeom>
          <a:solidFill>
            <a:schemeClr val="tx2">
              <a:lumMod val="20000"/>
              <a:lumOff val="80000"/>
            </a:schemeClr>
          </a:solidFill>
          <a:ln w="38100">
            <a:noFill/>
          </a:ln>
        </p:spPr>
        <p:txBody>
          <a:bodyPr rot="0" spcFirstLastPara="0" vertOverflow="overflow" horzOverflow="overflow" vert="horz" wrap="square" lIns="228600" tIns="0" rIns="91440" bIns="0" numCol="1" spcCol="0" rtlCol="0" fromWordArt="0" anchor="ctr" anchorCtr="0" forceAA="0" compatLnSpc="1">
            <a:prstTxWarp prst="textNoShape">
              <a:avLst/>
            </a:prstTxWarp>
            <a:noAutofit/>
          </a:bodyPr>
          <a:lstStyle/>
          <a:p>
            <a:pPr marL="320040" indent="-320040">
              <a:lnSpc>
                <a:spcPct val="80000"/>
              </a:lnSpc>
              <a:spcAft>
                <a:spcPts val="1200"/>
              </a:spcAft>
              <a:buFont typeface="Arial" pitchFamily="34" charset="0"/>
              <a:buChar char="•"/>
            </a:pPr>
            <a:endParaRPr lang="en-US" sz="2800" dirty="0">
              <a:solidFill>
                <a:srgbClr val="004892"/>
              </a:solidFill>
              <a:effectLst>
                <a:outerShdw blurRad="38100" dist="25400" dir="2700000" algn="tl">
                  <a:srgbClr val="000000">
                    <a:alpha val="0"/>
                  </a:srgbClr>
                </a:outerShdw>
              </a:effectLst>
              <a:latin typeface="+mj-lt"/>
            </a:endParaRPr>
          </a:p>
        </p:txBody>
      </p:sp>
      <p:grpSp>
        <p:nvGrpSpPr>
          <p:cNvPr id="19" name="Group 18"/>
          <p:cNvGrpSpPr/>
          <p:nvPr/>
        </p:nvGrpSpPr>
        <p:grpSpPr>
          <a:xfrm>
            <a:off x="5486400" y="2860426"/>
            <a:ext cx="1463040" cy="1254374"/>
            <a:chOff x="5486400" y="2860426"/>
            <a:chExt cx="1463040" cy="1254374"/>
          </a:xfrm>
          <a:solidFill>
            <a:schemeClr val="tx2"/>
          </a:solidFill>
        </p:grpSpPr>
        <p:sp>
          <p:nvSpPr>
            <p:cNvPr id="44" name="TextBox 43"/>
            <p:cNvSpPr txBox="1"/>
            <p:nvPr/>
          </p:nvSpPr>
          <p:spPr>
            <a:xfrm>
              <a:off x="548640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Server</a:t>
              </a:r>
              <a:br>
                <a:rPr lang="en-US" sz="1700" dirty="0">
                  <a:solidFill>
                    <a:schemeClr val="tx2"/>
                  </a:solidFill>
                </a:rPr>
              </a:br>
              <a:r>
                <a:rPr lang="en-US" sz="1700" dirty="0">
                  <a:solidFill>
                    <a:schemeClr val="tx2"/>
                  </a:solidFill>
                </a:rPr>
                <a:t>status</a:t>
              </a:r>
            </a:p>
          </p:txBody>
        </p:sp>
        <p:grpSp>
          <p:nvGrpSpPr>
            <p:cNvPr id="23" name="Group 22"/>
            <p:cNvGrpSpPr/>
            <p:nvPr/>
          </p:nvGrpSpPr>
          <p:grpSpPr>
            <a:xfrm>
              <a:off x="5807164" y="2860426"/>
              <a:ext cx="821513" cy="664709"/>
              <a:chOff x="3441700" y="1125538"/>
              <a:chExt cx="498475" cy="403225"/>
            </a:xfrm>
            <a:grpFill/>
          </p:grpSpPr>
          <p:sp>
            <p:nvSpPr>
              <p:cNvPr id="25" name="Freeform 29"/>
              <p:cNvSpPr>
                <a:spLocks noEditPoints="1"/>
              </p:cNvSpPr>
              <p:nvPr/>
            </p:nvSpPr>
            <p:spPr bwMode="auto">
              <a:xfrm>
                <a:off x="3441700" y="1412875"/>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30"/>
              <p:cNvSpPr>
                <a:spLocks noEditPoints="1"/>
              </p:cNvSpPr>
              <p:nvPr/>
            </p:nvSpPr>
            <p:spPr bwMode="auto">
              <a:xfrm>
                <a:off x="3441700" y="1268413"/>
                <a:ext cx="498475" cy="115888"/>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31"/>
              <p:cNvSpPr>
                <a:spLocks noEditPoints="1"/>
              </p:cNvSpPr>
              <p:nvPr/>
            </p:nvSpPr>
            <p:spPr bwMode="auto">
              <a:xfrm>
                <a:off x="3441700" y="1125538"/>
                <a:ext cx="498475" cy="114300"/>
              </a:xfrm>
              <a:custGeom>
                <a:avLst/>
                <a:gdLst>
                  <a:gd name="T0" fmla="*/ 523 w 555"/>
                  <a:gd name="T1" fmla="*/ 0 h 128"/>
                  <a:gd name="T2" fmla="*/ 32 w 555"/>
                  <a:gd name="T3" fmla="*/ 0 h 128"/>
                  <a:gd name="T4" fmla="*/ 0 w 555"/>
                  <a:gd name="T5" fmla="*/ 32 h 128"/>
                  <a:gd name="T6" fmla="*/ 0 w 555"/>
                  <a:gd name="T7" fmla="*/ 96 h 128"/>
                  <a:gd name="T8" fmla="*/ 32 w 555"/>
                  <a:gd name="T9" fmla="*/ 128 h 128"/>
                  <a:gd name="T10" fmla="*/ 523 w 555"/>
                  <a:gd name="T11" fmla="*/ 128 h 128"/>
                  <a:gd name="T12" fmla="*/ 555 w 555"/>
                  <a:gd name="T13" fmla="*/ 96 h 128"/>
                  <a:gd name="T14" fmla="*/ 555 w 555"/>
                  <a:gd name="T15" fmla="*/ 32 h 128"/>
                  <a:gd name="T16" fmla="*/ 523 w 555"/>
                  <a:gd name="T17" fmla="*/ 0 h 128"/>
                  <a:gd name="T18" fmla="*/ 278 w 555"/>
                  <a:gd name="T19" fmla="*/ 106 h 128"/>
                  <a:gd name="T20" fmla="*/ 235 w 555"/>
                  <a:gd name="T21" fmla="*/ 64 h 128"/>
                  <a:gd name="T22" fmla="*/ 278 w 555"/>
                  <a:gd name="T23" fmla="*/ 21 h 128"/>
                  <a:gd name="T24" fmla="*/ 320 w 555"/>
                  <a:gd name="T25" fmla="*/ 64 h 128"/>
                  <a:gd name="T26" fmla="*/ 278 w 555"/>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128">
                    <a:moveTo>
                      <a:pt x="523" y="0"/>
                    </a:moveTo>
                    <a:cubicBezTo>
                      <a:pt x="32" y="0"/>
                      <a:pt x="32" y="0"/>
                      <a:pt x="32" y="0"/>
                    </a:cubicBezTo>
                    <a:cubicBezTo>
                      <a:pt x="15" y="0"/>
                      <a:pt x="0" y="14"/>
                      <a:pt x="0" y="32"/>
                    </a:cubicBezTo>
                    <a:cubicBezTo>
                      <a:pt x="0" y="96"/>
                      <a:pt x="0" y="96"/>
                      <a:pt x="0" y="96"/>
                    </a:cubicBezTo>
                    <a:cubicBezTo>
                      <a:pt x="0" y="113"/>
                      <a:pt x="15" y="128"/>
                      <a:pt x="32" y="128"/>
                    </a:cubicBezTo>
                    <a:cubicBezTo>
                      <a:pt x="523" y="128"/>
                      <a:pt x="523" y="128"/>
                      <a:pt x="523" y="128"/>
                    </a:cubicBezTo>
                    <a:cubicBezTo>
                      <a:pt x="541" y="128"/>
                      <a:pt x="555" y="113"/>
                      <a:pt x="555" y="96"/>
                    </a:cubicBezTo>
                    <a:cubicBezTo>
                      <a:pt x="555" y="32"/>
                      <a:pt x="555" y="32"/>
                      <a:pt x="555" y="32"/>
                    </a:cubicBezTo>
                    <a:cubicBezTo>
                      <a:pt x="555" y="14"/>
                      <a:pt x="541" y="0"/>
                      <a:pt x="523" y="0"/>
                    </a:cubicBezTo>
                    <a:close/>
                    <a:moveTo>
                      <a:pt x="278" y="106"/>
                    </a:moveTo>
                    <a:cubicBezTo>
                      <a:pt x="254" y="106"/>
                      <a:pt x="235" y="87"/>
                      <a:pt x="235" y="64"/>
                    </a:cubicBezTo>
                    <a:cubicBezTo>
                      <a:pt x="235" y="40"/>
                      <a:pt x="254" y="21"/>
                      <a:pt x="278" y="21"/>
                    </a:cubicBezTo>
                    <a:cubicBezTo>
                      <a:pt x="301" y="21"/>
                      <a:pt x="320" y="40"/>
                      <a:pt x="320" y="64"/>
                    </a:cubicBezTo>
                    <a:cubicBezTo>
                      <a:pt x="320" y="87"/>
                      <a:pt x="301" y="106"/>
                      <a:pt x="27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grpSp>
        <p:nvGrpSpPr>
          <p:cNvPr id="16" name="Group 15"/>
          <p:cNvGrpSpPr/>
          <p:nvPr/>
        </p:nvGrpSpPr>
        <p:grpSpPr>
          <a:xfrm>
            <a:off x="9875520" y="2804160"/>
            <a:ext cx="1463040" cy="1310640"/>
            <a:chOff x="9875520" y="2804160"/>
            <a:chExt cx="1463040" cy="1310640"/>
          </a:xfrm>
          <a:solidFill>
            <a:schemeClr val="tx2"/>
          </a:solidFill>
        </p:grpSpPr>
        <p:sp>
          <p:nvSpPr>
            <p:cNvPr id="47" name="TextBox 46"/>
            <p:cNvSpPr txBox="1"/>
            <p:nvPr/>
          </p:nvSpPr>
          <p:spPr>
            <a:xfrm>
              <a:off x="987552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Resource</a:t>
              </a:r>
              <a:br>
                <a:rPr lang="en-US" sz="1700" dirty="0">
                  <a:solidFill>
                    <a:schemeClr val="tx2"/>
                  </a:solidFill>
                </a:rPr>
              </a:br>
              <a:r>
                <a:rPr lang="en-US" sz="1700" dirty="0">
                  <a:solidFill>
                    <a:schemeClr val="tx2"/>
                  </a:solidFill>
                </a:rPr>
                <a:t>capacity</a:t>
              </a:r>
            </a:p>
          </p:txBody>
        </p:sp>
        <p:sp>
          <p:nvSpPr>
            <p:cNvPr id="40" name="Freeform 31"/>
            <p:cNvSpPr>
              <a:spLocks noEditPoints="1"/>
            </p:cNvSpPr>
            <p:nvPr/>
          </p:nvSpPr>
          <p:spPr bwMode="auto">
            <a:xfrm>
              <a:off x="10137417" y="2804160"/>
              <a:ext cx="939247" cy="777240"/>
            </a:xfrm>
            <a:custGeom>
              <a:avLst/>
              <a:gdLst>
                <a:gd name="T0" fmla="*/ 119 w 632"/>
                <a:gd name="T1" fmla="*/ 384 h 523"/>
                <a:gd name="T2" fmla="*/ 513 w 632"/>
                <a:gd name="T3" fmla="*/ 384 h 523"/>
                <a:gd name="T4" fmla="*/ 588 w 632"/>
                <a:gd name="T5" fmla="*/ 309 h 523"/>
                <a:gd name="T6" fmla="*/ 588 w 632"/>
                <a:gd name="T7" fmla="*/ 75 h 523"/>
                <a:gd name="T8" fmla="*/ 513 w 632"/>
                <a:gd name="T9" fmla="*/ 0 h 523"/>
                <a:gd name="T10" fmla="*/ 119 w 632"/>
                <a:gd name="T11" fmla="*/ 0 h 523"/>
                <a:gd name="T12" fmla="*/ 44 w 632"/>
                <a:gd name="T13" fmla="*/ 75 h 523"/>
                <a:gd name="T14" fmla="*/ 44 w 632"/>
                <a:gd name="T15" fmla="*/ 309 h 523"/>
                <a:gd name="T16" fmla="*/ 119 w 632"/>
                <a:gd name="T17" fmla="*/ 384 h 523"/>
                <a:gd name="T18" fmla="*/ 97 w 632"/>
                <a:gd name="T19" fmla="*/ 96 h 523"/>
                <a:gd name="T20" fmla="*/ 140 w 632"/>
                <a:gd name="T21" fmla="*/ 53 h 523"/>
                <a:gd name="T22" fmla="*/ 490 w 632"/>
                <a:gd name="T23" fmla="*/ 53 h 523"/>
                <a:gd name="T24" fmla="*/ 535 w 632"/>
                <a:gd name="T25" fmla="*/ 96 h 523"/>
                <a:gd name="T26" fmla="*/ 535 w 632"/>
                <a:gd name="T27" fmla="*/ 289 h 523"/>
                <a:gd name="T28" fmla="*/ 491 w 632"/>
                <a:gd name="T29" fmla="*/ 331 h 523"/>
                <a:gd name="T30" fmla="*/ 139 w 632"/>
                <a:gd name="T31" fmla="*/ 331 h 523"/>
                <a:gd name="T32" fmla="*/ 97 w 632"/>
                <a:gd name="T33" fmla="*/ 289 h 523"/>
                <a:gd name="T34" fmla="*/ 97 w 632"/>
                <a:gd name="T35" fmla="*/ 96 h 523"/>
                <a:gd name="T36" fmla="*/ 614 w 632"/>
                <a:gd name="T37" fmla="*/ 523 h 523"/>
                <a:gd name="T38" fmla="*/ 18 w 632"/>
                <a:gd name="T39" fmla="*/ 523 h 523"/>
                <a:gd name="T40" fmla="*/ 9 w 632"/>
                <a:gd name="T41" fmla="*/ 507 h 523"/>
                <a:gd name="T42" fmla="*/ 74 w 632"/>
                <a:gd name="T43" fmla="*/ 433 h 523"/>
                <a:gd name="T44" fmla="*/ 90 w 632"/>
                <a:gd name="T45" fmla="*/ 427 h 523"/>
                <a:gd name="T46" fmla="*/ 542 w 632"/>
                <a:gd name="T47" fmla="*/ 427 h 523"/>
                <a:gd name="T48" fmla="*/ 558 w 632"/>
                <a:gd name="T49" fmla="*/ 433 h 523"/>
                <a:gd name="T50" fmla="*/ 624 w 632"/>
                <a:gd name="T51" fmla="*/ 507 h 523"/>
                <a:gd name="T52" fmla="*/ 614 w 632"/>
                <a:gd name="T53" fmla="*/ 523 h 523"/>
                <a:gd name="T54" fmla="*/ 418 w 632"/>
                <a:gd name="T55" fmla="*/ 277 h 523"/>
                <a:gd name="T56" fmla="*/ 418 w 632"/>
                <a:gd name="T57" fmla="*/ 160 h 523"/>
                <a:gd name="T58" fmla="*/ 365 w 632"/>
                <a:gd name="T59" fmla="*/ 160 h 523"/>
                <a:gd name="T60" fmla="*/ 365 w 632"/>
                <a:gd name="T61" fmla="*/ 277 h 523"/>
                <a:gd name="T62" fmla="*/ 343 w 632"/>
                <a:gd name="T63" fmla="*/ 277 h 523"/>
                <a:gd name="T64" fmla="*/ 343 w 632"/>
                <a:gd name="T65" fmla="*/ 85 h 523"/>
                <a:gd name="T66" fmla="*/ 290 w 632"/>
                <a:gd name="T67" fmla="*/ 85 h 523"/>
                <a:gd name="T68" fmla="*/ 290 w 632"/>
                <a:gd name="T69" fmla="*/ 277 h 523"/>
                <a:gd name="T70" fmla="*/ 269 w 632"/>
                <a:gd name="T71" fmla="*/ 277 h 523"/>
                <a:gd name="T72" fmla="*/ 269 w 632"/>
                <a:gd name="T73" fmla="*/ 203 h 523"/>
                <a:gd name="T74" fmla="*/ 215 w 632"/>
                <a:gd name="T75" fmla="*/ 203 h 523"/>
                <a:gd name="T76" fmla="*/ 215 w 632"/>
                <a:gd name="T77" fmla="*/ 277 h 523"/>
                <a:gd name="T78" fmla="*/ 183 w 632"/>
                <a:gd name="T79" fmla="*/ 277 h 523"/>
                <a:gd name="T80" fmla="*/ 183 w 632"/>
                <a:gd name="T81" fmla="*/ 299 h 523"/>
                <a:gd name="T82" fmla="*/ 450 w 632"/>
                <a:gd name="T83" fmla="*/ 299 h 523"/>
                <a:gd name="T84" fmla="*/ 450 w 632"/>
                <a:gd name="T85" fmla="*/ 277 h 523"/>
                <a:gd name="T86" fmla="*/ 418 w 632"/>
                <a:gd name="T87" fmla="*/ 2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523">
                  <a:moveTo>
                    <a:pt x="119" y="384"/>
                  </a:moveTo>
                  <a:cubicBezTo>
                    <a:pt x="513" y="384"/>
                    <a:pt x="513" y="384"/>
                    <a:pt x="513" y="384"/>
                  </a:cubicBezTo>
                  <a:cubicBezTo>
                    <a:pt x="555" y="384"/>
                    <a:pt x="588" y="351"/>
                    <a:pt x="588" y="309"/>
                  </a:cubicBezTo>
                  <a:cubicBezTo>
                    <a:pt x="588" y="75"/>
                    <a:pt x="588" y="75"/>
                    <a:pt x="588" y="75"/>
                  </a:cubicBezTo>
                  <a:cubicBezTo>
                    <a:pt x="588" y="34"/>
                    <a:pt x="555" y="0"/>
                    <a:pt x="513" y="0"/>
                  </a:cubicBezTo>
                  <a:cubicBezTo>
                    <a:pt x="119" y="0"/>
                    <a:pt x="119" y="0"/>
                    <a:pt x="119" y="0"/>
                  </a:cubicBezTo>
                  <a:cubicBezTo>
                    <a:pt x="78" y="0"/>
                    <a:pt x="44" y="34"/>
                    <a:pt x="44" y="75"/>
                  </a:cubicBezTo>
                  <a:cubicBezTo>
                    <a:pt x="44" y="309"/>
                    <a:pt x="44" y="309"/>
                    <a:pt x="44" y="309"/>
                  </a:cubicBezTo>
                  <a:cubicBezTo>
                    <a:pt x="44" y="351"/>
                    <a:pt x="78" y="384"/>
                    <a:pt x="119" y="384"/>
                  </a:cubicBezTo>
                  <a:close/>
                  <a:moveTo>
                    <a:pt x="97" y="96"/>
                  </a:moveTo>
                  <a:cubicBezTo>
                    <a:pt x="97" y="73"/>
                    <a:pt x="117" y="53"/>
                    <a:pt x="140" y="53"/>
                  </a:cubicBezTo>
                  <a:cubicBezTo>
                    <a:pt x="490" y="53"/>
                    <a:pt x="490" y="53"/>
                    <a:pt x="490" y="53"/>
                  </a:cubicBezTo>
                  <a:cubicBezTo>
                    <a:pt x="513" y="53"/>
                    <a:pt x="535" y="73"/>
                    <a:pt x="535" y="96"/>
                  </a:cubicBezTo>
                  <a:cubicBezTo>
                    <a:pt x="535" y="289"/>
                    <a:pt x="535" y="289"/>
                    <a:pt x="535" y="289"/>
                  </a:cubicBezTo>
                  <a:cubicBezTo>
                    <a:pt x="535" y="312"/>
                    <a:pt x="514" y="331"/>
                    <a:pt x="491" y="331"/>
                  </a:cubicBezTo>
                  <a:cubicBezTo>
                    <a:pt x="139" y="331"/>
                    <a:pt x="139" y="331"/>
                    <a:pt x="139" y="331"/>
                  </a:cubicBezTo>
                  <a:cubicBezTo>
                    <a:pt x="116" y="331"/>
                    <a:pt x="97" y="312"/>
                    <a:pt x="97" y="289"/>
                  </a:cubicBezTo>
                  <a:lnTo>
                    <a:pt x="97" y="96"/>
                  </a:lnTo>
                  <a:close/>
                  <a:moveTo>
                    <a:pt x="614" y="523"/>
                  </a:moveTo>
                  <a:cubicBezTo>
                    <a:pt x="18" y="523"/>
                    <a:pt x="18" y="523"/>
                    <a:pt x="18" y="523"/>
                  </a:cubicBezTo>
                  <a:cubicBezTo>
                    <a:pt x="6" y="523"/>
                    <a:pt x="0" y="518"/>
                    <a:pt x="9" y="507"/>
                  </a:cubicBezTo>
                  <a:cubicBezTo>
                    <a:pt x="74" y="433"/>
                    <a:pt x="74" y="433"/>
                    <a:pt x="74" y="433"/>
                  </a:cubicBezTo>
                  <a:cubicBezTo>
                    <a:pt x="80" y="427"/>
                    <a:pt x="86" y="427"/>
                    <a:pt x="90" y="427"/>
                  </a:cubicBezTo>
                  <a:cubicBezTo>
                    <a:pt x="542" y="427"/>
                    <a:pt x="542" y="427"/>
                    <a:pt x="542" y="427"/>
                  </a:cubicBezTo>
                  <a:cubicBezTo>
                    <a:pt x="547" y="427"/>
                    <a:pt x="553" y="427"/>
                    <a:pt x="558" y="433"/>
                  </a:cubicBezTo>
                  <a:cubicBezTo>
                    <a:pt x="624" y="507"/>
                    <a:pt x="624" y="507"/>
                    <a:pt x="624" y="507"/>
                  </a:cubicBezTo>
                  <a:cubicBezTo>
                    <a:pt x="632" y="518"/>
                    <a:pt x="626" y="523"/>
                    <a:pt x="614" y="523"/>
                  </a:cubicBezTo>
                  <a:close/>
                  <a:moveTo>
                    <a:pt x="418" y="277"/>
                  </a:moveTo>
                  <a:cubicBezTo>
                    <a:pt x="418" y="160"/>
                    <a:pt x="418" y="160"/>
                    <a:pt x="418" y="160"/>
                  </a:cubicBezTo>
                  <a:cubicBezTo>
                    <a:pt x="365" y="160"/>
                    <a:pt x="365" y="160"/>
                    <a:pt x="365" y="160"/>
                  </a:cubicBezTo>
                  <a:cubicBezTo>
                    <a:pt x="365" y="277"/>
                    <a:pt x="365" y="277"/>
                    <a:pt x="365" y="277"/>
                  </a:cubicBezTo>
                  <a:cubicBezTo>
                    <a:pt x="343" y="277"/>
                    <a:pt x="343" y="277"/>
                    <a:pt x="343" y="277"/>
                  </a:cubicBezTo>
                  <a:cubicBezTo>
                    <a:pt x="343" y="85"/>
                    <a:pt x="343" y="85"/>
                    <a:pt x="343" y="85"/>
                  </a:cubicBezTo>
                  <a:cubicBezTo>
                    <a:pt x="290" y="85"/>
                    <a:pt x="290" y="85"/>
                    <a:pt x="290" y="85"/>
                  </a:cubicBezTo>
                  <a:cubicBezTo>
                    <a:pt x="290" y="277"/>
                    <a:pt x="290" y="277"/>
                    <a:pt x="290" y="277"/>
                  </a:cubicBezTo>
                  <a:cubicBezTo>
                    <a:pt x="269" y="277"/>
                    <a:pt x="269" y="277"/>
                    <a:pt x="269" y="277"/>
                  </a:cubicBezTo>
                  <a:cubicBezTo>
                    <a:pt x="269" y="203"/>
                    <a:pt x="269" y="203"/>
                    <a:pt x="269" y="203"/>
                  </a:cubicBezTo>
                  <a:cubicBezTo>
                    <a:pt x="215" y="203"/>
                    <a:pt x="215" y="203"/>
                    <a:pt x="215" y="203"/>
                  </a:cubicBezTo>
                  <a:cubicBezTo>
                    <a:pt x="215" y="277"/>
                    <a:pt x="215" y="277"/>
                    <a:pt x="215" y="277"/>
                  </a:cubicBezTo>
                  <a:cubicBezTo>
                    <a:pt x="183" y="277"/>
                    <a:pt x="183" y="277"/>
                    <a:pt x="183" y="277"/>
                  </a:cubicBezTo>
                  <a:cubicBezTo>
                    <a:pt x="183" y="299"/>
                    <a:pt x="183" y="299"/>
                    <a:pt x="183" y="299"/>
                  </a:cubicBezTo>
                  <a:cubicBezTo>
                    <a:pt x="450" y="299"/>
                    <a:pt x="450" y="299"/>
                    <a:pt x="450" y="299"/>
                  </a:cubicBezTo>
                  <a:cubicBezTo>
                    <a:pt x="450" y="277"/>
                    <a:pt x="450" y="277"/>
                    <a:pt x="450" y="277"/>
                  </a:cubicBezTo>
                  <a:lnTo>
                    <a:pt x="418" y="27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nvGrpSpPr>
          <p:cNvPr id="18" name="Group 17"/>
          <p:cNvGrpSpPr/>
          <p:nvPr/>
        </p:nvGrpSpPr>
        <p:grpSpPr>
          <a:xfrm>
            <a:off x="6949440" y="2853621"/>
            <a:ext cx="1463040" cy="1261179"/>
            <a:chOff x="6949440" y="2853621"/>
            <a:chExt cx="1463040" cy="1261179"/>
          </a:xfrm>
          <a:solidFill>
            <a:schemeClr val="tx2"/>
          </a:solidFill>
        </p:grpSpPr>
        <p:sp>
          <p:nvSpPr>
            <p:cNvPr id="45" name="TextBox 44"/>
            <p:cNvSpPr txBox="1"/>
            <p:nvPr/>
          </p:nvSpPr>
          <p:spPr>
            <a:xfrm>
              <a:off x="694944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Software</a:t>
              </a:r>
              <a:br>
                <a:rPr lang="en-US" sz="1700" dirty="0">
                  <a:solidFill>
                    <a:schemeClr val="tx2"/>
                  </a:solidFill>
                </a:rPr>
              </a:br>
              <a:r>
                <a:rPr lang="en-US" sz="1700" dirty="0">
                  <a:solidFill>
                    <a:schemeClr val="tx2"/>
                  </a:solidFill>
                </a:rPr>
                <a:t>type/version</a:t>
              </a:r>
            </a:p>
          </p:txBody>
        </p:sp>
        <p:sp>
          <p:nvSpPr>
            <p:cNvPr id="74" name="Freeform 82"/>
            <p:cNvSpPr>
              <a:spLocks noChangeAspect="1" noEditPoints="1"/>
            </p:cNvSpPr>
            <p:nvPr/>
          </p:nvSpPr>
          <p:spPr bwMode="auto">
            <a:xfrm>
              <a:off x="7289616" y="2853621"/>
              <a:ext cx="782689" cy="678317"/>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TextBox 47"/>
            <p:cNvSpPr txBox="1"/>
            <p:nvPr/>
          </p:nvSpPr>
          <p:spPr>
            <a:xfrm>
              <a:off x="7398731" y="3035808"/>
              <a:ext cx="564459" cy="366889"/>
            </a:xfrm>
            <a:prstGeom prst="rect">
              <a:avLst/>
            </a:prstGeom>
            <a:noFill/>
          </p:spPr>
          <p:txBody>
            <a:bodyPr wrap="none" lIns="0" tIns="0" rIns="0" bIns="0" rtlCol="0" anchor="ctr">
              <a:noAutofit/>
            </a:bodyPr>
            <a:lstStyle/>
            <a:p>
              <a:pPr algn="ctr">
                <a:lnSpc>
                  <a:spcPct val="90000"/>
                </a:lnSpc>
                <a:spcAft>
                  <a:spcPts val="600"/>
                </a:spcAft>
              </a:pPr>
              <a:r>
                <a:rPr lang="en-US" sz="2000" dirty="0">
                  <a:solidFill>
                    <a:schemeClr val="tx2"/>
                  </a:solidFill>
                  <a:latin typeface="Franklin Gothic Medium"/>
                  <a:cs typeface="Franklin Gothic Medium"/>
                </a:rPr>
                <a:t>v3.1</a:t>
              </a:r>
              <a:endParaRPr lang="en-US" sz="2000" kern="1200" dirty="0">
                <a:solidFill>
                  <a:schemeClr val="tx2"/>
                </a:solidFill>
                <a:effectLst>
                  <a:outerShdw blurRad="38100" dist="25400" dir="2700000" algn="tl">
                    <a:srgbClr val="000000">
                      <a:alpha val="0"/>
                    </a:srgbClr>
                  </a:outerShdw>
                </a:effectLst>
                <a:latin typeface="Franklin Gothic Medium"/>
                <a:cs typeface="Franklin Gothic Medium"/>
              </a:endParaRPr>
            </a:p>
          </p:txBody>
        </p:sp>
      </p:grpSp>
      <p:grpSp>
        <p:nvGrpSpPr>
          <p:cNvPr id="17" name="Group 16"/>
          <p:cNvGrpSpPr/>
          <p:nvPr/>
        </p:nvGrpSpPr>
        <p:grpSpPr>
          <a:xfrm>
            <a:off x="8412480" y="2853621"/>
            <a:ext cx="1463040" cy="1261179"/>
            <a:chOff x="8412480" y="2853621"/>
            <a:chExt cx="1463040" cy="1261179"/>
          </a:xfrm>
          <a:solidFill>
            <a:schemeClr val="tx2"/>
          </a:solidFill>
        </p:grpSpPr>
        <p:sp>
          <p:nvSpPr>
            <p:cNvPr id="46" name="TextBox 45"/>
            <p:cNvSpPr txBox="1"/>
            <p:nvPr/>
          </p:nvSpPr>
          <p:spPr>
            <a:xfrm>
              <a:off x="841248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App</a:t>
              </a:r>
              <a:br>
                <a:rPr lang="en-US" sz="1700" dirty="0">
                  <a:solidFill>
                    <a:schemeClr val="tx2"/>
                  </a:solidFill>
                </a:rPr>
              </a:br>
              <a:r>
                <a:rPr lang="en-US" sz="1700" dirty="0">
                  <a:solidFill>
                    <a:schemeClr val="tx2"/>
                  </a:solidFill>
                </a:rPr>
                <a:t>vulnerability</a:t>
              </a:r>
            </a:p>
          </p:txBody>
        </p:sp>
        <p:sp>
          <p:nvSpPr>
            <p:cNvPr id="75" name="Freeform 82"/>
            <p:cNvSpPr>
              <a:spLocks noChangeAspect="1" noEditPoints="1"/>
            </p:cNvSpPr>
            <p:nvPr/>
          </p:nvSpPr>
          <p:spPr bwMode="auto">
            <a:xfrm>
              <a:off x="8752656" y="2853621"/>
              <a:ext cx="782689" cy="678317"/>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6" name="TextBox 75"/>
            <p:cNvSpPr txBox="1"/>
            <p:nvPr/>
          </p:nvSpPr>
          <p:spPr>
            <a:xfrm>
              <a:off x="8861771" y="3035808"/>
              <a:ext cx="564459" cy="366889"/>
            </a:xfrm>
            <a:prstGeom prst="rect">
              <a:avLst/>
            </a:prstGeom>
            <a:noFill/>
          </p:spPr>
          <p:txBody>
            <a:bodyPr wrap="none" lIns="0" tIns="0" rIns="0" bIns="0" rtlCol="0" anchor="ctr">
              <a:noAutofit/>
            </a:bodyPr>
            <a:lstStyle/>
            <a:p>
              <a:pPr algn="ctr">
                <a:lnSpc>
                  <a:spcPct val="90000"/>
                </a:lnSpc>
                <a:spcAft>
                  <a:spcPts val="600"/>
                </a:spcAft>
              </a:pPr>
              <a:r>
                <a:rPr lang="en-US" sz="2000" dirty="0">
                  <a:solidFill>
                    <a:schemeClr val="tx2"/>
                  </a:solidFill>
                  <a:latin typeface="Franklin Gothic Medium"/>
                  <a:cs typeface="Franklin Gothic Medium"/>
                </a:rPr>
                <a:t>???</a:t>
              </a:r>
              <a:endParaRPr lang="en-US" sz="2000" kern="1200" dirty="0">
                <a:solidFill>
                  <a:schemeClr val="tx2"/>
                </a:solidFill>
                <a:effectLst>
                  <a:outerShdw blurRad="38100" dist="25400" dir="2700000" algn="tl">
                    <a:srgbClr val="000000">
                      <a:alpha val="0"/>
                    </a:srgbClr>
                  </a:outerShdw>
                </a:effectLst>
                <a:latin typeface="Franklin Gothic Medium"/>
                <a:cs typeface="Franklin Gothic Medium"/>
              </a:endParaRPr>
            </a:p>
          </p:txBody>
        </p:sp>
      </p:grpSp>
      <p:grpSp>
        <p:nvGrpSpPr>
          <p:cNvPr id="20" name="Group 19"/>
          <p:cNvGrpSpPr/>
          <p:nvPr/>
        </p:nvGrpSpPr>
        <p:grpSpPr>
          <a:xfrm>
            <a:off x="4023360" y="2853621"/>
            <a:ext cx="1463040" cy="1261179"/>
            <a:chOff x="4023360" y="2853621"/>
            <a:chExt cx="1463040" cy="1261179"/>
          </a:xfrm>
          <a:solidFill>
            <a:schemeClr val="tx2"/>
          </a:solidFill>
        </p:grpSpPr>
        <p:sp>
          <p:nvSpPr>
            <p:cNvPr id="43" name="TextBox 42"/>
            <p:cNvSpPr txBox="1"/>
            <p:nvPr/>
          </p:nvSpPr>
          <p:spPr>
            <a:xfrm>
              <a:off x="4023360" y="3749040"/>
              <a:ext cx="1463040" cy="365760"/>
            </a:xfrm>
            <a:prstGeom prst="rect">
              <a:avLst/>
            </a:prstGeom>
            <a:noFill/>
          </p:spPr>
          <p:txBody>
            <a:bodyPr wrap="square" lIns="0" tIns="0" rIns="0" bIns="0" rtlCol="0" anchor="t">
              <a:noAutofit/>
            </a:bodyPr>
            <a:lstStyle/>
            <a:p>
              <a:pPr algn="ctr">
                <a:lnSpc>
                  <a:spcPct val="85000"/>
                </a:lnSpc>
              </a:pPr>
              <a:r>
                <a:rPr lang="en-US" sz="1700" kern="1200" dirty="0">
                  <a:solidFill>
                    <a:schemeClr val="tx2"/>
                  </a:solidFill>
                  <a:cs typeface="Franklin Gothic Book"/>
                </a:rPr>
                <a:t>App health</a:t>
              </a:r>
            </a:p>
          </p:txBody>
        </p:sp>
        <p:grpSp>
          <p:nvGrpSpPr>
            <p:cNvPr id="6" name="Group 5"/>
            <p:cNvGrpSpPr/>
            <p:nvPr/>
          </p:nvGrpSpPr>
          <p:grpSpPr>
            <a:xfrm>
              <a:off x="4363536" y="2853621"/>
              <a:ext cx="782689" cy="678317"/>
              <a:chOff x="-3382217" y="1798150"/>
              <a:chExt cx="633058" cy="548640"/>
            </a:xfrm>
            <a:grpFill/>
          </p:grpSpPr>
          <p:sp>
            <p:nvSpPr>
              <p:cNvPr id="14" name="Freeform 82"/>
              <p:cNvSpPr>
                <a:spLocks noChangeAspect="1" noEditPoints="1"/>
              </p:cNvSpPr>
              <p:nvPr/>
            </p:nvSpPr>
            <p:spPr bwMode="auto">
              <a:xfrm>
                <a:off x="-3382217" y="1798150"/>
                <a:ext cx="633058" cy="548640"/>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9"/>
              <p:cNvSpPr>
                <a:spLocks noChangeAspect="1"/>
              </p:cNvSpPr>
              <p:nvPr/>
            </p:nvSpPr>
            <p:spPr bwMode="auto">
              <a:xfrm>
                <a:off x="-3229205" y="1963475"/>
                <a:ext cx="327034" cy="274320"/>
              </a:xfrm>
              <a:custGeom>
                <a:avLst/>
                <a:gdLst>
                  <a:gd name="T0" fmla="*/ 278 w 502"/>
                  <a:gd name="T1" fmla="*/ 421 h 421"/>
                  <a:gd name="T2" fmla="*/ 276 w 502"/>
                  <a:gd name="T3" fmla="*/ 421 h 421"/>
                  <a:gd name="T4" fmla="*/ 257 w 502"/>
                  <a:gd name="T5" fmla="*/ 403 h 421"/>
                  <a:gd name="T6" fmla="*/ 196 w 502"/>
                  <a:gd name="T7" fmla="*/ 104 h 421"/>
                  <a:gd name="T8" fmla="*/ 156 w 502"/>
                  <a:gd name="T9" fmla="*/ 218 h 421"/>
                  <a:gd name="T10" fmla="*/ 135 w 502"/>
                  <a:gd name="T11" fmla="*/ 232 h 421"/>
                  <a:gd name="T12" fmla="*/ 22 w 502"/>
                  <a:gd name="T13" fmla="*/ 232 h 421"/>
                  <a:gd name="T14" fmla="*/ 0 w 502"/>
                  <a:gd name="T15" fmla="*/ 210 h 421"/>
                  <a:gd name="T16" fmla="*/ 22 w 502"/>
                  <a:gd name="T17" fmla="*/ 189 h 421"/>
                  <a:gd name="T18" fmla="*/ 120 w 502"/>
                  <a:gd name="T19" fmla="*/ 189 h 421"/>
                  <a:gd name="T20" fmla="*/ 182 w 502"/>
                  <a:gd name="T21" fmla="*/ 15 h 421"/>
                  <a:gd name="T22" fmla="*/ 204 w 502"/>
                  <a:gd name="T23" fmla="*/ 1 h 421"/>
                  <a:gd name="T24" fmla="*/ 223 w 502"/>
                  <a:gd name="T25" fmla="*/ 18 h 421"/>
                  <a:gd name="T26" fmla="*/ 284 w 502"/>
                  <a:gd name="T27" fmla="*/ 319 h 421"/>
                  <a:gd name="T28" fmla="*/ 329 w 502"/>
                  <a:gd name="T29" fmla="*/ 195 h 421"/>
                  <a:gd name="T30" fmla="*/ 350 w 502"/>
                  <a:gd name="T31" fmla="*/ 180 h 421"/>
                  <a:gd name="T32" fmla="*/ 480 w 502"/>
                  <a:gd name="T33" fmla="*/ 180 h 421"/>
                  <a:gd name="T34" fmla="*/ 502 w 502"/>
                  <a:gd name="T35" fmla="*/ 202 h 421"/>
                  <a:gd name="T36" fmla="*/ 480 w 502"/>
                  <a:gd name="T37" fmla="*/ 224 h 421"/>
                  <a:gd name="T38" fmla="*/ 365 w 502"/>
                  <a:gd name="T39" fmla="*/ 224 h 421"/>
                  <a:gd name="T40" fmla="*/ 298 w 502"/>
                  <a:gd name="T41" fmla="*/ 406 h 421"/>
                  <a:gd name="T42" fmla="*/ 278 w 502"/>
                  <a:gd name="T4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2" h="421">
                    <a:moveTo>
                      <a:pt x="278" y="421"/>
                    </a:moveTo>
                    <a:cubicBezTo>
                      <a:pt x="277" y="421"/>
                      <a:pt x="277" y="421"/>
                      <a:pt x="276" y="421"/>
                    </a:cubicBezTo>
                    <a:cubicBezTo>
                      <a:pt x="267" y="420"/>
                      <a:pt x="259" y="413"/>
                      <a:pt x="257" y="403"/>
                    </a:cubicBezTo>
                    <a:cubicBezTo>
                      <a:pt x="196" y="104"/>
                      <a:pt x="196" y="104"/>
                      <a:pt x="196" y="104"/>
                    </a:cubicBezTo>
                    <a:cubicBezTo>
                      <a:pt x="156" y="218"/>
                      <a:pt x="156" y="218"/>
                      <a:pt x="156" y="218"/>
                    </a:cubicBezTo>
                    <a:cubicBezTo>
                      <a:pt x="152" y="226"/>
                      <a:pt x="144" y="232"/>
                      <a:pt x="135" y="232"/>
                    </a:cubicBezTo>
                    <a:cubicBezTo>
                      <a:pt x="22" y="232"/>
                      <a:pt x="22" y="232"/>
                      <a:pt x="22" y="232"/>
                    </a:cubicBezTo>
                    <a:cubicBezTo>
                      <a:pt x="10" y="232"/>
                      <a:pt x="0" y="222"/>
                      <a:pt x="0" y="210"/>
                    </a:cubicBezTo>
                    <a:cubicBezTo>
                      <a:pt x="0" y="198"/>
                      <a:pt x="10" y="189"/>
                      <a:pt x="22" y="189"/>
                    </a:cubicBezTo>
                    <a:cubicBezTo>
                      <a:pt x="120" y="189"/>
                      <a:pt x="120" y="189"/>
                      <a:pt x="120" y="189"/>
                    </a:cubicBezTo>
                    <a:cubicBezTo>
                      <a:pt x="182" y="15"/>
                      <a:pt x="182" y="15"/>
                      <a:pt x="182" y="15"/>
                    </a:cubicBezTo>
                    <a:cubicBezTo>
                      <a:pt x="185" y="6"/>
                      <a:pt x="194" y="0"/>
                      <a:pt x="204" y="1"/>
                    </a:cubicBezTo>
                    <a:cubicBezTo>
                      <a:pt x="213" y="2"/>
                      <a:pt x="221" y="9"/>
                      <a:pt x="223" y="18"/>
                    </a:cubicBezTo>
                    <a:cubicBezTo>
                      <a:pt x="284" y="319"/>
                      <a:pt x="284" y="319"/>
                      <a:pt x="284" y="319"/>
                    </a:cubicBezTo>
                    <a:cubicBezTo>
                      <a:pt x="329" y="195"/>
                      <a:pt x="329" y="195"/>
                      <a:pt x="329" y="195"/>
                    </a:cubicBezTo>
                    <a:cubicBezTo>
                      <a:pt x="333" y="186"/>
                      <a:pt x="341" y="180"/>
                      <a:pt x="350" y="180"/>
                    </a:cubicBezTo>
                    <a:cubicBezTo>
                      <a:pt x="480" y="180"/>
                      <a:pt x="480" y="180"/>
                      <a:pt x="480" y="180"/>
                    </a:cubicBezTo>
                    <a:cubicBezTo>
                      <a:pt x="492" y="180"/>
                      <a:pt x="502" y="190"/>
                      <a:pt x="502" y="202"/>
                    </a:cubicBezTo>
                    <a:cubicBezTo>
                      <a:pt x="502" y="214"/>
                      <a:pt x="492" y="224"/>
                      <a:pt x="480" y="224"/>
                    </a:cubicBezTo>
                    <a:cubicBezTo>
                      <a:pt x="365" y="224"/>
                      <a:pt x="365" y="224"/>
                      <a:pt x="365" y="224"/>
                    </a:cubicBezTo>
                    <a:cubicBezTo>
                      <a:pt x="298" y="406"/>
                      <a:pt x="298" y="406"/>
                      <a:pt x="298" y="406"/>
                    </a:cubicBezTo>
                    <a:cubicBezTo>
                      <a:pt x="295" y="415"/>
                      <a:pt x="287" y="421"/>
                      <a:pt x="278"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sp>
        <p:nvSpPr>
          <p:cNvPr id="4" name="Title 3"/>
          <p:cNvSpPr>
            <a:spLocks noGrp="1"/>
          </p:cNvSpPr>
          <p:nvPr>
            <p:ph type="title" idx="4294967295"/>
          </p:nvPr>
        </p:nvSpPr>
        <p:spPr>
          <a:xfrm>
            <a:off x="731520" y="503238"/>
            <a:ext cx="10972800" cy="914400"/>
          </a:xfrm>
        </p:spPr>
        <p:txBody>
          <a:bodyPr/>
          <a:lstStyle/>
          <a:p>
            <a:pPr lvl="0"/>
            <a:r>
              <a:rPr lang="en-US" dirty="0">
                <a:solidFill>
                  <a:srgbClr val="0000FF"/>
                </a:solidFill>
              </a:rPr>
              <a:t>App Information Logging</a:t>
            </a:r>
          </a:p>
        </p:txBody>
      </p:sp>
      <p:sp>
        <p:nvSpPr>
          <p:cNvPr id="77" name="Rectangle 76"/>
          <p:cNvSpPr/>
          <p:nvPr/>
        </p:nvSpPr>
        <p:spPr>
          <a:xfrm>
            <a:off x="-548640" y="2377440"/>
            <a:ext cx="2438400" cy="2103120"/>
          </a:xfrm>
          <a:prstGeom prst="rect">
            <a:avLst/>
          </a:prstGeom>
          <a:solidFill>
            <a:schemeClr val="tx2">
              <a:lumMod val="20000"/>
              <a:lumOff val="80000"/>
            </a:schemeClr>
          </a:solidFill>
          <a:ln w="38100">
            <a:noFill/>
          </a:ln>
        </p:spPr>
        <p:txBody>
          <a:bodyPr rot="0" spcFirstLastPara="0" vertOverflow="overflow" horzOverflow="overflow" vert="horz" wrap="square" lIns="228600" tIns="0" rIns="91440" bIns="0" numCol="1" spcCol="0" rtlCol="0" fromWordArt="0" anchor="ctr" anchorCtr="0" forceAA="0" compatLnSpc="1">
            <a:prstTxWarp prst="textNoShape">
              <a:avLst/>
            </a:prstTxWarp>
            <a:noAutofit/>
          </a:bodyPr>
          <a:lstStyle/>
          <a:p>
            <a:pPr marL="320040" indent="-320040">
              <a:lnSpc>
                <a:spcPct val="80000"/>
              </a:lnSpc>
              <a:spcAft>
                <a:spcPts val="1200"/>
              </a:spcAft>
              <a:buFont typeface="Arial" pitchFamily="34" charset="0"/>
              <a:buChar char="•"/>
            </a:pPr>
            <a:endParaRPr lang="en-US" sz="2800" dirty="0">
              <a:solidFill>
                <a:srgbClr val="004892"/>
              </a:solidFill>
              <a:effectLst>
                <a:outerShdw blurRad="38100" dist="25400" dir="2700000" algn="tl">
                  <a:srgbClr val="000000">
                    <a:alpha val="0"/>
                  </a:srgbClr>
                </a:outerShdw>
              </a:effectLst>
              <a:latin typeface="+mj-lt"/>
            </a:endParaRPr>
          </a:p>
        </p:txBody>
      </p:sp>
      <p:grpSp>
        <p:nvGrpSpPr>
          <p:cNvPr id="11" name="Group 10"/>
          <p:cNvGrpSpPr>
            <a:grpSpLocks noChangeAspect="1"/>
          </p:cNvGrpSpPr>
          <p:nvPr/>
        </p:nvGrpSpPr>
        <p:grpSpPr>
          <a:xfrm>
            <a:off x="548640" y="1965960"/>
            <a:ext cx="2924556" cy="2926080"/>
            <a:chOff x="7870825" y="1652588"/>
            <a:chExt cx="3046413" cy="3048000"/>
          </a:xfrm>
        </p:grpSpPr>
        <p:sp>
          <p:nvSpPr>
            <p:cNvPr id="12" name="Oval 10"/>
            <p:cNvSpPr>
              <a:spLocks noChangeArrowheads="1"/>
            </p:cNvSpPr>
            <p:nvPr/>
          </p:nvSpPr>
          <p:spPr bwMode="auto">
            <a:xfrm>
              <a:off x="7870825" y="1652588"/>
              <a:ext cx="3046413"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8389938" y="2195513"/>
              <a:ext cx="2012950" cy="1905000"/>
            </a:xfrm>
            <a:custGeom>
              <a:avLst/>
              <a:gdLst>
                <a:gd name="T0" fmla="*/ 349 w 423"/>
                <a:gd name="T1" fmla="*/ 0 h 400"/>
                <a:gd name="T2" fmla="*/ 161 w 423"/>
                <a:gd name="T3" fmla="*/ 0 h 400"/>
                <a:gd name="T4" fmla="*/ 87 w 423"/>
                <a:gd name="T5" fmla="*/ 74 h 400"/>
                <a:gd name="T6" fmla="*/ 87 w 423"/>
                <a:gd name="T7" fmla="*/ 110 h 400"/>
                <a:gd name="T8" fmla="*/ 74 w 423"/>
                <a:gd name="T9" fmla="*/ 110 h 400"/>
                <a:gd name="T10" fmla="*/ 0 w 423"/>
                <a:gd name="T11" fmla="*/ 184 h 400"/>
                <a:gd name="T12" fmla="*/ 0 w 423"/>
                <a:gd name="T13" fmla="*/ 326 h 400"/>
                <a:gd name="T14" fmla="*/ 74 w 423"/>
                <a:gd name="T15" fmla="*/ 400 h 400"/>
                <a:gd name="T16" fmla="*/ 262 w 423"/>
                <a:gd name="T17" fmla="*/ 400 h 400"/>
                <a:gd name="T18" fmla="*/ 336 w 423"/>
                <a:gd name="T19" fmla="*/ 326 h 400"/>
                <a:gd name="T20" fmla="*/ 336 w 423"/>
                <a:gd name="T21" fmla="*/ 291 h 400"/>
                <a:gd name="T22" fmla="*/ 349 w 423"/>
                <a:gd name="T23" fmla="*/ 291 h 400"/>
                <a:gd name="T24" fmla="*/ 423 w 423"/>
                <a:gd name="T25" fmla="*/ 217 h 400"/>
                <a:gd name="T26" fmla="*/ 423 w 423"/>
                <a:gd name="T27" fmla="*/ 74 h 400"/>
                <a:gd name="T28" fmla="*/ 349 w 423"/>
                <a:gd name="T29" fmla="*/ 0 h 400"/>
                <a:gd name="T30" fmla="*/ 146 w 423"/>
                <a:gd name="T31" fmla="*/ 17 h 400"/>
                <a:gd name="T32" fmla="*/ 166 w 423"/>
                <a:gd name="T33" fmla="*/ 38 h 400"/>
                <a:gd name="T34" fmla="*/ 146 w 423"/>
                <a:gd name="T35" fmla="*/ 58 h 400"/>
                <a:gd name="T36" fmla="*/ 125 w 423"/>
                <a:gd name="T37" fmla="*/ 38 h 400"/>
                <a:gd name="T38" fmla="*/ 146 w 423"/>
                <a:gd name="T39" fmla="*/ 17 h 400"/>
                <a:gd name="T40" fmla="*/ 59 w 423"/>
                <a:gd name="T41" fmla="*/ 126 h 400"/>
                <a:gd name="T42" fmla="*/ 79 w 423"/>
                <a:gd name="T43" fmla="*/ 147 h 400"/>
                <a:gd name="T44" fmla="*/ 59 w 423"/>
                <a:gd name="T45" fmla="*/ 167 h 400"/>
                <a:gd name="T46" fmla="*/ 38 w 423"/>
                <a:gd name="T47" fmla="*/ 147 h 400"/>
                <a:gd name="T48" fmla="*/ 59 w 423"/>
                <a:gd name="T49" fmla="*/ 126 h 400"/>
                <a:gd name="T50" fmla="*/ 302 w 423"/>
                <a:gd name="T51" fmla="*/ 326 h 400"/>
                <a:gd name="T52" fmla="*/ 262 w 423"/>
                <a:gd name="T53" fmla="*/ 366 h 400"/>
                <a:gd name="T54" fmla="*/ 74 w 423"/>
                <a:gd name="T55" fmla="*/ 366 h 400"/>
                <a:gd name="T56" fmla="*/ 34 w 423"/>
                <a:gd name="T57" fmla="*/ 326 h 400"/>
                <a:gd name="T58" fmla="*/ 34 w 423"/>
                <a:gd name="T59" fmla="*/ 184 h 400"/>
                <a:gd name="T60" fmla="*/ 35 w 423"/>
                <a:gd name="T61" fmla="*/ 175 h 400"/>
                <a:gd name="T62" fmla="*/ 301 w 423"/>
                <a:gd name="T63" fmla="*/ 175 h 400"/>
                <a:gd name="T64" fmla="*/ 302 w 423"/>
                <a:gd name="T65" fmla="*/ 184 h 400"/>
                <a:gd name="T66" fmla="*/ 302 w 423"/>
                <a:gd name="T67" fmla="*/ 326 h 400"/>
                <a:gd name="T68" fmla="*/ 389 w 423"/>
                <a:gd name="T69" fmla="*/ 217 h 400"/>
                <a:gd name="T70" fmla="*/ 349 w 423"/>
                <a:gd name="T71" fmla="*/ 257 h 400"/>
                <a:gd name="T72" fmla="*/ 336 w 423"/>
                <a:gd name="T73" fmla="*/ 257 h 400"/>
                <a:gd name="T74" fmla="*/ 336 w 423"/>
                <a:gd name="T75" fmla="*/ 184 h 400"/>
                <a:gd name="T76" fmla="*/ 262 w 423"/>
                <a:gd name="T77" fmla="*/ 110 h 400"/>
                <a:gd name="T78" fmla="*/ 121 w 423"/>
                <a:gd name="T79" fmla="*/ 110 h 400"/>
                <a:gd name="T80" fmla="*/ 121 w 423"/>
                <a:gd name="T81" fmla="*/ 74 h 400"/>
                <a:gd name="T82" fmla="*/ 122 w 423"/>
                <a:gd name="T83" fmla="*/ 66 h 400"/>
                <a:gd name="T84" fmla="*/ 388 w 423"/>
                <a:gd name="T85" fmla="*/ 66 h 400"/>
                <a:gd name="T86" fmla="*/ 389 w 423"/>
                <a:gd name="T87" fmla="*/ 74 h 400"/>
                <a:gd name="T88" fmla="*/ 389 w 423"/>
                <a:gd name="T89" fmla="*/ 21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3" h="400">
                  <a:moveTo>
                    <a:pt x="349" y="0"/>
                  </a:moveTo>
                  <a:cubicBezTo>
                    <a:pt x="161" y="0"/>
                    <a:pt x="161" y="0"/>
                    <a:pt x="161" y="0"/>
                  </a:cubicBezTo>
                  <a:cubicBezTo>
                    <a:pt x="120" y="0"/>
                    <a:pt x="87" y="34"/>
                    <a:pt x="87" y="74"/>
                  </a:cubicBezTo>
                  <a:cubicBezTo>
                    <a:pt x="87" y="110"/>
                    <a:pt x="87" y="110"/>
                    <a:pt x="87" y="110"/>
                  </a:cubicBezTo>
                  <a:cubicBezTo>
                    <a:pt x="74" y="110"/>
                    <a:pt x="74" y="110"/>
                    <a:pt x="74" y="110"/>
                  </a:cubicBezTo>
                  <a:cubicBezTo>
                    <a:pt x="33" y="110"/>
                    <a:pt x="0" y="143"/>
                    <a:pt x="0" y="184"/>
                  </a:cubicBezTo>
                  <a:cubicBezTo>
                    <a:pt x="0" y="326"/>
                    <a:pt x="0" y="326"/>
                    <a:pt x="0" y="326"/>
                  </a:cubicBezTo>
                  <a:cubicBezTo>
                    <a:pt x="0" y="367"/>
                    <a:pt x="33" y="400"/>
                    <a:pt x="74" y="400"/>
                  </a:cubicBezTo>
                  <a:cubicBezTo>
                    <a:pt x="262" y="400"/>
                    <a:pt x="262" y="400"/>
                    <a:pt x="262" y="400"/>
                  </a:cubicBezTo>
                  <a:cubicBezTo>
                    <a:pt x="303" y="400"/>
                    <a:pt x="336" y="367"/>
                    <a:pt x="336" y="326"/>
                  </a:cubicBezTo>
                  <a:cubicBezTo>
                    <a:pt x="336" y="291"/>
                    <a:pt x="336" y="291"/>
                    <a:pt x="336" y="291"/>
                  </a:cubicBezTo>
                  <a:cubicBezTo>
                    <a:pt x="349" y="291"/>
                    <a:pt x="349" y="291"/>
                    <a:pt x="349" y="291"/>
                  </a:cubicBezTo>
                  <a:cubicBezTo>
                    <a:pt x="389" y="291"/>
                    <a:pt x="423" y="258"/>
                    <a:pt x="423" y="217"/>
                  </a:cubicBezTo>
                  <a:cubicBezTo>
                    <a:pt x="423" y="74"/>
                    <a:pt x="423" y="74"/>
                    <a:pt x="423" y="74"/>
                  </a:cubicBezTo>
                  <a:cubicBezTo>
                    <a:pt x="423" y="34"/>
                    <a:pt x="389" y="0"/>
                    <a:pt x="349" y="0"/>
                  </a:cubicBezTo>
                  <a:close/>
                  <a:moveTo>
                    <a:pt x="146" y="17"/>
                  </a:moveTo>
                  <a:cubicBezTo>
                    <a:pt x="157" y="17"/>
                    <a:pt x="166" y="26"/>
                    <a:pt x="166" y="38"/>
                  </a:cubicBezTo>
                  <a:cubicBezTo>
                    <a:pt x="166" y="49"/>
                    <a:pt x="157" y="58"/>
                    <a:pt x="146" y="58"/>
                  </a:cubicBezTo>
                  <a:cubicBezTo>
                    <a:pt x="134" y="58"/>
                    <a:pt x="125" y="49"/>
                    <a:pt x="125" y="38"/>
                  </a:cubicBezTo>
                  <a:cubicBezTo>
                    <a:pt x="125" y="26"/>
                    <a:pt x="134" y="17"/>
                    <a:pt x="146" y="17"/>
                  </a:cubicBezTo>
                  <a:close/>
                  <a:moveTo>
                    <a:pt x="59" y="126"/>
                  </a:moveTo>
                  <a:cubicBezTo>
                    <a:pt x="70" y="126"/>
                    <a:pt x="79" y="136"/>
                    <a:pt x="79" y="147"/>
                  </a:cubicBezTo>
                  <a:cubicBezTo>
                    <a:pt x="79" y="158"/>
                    <a:pt x="70" y="167"/>
                    <a:pt x="59" y="167"/>
                  </a:cubicBezTo>
                  <a:cubicBezTo>
                    <a:pt x="48" y="167"/>
                    <a:pt x="38" y="158"/>
                    <a:pt x="38" y="147"/>
                  </a:cubicBezTo>
                  <a:cubicBezTo>
                    <a:pt x="38" y="136"/>
                    <a:pt x="48" y="126"/>
                    <a:pt x="59" y="126"/>
                  </a:cubicBezTo>
                  <a:close/>
                  <a:moveTo>
                    <a:pt x="302" y="326"/>
                  </a:moveTo>
                  <a:cubicBezTo>
                    <a:pt x="302" y="348"/>
                    <a:pt x="284" y="366"/>
                    <a:pt x="262" y="366"/>
                  </a:cubicBezTo>
                  <a:cubicBezTo>
                    <a:pt x="74" y="366"/>
                    <a:pt x="74" y="366"/>
                    <a:pt x="74" y="366"/>
                  </a:cubicBezTo>
                  <a:cubicBezTo>
                    <a:pt x="52" y="366"/>
                    <a:pt x="34" y="348"/>
                    <a:pt x="34" y="326"/>
                  </a:cubicBezTo>
                  <a:cubicBezTo>
                    <a:pt x="34" y="184"/>
                    <a:pt x="34" y="184"/>
                    <a:pt x="34" y="184"/>
                  </a:cubicBezTo>
                  <a:cubicBezTo>
                    <a:pt x="34" y="181"/>
                    <a:pt x="34" y="178"/>
                    <a:pt x="35" y="175"/>
                  </a:cubicBezTo>
                  <a:cubicBezTo>
                    <a:pt x="301" y="175"/>
                    <a:pt x="301" y="175"/>
                    <a:pt x="301" y="175"/>
                  </a:cubicBezTo>
                  <a:cubicBezTo>
                    <a:pt x="302" y="178"/>
                    <a:pt x="302" y="181"/>
                    <a:pt x="302" y="184"/>
                  </a:cubicBezTo>
                  <a:lnTo>
                    <a:pt x="302" y="326"/>
                  </a:lnTo>
                  <a:close/>
                  <a:moveTo>
                    <a:pt x="389" y="217"/>
                  </a:moveTo>
                  <a:cubicBezTo>
                    <a:pt x="389" y="239"/>
                    <a:pt x="371" y="257"/>
                    <a:pt x="349" y="257"/>
                  </a:cubicBezTo>
                  <a:cubicBezTo>
                    <a:pt x="336" y="257"/>
                    <a:pt x="336" y="257"/>
                    <a:pt x="336" y="257"/>
                  </a:cubicBezTo>
                  <a:cubicBezTo>
                    <a:pt x="336" y="184"/>
                    <a:pt x="336" y="184"/>
                    <a:pt x="336" y="184"/>
                  </a:cubicBezTo>
                  <a:cubicBezTo>
                    <a:pt x="336" y="143"/>
                    <a:pt x="303" y="110"/>
                    <a:pt x="262" y="110"/>
                  </a:cubicBezTo>
                  <a:cubicBezTo>
                    <a:pt x="121" y="110"/>
                    <a:pt x="121" y="110"/>
                    <a:pt x="121" y="110"/>
                  </a:cubicBezTo>
                  <a:cubicBezTo>
                    <a:pt x="121" y="74"/>
                    <a:pt x="121" y="74"/>
                    <a:pt x="121" y="74"/>
                  </a:cubicBezTo>
                  <a:cubicBezTo>
                    <a:pt x="121" y="71"/>
                    <a:pt x="121" y="69"/>
                    <a:pt x="122" y="66"/>
                  </a:cubicBezTo>
                  <a:cubicBezTo>
                    <a:pt x="388" y="66"/>
                    <a:pt x="388" y="66"/>
                    <a:pt x="388" y="66"/>
                  </a:cubicBezTo>
                  <a:cubicBezTo>
                    <a:pt x="388" y="69"/>
                    <a:pt x="389" y="71"/>
                    <a:pt x="389" y="74"/>
                  </a:cubicBezTo>
                  <a:lnTo>
                    <a:pt x="389"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a:xfrm>
            <a:off x="8228011" y="6117515"/>
            <a:ext cx="3960813" cy="359485"/>
          </a:xfrm>
          <a:prstGeom prst="rect">
            <a:avLst/>
          </a:prstGeom>
          <a:noFill/>
        </p:spPr>
        <p:txBody>
          <a:bodyPr wrap="square" lIns="0" tIns="0" rIns="0" bIns="0" rtlCol="0">
            <a:noAutofit/>
          </a:bodyPr>
          <a:lstStyle/>
          <a:p>
            <a:pPr algn="ctr">
              <a:lnSpc>
                <a:spcPct val="90000"/>
              </a:lnSpc>
              <a:spcAft>
                <a:spcPts val="600"/>
              </a:spcAft>
            </a:pPr>
            <a:r>
              <a:rPr lang="en-US" sz="2000" dirty="0">
                <a:solidFill>
                  <a:srgbClr val="FF0000"/>
                </a:solidFill>
                <a:effectLst>
                  <a:outerShdw blurRad="38100" dist="25400" dir="2700000" algn="tl">
                    <a:srgbClr val="000000">
                      <a:alpha val="0"/>
                    </a:srgbClr>
                  </a:outerShdw>
                </a:effectLst>
              </a:rPr>
              <a:t>Note: All capabilities not listed</a:t>
            </a:r>
            <a:endParaRPr lang="en-US" sz="2000" kern="1200" dirty="0">
              <a:solidFill>
                <a:srgbClr val="FF000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2136511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0-#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2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0-#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WAF/L7 DDoS Management &amp; Visibility w/ BIG-IQ</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812" y="990599"/>
            <a:ext cx="10019263" cy="5462337"/>
          </a:xfrm>
          <a:prstGeom prst="rect">
            <a:avLst/>
          </a:prstGeom>
        </p:spPr>
      </p:pic>
    </p:spTree>
    <p:extLst>
      <p:ext uri="{BB962C8B-B14F-4D97-AF65-F5344CB8AC3E}">
        <p14:creationId xmlns:p14="http://schemas.microsoft.com/office/powerpoint/2010/main" val="25495129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WAF/L7 DDoS Management &amp; Visibility w/ BIG-IQ</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012" y="1037950"/>
            <a:ext cx="9485841" cy="5531293"/>
          </a:xfrm>
          <a:prstGeom prst="rect">
            <a:avLst/>
          </a:prstGeom>
        </p:spPr>
      </p:pic>
    </p:spTree>
    <p:extLst>
      <p:ext uri="{BB962C8B-B14F-4D97-AF65-F5344CB8AC3E}">
        <p14:creationId xmlns:p14="http://schemas.microsoft.com/office/powerpoint/2010/main" val="87402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WAF/L7 DDoS Management &amp; Visibility w/ BIG-IQ</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812" y="1018184"/>
            <a:ext cx="9636114" cy="5587153"/>
          </a:xfrm>
          <a:prstGeom prst="rect">
            <a:avLst/>
          </a:prstGeom>
        </p:spPr>
      </p:pic>
    </p:spTree>
    <p:extLst>
      <p:ext uri="{BB962C8B-B14F-4D97-AF65-F5344CB8AC3E}">
        <p14:creationId xmlns:p14="http://schemas.microsoft.com/office/powerpoint/2010/main" val="2985854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 WAF/L7 DDoS Management &amp; Visibility w/ BIG-IQ</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412" y="1066800"/>
            <a:ext cx="10917847" cy="5511376"/>
          </a:xfrm>
          <a:prstGeom prst="rect">
            <a:avLst/>
          </a:prstGeom>
        </p:spPr>
      </p:pic>
    </p:spTree>
    <p:extLst>
      <p:ext uri="{BB962C8B-B14F-4D97-AF65-F5344CB8AC3E}">
        <p14:creationId xmlns:p14="http://schemas.microsoft.com/office/powerpoint/2010/main" val="891558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BIG-IQ Access Overview</a:t>
            </a:r>
            <a:endParaRPr lang="en-US" dirty="0"/>
          </a:p>
        </p:txBody>
      </p:sp>
      <p:sp>
        <p:nvSpPr>
          <p:cNvPr id="3" name="Content Placeholder 2"/>
          <p:cNvSpPr>
            <a:spLocks noGrp="1"/>
          </p:cNvSpPr>
          <p:nvPr>
            <p:ph idx="1"/>
          </p:nvPr>
        </p:nvSpPr>
        <p:spPr>
          <a:xfrm>
            <a:off x="150812" y="1219200"/>
            <a:ext cx="6172200" cy="4572000"/>
          </a:xfrm>
        </p:spPr>
        <p:txBody>
          <a:bodyPr/>
          <a:lstStyle/>
          <a:p>
            <a:r>
              <a:rPr lang="en-US" b="1" dirty="0"/>
              <a:t>Ease of Policy Management: Centralized</a:t>
            </a:r>
          </a:p>
          <a:p>
            <a:pPr lvl="1"/>
            <a:r>
              <a:rPr lang="en-US" dirty="0"/>
              <a:t>Import configuration from ‘Source’ BIG-IP APM</a:t>
            </a:r>
          </a:p>
          <a:p>
            <a:pPr lvl="1"/>
            <a:r>
              <a:rPr lang="en-US" dirty="0"/>
              <a:t>View Policy in VPE-IQ on BIG-IQ</a:t>
            </a:r>
          </a:p>
          <a:p>
            <a:pPr lvl="1"/>
            <a:r>
              <a:rPr lang="en-US" dirty="0"/>
              <a:t>Edit Location Specific Objects (LSO) on BIG-IQ</a:t>
            </a:r>
          </a:p>
          <a:p>
            <a:pPr lvl="1"/>
            <a:r>
              <a:rPr lang="en-US" dirty="0"/>
              <a:t>Show difference to current configuration </a:t>
            </a:r>
          </a:p>
          <a:p>
            <a:pPr lvl="1"/>
            <a:r>
              <a:rPr lang="en-US" dirty="0"/>
              <a:t>Deploy to multiple BIG-IPs</a:t>
            </a:r>
          </a:p>
          <a:p>
            <a:r>
              <a:rPr lang="en-US" b="1" dirty="0"/>
              <a:t>Visibility: Centralized Reporting and Logging</a:t>
            </a:r>
          </a:p>
          <a:p>
            <a:pPr lvl="1"/>
            <a:r>
              <a:rPr lang="en-US" dirty="0"/>
              <a:t>BIG-IP APM reports and SWG Reports</a:t>
            </a:r>
          </a:p>
          <a:p>
            <a:pPr lvl="1"/>
            <a:r>
              <a:rPr lang="en-US" dirty="0"/>
              <a:t>Dashboard</a:t>
            </a:r>
          </a:p>
          <a:p>
            <a:pPr lvl="1"/>
            <a:r>
              <a:rPr lang="en-US" dirty="0"/>
              <a:t>Analytical Reports</a:t>
            </a:r>
          </a:p>
          <a:p>
            <a:pPr lvl="1"/>
            <a:r>
              <a:rPr lang="en-US" dirty="0"/>
              <a:t>Device-group-wide logs</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7812" y="3810000"/>
            <a:ext cx="5410200" cy="261184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1612" y="685800"/>
            <a:ext cx="5486399" cy="2330208"/>
          </a:xfrm>
          <a:prstGeom prst="rect">
            <a:avLst/>
          </a:prstGeom>
        </p:spPr>
      </p:pic>
    </p:spTree>
    <p:extLst>
      <p:ext uri="{BB962C8B-B14F-4D97-AF65-F5344CB8AC3E}">
        <p14:creationId xmlns:p14="http://schemas.microsoft.com/office/powerpoint/2010/main" val="23314633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81000"/>
            <a:ext cx="10972800" cy="914400"/>
          </a:xfrm>
        </p:spPr>
        <p:txBody>
          <a:bodyPr/>
          <a:lstStyle/>
          <a:p>
            <a:r>
              <a:rPr lang="en-US" dirty="0"/>
              <a:t>Centralized Management: APM Device Grouping</a:t>
            </a:r>
          </a:p>
        </p:txBody>
      </p:sp>
      <p:sp>
        <p:nvSpPr>
          <p:cNvPr id="3" name="Content Placeholder 2"/>
          <p:cNvSpPr>
            <a:spLocks noGrp="1"/>
          </p:cNvSpPr>
          <p:nvPr>
            <p:ph idx="1"/>
          </p:nvPr>
        </p:nvSpPr>
        <p:spPr>
          <a:xfrm>
            <a:off x="227012" y="1463039"/>
            <a:ext cx="3276600" cy="4572000"/>
          </a:xfrm>
        </p:spPr>
        <p:txBody>
          <a:bodyPr/>
          <a:lstStyle/>
          <a:p>
            <a:r>
              <a:rPr lang="en-US" dirty="0"/>
              <a:t>Access Device Discovery</a:t>
            </a:r>
          </a:p>
          <a:p>
            <a:r>
              <a:rPr lang="en-US" dirty="0"/>
              <a:t>Access Group Creation and Importing Configuration from Source BIG-IP</a:t>
            </a:r>
          </a:p>
          <a:p>
            <a:r>
              <a:rPr lang="en-US" dirty="0"/>
              <a:t>Removing a Device (RMA)</a:t>
            </a:r>
          </a:p>
          <a:p>
            <a:endParaRPr lang="en-US" dirty="0"/>
          </a:p>
          <a:p>
            <a:endParaRPr lang="en-US" dirty="0"/>
          </a:p>
        </p:txBody>
      </p:sp>
      <p:pic>
        <p:nvPicPr>
          <p:cNvPr id="4" name="Picture 3" descr="Screen Shot 2015-09-03 at 2.18.3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6012" y="1219200"/>
            <a:ext cx="8412480" cy="5257800"/>
          </a:xfrm>
          <a:prstGeom prst="rect">
            <a:avLst/>
          </a:prstGeom>
        </p:spPr>
      </p:pic>
    </p:spTree>
    <p:extLst>
      <p:ext uri="{BB962C8B-B14F-4D97-AF65-F5344CB8AC3E}">
        <p14:creationId xmlns:p14="http://schemas.microsoft.com/office/powerpoint/2010/main" val="11727545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10972800" cy="914400"/>
          </a:xfrm>
        </p:spPr>
        <p:txBody>
          <a:bodyPr/>
          <a:lstStyle/>
          <a:p>
            <a:r>
              <a:rPr lang="en-US" dirty="0"/>
              <a:t>Centralized Management: APM Configuration Management</a:t>
            </a:r>
          </a:p>
        </p:txBody>
      </p:sp>
      <p:sp>
        <p:nvSpPr>
          <p:cNvPr id="3" name="Content Placeholder 2"/>
          <p:cNvSpPr>
            <a:spLocks noGrp="1"/>
          </p:cNvSpPr>
          <p:nvPr>
            <p:ph idx="1"/>
          </p:nvPr>
        </p:nvSpPr>
        <p:spPr>
          <a:xfrm>
            <a:off x="150812" y="1463039"/>
            <a:ext cx="4191000" cy="4572000"/>
          </a:xfrm>
        </p:spPr>
        <p:txBody>
          <a:bodyPr/>
          <a:lstStyle/>
          <a:p>
            <a:r>
              <a:rPr lang="en-US" dirty="0"/>
              <a:t>Object Explorer </a:t>
            </a:r>
          </a:p>
          <a:p>
            <a:r>
              <a:rPr lang="en-US" dirty="0"/>
              <a:t>Location Specific Object Editing</a:t>
            </a:r>
          </a:p>
          <a:p>
            <a:r>
              <a:rPr lang="en-US" dirty="0"/>
              <a:t>Viewing Access Policy</a:t>
            </a:r>
          </a:p>
          <a:p>
            <a:r>
              <a:rPr lang="en-US" dirty="0"/>
              <a:t>Deployment / Change Management</a:t>
            </a:r>
          </a:p>
          <a:p>
            <a:r>
              <a:rPr lang="en-US" dirty="0"/>
              <a:t>Re-Importing Configuration from Source Device </a:t>
            </a:r>
          </a:p>
          <a:p>
            <a:r>
              <a:rPr lang="en-US" dirty="0"/>
              <a:t>Changing Source Device</a:t>
            </a:r>
          </a:p>
          <a:p>
            <a:endParaRPr lang="en-US" dirty="0"/>
          </a:p>
          <a:p>
            <a:endParaRPr lang="en-US" dirty="0"/>
          </a:p>
        </p:txBody>
      </p:sp>
      <p:pic>
        <p:nvPicPr>
          <p:cNvPr id="4" name="Picture 3" descr="Screen Shot 2015-09-03 at 2.43.4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3212" y="1066800"/>
            <a:ext cx="7924800" cy="4953000"/>
          </a:xfrm>
          <a:prstGeom prst="rect">
            <a:avLst/>
          </a:prstGeom>
        </p:spPr>
      </p:pic>
    </p:spTree>
    <p:extLst>
      <p:ext uri="{BB962C8B-B14F-4D97-AF65-F5344CB8AC3E}">
        <p14:creationId xmlns:p14="http://schemas.microsoft.com/office/powerpoint/2010/main" val="40726108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81000"/>
            <a:ext cx="10972800" cy="914400"/>
          </a:xfrm>
        </p:spPr>
        <p:txBody>
          <a:bodyPr/>
          <a:lstStyle/>
          <a:p>
            <a:r>
              <a:rPr lang="en-US" sz="3200" dirty="0"/>
              <a:t>Reporting and Logging: Access Session Reports and Dashboards </a:t>
            </a:r>
            <a:endParaRPr lang="en-US" sz="4000" dirty="0"/>
          </a:p>
        </p:txBody>
      </p:sp>
      <p:sp>
        <p:nvSpPr>
          <p:cNvPr id="3" name="Content Placeholder 2"/>
          <p:cNvSpPr>
            <a:spLocks noGrp="1"/>
          </p:cNvSpPr>
          <p:nvPr>
            <p:ph idx="1"/>
          </p:nvPr>
        </p:nvSpPr>
        <p:spPr>
          <a:xfrm>
            <a:off x="150812" y="1066800"/>
            <a:ext cx="4191000" cy="4572000"/>
          </a:xfrm>
        </p:spPr>
        <p:txBody>
          <a:bodyPr/>
          <a:lstStyle/>
          <a:p>
            <a:r>
              <a:rPr lang="en-US" dirty="0"/>
              <a:t>APM Session Reports</a:t>
            </a:r>
          </a:p>
          <a:p>
            <a:pPr lvl="1"/>
            <a:r>
              <a:rPr lang="en-US" dirty="0"/>
              <a:t>Session Reports</a:t>
            </a:r>
          </a:p>
          <a:p>
            <a:pPr lvl="1"/>
            <a:r>
              <a:rPr lang="en-US" dirty="0"/>
              <a:t>Sessions By Geo Location </a:t>
            </a:r>
          </a:p>
          <a:p>
            <a:pPr lvl="1"/>
            <a:r>
              <a:rPr lang="en-US" dirty="0"/>
              <a:t>Browser Reports</a:t>
            </a:r>
          </a:p>
          <a:p>
            <a:pPr lvl="1"/>
            <a:r>
              <a:rPr lang="en-US" dirty="0"/>
              <a:t>Bad IP Reputation</a:t>
            </a:r>
          </a:p>
          <a:p>
            <a:pPr lvl="1"/>
            <a:r>
              <a:rPr lang="en-US" dirty="0"/>
              <a:t>ACL Reports</a:t>
            </a:r>
          </a:p>
          <a:p>
            <a:r>
              <a:rPr lang="en-US" dirty="0"/>
              <a:t>Access Dashboard</a:t>
            </a:r>
          </a:p>
          <a:p>
            <a:pPr lvl="1"/>
            <a:r>
              <a:rPr lang="en-US" dirty="0"/>
              <a:t>Sessions Trend line</a:t>
            </a:r>
          </a:p>
          <a:p>
            <a:pPr lvl="1"/>
            <a:r>
              <a:rPr lang="en-US" dirty="0"/>
              <a:t>License Usage</a:t>
            </a:r>
          </a:p>
          <a:p>
            <a:pPr lvl="1"/>
            <a:r>
              <a:rPr lang="en-US" dirty="0"/>
              <a:t>Top Users and Countries by Session Count</a:t>
            </a:r>
          </a:p>
          <a:p>
            <a:pPr lvl="1"/>
            <a:r>
              <a:rPr lang="en-US" dirty="0"/>
              <a:t>Mini-</a:t>
            </a:r>
            <a:r>
              <a:rPr lang="en-US" dirty="0" err="1"/>
              <a:t>Dashlets</a:t>
            </a:r>
            <a:r>
              <a:rPr lang="en-US" dirty="0"/>
              <a:t> (Total Sessions, Active Sessions, Sign-in Failures)</a:t>
            </a:r>
          </a:p>
          <a:p>
            <a:pPr lvl="1"/>
            <a:endParaRPr lang="en-US" dirty="0"/>
          </a:p>
          <a:p>
            <a:pPr lvl="1"/>
            <a:endParaRPr lang="en-US" dirty="0"/>
          </a:p>
          <a:p>
            <a:endParaRPr lang="en-US" sz="2000" dirty="0"/>
          </a:p>
          <a:p>
            <a:pPr marL="0" indent="0">
              <a:buNone/>
            </a:pPr>
            <a:endParaRPr lang="en-US" sz="2000" dirty="0"/>
          </a:p>
        </p:txBody>
      </p:sp>
      <p:pic>
        <p:nvPicPr>
          <p:cNvPr id="4" name="Picture 3" descr="Screen Shot 2015-09-03 at 2.46.49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012" y="1209675"/>
            <a:ext cx="7696200" cy="4810125"/>
          </a:xfrm>
          <a:prstGeom prst="rect">
            <a:avLst/>
          </a:prstGeom>
        </p:spPr>
      </p:pic>
    </p:spTree>
    <p:extLst>
      <p:ext uri="{BB962C8B-B14F-4D97-AF65-F5344CB8AC3E}">
        <p14:creationId xmlns:p14="http://schemas.microsoft.com/office/powerpoint/2010/main" val="14683544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81000"/>
            <a:ext cx="10972800" cy="914400"/>
          </a:xfrm>
        </p:spPr>
        <p:txBody>
          <a:bodyPr/>
          <a:lstStyle/>
          <a:p>
            <a:r>
              <a:rPr lang="en-US" sz="3200" dirty="0"/>
              <a:t>Reporting and Logging: Centralized Logs; Taking Actions</a:t>
            </a:r>
            <a:endParaRPr lang="en-US" sz="4000" dirty="0"/>
          </a:p>
        </p:txBody>
      </p:sp>
      <p:sp>
        <p:nvSpPr>
          <p:cNvPr id="3" name="Content Placeholder 2"/>
          <p:cNvSpPr>
            <a:spLocks noGrp="1"/>
          </p:cNvSpPr>
          <p:nvPr>
            <p:ph idx="1"/>
          </p:nvPr>
        </p:nvSpPr>
        <p:spPr>
          <a:xfrm>
            <a:off x="121920" y="1386839"/>
            <a:ext cx="4296092" cy="5318761"/>
          </a:xfrm>
        </p:spPr>
        <p:txBody>
          <a:bodyPr/>
          <a:lstStyle/>
          <a:p>
            <a:r>
              <a:rPr lang="en-US" dirty="0"/>
              <a:t>Log Reports </a:t>
            </a:r>
          </a:p>
          <a:p>
            <a:pPr lvl="1"/>
            <a:r>
              <a:rPr lang="en-US" dirty="0"/>
              <a:t>Filter by severity, time, </a:t>
            </a:r>
            <a:r>
              <a:rPr lang="en-US" dirty="0" err="1"/>
              <a:t>etc</a:t>
            </a:r>
            <a:endParaRPr lang="en-US" dirty="0"/>
          </a:p>
          <a:p>
            <a:r>
              <a:rPr lang="en-US" dirty="0"/>
              <a:t>Taking Actions on Reports</a:t>
            </a:r>
          </a:p>
          <a:p>
            <a:pPr lvl="1"/>
            <a:r>
              <a:rPr lang="en-US" dirty="0"/>
              <a:t>Kill sessions</a:t>
            </a:r>
          </a:p>
          <a:p>
            <a:pPr lvl="1"/>
            <a:endParaRPr lang="en-US" dirty="0"/>
          </a:p>
          <a:p>
            <a:pPr lvl="1"/>
            <a:endParaRPr lang="en-US" dirty="0"/>
          </a:p>
          <a:p>
            <a:endParaRPr lang="en-US" sz="2000" dirty="0"/>
          </a:p>
          <a:p>
            <a:pPr marL="0" indent="0">
              <a:buNone/>
            </a:pPr>
            <a:endParaRPr lang="en-US" sz="2000" dirty="0"/>
          </a:p>
        </p:txBody>
      </p:sp>
      <p:pic>
        <p:nvPicPr>
          <p:cNvPr id="4" name="Picture 3" descr="Screen Shot 2015-09-03 at 2.49.2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7052" y="1371600"/>
            <a:ext cx="7680960" cy="4800600"/>
          </a:xfrm>
          <a:prstGeom prst="rect">
            <a:avLst/>
          </a:prstGeom>
        </p:spPr>
      </p:pic>
    </p:spTree>
    <p:extLst>
      <p:ext uri="{BB962C8B-B14F-4D97-AF65-F5344CB8AC3E}">
        <p14:creationId xmlns:p14="http://schemas.microsoft.com/office/powerpoint/2010/main" val="3496571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05841" y="2103121"/>
            <a:ext cx="10360501" cy="1470025"/>
          </a:xfrm>
        </p:spPr>
        <p:txBody>
          <a:bodyPr/>
          <a:lstStyle/>
          <a:p>
            <a:r>
              <a:rPr lang="en-US" sz="4800" dirty="0"/>
              <a:t>Addressing Analytics Challenges with SSL Visibility</a:t>
            </a:r>
          </a:p>
        </p:txBody>
      </p:sp>
    </p:spTree>
    <p:extLst>
      <p:ext uri="{BB962C8B-B14F-4D97-AF65-F5344CB8AC3E}">
        <p14:creationId xmlns:p14="http://schemas.microsoft.com/office/powerpoint/2010/main" val="108130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1" y="1143000"/>
            <a:ext cx="5667691" cy="4892039"/>
          </a:xfrm>
        </p:spPr>
        <p:txBody>
          <a:bodyPr/>
          <a:lstStyle/>
          <a:p>
            <a:r>
              <a:rPr lang="en-US" sz="2000" dirty="0"/>
              <a:t>BIG-IP can log locally to disk or remote, remote is preferred</a:t>
            </a:r>
          </a:p>
          <a:p>
            <a:r>
              <a:rPr lang="en-US" sz="2000" dirty="0"/>
              <a:t>Log through security services</a:t>
            </a:r>
          </a:p>
          <a:p>
            <a:r>
              <a:rPr lang="en-US" sz="2000" dirty="0"/>
              <a:t>High Speed Logging is supported</a:t>
            </a:r>
          </a:p>
          <a:p>
            <a:r>
              <a:rPr lang="en-US" sz="2000" dirty="0"/>
              <a:t>BIG-IP supports logging to a pool of servers</a:t>
            </a:r>
          </a:p>
          <a:p>
            <a:r>
              <a:rPr lang="en-US" sz="2000" dirty="0"/>
              <a:t>Different formats may be specified:</a:t>
            </a:r>
          </a:p>
          <a:p>
            <a:pPr lvl="1"/>
            <a:r>
              <a:rPr lang="en-US" sz="2000" dirty="0"/>
              <a:t>Remote Syslog</a:t>
            </a:r>
          </a:p>
          <a:p>
            <a:pPr lvl="1"/>
            <a:r>
              <a:rPr lang="en-US" sz="2000" dirty="0" err="1"/>
              <a:t>ArcSight</a:t>
            </a:r>
            <a:endParaRPr lang="en-US" sz="2000" dirty="0"/>
          </a:p>
          <a:p>
            <a:pPr lvl="1"/>
            <a:r>
              <a:rPr lang="en-US" sz="2000" dirty="0" err="1"/>
              <a:t>Splunk</a:t>
            </a:r>
            <a:endParaRPr lang="en-US" sz="2000" dirty="0"/>
          </a:p>
          <a:p>
            <a:pPr lvl="1"/>
            <a:r>
              <a:rPr lang="en-US" sz="2000" dirty="0"/>
              <a:t>IPFIX</a:t>
            </a:r>
          </a:p>
          <a:p>
            <a:r>
              <a:rPr lang="en-US" sz="2000" dirty="0" err="1"/>
              <a:t>iRules</a:t>
            </a:r>
            <a:r>
              <a:rPr lang="en-US" sz="2000" dirty="0"/>
              <a:t> allow a programmatic interface to logs</a:t>
            </a:r>
          </a:p>
        </p:txBody>
      </p:sp>
      <p:sp>
        <p:nvSpPr>
          <p:cNvPr id="3" name="Title 2"/>
          <p:cNvSpPr>
            <a:spLocks noGrp="1"/>
          </p:cNvSpPr>
          <p:nvPr>
            <p:ph type="title"/>
          </p:nvPr>
        </p:nvSpPr>
        <p:spPr/>
        <p:txBody>
          <a:bodyPr/>
          <a:lstStyle/>
          <a:p>
            <a:r>
              <a:rPr lang="en-US" dirty="0">
                <a:solidFill>
                  <a:srgbClr val="0000FF"/>
                </a:solidFill>
              </a:rPr>
              <a:t>BIG-IP Logging Overview</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1612" y="609600"/>
            <a:ext cx="5152708" cy="52985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3269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Visibility</a:t>
            </a:r>
          </a:p>
        </p:txBody>
      </p:sp>
      <p:cxnSp>
        <p:nvCxnSpPr>
          <p:cNvPr id="3" name="Straight Arrow Connector 2"/>
          <p:cNvCxnSpPr/>
          <p:nvPr/>
        </p:nvCxnSpPr>
        <p:spPr>
          <a:xfrm>
            <a:off x="1706772" y="2966035"/>
            <a:ext cx="8835340" cy="1186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1678503" y="4566974"/>
            <a:ext cx="8835340" cy="11865"/>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430043" y="2854011"/>
            <a:ext cx="3087474" cy="1832289"/>
            <a:chOff x="4143281" y="1403268"/>
            <a:chExt cx="649097" cy="370395"/>
          </a:xfrm>
        </p:grpSpPr>
        <p:sp>
          <p:nvSpPr>
            <p:cNvPr id="6" name="Freeform 14"/>
            <p:cNvSpPr>
              <a:spLocks noEditPoints="1"/>
            </p:cNvSpPr>
            <p:nvPr/>
          </p:nvSpPr>
          <p:spPr bwMode="auto">
            <a:xfrm>
              <a:off x="4143281" y="1403268"/>
              <a:ext cx="649097" cy="370395"/>
            </a:xfrm>
            <a:custGeom>
              <a:avLst/>
              <a:gdLst>
                <a:gd name="T0" fmla="*/ 750 w 757"/>
                <a:gd name="T1" fmla="*/ 207 h 432"/>
                <a:gd name="T2" fmla="*/ 664 w 757"/>
                <a:gd name="T3" fmla="*/ 145 h 432"/>
                <a:gd name="T4" fmla="*/ 651 w 757"/>
                <a:gd name="T5" fmla="*/ 152 h 432"/>
                <a:gd name="T6" fmla="*/ 651 w 757"/>
                <a:gd name="T7" fmla="*/ 195 h 432"/>
                <a:gd name="T8" fmla="*/ 595 w 757"/>
                <a:gd name="T9" fmla="*/ 195 h 432"/>
                <a:gd name="T10" fmla="*/ 595 w 757"/>
                <a:gd name="T11" fmla="*/ 92 h 432"/>
                <a:gd name="T12" fmla="*/ 504 w 757"/>
                <a:gd name="T13" fmla="*/ 0 h 432"/>
                <a:gd name="T14" fmla="*/ 253 w 757"/>
                <a:gd name="T15" fmla="*/ 0 h 432"/>
                <a:gd name="T16" fmla="*/ 162 w 757"/>
                <a:gd name="T17" fmla="*/ 92 h 432"/>
                <a:gd name="T18" fmla="*/ 162 w 757"/>
                <a:gd name="T19" fmla="*/ 195 h 432"/>
                <a:gd name="T20" fmla="*/ 106 w 757"/>
                <a:gd name="T21" fmla="*/ 195 h 432"/>
                <a:gd name="T22" fmla="*/ 106 w 757"/>
                <a:gd name="T23" fmla="*/ 152 h 432"/>
                <a:gd name="T24" fmla="*/ 93 w 757"/>
                <a:gd name="T25" fmla="*/ 145 h 432"/>
                <a:gd name="T26" fmla="*/ 7 w 757"/>
                <a:gd name="T27" fmla="*/ 207 h 432"/>
                <a:gd name="T28" fmla="*/ 7 w 757"/>
                <a:gd name="T29" fmla="*/ 226 h 432"/>
                <a:gd name="T30" fmla="*/ 94 w 757"/>
                <a:gd name="T31" fmla="*/ 287 h 432"/>
                <a:gd name="T32" fmla="*/ 107 w 757"/>
                <a:gd name="T33" fmla="*/ 280 h 432"/>
                <a:gd name="T34" fmla="*/ 107 w 757"/>
                <a:gd name="T35" fmla="*/ 237 h 432"/>
                <a:gd name="T36" fmla="*/ 162 w 757"/>
                <a:gd name="T37" fmla="*/ 237 h 432"/>
                <a:gd name="T38" fmla="*/ 162 w 757"/>
                <a:gd name="T39" fmla="*/ 341 h 432"/>
                <a:gd name="T40" fmla="*/ 253 w 757"/>
                <a:gd name="T41" fmla="*/ 432 h 432"/>
                <a:gd name="T42" fmla="*/ 504 w 757"/>
                <a:gd name="T43" fmla="*/ 432 h 432"/>
                <a:gd name="T44" fmla="*/ 595 w 757"/>
                <a:gd name="T45" fmla="*/ 341 h 432"/>
                <a:gd name="T46" fmla="*/ 595 w 757"/>
                <a:gd name="T47" fmla="*/ 237 h 432"/>
                <a:gd name="T48" fmla="*/ 650 w 757"/>
                <a:gd name="T49" fmla="*/ 237 h 432"/>
                <a:gd name="T50" fmla="*/ 650 w 757"/>
                <a:gd name="T51" fmla="*/ 280 h 432"/>
                <a:gd name="T52" fmla="*/ 663 w 757"/>
                <a:gd name="T53" fmla="*/ 287 h 432"/>
                <a:gd name="T54" fmla="*/ 750 w 757"/>
                <a:gd name="T55" fmla="*/ 226 h 432"/>
                <a:gd name="T56" fmla="*/ 750 w 757"/>
                <a:gd name="T57" fmla="*/ 207 h 432"/>
                <a:gd name="T58" fmla="*/ 553 w 757"/>
                <a:gd name="T59" fmla="*/ 341 h 432"/>
                <a:gd name="T60" fmla="*/ 504 w 757"/>
                <a:gd name="T61" fmla="*/ 390 h 432"/>
                <a:gd name="T62" fmla="*/ 253 w 757"/>
                <a:gd name="T63" fmla="*/ 390 h 432"/>
                <a:gd name="T64" fmla="*/ 204 w 757"/>
                <a:gd name="T65" fmla="*/ 341 h 432"/>
                <a:gd name="T66" fmla="*/ 204 w 757"/>
                <a:gd name="T67" fmla="*/ 92 h 432"/>
                <a:gd name="T68" fmla="*/ 253 w 757"/>
                <a:gd name="T69" fmla="*/ 42 h 432"/>
                <a:gd name="T70" fmla="*/ 504 w 757"/>
                <a:gd name="T71" fmla="*/ 42 h 432"/>
                <a:gd name="T72" fmla="*/ 553 w 757"/>
                <a:gd name="T73" fmla="*/ 92 h 432"/>
                <a:gd name="T74" fmla="*/ 553 w 757"/>
                <a:gd name="T75" fmla="*/ 34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7" h="432">
                  <a:moveTo>
                    <a:pt x="750" y="207"/>
                  </a:moveTo>
                  <a:cubicBezTo>
                    <a:pt x="664" y="145"/>
                    <a:pt x="664" y="145"/>
                    <a:pt x="664" y="145"/>
                  </a:cubicBezTo>
                  <a:cubicBezTo>
                    <a:pt x="657" y="140"/>
                    <a:pt x="651" y="143"/>
                    <a:pt x="651" y="152"/>
                  </a:cubicBezTo>
                  <a:cubicBezTo>
                    <a:pt x="651" y="195"/>
                    <a:pt x="651" y="195"/>
                    <a:pt x="651" y="195"/>
                  </a:cubicBezTo>
                  <a:cubicBezTo>
                    <a:pt x="595" y="195"/>
                    <a:pt x="595" y="195"/>
                    <a:pt x="595" y="195"/>
                  </a:cubicBezTo>
                  <a:cubicBezTo>
                    <a:pt x="595" y="92"/>
                    <a:pt x="595" y="92"/>
                    <a:pt x="595" y="92"/>
                  </a:cubicBezTo>
                  <a:cubicBezTo>
                    <a:pt x="595" y="41"/>
                    <a:pt x="554" y="0"/>
                    <a:pt x="504" y="0"/>
                  </a:cubicBezTo>
                  <a:cubicBezTo>
                    <a:pt x="253" y="0"/>
                    <a:pt x="253" y="0"/>
                    <a:pt x="253" y="0"/>
                  </a:cubicBezTo>
                  <a:cubicBezTo>
                    <a:pt x="203" y="0"/>
                    <a:pt x="162" y="41"/>
                    <a:pt x="162" y="92"/>
                  </a:cubicBezTo>
                  <a:cubicBezTo>
                    <a:pt x="162" y="195"/>
                    <a:pt x="162" y="195"/>
                    <a:pt x="162" y="195"/>
                  </a:cubicBezTo>
                  <a:cubicBezTo>
                    <a:pt x="106" y="195"/>
                    <a:pt x="106" y="195"/>
                    <a:pt x="106" y="195"/>
                  </a:cubicBezTo>
                  <a:cubicBezTo>
                    <a:pt x="106" y="152"/>
                    <a:pt x="106" y="152"/>
                    <a:pt x="106" y="152"/>
                  </a:cubicBezTo>
                  <a:cubicBezTo>
                    <a:pt x="106" y="143"/>
                    <a:pt x="100" y="140"/>
                    <a:pt x="93" y="145"/>
                  </a:cubicBezTo>
                  <a:cubicBezTo>
                    <a:pt x="7" y="207"/>
                    <a:pt x="7" y="207"/>
                    <a:pt x="7" y="207"/>
                  </a:cubicBezTo>
                  <a:cubicBezTo>
                    <a:pt x="0" y="212"/>
                    <a:pt x="0" y="221"/>
                    <a:pt x="7" y="226"/>
                  </a:cubicBezTo>
                  <a:cubicBezTo>
                    <a:pt x="94" y="287"/>
                    <a:pt x="94" y="287"/>
                    <a:pt x="94" y="287"/>
                  </a:cubicBezTo>
                  <a:cubicBezTo>
                    <a:pt x="101" y="292"/>
                    <a:pt x="107" y="289"/>
                    <a:pt x="107" y="280"/>
                  </a:cubicBezTo>
                  <a:cubicBezTo>
                    <a:pt x="107" y="237"/>
                    <a:pt x="107" y="237"/>
                    <a:pt x="107" y="237"/>
                  </a:cubicBezTo>
                  <a:cubicBezTo>
                    <a:pt x="162" y="237"/>
                    <a:pt x="162" y="237"/>
                    <a:pt x="162" y="237"/>
                  </a:cubicBezTo>
                  <a:cubicBezTo>
                    <a:pt x="162" y="341"/>
                    <a:pt x="162" y="341"/>
                    <a:pt x="162" y="341"/>
                  </a:cubicBezTo>
                  <a:cubicBezTo>
                    <a:pt x="162" y="391"/>
                    <a:pt x="203" y="432"/>
                    <a:pt x="253" y="432"/>
                  </a:cubicBezTo>
                  <a:cubicBezTo>
                    <a:pt x="504" y="432"/>
                    <a:pt x="504" y="432"/>
                    <a:pt x="504" y="432"/>
                  </a:cubicBezTo>
                  <a:cubicBezTo>
                    <a:pt x="554" y="432"/>
                    <a:pt x="595" y="391"/>
                    <a:pt x="595" y="341"/>
                  </a:cubicBezTo>
                  <a:cubicBezTo>
                    <a:pt x="595" y="237"/>
                    <a:pt x="595" y="237"/>
                    <a:pt x="595" y="237"/>
                  </a:cubicBezTo>
                  <a:cubicBezTo>
                    <a:pt x="650" y="237"/>
                    <a:pt x="650" y="237"/>
                    <a:pt x="650" y="237"/>
                  </a:cubicBezTo>
                  <a:cubicBezTo>
                    <a:pt x="650" y="280"/>
                    <a:pt x="650" y="280"/>
                    <a:pt x="650" y="280"/>
                  </a:cubicBezTo>
                  <a:cubicBezTo>
                    <a:pt x="650" y="289"/>
                    <a:pt x="656" y="292"/>
                    <a:pt x="663" y="287"/>
                  </a:cubicBezTo>
                  <a:cubicBezTo>
                    <a:pt x="750" y="226"/>
                    <a:pt x="750" y="226"/>
                    <a:pt x="750" y="226"/>
                  </a:cubicBezTo>
                  <a:cubicBezTo>
                    <a:pt x="757" y="221"/>
                    <a:pt x="757" y="212"/>
                    <a:pt x="750" y="207"/>
                  </a:cubicBezTo>
                  <a:close/>
                  <a:moveTo>
                    <a:pt x="553" y="341"/>
                  </a:moveTo>
                  <a:cubicBezTo>
                    <a:pt x="553" y="368"/>
                    <a:pt x="531" y="390"/>
                    <a:pt x="504" y="390"/>
                  </a:cubicBezTo>
                  <a:cubicBezTo>
                    <a:pt x="253" y="390"/>
                    <a:pt x="253" y="390"/>
                    <a:pt x="253" y="390"/>
                  </a:cubicBezTo>
                  <a:cubicBezTo>
                    <a:pt x="226" y="390"/>
                    <a:pt x="204" y="368"/>
                    <a:pt x="204" y="341"/>
                  </a:cubicBezTo>
                  <a:cubicBezTo>
                    <a:pt x="204" y="92"/>
                    <a:pt x="204" y="92"/>
                    <a:pt x="204" y="92"/>
                  </a:cubicBezTo>
                  <a:cubicBezTo>
                    <a:pt x="204" y="64"/>
                    <a:pt x="226" y="42"/>
                    <a:pt x="253" y="42"/>
                  </a:cubicBezTo>
                  <a:cubicBezTo>
                    <a:pt x="504" y="42"/>
                    <a:pt x="504" y="42"/>
                    <a:pt x="504" y="42"/>
                  </a:cubicBezTo>
                  <a:cubicBezTo>
                    <a:pt x="531" y="42"/>
                    <a:pt x="553" y="64"/>
                    <a:pt x="553" y="92"/>
                  </a:cubicBezTo>
                  <a:lnTo>
                    <a:pt x="553" y="341"/>
                  </a:lnTo>
                  <a:close/>
                </a:path>
              </a:pathLst>
            </a:custGeom>
            <a:solidFill>
              <a:srgbClr val="4D4D4F"/>
            </a:solidFill>
            <a:ln w="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Freeform 15"/>
            <p:cNvSpPr>
              <a:spLocks noEditPoints="1"/>
            </p:cNvSpPr>
            <p:nvPr/>
          </p:nvSpPr>
          <p:spPr bwMode="auto">
            <a:xfrm>
              <a:off x="4359244" y="1481690"/>
              <a:ext cx="224409" cy="224409"/>
            </a:xfrm>
            <a:custGeom>
              <a:avLst/>
              <a:gdLst>
                <a:gd name="T0" fmla="*/ 202 w 262"/>
                <a:gd name="T1" fmla="*/ 161 h 262"/>
                <a:gd name="T2" fmla="*/ 181 w 262"/>
                <a:gd name="T3" fmla="*/ 153 h 262"/>
                <a:gd name="T4" fmla="*/ 198 w 262"/>
                <a:gd name="T5" fmla="*/ 99 h 262"/>
                <a:gd name="T6" fmla="*/ 169 w 262"/>
                <a:gd name="T7" fmla="*/ 29 h 262"/>
                <a:gd name="T8" fmla="*/ 99 w 262"/>
                <a:gd name="T9" fmla="*/ 0 h 262"/>
                <a:gd name="T10" fmla="*/ 29 w 262"/>
                <a:gd name="T11" fmla="*/ 29 h 262"/>
                <a:gd name="T12" fmla="*/ 0 w 262"/>
                <a:gd name="T13" fmla="*/ 99 h 262"/>
                <a:gd name="T14" fmla="*/ 29 w 262"/>
                <a:gd name="T15" fmla="*/ 169 h 262"/>
                <a:gd name="T16" fmla="*/ 99 w 262"/>
                <a:gd name="T17" fmla="*/ 198 h 262"/>
                <a:gd name="T18" fmla="*/ 153 w 262"/>
                <a:gd name="T19" fmla="*/ 182 h 262"/>
                <a:gd name="T20" fmla="*/ 161 w 262"/>
                <a:gd name="T21" fmla="*/ 202 h 262"/>
                <a:gd name="T22" fmla="*/ 212 w 262"/>
                <a:gd name="T23" fmla="*/ 253 h 262"/>
                <a:gd name="T24" fmla="*/ 233 w 262"/>
                <a:gd name="T25" fmla="*/ 262 h 262"/>
                <a:gd name="T26" fmla="*/ 253 w 262"/>
                <a:gd name="T27" fmla="*/ 253 h 262"/>
                <a:gd name="T28" fmla="*/ 262 w 262"/>
                <a:gd name="T29" fmla="*/ 233 h 262"/>
                <a:gd name="T30" fmla="*/ 253 w 262"/>
                <a:gd name="T31" fmla="*/ 212 h 262"/>
                <a:gd name="T32" fmla="*/ 202 w 262"/>
                <a:gd name="T33" fmla="*/ 161 h 262"/>
                <a:gd name="T34" fmla="*/ 145 w 262"/>
                <a:gd name="T35" fmla="*/ 146 h 262"/>
                <a:gd name="T36" fmla="*/ 99 w 262"/>
                <a:gd name="T37" fmla="*/ 165 h 262"/>
                <a:gd name="T38" fmla="*/ 52 w 262"/>
                <a:gd name="T39" fmla="*/ 146 h 262"/>
                <a:gd name="T40" fmla="*/ 33 w 262"/>
                <a:gd name="T41" fmla="*/ 99 h 262"/>
                <a:gd name="T42" fmla="*/ 52 w 262"/>
                <a:gd name="T43" fmla="*/ 52 h 262"/>
                <a:gd name="T44" fmla="*/ 99 w 262"/>
                <a:gd name="T45" fmla="*/ 33 h 262"/>
                <a:gd name="T46" fmla="*/ 145 w 262"/>
                <a:gd name="T47" fmla="*/ 52 h 262"/>
                <a:gd name="T48" fmla="*/ 165 w 262"/>
                <a:gd name="T49" fmla="*/ 99 h 262"/>
                <a:gd name="T50" fmla="*/ 145 w 262"/>
                <a:gd name="T51" fmla="*/ 1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02" y="161"/>
                  </a:moveTo>
                  <a:cubicBezTo>
                    <a:pt x="197" y="156"/>
                    <a:pt x="189" y="153"/>
                    <a:pt x="181" y="153"/>
                  </a:cubicBezTo>
                  <a:cubicBezTo>
                    <a:pt x="192" y="137"/>
                    <a:pt x="198" y="119"/>
                    <a:pt x="198" y="99"/>
                  </a:cubicBezTo>
                  <a:cubicBezTo>
                    <a:pt x="198" y="73"/>
                    <a:pt x="188" y="48"/>
                    <a:pt x="169" y="29"/>
                  </a:cubicBezTo>
                  <a:cubicBezTo>
                    <a:pt x="150" y="10"/>
                    <a:pt x="125" y="0"/>
                    <a:pt x="99" y="0"/>
                  </a:cubicBezTo>
                  <a:cubicBezTo>
                    <a:pt x="72" y="0"/>
                    <a:pt x="47" y="10"/>
                    <a:pt x="29" y="29"/>
                  </a:cubicBezTo>
                  <a:cubicBezTo>
                    <a:pt x="10" y="48"/>
                    <a:pt x="0" y="73"/>
                    <a:pt x="0" y="99"/>
                  </a:cubicBezTo>
                  <a:cubicBezTo>
                    <a:pt x="0" y="125"/>
                    <a:pt x="10" y="150"/>
                    <a:pt x="29" y="169"/>
                  </a:cubicBezTo>
                  <a:cubicBezTo>
                    <a:pt x="47" y="188"/>
                    <a:pt x="72" y="198"/>
                    <a:pt x="99" y="198"/>
                  </a:cubicBezTo>
                  <a:cubicBezTo>
                    <a:pt x="118" y="198"/>
                    <a:pt x="137" y="192"/>
                    <a:pt x="153" y="182"/>
                  </a:cubicBezTo>
                  <a:cubicBezTo>
                    <a:pt x="153" y="190"/>
                    <a:pt x="156" y="197"/>
                    <a:pt x="161" y="202"/>
                  </a:cubicBezTo>
                  <a:cubicBezTo>
                    <a:pt x="212" y="253"/>
                    <a:pt x="212" y="253"/>
                    <a:pt x="212" y="253"/>
                  </a:cubicBezTo>
                  <a:cubicBezTo>
                    <a:pt x="218" y="259"/>
                    <a:pt x="225" y="262"/>
                    <a:pt x="233" y="262"/>
                  </a:cubicBezTo>
                  <a:cubicBezTo>
                    <a:pt x="240" y="262"/>
                    <a:pt x="248" y="259"/>
                    <a:pt x="253" y="253"/>
                  </a:cubicBezTo>
                  <a:cubicBezTo>
                    <a:pt x="259" y="248"/>
                    <a:pt x="262" y="241"/>
                    <a:pt x="262" y="233"/>
                  </a:cubicBezTo>
                  <a:cubicBezTo>
                    <a:pt x="262" y="225"/>
                    <a:pt x="259" y="218"/>
                    <a:pt x="253" y="212"/>
                  </a:cubicBezTo>
                  <a:lnTo>
                    <a:pt x="202" y="161"/>
                  </a:lnTo>
                  <a:close/>
                  <a:moveTo>
                    <a:pt x="145" y="146"/>
                  </a:moveTo>
                  <a:cubicBezTo>
                    <a:pt x="133" y="158"/>
                    <a:pt x="116" y="165"/>
                    <a:pt x="99" y="165"/>
                  </a:cubicBezTo>
                  <a:cubicBezTo>
                    <a:pt x="81" y="165"/>
                    <a:pt x="64" y="158"/>
                    <a:pt x="52" y="146"/>
                  </a:cubicBezTo>
                  <a:cubicBezTo>
                    <a:pt x="40" y="133"/>
                    <a:pt x="33" y="117"/>
                    <a:pt x="33" y="99"/>
                  </a:cubicBezTo>
                  <a:cubicBezTo>
                    <a:pt x="33" y="81"/>
                    <a:pt x="40" y="65"/>
                    <a:pt x="52" y="52"/>
                  </a:cubicBezTo>
                  <a:cubicBezTo>
                    <a:pt x="64" y="40"/>
                    <a:pt x="81" y="33"/>
                    <a:pt x="99" y="33"/>
                  </a:cubicBezTo>
                  <a:cubicBezTo>
                    <a:pt x="116" y="33"/>
                    <a:pt x="133" y="40"/>
                    <a:pt x="145" y="52"/>
                  </a:cubicBezTo>
                  <a:cubicBezTo>
                    <a:pt x="158" y="65"/>
                    <a:pt x="165" y="81"/>
                    <a:pt x="165" y="99"/>
                  </a:cubicBezTo>
                  <a:cubicBezTo>
                    <a:pt x="165" y="117"/>
                    <a:pt x="158" y="133"/>
                    <a:pt x="145" y="146"/>
                  </a:cubicBez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10831407" y="2634719"/>
            <a:ext cx="791560" cy="686361"/>
            <a:chOff x="7031366" y="3109913"/>
            <a:chExt cx="439738" cy="381000"/>
          </a:xfrm>
          <a:solidFill>
            <a:schemeClr val="accent1"/>
          </a:solidFill>
        </p:grpSpPr>
        <p:sp>
          <p:nvSpPr>
            <p:cNvPr id="9" name="Freeform 82"/>
            <p:cNvSpPr>
              <a:spLocks noEditPoints="1"/>
            </p:cNvSpPr>
            <p:nvPr/>
          </p:nvSpPr>
          <p:spPr bwMode="auto">
            <a:xfrm>
              <a:off x="7031366" y="3109913"/>
              <a:ext cx="439738" cy="381000"/>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0" name="Freeform 83"/>
            <p:cNvSpPr>
              <a:spLocks/>
            </p:cNvSpPr>
            <p:nvPr/>
          </p:nvSpPr>
          <p:spPr bwMode="auto">
            <a:xfrm>
              <a:off x="7094866" y="3228975"/>
              <a:ext cx="311150" cy="25400"/>
            </a:xfrm>
            <a:custGeom>
              <a:avLst/>
              <a:gdLst>
                <a:gd name="T0" fmla="*/ 14 w 345"/>
                <a:gd name="T1" fmla="*/ 29 h 29"/>
                <a:gd name="T2" fmla="*/ 331 w 345"/>
                <a:gd name="T3" fmla="*/ 29 h 29"/>
                <a:gd name="T4" fmla="*/ 345 w 345"/>
                <a:gd name="T5" fmla="*/ 14 h 29"/>
                <a:gd name="T6" fmla="*/ 331 w 345"/>
                <a:gd name="T7" fmla="*/ 0 h 29"/>
                <a:gd name="T8" fmla="*/ 14 w 345"/>
                <a:gd name="T9" fmla="*/ 0 h 29"/>
                <a:gd name="T10" fmla="*/ 0 w 345"/>
                <a:gd name="T11" fmla="*/ 14 h 29"/>
                <a:gd name="T12" fmla="*/ 14 w 34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45" h="29">
                  <a:moveTo>
                    <a:pt x="14" y="29"/>
                  </a:moveTo>
                  <a:cubicBezTo>
                    <a:pt x="331" y="29"/>
                    <a:pt x="331" y="29"/>
                    <a:pt x="331" y="29"/>
                  </a:cubicBezTo>
                  <a:cubicBezTo>
                    <a:pt x="339" y="29"/>
                    <a:pt x="345" y="22"/>
                    <a:pt x="345" y="14"/>
                  </a:cubicBezTo>
                  <a:cubicBezTo>
                    <a:pt x="345" y="7"/>
                    <a:pt x="339" y="0"/>
                    <a:pt x="331" y="0"/>
                  </a:cubicBezTo>
                  <a:cubicBezTo>
                    <a:pt x="14" y="0"/>
                    <a:pt x="14" y="0"/>
                    <a:pt x="14" y="0"/>
                  </a:cubicBezTo>
                  <a:cubicBezTo>
                    <a:pt x="6" y="0"/>
                    <a:pt x="0" y="7"/>
                    <a:pt x="0" y="14"/>
                  </a:cubicBezTo>
                  <a:cubicBezTo>
                    <a:pt x="0" y="22"/>
                    <a:pt x="6"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1" name="Freeform 84"/>
            <p:cNvSpPr>
              <a:spLocks/>
            </p:cNvSpPr>
            <p:nvPr/>
          </p:nvSpPr>
          <p:spPr bwMode="auto">
            <a:xfrm>
              <a:off x="7094866" y="3270250"/>
              <a:ext cx="311150" cy="25400"/>
            </a:xfrm>
            <a:custGeom>
              <a:avLst/>
              <a:gdLst>
                <a:gd name="T0" fmla="*/ 14 w 345"/>
                <a:gd name="T1" fmla="*/ 28 h 28"/>
                <a:gd name="T2" fmla="*/ 331 w 345"/>
                <a:gd name="T3" fmla="*/ 28 h 28"/>
                <a:gd name="T4" fmla="*/ 345 w 345"/>
                <a:gd name="T5" fmla="*/ 14 h 28"/>
                <a:gd name="T6" fmla="*/ 331 w 345"/>
                <a:gd name="T7" fmla="*/ 0 h 28"/>
                <a:gd name="T8" fmla="*/ 14 w 345"/>
                <a:gd name="T9" fmla="*/ 0 h 28"/>
                <a:gd name="T10" fmla="*/ 0 w 345"/>
                <a:gd name="T11" fmla="*/ 14 h 28"/>
                <a:gd name="T12" fmla="*/ 14 w 34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45" h="28">
                  <a:moveTo>
                    <a:pt x="14" y="28"/>
                  </a:moveTo>
                  <a:cubicBezTo>
                    <a:pt x="331" y="28"/>
                    <a:pt x="331" y="28"/>
                    <a:pt x="331" y="28"/>
                  </a:cubicBezTo>
                  <a:cubicBezTo>
                    <a:pt x="339" y="28"/>
                    <a:pt x="345" y="22"/>
                    <a:pt x="345" y="14"/>
                  </a:cubicBezTo>
                  <a:cubicBezTo>
                    <a:pt x="345" y="6"/>
                    <a:pt x="339" y="0"/>
                    <a:pt x="331" y="0"/>
                  </a:cubicBezTo>
                  <a:cubicBezTo>
                    <a:pt x="14" y="0"/>
                    <a:pt x="14" y="0"/>
                    <a:pt x="14" y="0"/>
                  </a:cubicBezTo>
                  <a:cubicBezTo>
                    <a:pt x="6" y="0"/>
                    <a:pt x="0" y="6"/>
                    <a:pt x="0" y="14"/>
                  </a:cubicBezTo>
                  <a:cubicBezTo>
                    <a:pt x="0" y="22"/>
                    <a:pt x="6"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2" name="Freeform 85"/>
            <p:cNvSpPr>
              <a:spLocks/>
            </p:cNvSpPr>
            <p:nvPr/>
          </p:nvSpPr>
          <p:spPr bwMode="auto">
            <a:xfrm>
              <a:off x="7094866" y="3311525"/>
              <a:ext cx="155575" cy="25400"/>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3" name="Freeform 86"/>
            <p:cNvSpPr>
              <a:spLocks/>
            </p:cNvSpPr>
            <p:nvPr/>
          </p:nvSpPr>
          <p:spPr bwMode="auto">
            <a:xfrm>
              <a:off x="7094866" y="3352800"/>
              <a:ext cx="155575" cy="25400"/>
            </a:xfrm>
            <a:custGeom>
              <a:avLst/>
              <a:gdLst>
                <a:gd name="T0" fmla="*/ 158 w 172"/>
                <a:gd name="T1" fmla="*/ 0 h 28"/>
                <a:gd name="T2" fmla="*/ 14 w 172"/>
                <a:gd name="T3" fmla="*/ 0 h 28"/>
                <a:gd name="T4" fmla="*/ 0 w 172"/>
                <a:gd name="T5" fmla="*/ 14 h 28"/>
                <a:gd name="T6" fmla="*/ 14 w 172"/>
                <a:gd name="T7" fmla="*/ 28 h 28"/>
                <a:gd name="T8" fmla="*/ 158 w 172"/>
                <a:gd name="T9" fmla="*/ 28 h 28"/>
                <a:gd name="T10" fmla="*/ 172 w 172"/>
                <a:gd name="T11" fmla="*/ 14 h 28"/>
                <a:gd name="T12" fmla="*/ 158 w 17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2" h="28">
                  <a:moveTo>
                    <a:pt x="158" y="0"/>
                  </a:moveTo>
                  <a:cubicBezTo>
                    <a:pt x="14" y="0"/>
                    <a:pt x="14" y="0"/>
                    <a:pt x="14" y="0"/>
                  </a:cubicBezTo>
                  <a:cubicBezTo>
                    <a:pt x="6" y="0"/>
                    <a:pt x="0" y="6"/>
                    <a:pt x="0" y="14"/>
                  </a:cubicBezTo>
                  <a:cubicBezTo>
                    <a:pt x="0" y="22"/>
                    <a:pt x="6" y="28"/>
                    <a:pt x="14" y="28"/>
                  </a:cubicBezTo>
                  <a:cubicBezTo>
                    <a:pt x="158" y="28"/>
                    <a:pt x="158" y="28"/>
                    <a:pt x="158" y="28"/>
                  </a:cubicBezTo>
                  <a:cubicBezTo>
                    <a:pt x="166" y="28"/>
                    <a:pt x="172" y="22"/>
                    <a:pt x="172" y="14"/>
                  </a:cubicBezTo>
                  <a:cubicBezTo>
                    <a:pt x="172" y="6"/>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4" name="Freeform 87"/>
            <p:cNvSpPr>
              <a:spLocks/>
            </p:cNvSpPr>
            <p:nvPr/>
          </p:nvSpPr>
          <p:spPr bwMode="auto">
            <a:xfrm>
              <a:off x="7094866" y="3392488"/>
              <a:ext cx="155575" cy="26988"/>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5" name="Freeform 88"/>
            <p:cNvSpPr>
              <a:spLocks/>
            </p:cNvSpPr>
            <p:nvPr/>
          </p:nvSpPr>
          <p:spPr bwMode="auto">
            <a:xfrm>
              <a:off x="7274254" y="3311525"/>
              <a:ext cx="133350" cy="106363"/>
            </a:xfrm>
            <a:custGeom>
              <a:avLst/>
              <a:gdLst>
                <a:gd name="T0" fmla="*/ 122 w 148"/>
                <a:gd name="T1" fmla="*/ 0 h 117"/>
                <a:gd name="T2" fmla="*/ 26 w 148"/>
                <a:gd name="T3" fmla="*/ 0 h 117"/>
                <a:gd name="T4" fmla="*/ 0 w 148"/>
                <a:gd name="T5" fmla="*/ 26 h 117"/>
                <a:gd name="T6" fmla="*/ 0 w 148"/>
                <a:gd name="T7" fmla="*/ 91 h 117"/>
                <a:gd name="T8" fmla="*/ 26 w 148"/>
                <a:gd name="T9" fmla="*/ 117 h 117"/>
                <a:gd name="T10" fmla="*/ 122 w 148"/>
                <a:gd name="T11" fmla="*/ 117 h 117"/>
                <a:gd name="T12" fmla="*/ 148 w 148"/>
                <a:gd name="T13" fmla="*/ 91 h 117"/>
                <a:gd name="T14" fmla="*/ 148 w 148"/>
                <a:gd name="T15" fmla="*/ 26 h 117"/>
                <a:gd name="T16" fmla="*/ 122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122" y="0"/>
                  </a:moveTo>
                  <a:cubicBezTo>
                    <a:pt x="26" y="0"/>
                    <a:pt x="26" y="0"/>
                    <a:pt x="26" y="0"/>
                  </a:cubicBezTo>
                  <a:cubicBezTo>
                    <a:pt x="12" y="0"/>
                    <a:pt x="0" y="12"/>
                    <a:pt x="0" y="26"/>
                  </a:cubicBezTo>
                  <a:cubicBezTo>
                    <a:pt x="0" y="91"/>
                    <a:pt x="0" y="91"/>
                    <a:pt x="0" y="91"/>
                  </a:cubicBezTo>
                  <a:cubicBezTo>
                    <a:pt x="0" y="105"/>
                    <a:pt x="12" y="117"/>
                    <a:pt x="26" y="117"/>
                  </a:cubicBezTo>
                  <a:cubicBezTo>
                    <a:pt x="122" y="117"/>
                    <a:pt x="122" y="117"/>
                    <a:pt x="122" y="117"/>
                  </a:cubicBezTo>
                  <a:cubicBezTo>
                    <a:pt x="136" y="117"/>
                    <a:pt x="148" y="105"/>
                    <a:pt x="148" y="91"/>
                  </a:cubicBezTo>
                  <a:cubicBezTo>
                    <a:pt x="148" y="26"/>
                    <a:pt x="148" y="26"/>
                    <a:pt x="148" y="26"/>
                  </a:cubicBezTo>
                  <a:cubicBezTo>
                    <a:pt x="148" y="12"/>
                    <a:pt x="136"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grpSp>
      <p:grpSp>
        <p:nvGrpSpPr>
          <p:cNvPr id="16" name="Group 15"/>
          <p:cNvGrpSpPr/>
          <p:nvPr/>
        </p:nvGrpSpPr>
        <p:grpSpPr>
          <a:xfrm>
            <a:off x="536913" y="4240358"/>
            <a:ext cx="791560" cy="686361"/>
            <a:chOff x="7031366" y="3109913"/>
            <a:chExt cx="439738" cy="381000"/>
          </a:xfrm>
          <a:solidFill>
            <a:srgbClr val="0070C0"/>
          </a:solidFill>
        </p:grpSpPr>
        <p:sp>
          <p:nvSpPr>
            <p:cNvPr id="17" name="Freeform 82"/>
            <p:cNvSpPr>
              <a:spLocks noEditPoints="1"/>
            </p:cNvSpPr>
            <p:nvPr/>
          </p:nvSpPr>
          <p:spPr bwMode="auto">
            <a:xfrm>
              <a:off x="7031366" y="3109913"/>
              <a:ext cx="439738" cy="381000"/>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8" name="Freeform 83"/>
            <p:cNvSpPr>
              <a:spLocks/>
            </p:cNvSpPr>
            <p:nvPr/>
          </p:nvSpPr>
          <p:spPr bwMode="auto">
            <a:xfrm>
              <a:off x="7094866" y="3228975"/>
              <a:ext cx="311150" cy="25400"/>
            </a:xfrm>
            <a:custGeom>
              <a:avLst/>
              <a:gdLst>
                <a:gd name="T0" fmla="*/ 14 w 345"/>
                <a:gd name="T1" fmla="*/ 29 h 29"/>
                <a:gd name="T2" fmla="*/ 331 w 345"/>
                <a:gd name="T3" fmla="*/ 29 h 29"/>
                <a:gd name="T4" fmla="*/ 345 w 345"/>
                <a:gd name="T5" fmla="*/ 14 h 29"/>
                <a:gd name="T6" fmla="*/ 331 w 345"/>
                <a:gd name="T7" fmla="*/ 0 h 29"/>
                <a:gd name="T8" fmla="*/ 14 w 345"/>
                <a:gd name="T9" fmla="*/ 0 h 29"/>
                <a:gd name="T10" fmla="*/ 0 w 345"/>
                <a:gd name="T11" fmla="*/ 14 h 29"/>
                <a:gd name="T12" fmla="*/ 14 w 34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45" h="29">
                  <a:moveTo>
                    <a:pt x="14" y="29"/>
                  </a:moveTo>
                  <a:cubicBezTo>
                    <a:pt x="331" y="29"/>
                    <a:pt x="331" y="29"/>
                    <a:pt x="331" y="29"/>
                  </a:cubicBezTo>
                  <a:cubicBezTo>
                    <a:pt x="339" y="29"/>
                    <a:pt x="345" y="22"/>
                    <a:pt x="345" y="14"/>
                  </a:cubicBezTo>
                  <a:cubicBezTo>
                    <a:pt x="345" y="7"/>
                    <a:pt x="339" y="0"/>
                    <a:pt x="331" y="0"/>
                  </a:cubicBezTo>
                  <a:cubicBezTo>
                    <a:pt x="14" y="0"/>
                    <a:pt x="14" y="0"/>
                    <a:pt x="14" y="0"/>
                  </a:cubicBezTo>
                  <a:cubicBezTo>
                    <a:pt x="6" y="0"/>
                    <a:pt x="0" y="7"/>
                    <a:pt x="0" y="14"/>
                  </a:cubicBezTo>
                  <a:cubicBezTo>
                    <a:pt x="0" y="22"/>
                    <a:pt x="6"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9" name="Freeform 84"/>
            <p:cNvSpPr>
              <a:spLocks/>
            </p:cNvSpPr>
            <p:nvPr/>
          </p:nvSpPr>
          <p:spPr bwMode="auto">
            <a:xfrm>
              <a:off x="7094866" y="3270250"/>
              <a:ext cx="311150" cy="25400"/>
            </a:xfrm>
            <a:custGeom>
              <a:avLst/>
              <a:gdLst>
                <a:gd name="T0" fmla="*/ 14 w 345"/>
                <a:gd name="T1" fmla="*/ 28 h 28"/>
                <a:gd name="T2" fmla="*/ 331 w 345"/>
                <a:gd name="T3" fmla="*/ 28 h 28"/>
                <a:gd name="T4" fmla="*/ 345 w 345"/>
                <a:gd name="T5" fmla="*/ 14 h 28"/>
                <a:gd name="T6" fmla="*/ 331 w 345"/>
                <a:gd name="T7" fmla="*/ 0 h 28"/>
                <a:gd name="T8" fmla="*/ 14 w 345"/>
                <a:gd name="T9" fmla="*/ 0 h 28"/>
                <a:gd name="T10" fmla="*/ 0 w 345"/>
                <a:gd name="T11" fmla="*/ 14 h 28"/>
                <a:gd name="T12" fmla="*/ 14 w 34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45" h="28">
                  <a:moveTo>
                    <a:pt x="14" y="28"/>
                  </a:moveTo>
                  <a:cubicBezTo>
                    <a:pt x="331" y="28"/>
                    <a:pt x="331" y="28"/>
                    <a:pt x="331" y="28"/>
                  </a:cubicBezTo>
                  <a:cubicBezTo>
                    <a:pt x="339" y="28"/>
                    <a:pt x="345" y="22"/>
                    <a:pt x="345" y="14"/>
                  </a:cubicBezTo>
                  <a:cubicBezTo>
                    <a:pt x="345" y="6"/>
                    <a:pt x="339" y="0"/>
                    <a:pt x="331" y="0"/>
                  </a:cubicBezTo>
                  <a:cubicBezTo>
                    <a:pt x="14" y="0"/>
                    <a:pt x="14" y="0"/>
                    <a:pt x="14" y="0"/>
                  </a:cubicBezTo>
                  <a:cubicBezTo>
                    <a:pt x="6" y="0"/>
                    <a:pt x="0" y="6"/>
                    <a:pt x="0" y="14"/>
                  </a:cubicBezTo>
                  <a:cubicBezTo>
                    <a:pt x="0" y="22"/>
                    <a:pt x="6"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0" name="Freeform 85"/>
            <p:cNvSpPr>
              <a:spLocks/>
            </p:cNvSpPr>
            <p:nvPr/>
          </p:nvSpPr>
          <p:spPr bwMode="auto">
            <a:xfrm>
              <a:off x="7094866" y="3311525"/>
              <a:ext cx="155575" cy="25400"/>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1" name="Freeform 86"/>
            <p:cNvSpPr>
              <a:spLocks/>
            </p:cNvSpPr>
            <p:nvPr/>
          </p:nvSpPr>
          <p:spPr bwMode="auto">
            <a:xfrm>
              <a:off x="7094866" y="3352800"/>
              <a:ext cx="155575" cy="25400"/>
            </a:xfrm>
            <a:custGeom>
              <a:avLst/>
              <a:gdLst>
                <a:gd name="T0" fmla="*/ 158 w 172"/>
                <a:gd name="T1" fmla="*/ 0 h 28"/>
                <a:gd name="T2" fmla="*/ 14 w 172"/>
                <a:gd name="T3" fmla="*/ 0 h 28"/>
                <a:gd name="T4" fmla="*/ 0 w 172"/>
                <a:gd name="T5" fmla="*/ 14 h 28"/>
                <a:gd name="T6" fmla="*/ 14 w 172"/>
                <a:gd name="T7" fmla="*/ 28 h 28"/>
                <a:gd name="T8" fmla="*/ 158 w 172"/>
                <a:gd name="T9" fmla="*/ 28 h 28"/>
                <a:gd name="T10" fmla="*/ 172 w 172"/>
                <a:gd name="T11" fmla="*/ 14 h 28"/>
                <a:gd name="T12" fmla="*/ 158 w 17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2" h="28">
                  <a:moveTo>
                    <a:pt x="158" y="0"/>
                  </a:moveTo>
                  <a:cubicBezTo>
                    <a:pt x="14" y="0"/>
                    <a:pt x="14" y="0"/>
                    <a:pt x="14" y="0"/>
                  </a:cubicBezTo>
                  <a:cubicBezTo>
                    <a:pt x="6" y="0"/>
                    <a:pt x="0" y="6"/>
                    <a:pt x="0" y="14"/>
                  </a:cubicBezTo>
                  <a:cubicBezTo>
                    <a:pt x="0" y="22"/>
                    <a:pt x="6" y="28"/>
                    <a:pt x="14" y="28"/>
                  </a:cubicBezTo>
                  <a:cubicBezTo>
                    <a:pt x="158" y="28"/>
                    <a:pt x="158" y="28"/>
                    <a:pt x="158" y="28"/>
                  </a:cubicBezTo>
                  <a:cubicBezTo>
                    <a:pt x="166" y="28"/>
                    <a:pt x="172" y="22"/>
                    <a:pt x="172" y="14"/>
                  </a:cubicBezTo>
                  <a:cubicBezTo>
                    <a:pt x="172" y="6"/>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2" name="Freeform 87"/>
            <p:cNvSpPr>
              <a:spLocks/>
            </p:cNvSpPr>
            <p:nvPr/>
          </p:nvSpPr>
          <p:spPr bwMode="auto">
            <a:xfrm>
              <a:off x="7094866" y="3392488"/>
              <a:ext cx="155575" cy="26988"/>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3" name="Freeform 88"/>
            <p:cNvSpPr>
              <a:spLocks/>
            </p:cNvSpPr>
            <p:nvPr/>
          </p:nvSpPr>
          <p:spPr bwMode="auto">
            <a:xfrm>
              <a:off x="7274254" y="3311525"/>
              <a:ext cx="133350" cy="106363"/>
            </a:xfrm>
            <a:custGeom>
              <a:avLst/>
              <a:gdLst>
                <a:gd name="T0" fmla="*/ 122 w 148"/>
                <a:gd name="T1" fmla="*/ 0 h 117"/>
                <a:gd name="T2" fmla="*/ 26 w 148"/>
                <a:gd name="T3" fmla="*/ 0 h 117"/>
                <a:gd name="T4" fmla="*/ 0 w 148"/>
                <a:gd name="T5" fmla="*/ 26 h 117"/>
                <a:gd name="T6" fmla="*/ 0 w 148"/>
                <a:gd name="T7" fmla="*/ 91 h 117"/>
                <a:gd name="T8" fmla="*/ 26 w 148"/>
                <a:gd name="T9" fmla="*/ 117 h 117"/>
                <a:gd name="T10" fmla="*/ 122 w 148"/>
                <a:gd name="T11" fmla="*/ 117 h 117"/>
                <a:gd name="T12" fmla="*/ 148 w 148"/>
                <a:gd name="T13" fmla="*/ 91 h 117"/>
                <a:gd name="T14" fmla="*/ 148 w 148"/>
                <a:gd name="T15" fmla="*/ 26 h 117"/>
                <a:gd name="T16" fmla="*/ 122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122" y="0"/>
                  </a:moveTo>
                  <a:cubicBezTo>
                    <a:pt x="26" y="0"/>
                    <a:pt x="26" y="0"/>
                    <a:pt x="26" y="0"/>
                  </a:cubicBezTo>
                  <a:cubicBezTo>
                    <a:pt x="12" y="0"/>
                    <a:pt x="0" y="12"/>
                    <a:pt x="0" y="26"/>
                  </a:cubicBezTo>
                  <a:cubicBezTo>
                    <a:pt x="0" y="91"/>
                    <a:pt x="0" y="91"/>
                    <a:pt x="0" y="91"/>
                  </a:cubicBezTo>
                  <a:cubicBezTo>
                    <a:pt x="0" y="105"/>
                    <a:pt x="12" y="117"/>
                    <a:pt x="26" y="117"/>
                  </a:cubicBezTo>
                  <a:cubicBezTo>
                    <a:pt x="122" y="117"/>
                    <a:pt x="122" y="117"/>
                    <a:pt x="122" y="117"/>
                  </a:cubicBezTo>
                  <a:cubicBezTo>
                    <a:pt x="136" y="117"/>
                    <a:pt x="148" y="105"/>
                    <a:pt x="148" y="91"/>
                  </a:cubicBezTo>
                  <a:cubicBezTo>
                    <a:pt x="148" y="26"/>
                    <a:pt x="148" y="26"/>
                    <a:pt x="148" y="26"/>
                  </a:cubicBezTo>
                  <a:cubicBezTo>
                    <a:pt x="148" y="12"/>
                    <a:pt x="136"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grpSp>
      <p:grpSp>
        <p:nvGrpSpPr>
          <p:cNvPr id="24" name="Group 23"/>
          <p:cNvGrpSpPr/>
          <p:nvPr/>
        </p:nvGrpSpPr>
        <p:grpSpPr>
          <a:xfrm>
            <a:off x="10874435" y="4174667"/>
            <a:ext cx="865860" cy="863675"/>
            <a:chOff x="523875" y="3754438"/>
            <a:chExt cx="481013" cy="479425"/>
          </a:xfrm>
          <a:solidFill>
            <a:srgbClr val="0070C0"/>
          </a:solidFill>
        </p:grpSpPr>
        <p:sp>
          <p:nvSpPr>
            <p:cNvPr id="25" name="Freeform 28"/>
            <p:cNvSpPr>
              <a:spLocks noEditPoints="1"/>
            </p:cNvSpPr>
            <p:nvPr/>
          </p:nvSpPr>
          <p:spPr bwMode="auto">
            <a:xfrm>
              <a:off x="523875" y="3754438"/>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p:cNvGrpSpPr/>
          <p:nvPr/>
        </p:nvGrpSpPr>
        <p:grpSpPr>
          <a:xfrm>
            <a:off x="462610" y="2514602"/>
            <a:ext cx="865860" cy="863675"/>
            <a:chOff x="523875" y="3754438"/>
            <a:chExt cx="481013" cy="479425"/>
          </a:xfrm>
          <a:solidFill>
            <a:schemeClr val="accent1"/>
          </a:solidFill>
        </p:grpSpPr>
        <p:sp>
          <p:nvSpPr>
            <p:cNvPr id="28" name="Freeform 28"/>
            <p:cNvSpPr>
              <a:spLocks noEditPoints="1"/>
            </p:cNvSpPr>
            <p:nvPr/>
          </p:nvSpPr>
          <p:spPr bwMode="auto">
            <a:xfrm>
              <a:off x="523875" y="3754438"/>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TextBox 29"/>
          <p:cNvSpPr txBox="1"/>
          <p:nvPr/>
        </p:nvSpPr>
        <p:spPr>
          <a:xfrm>
            <a:off x="1876522" y="1206939"/>
            <a:ext cx="8807071" cy="748864"/>
          </a:xfrm>
          <a:prstGeom prst="rect">
            <a:avLst/>
          </a:prstGeom>
          <a:noFill/>
        </p:spPr>
        <p:txBody>
          <a:bodyPr wrap="square" lIns="162504" tIns="81251" rIns="162504" bIns="81251" rtlCol="0">
            <a:spAutoFit/>
          </a:bodyPr>
          <a:lstStyle/>
          <a:p>
            <a:r>
              <a:rPr lang="en-US" dirty="0">
                <a:solidFill>
                  <a:schemeClr val="accent1"/>
                </a:solidFill>
              </a:rPr>
              <a:t>A Reverse Proxy sits between the user and an application and can do things like caching, load balancing, and security on behalf of the app. </a:t>
            </a:r>
          </a:p>
        </p:txBody>
      </p:sp>
      <p:sp>
        <p:nvSpPr>
          <p:cNvPr id="31" name="TextBox 30"/>
          <p:cNvSpPr txBox="1"/>
          <p:nvPr/>
        </p:nvSpPr>
        <p:spPr>
          <a:xfrm>
            <a:off x="1876522" y="5038342"/>
            <a:ext cx="8807071" cy="748864"/>
          </a:xfrm>
          <a:prstGeom prst="rect">
            <a:avLst/>
          </a:prstGeom>
          <a:noFill/>
        </p:spPr>
        <p:txBody>
          <a:bodyPr wrap="square" lIns="162504" tIns="81251" rIns="162504" bIns="81251" rtlCol="0">
            <a:spAutoFit/>
          </a:bodyPr>
          <a:lstStyle/>
          <a:p>
            <a:r>
              <a:rPr lang="en-US" dirty="0">
                <a:solidFill>
                  <a:srgbClr val="0070C0"/>
                </a:solidFill>
              </a:rPr>
              <a:t>A Forward Proxy sits between the user and an application and does things like caching and stopping you from using Facebook at work. </a:t>
            </a:r>
          </a:p>
        </p:txBody>
      </p:sp>
    </p:spTree>
    <p:extLst>
      <p:ext uri="{BB962C8B-B14F-4D97-AF65-F5344CB8AC3E}">
        <p14:creationId xmlns:p14="http://schemas.microsoft.com/office/powerpoint/2010/main" val="6205610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SSL Visibility Solution Overview</a:t>
            </a:r>
          </a:p>
        </p:txBody>
      </p:sp>
      <p:sp>
        <p:nvSpPr>
          <p:cNvPr id="6" name="Rounded Rectangle 5"/>
          <p:cNvSpPr/>
          <p:nvPr/>
        </p:nvSpPr>
        <p:spPr>
          <a:xfrm>
            <a:off x="7654899" y="1827923"/>
            <a:ext cx="1508934" cy="1886168"/>
          </a:xfrm>
          <a:prstGeom prst="roundRect">
            <a:avLst>
              <a:gd name="adj" fmla="val 6998"/>
            </a:avLst>
          </a:prstGeom>
          <a:solidFill>
            <a:schemeClr val="bg1"/>
          </a:solidFill>
          <a:ln w="28575" cmpd="sng">
            <a:solidFill>
              <a:schemeClr val="tx2"/>
            </a:solidFill>
          </a:ln>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7832084" y="3651218"/>
            <a:ext cx="1143132" cy="125745"/>
          </a:xfrm>
          <a:prstGeom prst="rect">
            <a:avLst/>
          </a:prstGeom>
          <a:solidFill>
            <a:schemeClr val="bg1">
              <a:lumMod val="95000"/>
            </a:schemeClr>
          </a:solidFill>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8" name="Freeform 7"/>
          <p:cNvSpPr>
            <a:spLocks/>
          </p:cNvSpPr>
          <p:nvPr/>
        </p:nvSpPr>
        <p:spPr bwMode="auto">
          <a:xfrm>
            <a:off x="11013564" y="1911753"/>
            <a:ext cx="943084" cy="1173615"/>
          </a:xfrm>
          <a:custGeom>
            <a:avLst/>
            <a:gdLst>
              <a:gd name="T0" fmla="*/ 995 w 995"/>
              <a:gd name="T1" fmla="*/ 2502 h 2609"/>
              <a:gd name="T2" fmla="*/ 888 w 995"/>
              <a:gd name="T3" fmla="*/ 2609 h 2609"/>
              <a:gd name="T4" fmla="*/ 107 w 995"/>
              <a:gd name="T5" fmla="*/ 2609 h 2609"/>
              <a:gd name="T6" fmla="*/ 0 w 995"/>
              <a:gd name="T7" fmla="*/ 2502 h 2609"/>
              <a:gd name="T8" fmla="*/ 0 w 995"/>
              <a:gd name="T9" fmla="*/ 106 h 2609"/>
              <a:gd name="T10" fmla="*/ 107 w 995"/>
              <a:gd name="T11" fmla="*/ 0 h 2609"/>
              <a:gd name="T12" fmla="*/ 888 w 995"/>
              <a:gd name="T13" fmla="*/ 0 h 2609"/>
              <a:gd name="T14" fmla="*/ 995 w 995"/>
              <a:gd name="T15" fmla="*/ 106 h 2609"/>
              <a:gd name="T16" fmla="*/ 995 w 995"/>
              <a:gd name="T17" fmla="*/ 2502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2609">
                <a:moveTo>
                  <a:pt x="995" y="2502"/>
                </a:moveTo>
                <a:cubicBezTo>
                  <a:pt x="995" y="2561"/>
                  <a:pt x="947" y="2609"/>
                  <a:pt x="888" y="2609"/>
                </a:cubicBezTo>
                <a:cubicBezTo>
                  <a:pt x="107" y="2609"/>
                  <a:pt x="107" y="2609"/>
                  <a:pt x="107" y="2609"/>
                </a:cubicBezTo>
                <a:cubicBezTo>
                  <a:pt x="48" y="2609"/>
                  <a:pt x="0" y="2561"/>
                  <a:pt x="0" y="2502"/>
                </a:cubicBezTo>
                <a:cubicBezTo>
                  <a:pt x="0" y="106"/>
                  <a:pt x="0" y="106"/>
                  <a:pt x="0" y="106"/>
                </a:cubicBezTo>
                <a:cubicBezTo>
                  <a:pt x="0" y="48"/>
                  <a:pt x="48" y="0"/>
                  <a:pt x="107" y="0"/>
                </a:cubicBezTo>
                <a:cubicBezTo>
                  <a:pt x="888" y="0"/>
                  <a:pt x="888" y="0"/>
                  <a:pt x="888" y="0"/>
                </a:cubicBezTo>
                <a:cubicBezTo>
                  <a:pt x="947" y="0"/>
                  <a:pt x="995" y="48"/>
                  <a:pt x="995" y="106"/>
                </a:cubicBezTo>
                <a:lnTo>
                  <a:pt x="99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9" name="Freeform 8"/>
          <p:cNvSpPr>
            <a:spLocks/>
          </p:cNvSpPr>
          <p:nvPr/>
        </p:nvSpPr>
        <p:spPr bwMode="auto">
          <a:xfrm>
            <a:off x="10995010" y="1901274"/>
            <a:ext cx="943084" cy="1184094"/>
          </a:xfrm>
          <a:custGeom>
            <a:avLst/>
            <a:gdLst>
              <a:gd name="T0" fmla="*/ 1005 w 1015"/>
              <a:gd name="T1" fmla="*/ 2513 h 2630"/>
              <a:gd name="T2" fmla="*/ 994 w 1015"/>
              <a:gd name="T3" fmla="*/ 2513 h 2630"/>
              <a:gd name="T4" fmla="*/ 986 w 1015"/>
              <a:gd name="T5" fmla="*/ 2550 h 2630"/>
              <a:gd name="T6" fmla="*/ 951 w 1015"/>
              <a:gd name="T7" fmla="*/ 2593 h 2630"/>
              <a:gd name="T8" fmla="*/ 898 w 1015"/>
              <a:gd name="T9" fmla="*/ 2609 h 2630"/>
              <a:gd name="T10" fmla="*/ 117 w 1015"/>
              <a:gd name="T11" fmla="*/ 2609 h 2630"/>
              <a:gd name="T12" fmla="*/ 80 w 1015"/>
              <a:gd name="T13" fmla="*/ 2602 h 2630"/>
              <a:gd name="T14" fmla="*/ 37 w 1015"/>
              <a:gd name="T15" fmla="*/ 2567 h 2630"/>
              <a:gd name="T16" fmla="*/ 21 w 1015"/>
              <a:gd name="T17" fmla="*/ 2513 h 2630"/>
              <a:gd name="T18" fmla="*/ 21 w 1015"/>
              <a:gd name="T19" fmla="*/ 117 h 2630"/>
              <a:gd name="T20" fmla="*/ 28 w 1015"/>
              <a:gd name="T21" fmla="*/ 80 h 2630"/>
              <a:gd name="T22" fmla="*/ 63 w 1015"/>
              <a:gd name="T23" fmla="*/ 38 h 2630"/>
              <a:gd name="T24" fmla="*/ 117 w 1015"/>
              <a:gd name="T25" fmla="*/ 21 h 2630"/>
              <a:gd name="T26" fmla="*/ 898 w 1015"/>
              <a:gd name="T27" fmla="*/ 21 h 2630"/>
              <a:gd name="T28" fmla="*/ 935 w 1015"/>
              <a:gd name="T29" fmla="*/ 29 h 2630"/>
              <a:gd name="T30" fmla="*/ 977 w 1015"/>
              <a:gd name="T31" fmla="*/ 64 h 2630"/>
              <a:gd name="T32" fmla="*/ 994 w 1015"/>
              <a:gd name="T33" fmla="*/ 117 h 2630"/>
              <a:gd name="T34" fmla="*/ 994 w 1015"/>
              <a:gd name="T35" fmla="*/ 2513 h 2630"/>
              <a:gd name="T36" fmla="*/ 1005 w 1015"/>
              <a:gd name="T37" fmla="*/ 2513 h 2630"/>
              <a:gd name="T38" fmla="*/ 1015 w 1015"/>
              <a:gd name="T39" fmla="*/ 2513 h 2630"/>
              <a:gd name="T40" fmla="*/ 1015 w 1015"/>
              <a:gd name="T41" fmla="*/ 117 h 2630"/>
              <a:gd name="T42" fmla="*/ 1006 w 1015"/>
              <a:gd name="T43" fmla="*/ 72 h 2630"/>
              <a:gd name="T44" fmla="*/ 963 w 1015"/>
              <a:gd name="T45" fmla="*/ 20 h 2630"/>
              <a:gd name="T46" fmla="*/ 898 w 1015"/>
              <a:gd name="T47" fmla="*/ 0 h 2630"/>
              <a:gd name="T48" fmla="*/ 117 w 1015"/>
              <a:gd name="T49" fmla="*/ 0 h 2630"/>
              <a:gd name="T50" fmla="*/ 71 w 1015"/>
              <a:gd name="T51" fmla="*/ 9 h 2630"/>
              <a:gd name="T52" fmla="*/ 20 w 1015"/>
              <a:gd name="T53" fmla="*/ 52 h 2630"/>
              <a:gd name="T54" fmla="*/ 0 w 1015"/>
              <a:gd name="T55" fmla="*/ 117 h 2630"/>
              <a:gd name="T56" fmla="*/ 0 w 1015"/>
              <a:gd name="T57" fmla="*/ 2513 h 2630"/>
              <a:gd name="T58" fmla="*/ 9 w 1015"/>
              <a:gd name="T59" fmla="*/ 2559 h 2630"/>
              <a:gd name="T60" fmla="*/ 51 w 1015"/>
              <a:gd name="T61" fmla="*/ 2610 h 2630"/>
              <a:gd name="T62" fmla="*/ 117 w 1015"/>
              <a:gd name="T63" fmla="*/ 2630 h 2630"/>
              <a:gd name="T64" fmla="*/ 898 w 1015"/>
              <a:gd name="T65" fmla="*/ 2630 h 2630"/>
              <a:gd name="T66" fmla="*/ 943 w 1015"/>
              <a:gd name="T67" fmla="*/ 2621 h 2630"/>
              <a:gd name="T68" fmla="*/ 995 w 1015"/>
              <a:gd name="T69" fmla="*/ 2579 h 2630"/>
              <a:gd name="T70" fmla="*/ 1015 w 1015"/>
              <a:gd name="T71" fmla="*/ 2513 h 2630"/>
              <a:gd name="T72" fmla="*/ 1005 w 1015"/>
              <a:gd name="T73" fmla="*/ 2513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2630">
                <a:moveTo>
                  <a:pt x="1005" y="2513"/>
                </a:moveTo>
                <a:cubicBezTo>
                  <a:pt x="994" y="2513"/>
                  <a:pt x="994" y="2513"/>
                  <a:pt x="994" y="2513"/>
                </a:cubicBezTo>
                <a:cubicBezTo>
                  <a:pt x="994" y="2526"/>
                  <a:pt x="991" y="2539"/>
                  <a:pt x="986" y="2550"/>
                </a:cubicBezTo>
                <a:cubicBezTo>
                  <a:pt x="979" y="2568"/>
                  <a:pt x="967" y="2582"/>
                  <a:pt x="951" y="2593"/>
                </a:cubicBezTo>
                <a:cubicBezTo>
                  <a:pt x="936" y="2603"/>
                  <a:pt x="918" y="2609"/>
                  <a:pt x="898" y="2609"/>
                </a:cubicBezTo>
                <a:cubicBezTo>
                  <a:pt x="117" y="2609"/>
                  <a:pt x="117" y="2609"/>
                  <a:pt x="117" y="2609"/>
                </a:cubicBezTo>
                <a:cubicBezTo>
                  <a:pt x="104" y="2609"/>
                  <a:pt x="91" y="2606"/>
                  <a:pt x="80" y="2602"/>
                </a:cubicBezTo>
                <a:cubicBezTo>
                  <a:pt x="62" y="2594"/>
                  <a:pt x="48" y="2582"/>
                  <a:pt x="37" y="2567"/>
                </a:cubicBezTo>
                <a:cubicBezTo>
                  <a:pt x="27" y="2551"/>
                  <a:pt x="21" y="2533"/>
                  <a:pt x="21" y="2513"/>
                </a:cubicBezTo>
                <a:cubicBezTo>
                  <a:pt x="21" y="117"/>
                  <a:pt x="21" y="117"/>
                  <a:pt x="21" y="117"/>
                </a:cubicBezTo>
                <a:cubicBezTo>
                  <a:pt x="21" y="104"/>
                  <a:pt x="24" y="91"/>
                  <a:pt x="28" y="80"/>
                </a:cubicBezTo>
                <a:cubicBezTo>
                  <a:pt x="36" y="63"/>
                  <a:pt x="48" y="48"/>
                  <a:pt x="63" y="38"/>
                </a:cubicBezTo>
                <a:cubicBezTo>
                  <a:pt x="79" y="27"/>
                  <a:pt x="97" y="21"/>
                  <a:pt x="117" y="21"/>
                </a:cubicBezTo>
                <a:cubicBezTo>
                  <a:pt x="898" y="21"/>
                  <a:pt x="898" y="21"/>
                  <a:pt x="898" y="21"/>
                </a:cubicBezTo>
                <a:cubicBezTo>
                  <a:pt x="911" y="21"/>
                  <a:pt x="924" y="24"/>
                  <a:pt x="935" y="29"/>
                </a:cubicBezTo>
                <a:cubicBezTo>
                  <a:pt x="952" y="36"/>
                  <a:pt x="967" y="48"/>
                  <a:pt x="977" y="64"/>
                </a:cubicBezTo>
                <a:cubicBezTo>
                  <a:pt x="988" y="79"/>
                  <a:pt x="994" y="97"/>
                  <a:pt x="994" y="117"/>
                </a:cubicBezTo>
                <a:cubicBezTo>
                  <a:pt x="994" y="2513"/>
                  <a:pt x="994" y="2513"/>
                  <a:pt x="994" y="2513"/>
                </a:cubicBezTo>
                <a:cubicBezTo>
                  <a:pt x="1005" y="2513"/>
                  <a:pt x="1005" y="2513"/>
                  <a:pt x="1005" y="2513"/>
                </a:cubicBezTo>
                <a:cubicBezTo>
                  <a:pt x="1015" y="2513"/>
                  <a:pt x="1015" y="2513"/>
                  <a:pt x="1015" y="2513"/>
                </a:cubicBezTo>
                <a:cubicBezTo>
                  <a:pt x="1015" y="117"/>
                  <a:pt x="1015" y="117"/>
                  <a:pt x="1015" y="117"/>
                </a:cubicBezTo>
                <a:cubicBezTo>
                  <a:pt x="1015" y="101"/>
                  <a:pt x="1012" y="86"/>
                  <a:pt x="1006" y="72"/>
                </a:cubicBezTo>
                <a:cubicBezTo>
                  <a:pt x="997" y="51"/>
                  <a:pt x="982" y="33"/>
                  <a:pt x="963" y="20"/>
                </a:cubicBezTo>
                <a:cubicBezTo>
                  <a:pt x="945" y="7"/>
                  <a:pt x="922" y="0"/>
                  <a:pt x="898" y="0"/>
                </a:cubicBezTo>
                <a:cubicBezTo>
                  <a:pt x="117" y="0"/>
                  <a:pt x="117" y="0"/>
                  <a:pt x="117" y="0"/>
                </a:cubicBezTo>
                <a:cubicBezTo>
                  <a:pt x="101" y="0"/>
                  <a:pt x="85" y="3"/>
                  <a:pt x="71" y="9"/>
                </a:cubicBezTo>
                <a:cubicBezTo>
                  <a:pt x="50" y="18"/>
                  <a:pt x="32" y="33"/>
                  <a:pt x="20" y="52"/>
                </a:cubicBezTo>
                <a:cubicBezTo>
                  <a:pt x="7" y="70"/>
                  <a:pt x="0" y="93"/>
                  <a:pt x="0" y="117"/>
                </a:cubicBezTo>
                <a:cubicBezTo>
                  <a:pt x="0" y="2513"/>
                  <a:pt x="0" y="2513"/>
                  <a:pt x="0" y="2513"/>
                </a:cubicBezTo>
                <a:cubicBezTo>
                  <a:pt x="0" y="2529"/>
                  <a:pt x="3" y="2545"/>
                  <a:pt x="9" y="2559"/>
                </a:cubicBezTo>
                <a:cubicBezTo>
                  <a:pt x="18" y="2580"/>
                  <a:pt x="33" y="2598"/>
                  <a:pt x="51" y="2610"/>
                </a:cubicBezTo>
                <a:cubicBezTo>
                  <a:pt x="70" y="2623"/>
                  <a:pt x="93" y="2630"/>
                  <a:pt x="117" y="2630"/>
                </a:cubicBezTo>
                <a:cubicBezTo>
                  <a:pt x="898" y="2630"/>
                  <a:pt x="898" y="2630"/>
                  <a:pt x="898" y="2630"/>
                </a:cubicBezTo>
                <a:cubicBezTo>
                  <a:pt x="914" y="2630"/>
                  <a:pt x="929" y="2627"/>
                  <a:pt x="943" y="2621"/>
                </a:cubicBezTo>
                <a:cubicBezTo>
                  <a:pt x="965" y="2612"/>
                  <a:pt x="982" y="2597"/>
                  <a:pt x="995" y="2579"/>
                </a:cubicBezTo>
                <a:cubicBezTo>
                  <a:pt x="1008" y="2560"/>
                  <a:pt x="1015" y="2537"/>
                  <a:pt x="1015" y="2513"/>
                </a:cubicBezTo>
                <a:lnTo>
                  <a:pt x="1005" y="2513"/>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0" name="Freeform 9"/>
          <p:cNvSpPr>
            <a:spLocks/>
          </p:cNvSpPr>
          <p:nvPr/>
        </p:nvSpPr>
        <p:spPr bwMode="auto">
          <a:xfrm>
            <a:off x="9317179" y="1834473"/>
            <a:ext cx="1498455" cy="1721128"/>
          </a:xfrm>
          <a:custGeom>
            <a:avLst/>
            <a:gdLst>
              <a:gd name="T0" fmla="*/ 1614 w 1614"/>
              <a:gd name="T1" fmla="*/ 1747 h 1853"/>
              <a:gd name="T2" fmla="*/ 1507 w 1614"/>
              <a:gd name="T3" fmla="*/ 1853 h 1853"/>
              <a:gd name="T4" fmla="*/ 107 w 1614"/>
              <a:gd name="T5" fmla="*/ 1853 h 1853"/>
              <a:gd name="T6" fmla="*/ 0 w 1614"/>
              <a:gd name="T7" fmla="*/ 1747 h 1853"/>
              <a:gd name="T8" fmla="*/ 0 w 1614"/>
              <a:gd name="T9" fmla="*/ 107 h 1853"/>
              <a:gd name="T10" fmla="*/ 107 w 1614"/>
              <a:gd name="T11" fmla="*/ 0 h 1853"/>
              <a:gd name="T12" fmla="*/ 1507 w 1614"/>
              <a:gd name="T13" fmla="*/ 0 h 1853"/>
              <a:gd name="T14" fmla="*/ 1614 w 1614"/>
              <a:gd name="T15" fmla="*/ 107 h 1853"/>
              <a:gd name="T16" fmla="*/ 1614 w 1614"/>
              <a:gd name="T17" fmla="*/ 174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4" h="1853">
                <a:moveTo>
                  <a:pt x="1614" y="1747"/>
                </a:moveTo>
                <a:cubicBezTo>
                  <a:pt x="1614" y="1805"/>
                  <a:pt x="1566" y="1853"/>
                  <a:pt x="1507" y="1853"/>
                </a:cubicBezTo>
                <a:cubicBezTo>
                  <a:pt x="107" y="1853"/>
                  <a:pt x="107" y="1853"/>
                  <a:pt x="107" y="1853"/>
                </a:cubicBezTo>
                <a:cubicBezTo>
                  <a:pt x="48" y="1853"/>
                  <a:pt x="0" y="1805"/>
                  <a:pt x="0" y="1747"/>
                </a:cubicBezTo>
                <a:cubicBezTo>
                  <a:pt x="0" y="107"/>
                  <a:pt x="0" y="107"/>
                  <a:pt x="0" y="107"/>
                </a:cubicBezTo>
                <a:cubicBezTo>
                  <a:pt x="0" y="48"/>
                  <a:pt x="48" y="0"/>
                  <a:pt x="107" y="0"/>
                </a:cubicBezTo>
                <a:cubicBezTo>
                  <a:pt x="1507" y="0"/>
                  <a:pt x="1507" y="0"/>
                  <a:pt x="1507" y="0"/>
                </a:cubicBezTo>
                <a:cubicBezTo>
                  <a:pt x="1566" y="0"/>
                  <a:pt x="1614" y="48"/>
                  <a:pt x="1614" y="107"/>
                </a:cubicBezTo>
                <a:cubicBezTo>
                  <a:pt x="1614" y="1747"/>
                  <a:pt x="1614" y="1747"/>
                  <a:pt x="1614" y="17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1" name="Freeform 10"/>
          <p:cNvSpPr>
            <a:spLocks/>
          </p:cNvSpPr>
          <p:nvPr/>
        </p:nvSpPr>
        <p:spPr bwMode="auto">
          <a:xfrm>
            <a:off x="9308010" y="1823994"/>
            <a:ext cx="1516793" cy="1740776"/>
          </a:xfrm>
          <a:custGeom>
            <a:avLst/>
            <a:gdLst>
              <a:gd name="T0" fmla="*/ 1625 w 1635"/>
              <a:gd name="T1" fmla="*/ 1758 h 1875"/>
              <a:gd name="T2" fmla="*/ 1614 w 1635"/>
              <a:gd name="T3" fmla="*/ 1758 h 1875"/>
              <a:gd name="T4" fmla="*/ 1606 w 1635"/>
              <a:gd name="T5" fmla="*/ 1795 h 1875"/>
              <a:gd name="T6" fmla="*/ 1571 w 1635"/>
              <a:gd name="T7" fmla="*/ 1837 h 1875"/>
              <a:gd name="T8" fmla="*/ 1518 w 1635"/>
              <a:gd name="T9" fmla="*/ 1854 h 1875"/>
              <a:gd name="T10" fmla="*/ 118 w 1635"/>
              <a:gd name="T11" fmla="*/ 1854 h 1875"/>
              <a:gd name="T12" fmla="*/ 80 w 1635"/>
              <a:gd name="T13" fmla="*/ 1846 h 1875"/>
              <a:gd name="T14" fmla="*/ 38 w 1635"/>
              <a:gd name="T15" fmla="*/ 1811 h 1875"/>
              <a:gd name="T16" fmla="*/ 22 w 1635"/>
              <a:gd name="T17" fmla="*/ 1758 h 1875"/>
              <a:gd name="T18" fmla="*/ 22 w 1635"/>
              <a:gd name="T19" fmla="*/ 118 h 1875"/>
              <a:gd name="T20" fmla="*/ 29 w 1635"/>
              <a:gd name="T21" fmla="*/ 80 h 1875"/>
              <a:gd name="T22" fmla="*/ 64 w 1635"/>
              <a:gd name="T23" fmla="*/ 38 h 1875"/>
              <a:gd name="T24" fmla="*/ 118 w 1635"/>
              <a:gd name="T25" fmla="*/ 22 h 1875"/>
              <a:gd name="T26" fmla="*/ 1518 w 1635"/>
              <a:gd name="T27" fmla="*/ 22 h 1875"/>
              <a:gd name="T28" fmla="*/ 1555 w 1635"/>
              <a:gd name="T29" fmla="*/ 29 h 1875"/>
              <a:gd name="T30" fmla="*/ 1597 w 1635"/>
              <a:gd name="T31" fmla="*/ 64 h 1875"/>
              <a:gd name="T32" fmla="*/ 1614 w 1635"/>
              <a:gd name="T33" fmla="*/ 118 h 1875"/>
              <a:gd name="T34" fmla="*/ 1614 w 1635"/>
              <a:gd name="T35" fmla="*/ 1758 h 1875"/>
              <a:gd name="T36" fmla="*/ 1625 w 1635"/>
              <a:gd name="T37" fmla="*/ 1758 h 1875"/>
              <a:gd name="T38" fmla="*/ 1635 w 1635"/>
              <a:gd name="T39" fmla="*/ 1758 h 1875"/>
              <a:gd name="T40" fmla="*/ 1635 w 1635"/>
              <a:gd name="T41" fmla="*/ 118 h 1875"/>
              <a:gd name="T42" fmla="*/ 1626 w 1635"/>
              <a:gd name="T43" fmla="*/ 72 h 1875"/>
              <a:gd name="T44" fmla="*/ 1583 w 1635"/>
              <a:gd name="T45" fmla="*/ 20 h 1875"/>
              <a:gd name="T46" fmla="*/ 1518 w 1635"/>
              <a:gd name="T47" fmla="*/ 0 h 1875"/>
              <a:gd name="T48" fmla="*/ 118 w 1635"/>
              <a:gd name="T49" fmla="*/ 0 h 1875"/>
              <a:gd name="T50" fmla="*/ 72 w 1635"/>
              <a:gd name="T51" fmla="*/ 10 h 1875"/>
              <a:gd name="T52" fmla="*/ 20 w 1635"/>
              <a:gd name="T53" fmla="*/ 52 h 1875"/>
              <a:gd name="T54" fmla="*/ 0 w 1635"/>
              <a:gd name="T55" fmla="*/ 118 h 1875"/>
              <a:gd name="T56" fmla="*/ 0 w 1635"/>
              <a:gd name="T57" fmla="*/ 1758 h 1875"/>
              <a:gd name="T58" fmla="*/ 10 w 1635"/>
              <a:gd name="T59" fmla="*/ 1803 h 1875"/>
              <a:gd name="T60" fmla="*/ 52 w 1635"/>
              <a:gd name="T61" fmla="*/ 1855 h 1875"/>
              <a:gd name="T62" fmla="*/ 118 w 1635"/>
              <a:gd name="T63" fmla="*/ 1875 h 1875"/>
              <a:gd name="T64" fmla="*/ 1518 w 1635"/>
              <a:gd name="T65" fmla="*/ 1875 h 1875"/>
              <a:gd name="T66" fmla="*/ 1564 w 1635"/>
              <a:gd name="T67" fmla="*/ 1866 h 1875"/>
              <a:gd name="T68" fmla="*/ 1615 w 1635"/>
              <a:gd name="T69" fmla="*/ 1823 h 1875"/>
              <a:gd name="T70" fmla="*/ 1635 w 1635"/>
              <a:gd name="T71" fmla="*/ 1758 h 1875"/>
              <a:gd name="T72" fmla="*/ 1625 w 1635"/>
              <a:gd name="T73" fmla="*/ 175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5" h="1875">
                <a:moveTo>
                  <a:pt x="1625" y="1758"/>
                </a:moveTo>
                <a:cubicBezTo>
                  <a:pt x="1614" y="1758"/>
                  <a:pt x="1614" y="1758"/>
                  <a:pt x="1614" y="1758"/>
                </a:cubicBezTo>
                <a:cubicBezTo>
                  <a:pt x="1614" y="1771"/>
                  <a:pt x="1611" y="1783"/>
                  <a:pt x="1606" y="1795"/>
                </a:cubicBezTo>
                <a:cubicBezTo>
                  <a:pt x="1599" y="1812"/>
                  <a:pt x="1587" y="1827"/>
                  <a:pt x="1571" y="1837"/>
                </a:cubicBezTo>
                <a:cubicBezTo>
                  <a:pt x="1556" y="1847"/>
                  <a:pt x="1538" y="1854"/>
                  <a:pt x="1518" y="1854"/>
                </a:cubicBezTo>
                <a:cubicBezTo>
                  <a:pt x="118" y="1854"/>
                  <a:pt x="118" y="1854"/>
                  <a:pt x="118" y="1854"/>
                </a:cubicBezTo>
                <a:cubicBezTo>
                  <a:pt x="104" y="1854"/>
                  <a:pt x="92" y="1851"/>
                  <a:pt x="80" y="1846"/>
                </a:cubicBezTo>
                <a:cubicBezTo>
                  <a:pt x="63" y="1839"/>
                  <a:pt x="48" y="1826"/>
                  <a:pt x="38" y="1811"/>
                </a:cubicBezTo>
                <a:cubicBezTo>
                  <a:pt x="28" y="1796"/>
                  <a:pt x="22" y="1777"/>
                  <a:pt x="22" y="1758"/>
                </a:cubicBezTo>
                <a:cubicBezTo>
                  <a:pt x="22" y="118"/>
                  <a:pt x="22" y="118"/>
                  <a:pt x="22" y="118"/>
                </a:cubicBezTo>
                <a:cubicBezTo>
                  <a:pt x="22" y="104"/>
                  <a:pt x="24" y="92"/>
                  <a:pt x="29" y="80"/>
                </a:cubicBezTo>
                <a:cubicBezTo>
                  <a:pt x="37" y="63"/>
                  <a:pt x="49" y="49"/>
                  <a:pt x="64" y="38"/>
                </a:cubicBezTo>
                <a:cubicBezTo>
                  <a:pt x="79" y="28"/>
                  <a:pt x="98" y="22"/>
                  <a:pt x="118" y="22"/>
                </a:cubicBezTo>
                <a:cubicBezTo>
                  <a:pt x="1518" y="22"/>
                  <a:pt x="1518" y="22"/>
                  <a:pt x="1518" y="22"/>
                </a:cubicBezTo>
                <a:cubicBezTo>
                  <a:pt x="1531" y="22"/>
                  <a:pt x="1544" y="24"/>
                  <a:pt x="1555" y="29"/>
                </a:cubicBezTo>
                <a:cubicBezTo>
                  <a:pt x="1572" y="37"/>
                  <a:pt x="1587" y="49"/>
                  <a:pt x="1597" y="64"/>
                </a:cubicBezTo>
                <a:cubicBezTo>
                  <a:pt x="1608" y="79"/>
                  <a:pt x="1614" y="98"/>
                  <a:pt x="1614" y="118"/>
                </a:cubicBezTo>
                <a:cubicBezTo>
                  <a:pt x="1614" y="1758"/>
                  <a:pt x="1614" y="1758"/>
                  <a:pt x="1614" y="1758"/>
                </a:cubicBezTo>
                <a:cubicBezTo>
                  <a:pt x="1625" y="1758"/>
                  <a:pt x="1625" y="1758"/>
                  <a:pt x="1625" y="1758"/>
                </a:cubicBezTo>
                <a:cubicBezTo>
                  <a:pt x="1635" y="1758"/>
                  <a:pt x="1635" y="1758"/>
                  <a:pt x="1635" y="1758"/>
                </a:cubicBezTo>
                <a:cubicBezTo>
                  <a:pt x="1635" y="118"/>
                  <a:pt x="1635" y="118"/>
                  <a:pt x="1635" y="118"/>
                </a:cubicBezTo>
                <a:cubicBezTo>
                  <a:pt x="1635" y="102"/>
                  <a:pt x="1632" y="86"/>
                  <a:pt x="1626" y="72"/>
                </a:cubicBezTo>
                <a:cubicBezTo>
                  <a:pt x="1617" y="51"/>
                  <a:pt x="1602" y="33"/>
                  <a:pt x="1583" y="20"/>
                </a:cubicBezTo>
                <a:cubicBezTo>
                  <a:pt x="1565" y="8"/>
                  <a:pt x="1542" y="0"/>
                  <a:pt x="1518" y="0"/>
                </a:cubicBezTo>
                <a:cubicBezTo>
                  <a:pt x="118" y="0"/>
                  <a:pt x="118" y="0"/>
                  <a:pt x="118" y="0"/>
                </a:cubicBezTo>
                <a:cubicBezTo>
                  <a:pt x="102" y="0"/>
                  <a:pt x="86" y="4"/>
                  <a:pt x="72" y="10"/>
                </a:cubicBezTo>
                <a:cubicBezTo>
                  <a:pt x="51" y="19"/>
                  <a:pt x="33" y="33"/>
                  <a:pt x="20" y="52"/>
                </a:cubicBezTo>
                <a:cubicBezTo>
                  <a:pt x="8" y="71"/>
                  <a:pt x="0" y="93"/>
                  <a:pt x="0" y="118"/>
                </a:cubicBezTo>
                <a:cubicBezTo>
                  <a:pt x="0" y="1758"/>
                  <a:pt x="0" y="1758"/>
                  <a:pt x="0" y="1758"/>
                </a:cubicBezTo>
                <a:cubicBezTo>
                  <a:pt x="0" y="1774"/>
                  <a:pt x="4" y="1789"/>
                  <a:pt x="10" y="1803"/>
                </a:cubicBezTo>
                <a:cubicBezTo>
                  <a:pt x="19" y="1824"/>
                  <a:pt x="33" y="1842"/>
                  <a:pt x="52" y="1855"/>
                </a:cubicBezTo>
                <a:cubicBezTo>
                  <a:pt x="71" y="1867"/>
                  <a:pt x="93" y="1875"/>
                  <a:pt x="118" y="1875"/>
                </a:cubicBezTo>
                <a:cubicBezTo>
                  <a:pt x="1518" y="1875"/>
                  <a:pt x="1518" y="1875"/>
                  <a:pt x="1518" y="1875"/>
                </a:cubicBezTo>
                <a:cubicBezTo>
                  <a:pt x="1534" y="1875"/>
                  <a:pt x="1549" y="1872"/>
                  <a:pt x="1564" y="1866"/>
                </a:cubicBezTo>
                <a:cubicBezTo>
                  <a:pt x="1585" y="1857"/>
                  <a:pt x="1602" y="1842"/>
                  <a:pt x="1615" y="1823"/>
                </a:cubicBezTo>
                <a:cubicBezTo>
                  <a:pt x="1628" y="1804"/>
                  <a:pt x="1635" y="1782"/>
                  <a:pt x="1635" y="1758"/>
                </a:cubicBezTo>
                <a:lnTo>
                  <a:pt x="1625" y="1758"/>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2" name="Freeform 11"/>
          <p:cNvSpPr>
            <a:spLocks/>
          </p:cNvSpPr>
          <p:nvPr/>
        </p:nvSpPr>
        <p:spPr bwMode="auto">
          <a:xfrm>
            <a:off x="6010366" y="1834473"/>
            <a:ext cx="1498455" cy="1721128"/>
          </a:xfrm>
          <a:custGeom>
            <a:avLst/>
            <a:gdLst>
              <a:gd name="T0" fmla="*/ 1613 w 1613"/>
              <a:gd name="T1" fmla="*/ 1747 h 1853"/>
              <a:gd name="T2" fmla="*/ 1507 w 1613"/>
              <a:gd name="T3" fmla="*/ 1853 h 1853"/>
              <a:gd name="T4" fmla="*/ 106 w 1613"/>
              <a:gd name="T5" fmla="*/ 1853 h 1853"/>
              <a:gd name="T6" fmla="*/ 0 w 1613"/>
              <a:gd name="T7" fmla="*/ 1747 h 1853"/>
              <a:gd name="T8" fmla="*/ 0 w 1613"/>
              <a:gd name="T9" fmla="*/ 107 h 1853"/>
              <a:gd name="T10" fmla="*/ 106 w 1613"/>
              <a:gd name="T11" fmla="*/ 0 h 1853"/>
              <a:gd name="T12" fmla="*/ 1507 w 1613"/>
              <a:gd name="T13" fmla="*/ 0 h 1853"/>
              <a:gd name="T14" fmla="*/ 1613 w 1613"/>
              <a:gd name="T15" fmla="*/ 107 h 1853"/>
              <a:gd name="T16" fmla="*/ 1613 w 1613"/>
              <a:gd name="T17" fmla="*/ 174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3" h="1853">
                <a:moveTo>
                  <a:pt x="1613" y="1747"/>
                </a:moveTo>
                <a:cubicBezTo>
                  <a:pt x="1613" y="1805"/>
                  <a:pt x="1565" y="1853"/>
                  <a:pt x="1507" y="1853"/>
                </a:cubicBezTo>
                <a:cubicBezTo>
                  <a:pt x="106" y="1853"/>
                  <a:pt x="106" y="1853"/>
                  <a:pt x="106" y="1853"/>
                </a:cubicBezTo>
                <a:cubicBezTo>
                  <a:pt x="48" y="1853"/>
                  <a:pt x="0" y="1805"/>
                  <a:pt x="0" y="1747"/>
                </a:cubicBezTo>
                <a:cubicBezTo>
                  <a:pt x="0" y="107"/>
                  <a:pt x="0" y="107"/>
                  <a:pt x="0" y="107"/>
                </a:cubicBezTo>
                <a:cubicBezTo>
                  <a:pt x="0" y="48"/>
                  <a:pt x="48" y="0"/>
                  <a:pt x="106" y="0"/>
                </a:cubicBezTo>
                <a:cubicBezTo>
                  <a:pt x="1507" y="0"/>
                  <a:pt x="1507" y="0"/>
                  <a:pt x="1507" y="0"/>
                </a:cubicBezTo>
                <a:cubicBezTo>
                  <a:pt x="1565" y="0"/>
                  <a:pt x="1613" y="48"/>
                  <a:pt x="1613" y="107"/>
                </a:cubicBezTo>
                <a:cubicBezTo>
                  <a:pt x="1613" y="1747"/>
                  <a:pt x="1613" y="1747"/>
                  <a:pt x="1613" y="17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3" name="Freeform 12"/>
          <p:cNvSpPr>
            <a:spLocks/>
          </p:cNvSpPr>
          <p:nvPr/>
        </p:nvSpPr>
        <p:spPr bwMode="auto">
          <a:xfrm>
            <a:off x="6001197" y="1823994"/>
            <a:ext cx="1516793" cy="1740776"/>
          </a:xfrm>
          <a:custGeom>
            <a:avLst/>
            <a:gdLst>
              <a:gd name="T0" fmla="*/ 1624 w 1635"/>
              <a:gd name="T1" fmla="*/ 1758 h 1875"/>
              <a:gd name="T2" fmla="*/ 1614 w 1635"/>
              <a:gd name="T3" fmla="*/ 1758 h 1875"/>
              <a:gd name="T4" fmla="*/ 1606 w 1635"/>
              <a:gd name="T5" fmla="*/ 1795 h 1875"/>
              <a:gd name="T6" fmla="*/ 1571 w 1635"/>
              <a:gd name="T7" fmla="*/ 1837 h 1875"/>
              <a:gd name="T8" fmla="*/ 1518 w 1635"/>
              <a:gd name="T9" fmla="*/ 1854 h 1875"/>
              <a:gd name="T10" fmla="*/ 117 w 1635"/>
              <a:gd name="T11" fmla="*/ 1854 h 1875"/>
              <a:gd name="T12" fmla="*/ 80 w 1635"/>
              <a:gd name="T13" fmla="*/ 1846 h 1875"/>
              <a:gd name="T14" fmla="*/ 38 w 1635"/>
              <a:gd name="T15" fmla="*/ 1811 h 1875"/>
              <a:gd name="T16" fmla="*/ 21 w 1635"/>
              <a:gd name="T17" fmla="*/ 1758 h 1875"/>
              <a:gd name="T18" fmla="*/ 21 w 1635"/>
              <a:gd name="T19" fmla="*/ 118 h 1875"/>
              <a:gd name="T20" fmla="*/ 29 w 1635"/>
              <a:gd name="T21" fmla="*/ 80 h 1875"/>
              <a:gd name="T22" fmla="*/ 64 w 1635"/>
              <a:gd name="T23" fmla="*/ 38 h 1875"/>
              <a:gd name="T24" fmla="*/ 117 w 1635"/>
              <a:gd name="T25" fmla="*/ 22 h 1875"/>
              <a:gd name="T26" fmla="*/ 1518 w 1635"/>
              <a:gd name="T27" fmla="*/ 22 h 1875"/>
              <a:gd name="T28" fmla="*/ 1555 w 1635"/>
              <a:gd name="T29" fmla="*/ 29 h 1875"/>
              <a:gd name="T30" fmla="*/ 1597 w 1635"/>
              <a:gd name="T31" fmla="*/ 64 h 1875"/>
              <a:gd name="T32" fmla="*/ 1614 w 1635"/>
              <a:gd name="T33" fmla="*/ 118 h 1875"/>
              <a:gd name="T34" fmla="*/ 1614 w 1635"/>
              <a:gd name="T35" fmla="*/ 1758 h 1875"/>
              <a:gd name="T36" fmla="*/ 1624 w 1635"/>
              <a:gd name="T37" fmla="*/ 1758 h 1875"/>
              <a:gd name="T38" fmla="*/ 1635 w 1635"/>
              <a:gd name="T39" fmla="*/ 1758 h 1875"/>
              <a:gd name="T40" fmla="*/ 1635 w 1635"/>
              <a:gd name="T41" fmla="*/ 118 h 1875"/>
              <a:gd name="T42" fmla="*/ 1626 w 1635"/>
              <a:gd name="T43" fmla="*/ 72 h 1875"/>
              <a:gd name="T44" fmla="*/ 1583 w 1635"/>
              <a:gd name="T45" fmla="*/ 20 h 1875"/>
              <a:gd name="T46" fmla="*/ 1518 w 1635"/>
              <a:gd name="T47" fmla="*/ 0 h 1875"/>
              <a:gd name="T48" fmla="*/ 117 w 1635"/>
              <a:gd name="T49" fmla="*/ 0 h 1875"/>
              <a:gd name="T50" fmla="*/ 72 w 1635"/>
              <a:gd name="T51" fmla="*/ 10 h 1875"/>
              <a:gd name="T52" fmla="*/ 20 w 1635"/>
              <a:gd name="T53" fmla="*/ 52 h 1875"/>
              <a:gd name="T54" fmla="*/ 0 w 1635"/>
              <a:gd name="T55" fmla="*/ 118 h 1875"/>
              <a:gd name="T56" fmla="*/ 0 w 1635"/>
              <a:gd name="T57" fmla="*/ 1758 h 1875"/>
              <a:gd name="T58" fmla="*/ 9 w 1635"/>
              <a:gd name="T59" fmla="*/ 1803 h 1875"/>
              <a:gd name="T60" fmla="*/ 52 w 1635"/>
              <a:gd name="T61" fmla="*/ 1855 h 1875"/>
              <a:gd name="T62" fmla="*/ 117 w 1635"/>
              <a:gd name="T63" fmla="*/ 1875 h 1875"/>
              <a:gd name="T64" fmla="*/ 1518 w 1635"/>
              <a:gd name="T65" fmla="*/ 1875 h 1875"/>
              <a:gd name="T66" fmla="*/ 1563 w 1635"/>
              <a:gd name="T67" fmla="*/ 1866 h 1875"/>
              <a:gd name="T68" fmla="*/ 1615 w 1635"/>
              <a:gd name="T69" fmla="*/ 1823 h 1875"/>
              <a:gd name="T70" fmla="*/ 1635 w 1635"/>
              <a:gd name="T71" fmla="*/ 1758 h 1875"/>
              <a:gd name="T72" fmla="*/ 1624 w 1635"/>
              <a:gd name="T73" fmla="*/ 175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5" h="1875">
                <a:moveTo>
                  <a:pt x="1624" y="1758"/>
                </a:moveTo>
                <a:cubicBezTo>
                  <a:pt x="1614" y="1758"/>
                  <a:pt x="1614" y="1758"/>
                  <a:pt x="1614" y="1758"/>
                </a:cubicBezTo>
                <a:cubicBezTo>
                  <a:pt x="1614" y="1771"/>
                  <a:pt x="1611" y="1783"/>
                  <a:pt x="1606" y="1795"/>
                </a:cubicBezTo>
                <a:cubicBezTo>
                  <a:pt x="1599" y="1812"/>
                  <a:pt x="1586" y="1827"/>
                  <a:pt x="1571" y="1837"/>
                </a:cubicBezTo>
                <a:cubicBezTo>
                  <a:pt x="1556" y="1847"/>
                  <a:pt x="1537" y="1854"/>
                  <a:pt x="1518" y="1854"/>
                </a:cubicBezTo>
                <a:cubicBezTo>
                  <a:pt x="117" y="1854"/>
                  <a:pt x="117" y="1854"/>
                  <a:pt x="117" y="1854"/>
                </a:cubicBezTo>
                <a:cubicBezTo>
                  <a:pt x="104" y="1854"/>
                  <a:pt x="91" y="1851"/>
                  <a:pt x="80" y="1846"/>
                </a:cubicBezTo>
                <a:cubicBezTo>
                  <a:pt x="63" y="1839"/>
                  <a:pt x="48" y="1826"/>
                  <a:pt x="38" y="1811"/>
                </a:cubicBezTo>
                <a:cubicBezTo>
                  <a:pt x="27" y="1796"/>
                  <a:pt x="21" y="1777"/>
                  <a:pt x="21" y="1758"/>
                </a:cubicBezTo>
                <a:cubicBezTo>
                  <a:pt x="21" y="118"/>
                  <a:pt x="21" y="118"/>
                  <a:pt x="21" y="118"/>
                </a:cubicBezTo>
                <a:cubicBezTo>
                  <a:pt x="21" y="104"/>
                  <a:pt x="24" y="92"/>
                  <a:pt x="29" y="80"/>
                </a:cubicBezTo>
                <a:cubicBezTo>
                  <a:pt x="36" y="63"/>
                  <a:pt x="48" y="49"/>
                  <a:pt x="64" y="38"/>
                </a:cubicBezTo>
                <a:cubicBezTo>
                  <a:pt x="79" y="28"/>
                  <a:pt x="97" y="22"/>
                  <a:pt x="117" y="22"/>
                </a:cubicBezTo>
                <a:cubicBezTo>
                  <a:pt x="1518" y="22"/>
                  <a:pt x="1518" y="22"/>
                  <a:pt x="1518" y="22"/>
                </a:cubicBezTo>
                <a:cubicBezTo>
                  <a:pt x="1531" y="22"/>
                  <a:pt x="1543" y="24"/>
                  <a:pt x="1555" y="29"/>
                </a:cubicBezTo>
                <a:cubicBezTo>
                  <a:pt x="1572" y="37"/>
                  <a:pt x="1587" y="49"/>
                  <a:pt x="1597" y="64"/>
                </a:cubicBezTo>
                <a:cubicBezTo>
                  <a:pt x="1607" y="79"/>
                  <a:pt x="1614" y="98"/>
                  <a:pt x="1614" y="118"/>
                </a:cubicBezTo>
                <a:cubicBezTo>
                  <a:pt x="1614" y="1758"/>
                  <a:pt x="1614" y="1758"/>
                  <a:pt x="1614" y="1758"/>
                </a:cubicBezTo>
                <a:cubicBezTo>
                  <a:pt x="1624" y="1758"/>
                  <a:pt x="1624" y="1758"/>
                  <a:pt x="1624" y="1758"/>
                </a:cubicBezTo>
                <a:cubicBezTo>
                  <a:pt x="1635" y="1758"/>
                  <a:pt x="1635" y="1758"/>
                  <a:pt x="1635" y="1758"/>
                </a:cubicBezTo>
                <a:cubicBezTo>
                  <a:pt x="1635" y="118"/>
                  <a:pt x="1635" y="118"/>
                  <a:pt x="1635" y="118"/>
                </a:cubicBezTo>
                <a:cubicBezTo>
                  <a:pt x="1635" y="102"/>
                  <a:pt x="1632" y="86"/>
                  <a:pt x="1626" y="72"/>
                </a:cubicBezTo>
                <a:cubicBezTo>
                  <a:pt x="1617" y="51"/>
                  <a:pt x="1602" y="33"/>
                  <a:pt x="1583" y="20"/>
                </a:cubicBezTo>
                <a:cubicBezTo>
                  <a:pt x="1564" y="8"/>
                  <a:pt x="1542" y="0"/>
                  <a:pt x="1518" y="0"/>
                </a:cubicBezTo>
                <a:cubicBezTo>
                  <a:pt x="117" y="0"/>
                  <a:pt x="117" y="0"/>
                  <a:pt x="117" y="0"/>
                </a:cubicBezTo>
                <a:cubicBezTo>
                  <a:pt x="101" y="0"/>
                  <a:pt x="86" y="4"/>
                  <a:pt x="72" y="10"/>
                </a:cubicBezTo>
                <a:cubicBezTo>
                  <a:pt x="51" y="19"/>
                  <a:pt x="33" y="33"/>
                  <a:pt x="20" y="52"/>
                </a:cubicBezTo>
                <a:cubicBezTo>
                  <a:pt x="7" y="71"/>
                  <a:pt x="0" y="93"/>
                  <a:pt x="0" y="118"/>
                </a:cubicBezTo>
                <a:cubicBezTo>
                  <a:pt x="0" y="1758"/>
                  <a:pt x="0" y="1758"/>
                  <a:pt x="0" y="1758"/>
                </a:cubicBezTo>
                <a:cubicBezTo>
                  <a:pt x="0" y="1774"/>
                  <a:pt x="3" y="1789"/>
                  <a:pt x="9" y="1803"/>
                </a:cubicBezTo>
                <a:cubicBezTo>
                  <a:pt x="18" y="1824"/>
                  <a:pt x="33" y="1842"/>
                  <a:pt x="52" y="1855"/>
                </a:cubicBezTo>
                <a:cubicBezTo>
                  <a:pt x="70" y="1867"/>
                  <a:pt x="93" y="1875"/>
                  <a:pt x="117" y="1875"/>
                </a:cubicBezTo>
                <a:cubicBezTo>
                  <a:pt x="1518" y="1875"/>
                  <a:pt x="1518" y="1875"/>
                  <a:pt x="1518" y="1875"/>
                </a:cubicBezTo>
                <a:cubicBezTo>
                  <a:pt x="1534" y="1875"/>
                  <a:pt x="1549" y="1872"/>
                  <a:pt x="1563" y="1866"/>
                </a:cubicBezTo>
                <a:cubicBezTo>
                  <a:pt x="1584" y="1857"/>
                  <a:pt x="1602" y="1842"/>
                  <a:pt x="1615" y="1823"/>
                </a:cubicBezTo>
                <a:cubicBezTo>
                  <a:pt x="1627" y="1804"/>
                  <a:pt x="1635" y="1782"/>
                  <a:pt x="1635" y="1758"/>
                </a:cubicBezTo>
                <a:lnTo>
                  <a:pt x="1624" y="1758"/>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4" name="Freeform 13"/>
          <p:cNvSpPr>
            <a:spLocks/>
          </p:cNvSpPr>
          <p:nvPr/>
        </p:nvSpPr>
        <p:spPr bwMode="auto">
          <a:xfrm>
            <a:off x="4886242" y="1876387"/>
            <a:ext cx="949633" cy="1751255"/>
          </a:xfrm>
          <a:custGeom>
            <a:avLst/>
            <a:gdLst>
              <a:gd name="T0" fmla="*/ 1023 w 1023"/>
              <a:gd name="T1" fmla="*/ 1780 h 1886"/>
              <a:gd name="T2" fmla="*/ 916 w 1023"/>
              <a:gd name="T3" fmla="*/ 1886 h 1886"/>
              <a:gd name="T4" fmla="*/ 106 w 1023"/>
              <a:gd name="T5" fmla="*/ 1886 h 1886"/>
              <a:gd name="T6" fmla="*/ 0 w 1023"/>
              <a:gd name="T7" fmla="*/ 1780 h 1886"/>
              <a:gd name="T8" fmla="*/ 0 w 1023"/>
              <a:gd name="T9" fmla="*/ 107 h 1886"/>
              <a:gd name="T10" fmla="*/ 106 w 1023"/>
              <a:gd name="T11" fmla="*/ 0 h 1886"/>
              <a:gd name="T12" fmla="*/ 916 w 1023"/>
              <a:gd name="T13" fmla="*/ 0 h 1886"/>
              <a:gd name="T14" fmla="*/ 1023 w 1023"/>
              <a:gd name="T15" fmla="*/ 107 h 1886"/>
              <a:gd name="T16" fmla="*/ 1023 w 1023"/>
              <a:gd name="T17" fmla="*/ 1780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1886">
                <a:moveTo>
                  <a:pt x="1023" y="1780"/>
                </a:moveTo>
                <a:cubicBezTo>
                  <a:pt x="1023" y="1838"/>
                  <a:pt x="975" y="1886"/>
                  <a:pt x="916" y="1886"/>
                </a:cubicBezTo>
                <a:cubicBezTo>
                  <a:pt x="106" y="1886"/>
                  <a:pt x="106" y="1886"/>
                  <a:pt x="106" y="1886"/>
                </a:cubicBezTo>
                <a:cubicBezTo>
                  <a:pt x="48" y="1886"/>
                  <a:pt x="0" y="1838"/>
                  <a:pt x="0" y="1780"/>
                </a:cubicBezTo>
                <a:cubicBezTo>
                  <a:pt x="0" y="107"/>
                  <a:pt x="0" y="107"/>
                  <a:pt x="0" y="107"/>
                </a:cubicBezTo>
                <a:cubicBezTo>
                  <a:pt x="0" y="48"/>
                  <a:pt x="48" y="0"/>
                  <a:pt x="106" y="0"/>
                </a:cubicBezTo>
                <a:cubicBezTo>
                  <a:pt x="916" y="0"/>
                  <a:pt x="916" y="0"/>
                  <a:pt x="916" y="0"/>
                </a:cubicBezTo>
                <a:cubicBezTo>
                  <a:pt x="975" y="0"/>
                  <a:pt x="1023" y="48"/>
                  <a:pt x="1023" y="107"/>
                </a:cubicBezTo>
                <a:lnTo>
                  <a:pt x="1023" y="17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5" name="Freeform 14"/>
          <p:cNvSpPr>
            <a:spLocks/>
          </p:cNvSpPr>
          <p:nvPr/>
        </p:nvSpPr>
        <p:spPr bwMode="auto">
          <a:xfrm>
            <a:off x="4875764" y="1865909"/>
            <a:ext cx="969281" cy="1772212"/>
          </a:xfrm>
          <a:custGeom>
            <a:avLst/>
            <a:gdLst>
              <a:gd name="T0" fmla="*/ 1034 w 1044"/>
              <a:gd name="T1" fmla="*/ 1791 h 1908"/>
              <a:gd name="T2" fmla="*/ 1023 w 1044"/>
              <a:gd name="T3" fmla="*/ 1791 h 1908"/>
              <a:gd name="T4" fmla="*/ 1015 w 1044"/>
              <a:gd name="T5" fmla="*/ 1828 h 1908"/>
              <a:gd name="T6" fmla="*/ 981 w 1044"/>
              <a:gd name="T7" fmla="*/ 1870 h 1908"/>
              <a:gd name="T8" fmla="*/ 927 w 1044"/>
              <a:gd name="T9" fmla="*/ 1887 h 1908"/>
              <a:gd name="T10" fmla="*/ 117 w 1044"/>
              <a:gd name="T11" fmla="*/ 1887 h 1908"/>
              <a:gd name="T12" fmla="*/ 80 w 1044"/>
              <a:gd name="T13" fmla="*/ 1879 h 1908"/>
              <a:gd name="T14" fmla="*/ 38 w 1044"/>
              <a:gd name="T15" fmla="*/ 1844 h 1908"/>
              <a:gd name="T16" fmla="*/ 21 w 1044"/>
              <a:gd name="T17" fmla="*/ 1791 h 1908"/>
              <a:gd name="T18" fmla="*/ 21 w 1044"/>
              <a:gd name="T19" fmla="*/ 118 h 1908"/>
              <a:gd name="T20" fmla="*/ 29 w 1044"/>
              <a:gd name="T21" fmla="*/ 80 h 1908"/>
              <a:gd name="T22" fmla="*/ 64 w 1044"/>
              <a:gd name="T23" fmla="*/ 38 h 1908"/>
              <a:gd name="T24" fmla="*/ 117 w 1044"/>
              <a:gd name="T25" fmla="*/ 22 h 1908"/>
              <a:gd name="T26" fmla="*/ 927 w 1044"/>
              <a:gd name="T27" fmla="*/ 22 h 1908"/>
              <a:gd name="T28" fmla="*/ 964 w 1044"/>
              <a:gd name="T29" fmla="*/ 29 h 1908"/>
              <a:gd name="T30" fmla="*/ 1007 w 1044"/>
              <a:gd name="T31" fmla="*/ 64 h 1908"/>
              <a:gd name="T32" fmla="*/ 1023 w 1044"/>
              <a:gd name="T33" fmla="*/ 118 h 1908"/>
              <a:gd name="T34" fmla="*/ 1023 w 1044"/>
              <a:gd name="T35" fmla="*/ 1791 h 1908"/>
              <a:gd name="T36" fmla="*/ 1034 w 1044"/>
              <a:gd name="T37" fmla="*/ 1791 h 1908"/>
              <a:gd name="T38" fmla="*/ 1044 w 1044"/>
              <a:gd name="T39" fmla="*/ 1791 h 1908"/>
              <a:gd name="T40" fmla="*/ 1044 w 1044"/>
              <a:gd name="T41" fmla="*/ 118 h 1908"/>
              <a:gd name="T42" fmla="*/ 1035 w 1044"/>
              <a:gd name="T43" fmla="*/ 72 h 1908"/>
              <a:gd name="T44" fmla="*/ 993 w 1044"/>
              <a:gd name="T45" fmla="*/ 21 h 1908"/>
              <a:gd name="T46" fmla="*/ 927 w 1044"/>
              <a:gd name="T47" fmla="*/ 0 h 1908"/>
              <a:gd name="T48" fmla="*/ 117 w 1044"/>
              <a:gd name="T49" fmla="*/ 0 h 1908"/>
              <a:gd name="T50" fmla="*/ 72 w 1044"/>
              <a:gd name="T51" fmla="*/ 10 h 1908"/>
              <a:gd name="T52" fmla="*/ 20 w 1044"/>
              <a:gd name="T53" fmla="*/ 52 h 1908"/>
              <a:gd name="T54" fmla="*/ 0 w 1044"/>
              <a:gd name="T55" fmla="*/ 118 h 1908"/>
              <a:gd name="T56" fmla="*/ 0 w 1044"/>
              <a:gd name="T57" fmla="*/ 1791 h 1908"/>
              <a:gd name="T58" fmla="*/ 9 w 1044"/>
              <a:gd name="T59" fmla="*/ 1836 h 1908"/>
              <a:gd name="T60" fmla="*/ 52 w 1044"/>
              <a:gd name="T61" fmla="*/ 1888 h 1908"/>
              <a:gd name="T62" fmla="*/ 117 w 1044"/>
              <a:gd name="T63" fmla="*/ 1908 h 1908"/>
              <a:gd name="T64" fmla="*/ 927 w 1044"/>
              <a:gd name="T65" fmla="*/ 1908 h 1908"/>
              <a:gd name="T66" fmla="*/ 973 w 1044"/>
              <a:gd name="T67" fmla="*/ 1899 h 1908"/>
              <a:gd name="T68" fmla="*/ 1024 w 1044"/>
              <a:gd name="T69" fmla="*/ 1856 h 1908"/>
              <a:gd name="T70" fmla="*/ 1044 w 1044"/>
              <a:gd name="T71" fmla="*/ 1791 h 1908"/>
              <a:gd name="T72" fmla="*/ 1034 w 1044"/>
              <a:gd name="T73" fmla="*/ 1791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4" h="1908">
                <a:moveTo>
                  <a:pt x="1034" y="1791"/>
                </a:moveTo>
                <a:cubicBezTo>
                  <a:pt x="1023" y="1791"/>
                  <a:pt x="1023" y="1791"/>
                  <a:pt x="1023" y="1791"/>
                </a:cubicBezTo>
                <a:cubicBezTo>
                  <a:pt x="1023" y="1804"/>
                  <a:pt x="1020" y="1816"/>
                  <a:pt x="1015" y="1828"/>
                </a:cubicBezTo>
                <a:cubicBezTo>
                  <a:pt x="1008" y="1845"/>
                  <a:pt x="996" y="1860"/>
                  <a:pt x="981" y="1870"/>
                </a:cubicBezTo>
                <a:cubicBezTo>
                  <a:pt x="965" y="1881"/>
                  <a:pt x="947" y="1887"/>
                  <a:pt x="927" y="1887"/>
                </a:cubicBezTo>
                <a:cubicBezTo>
                  <a:pt x="117" y="1887"/>
                  <a:pt x="117" y="1887"/>
                  <a:pt x="117" y="1887"/>
                </a:cubicBezTo>
                <a:cubicBezTo>
                  <a:pt x="104" y="1887"/>
                  <a:pt x="92" y="1884"/>
                  <a:pt x="80" y="1879"/>
                </a:cubicBezTo>
                <a:cubicBezTo>
                  <a:pt x="63" y="1872"/>
                  <a:pt x="48" y="1860"/>
                  <a:pt x="38" y="1844"/>
                </a:cubicBezTo>
                <a:cubicBezTo>
                  <a:pt x="27" y="1829"/>
                  <a:pt x="21" y="1810"/>
                  <a:pt x="21" y="1791"/>
                </a:cubicBezTo>
                <a:cubicBezTo>
                  <a:pt x="21" y="118"/>
                  <a:pt x="21" y="118"/>
                  <a:pt x="21" y="118"/>
                </a:cubicBezTo>
                <a:cubicBezTo>
                  <a:pt x="21" y="105"/>
                  <a:pt x="24" y="92"/>
                  <a:pt x="29" y="80"/>
                </a:cubicBezTo>
                <a:cubicBezTo>
                  <a:pt x="36" y="63"/>
                  <a:pt x="48" y="49"/>
                  <a:pt x="64" y="38"/>
                </a:cubicBezTo>
                <a:cubicBezTo>
                  <a:pt x="79" y="28"/>
                  <a:pt x="98" y="22"/>
                  <a:pt x="117" y="22"/>
                </a:cubicBezTo>
                <a:cubicBezTo>
                  <a:pt x="927" y="22"/>
                  <a:pt x="927" y="22"/>
                  <a:pt x="927" y="22"/>
                </a:cubicBezTo>
                <a:cubicBezTo>
                  <a:pt x="940" y="22"/>
                  <a:pt x="953" y="24"/>
                  <a:pt x="964" y="29"/>
                </a:cubicBezTo>
                <a:cubicBezTo>
                  <a:pt x="981" y="37"/>
                  <a:pt x="996" y="49"/>
                  <a:pt x="1007" y="64"/>
                </a:cubicBezTo>
                <a:cubicBezTo>
                  <a:pt x="1017" y="80"/>
                  <a:pt x="1023" y="98"/>
                  <a:pt x="1023" y="118"/>
                </a:cubicBezTo>
                <a:cubicBezTo>
                  <a:pt x="1023" y="1791"/>
                  <a:pt x="1023" y="1791"/>
                  <a:pt x="1023" y="1791"/>
                </a:cubicBezTo>
                <a:cubicBezTo>
                  <a:pt x="1034" y="1791"/>
                  <a:pt x="1034" y="1791"/>
                  <a:pt x="1034" y="1791"/>
                </a:cubicBezTo>
                <a:cubicBezTo>
                  <a:pt x="1044" y="1791"/>
                  <a:pt x="1044" y="1791"/>
                  <a:pt x="1044" y="1791"/>
                </a:cubicBezTo>
                <a:cubicBezTo>
                  <a:pt x="1044" y="118"/>
                  <a:pt x="1044" y="118"/>
                  <a:pt x="1044" y="118"/>
                </a:cubicBezTo>
                <a:cubicBezTo>
                  <a:pt x="1044" y="102"/>
                  <a:pt x="1041" y="86"/>
                  <a:pt x="1035" y="72"/>
                </a:cubicBezTo>
                <a:cubicBezTo>
                  <a:pt x="1026" y="51"/>
                  <a:pt x="1011" y="33"/>
                  <a:pt x="993" y="21"/>
                </a:cubicBezTo>
                <a:cubicBezTo>
                  <a:pt x="974" y="8"/>
                  <a:pt x="951" y="0"/>
                  <a:pt x="927" y="0"/>
                </a:cubicBezTo>
                <a:cubicBezTo>
                  <a:pt x="117" y="0"/>
                  <a:pt x="117" y="0"/>
                  <a:pt x="117" y="0"/>
                </a:cubicBezTo>
                <a:cubicBezTo>
                  <a:pt x="101" y="0"/>
                  <a:pt x="86" y="4"/>
                  <a:pt x="72" y="10"/>
                </a:cubicBezTo>
                <a:cubicBezTo>
                  <a:pt x="51" y="19"/>
                  <a:pt x="33" y="33"/>
                  <a:pt x="20" y="52"/>
                </a:cubicBezTo>
                <a:cubicBezTo>
                  <a:pt x="7" y="71"/>
                  <a:pt x="0" y="94"/>
                  <a:pt x="0" y="118"/>
                </a:cubicBezTo>
                <a:cubicBezTo>
                  <a:pt x="0" y="1791"/>
                  <a:pt x="0" y="1791"/>
                  <a:pt x="0" y="1791"/>
                </a:cubicBezTo>
                <a:cubicBezTo>
                  <a:pt x="0" y="1807"/>
                  <a:pt x="3" y="1822"/>
                  <a:pt x="9" y="1836"/>
                </a:cubicBezTo>
                <a:cubicBezTo>
                  <a:pt x="18" y="1857"/>
                  <a:pt x="33" y="1875"/>
                  <a:pt x="52" y="1888"/>
                </a:cubicBezTo>
                <a:cubicBezTo>
                  <a:pt x="71" y="1901"/>
                  <a:pt x="93" y="1908"/>
                  <a:pt x="117" y="1908"/>
                </a:cubicBezTo>
                <a:cubicBezTo>
                  <a:pt x="927" y="1908"/>
                  <a:pt x="927" y="1908"/>
                  <a:pt x="927" y="1908"/>
                </a:cubicBezTo>
                <a:cubicBezTo>
                  <a:pt x="943" y="1908"/>
                  <a:pt x="959" y="1905"/>
                  <a:pt x="973" y="1899"/>
                </a:cubicBezTo>
                <a:cubicBezTo>
                  <a:pt x="994" y="1890"/>
                  <a:pt x="1012" y="1875"/>
                  <a:pt x="1024" y="1856"/>
                </a:cubicBezTo>
                <a:cubicBezTo>
                  <a:pt x="1037" y="1837"/>
                  <a:pt x="1044" y="1815"/>
                  <a:pt x="1044" y="1791"/>
                </a:cubicBezTo>
                <a:lnTo>
                  <a:pt x="1034" y="1791"/>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6" name="Oval 15"/>
          <p:cNvSpPr>
            <a:spLocks noChangeArrowheads="1"/>
          </p:cNvSpPr>
          <p:nvPr/>
        </p:nvSpPr>
        <p:spPr bwMode="auto">
          <a:xfrm>
            <a:off x="5205843" y="2127876"/>
            <a:ext cx="315672" cy="314361"/>
          </a:xfrm>
          <a:prstGeom prst="ellipse">
            <a:avLst/>
          </a:prstGeom>
          <a:solidFill>
            <a:srgbClr val="659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7" name="Freeform 16"/>
          <p:cNvSpPr>
            <a:spLocks/>
          </p:cNvSpPr>
          <p:nvPr/>
        </p:nvSpPr>
        <p:spPr bwMode="auto">
          <a:xfrm>
            <a:off x="5234660" y="2155383"/>
            <a:ext cx="258039" cy="252799"/>
          </a:xfrm>
          <a:custGeom>
            <a:avLst/>
            <a:gdLst>
              <a:gd name="T0" fmla="*/ 178 w 278"/>
              <a:gd name="T1" fmla="*/ 273 h 273"/>
              <a:gd name="T2" fmla="*/ 177 w 278"/>
              <a:gd name="T3" fmla="*/ 231 h 273"/>
              <a:gd name="T4" fmla="*/ 170 w 278"/>
              <a:gd name="T5" fmla="*/ 221 h 273"/>
              <a:gd name="T6" fmla="*/ 119 w 278"/>
              <a:gd name="T7" fmla="*/ 196 h 273"/>
              <a:gd name="T8" fmla="*/ 112 w 278"/>
              <a:gd name="T9" fmla="*/ 192 h 273"/>
              <a:gd name="T10" fmla="*/ 128 w 278"/>
              <a:gd name="T11" fmla="*/ 152 h 273"/>
              <a:gd name="T12" fmla="*/ 128 w 278"/>
              <a:gd name="T13" fmla="*/ 114 h 273"/>
              <a:gd name="T14" fmla="*/ 75 w 278"/>
              <a:gd name="T15" fmla="*/ 58 h 273"/>
              <a:gd name="T16" fmla="*/ 75 w 278"/>
              <a:gd name="T17" fmla="*/ 58 h 273"/>
              <a:gd name="T18" fmla="*/ 75 w 278"/>
              <a:gd name="T19" fmla="*/ 58 h 273"/>
              <a:gd name="T20" fmla="*/ 22 w 278"/>
              <a:gd name="T21" fmla="*/ 114 h 273"/>
              <a:gd name="T22" fmla="*/ 22 w 278"/>
              <a:gd name="T23" fmla="*/ 152 h 273"/>
              <a:gd name="T24" fmla="*/ 38 w 278"/>
              <a:gd name="T25" fmla="*/ 192 h 273"/>
              <a:gd name="T26" fmla="*/ 31 w 278"/>
              <a:gd name="T27" fmla="*/ 196 h 273"/>
              <a:gd name="T28" fmla="*/ 16 w 278"/>
              <a:gd name="T29" fmla="*/ 204 h 273"/>
              <a:gd name="T30" fmla="*/ 0 w 278"/>
              <a:gd name="T31" fmla="*/ 139 h 273"/>
              <a:gd name="T32" fmla="*/ 139 w 278"/>
              <a:gd name="T33" fmla="*/ 0 h 273"/>
              <a:gd name="T34" fmla="*/ 278 w 278"/>
              <a:gd name="T35" fmla="*/ 139 h 273"/>
              <a:gd name="T36" fmla="*/ 178 w 278"/>
              <a:gd name="T37"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73">
                <a:moveTo>
                  <a:pt x="178" y="273"/>
                </a:moveTo>
                <a:cubicBezTo>
                  <a:pt x="178" y="265"/>
                  <a:pt x="177" y="252"/>
                  <a:pt x="177" y="231"/>
                </a:cubicBezTo>
                <a:cubicBezTo>
                  <a:pt x="176" y="228"/>
                  <a:pt x="174" y="224"/>
                  <a:pt x="170" y="221"/>
                </a:cubicBezTo>
                <a:cubicBezTo>
                  <a:pt x="119" y="196"/>
                  <a:pt x="119" y="196"/>
                  <a:pt x="119" y="196"/>
                </a:cubicBezTo>
                <a:cubicBezTo>
                  <a:pt x="112" y="192"/>
                  <a:pt x="112" y="192"/>
                  <a:pt x="112" y="192"/>
                </a:cubicBezTo>
                <a:cubicBezTo>
                  <a:pt x="122" y="182"/>
                  <a:pt x="128" y="168"/>
                  <a:pt x="128" y="152"/>
                </a:cubicBezTo>
                <a:cubicBezTo>
                  <a:pt x="128" y="114"/>
                  <a:pt x="128" y="114"/>
                  <a:pt x="128" y="114"/>
                </a:cubicBezTo>
                <a:cubicBezTo>
                  <a:pt x="128" y="83"/>
                  <a:pt x="104" y="58"/>
                  <a:pt x="75" y="58"/>
                </a:cubicBezTo>
                <a:cubicBezTo>
                  <a:pt x="75" y="58"/>
                  <a:pt x="75" y="58"/>
                  <a:pt x="75" y="58"/>
                </a:cubicBezTo>
                <a:cubicBezTo>
                  <a:pt x="75" y="58"/>
                  <a:pt x="75" y="58"/>
                  <a:pt x="75" y="58"/>
                </a:cubicBezTo>
                <a:cubicBezTo>
                  <a:pt x="46" y="58"/>
                  <a:pt x="22" y="83"/>
                  <a:pt x="22" y="114"/>
                </a:cubicBezTo>
                <a:cubicBezTo>
                  <a:pt x="22" y="152"/>
                  <a:pt x="22" y="152"/>
                  <a:pt x="22" y="152"/>
                </a:cubicBezTo>
                <a:cubicBezTo>
                  <a:pt x="22" y="168"/>
                  <a:pt x="28" y="182"/>
                  <a:pt x="38" y="192"/>
                </a:cubicBezTo>
                <a:cubicBezTo>
                  <a:pt x="31" y="196"/>
                  <a:pt x="31" y="196"/>
                  <a:pt x="31" y="196"/>
                </a:cubicBezTo>
                <a:cubicBezTo>
                  <a:pt x="16" y="204"/>
                  <a:pt x="16" y="204"/>
                  <a:pt x="16" y="204"/>
                </a:cubicBezTo>
                <a:cubicBezTo>
                  <a:pt x="6" y="184"/>
                  <a:pt x="0" y="162"/>
                  <a:pt x="0" y="139"/>
                </a:cubicBezTo>
                <a:cubicBezTo>
                  <a:pt x="0" y="63"/>
                  <a:pt x="62" y="0"/>
                  <a:pt x="139" y="0"/>
                </a:cubicBezTo>
                <a:cubicBezTo>
                  <a:pt x="216" y="0"/>
                  <a:pt x="278" y="63"/>
                  <a:pt x="278" y="139"/>
                </a:cubicBezTo>
                <a:cubicBezTo>
                  <a:pt x="278" y="202"/>
                  <a:pt x="236" y="256"/>
                  <a:pt x="178" y="2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8" name="Freeform 17"/>
          <p:cNvSpPr>
            <a:spLocks noEditPoints="1"/>
          </p:cNvSpPr>
          <p:nvPr/>
        </p:nvSpPr>
        <p:spPr bwMode="auto">
          <a:xfrm>
            <a:off x="5476980" y="2926878"/>
            <a:ext cx="132294" cy="218743"/>
          </a:xfrm>
          <a:custGeom>
            <a:avLst/>
            <a:gdLst>
              <a:gd name="T0" fmla="*/ 39 w 143"/>
              <a:gd name="T1" fmla="*/ 0 h 236"/>
              <a:gd name="T2" fmla="*/ 13 w 143"/>
              <a:gd name="T3" fmla="*/ 3 h 236"/>
              <a:gd name="T4" fmla="*/ 43 w 143"/>
              <a:gd name="T5" fmla="*/ 97 h 236"/>
              <a:gd name="T6" fmla="*/ 35 w 143"/>
              <a:gd name="T7" fmla="*/ 140 h 236"/>
              <a:gd name="T8" fmla="*/ 47 w 143"/>
              <a:gd name="T9" fmla="*/ 145 h 236"/>
              <a:gd name="T10" fmla="*/ 55 w 143"/>
              <a:gd name="T11" fmla="*/ 157 h 236"/>
              <a:gd name="T12" fmla="*/ 46 w 143"/>
              <a:gd name="T13" fmla="*/ 172 h 236"/>
              <a:gd name="T14" fmla="*/ 31 w 143"/>
              <a:gd name="T15" fmla="*/ 172 h 236"/>
              <a:gd name="T16" fmla="*/ 22 w 143"/>
              <a:gd name="T17" fmla="*/ 167 h 236"/>
              <a:gd name="T18" fmla="*/ 0 w 143"/>
              <a:gd name="T19" fmla="*/ 200 h 236"/>
              <a:gd name="T20" fmla="*/ 2 w 143"/>
              <a:gd name="T21" fmla="*/ 200 h 236"/>
              <a:gd name="T22" fmla="*/ 4 w 143"/>
              <a:gd name="T23" fmla="*/ 200 h 236"/>
              <a:gd name="T24" fmla="*/ 6 w 143"/>
              <a:gd name="T25" fmla="*/ 220 h 236"/>
              <a:gd name="T26" fmla="*/ 14 w 143"/>
              <a:gd name="T27" fmla="*/ 236 h 236"/>
              <a:gd name="T28" fmla="*/ 23 w 143"/>
              <a:gd name="T29" fmla="*/ 220 h 236"/>
              <a:gd name="T30" fmla="*/ 24 w 143"/>
              <a:gd name="T31" fmla="*/ 200 h 236"/>
              <a:gd name="T32" fmla="*/ 27 w 143"/>
              <a:gd name="T33" fmla="*/ 200 h 236"/>
              <a:gd name="T34" fmla="*/ 29 w 143"/>
              <a:gd name="T35" fmla="*/ 200 h 236"/>
              <a:gd name="T36" fmla="*/ 31 w 143"/>
              <a:gd name="T37" fmla="*/ 220 h 236"/>
              <a:gd name="T38" fmla="*/ 39 w 143"/>
              <a:gd name="T39" fmla="*/ 236 h 236"/>
              <a:gd name="T40" fmla="*/ 47 w 143"/>
              <a:gd name="T41" fmla="*/ 220 h 236"/>
              <a:gd name="T42" fmla="*/ 49 w 143"/>
              <a:gd name="T43" fmla="*/ 200 h 236"/>
              <a:gd name="T44" fmla="*/ 51 w 143"/>
              <a:gd name="T45" fmla="*/ 200 h 236"/>
              <a:gd name="T46" fmla="*/ 53 w 143"/>
              <a:gd name="T47" fmla="*/ 200 h 236"/>
              <a:gd name="T48" fmla="*/ 55 w 143"/>
              <a:gd name="T49" fmla="*/ 220 h 236"/>
              <a:gd name="T50" fmla="*/ 63 w 143"/>
              <a:gd name="T51" fmla="*/ 236 h 236"/>
              <a:gd name="T52" fmla="*/ 72 w 143"/>
              <a:gd name="T53" fmla="*/ 220 h 236"/>
              <a:gd name="T54" fmla="*/ 73 w 143"/>
              <a:gd name="T55" fmla="*/ 200 h 236"/>
              <a:gd name="T56" fmla="*/ 76 w 143"/>
              <a:gd name="T57" fmla="*/ 200 h 236"/>
              <a:gd name="T58" fmla="*/ 78 w 143"/>
              <a:gd name="T59" fmla="*/ 200 h 236"/>
              <a:gd name="T60" fmla="*/ 80 w 143"/>
              <a:gd name="T61" fmla="*/ 220 h 236"/>
              <a:gd name="T62" fmla="*/ 89 w 143"/>
              <a:gd name="T63" fmla="*/ 236 h 236"/>
              <a:gd name="T64" fmla="*/ 98 w 143"/>
              <a:gd name="T65" fmla="*/ 219 h 236"/>
              <a:gd name="T66" fmla="*/ 98 w 143"/>
              <a:gd name="T67" fmla="*/ 205 h 236"/>
              <a:gd name="T68" fmla="*/ 109 w 143"/>
              <a:gd name="T69" fmla="*/ 176 h 236"/>
              <a:gd name="T70" fmla="*/ 143 w 143"/>
              <a:gd name="T71" fmla="*/ 103 h 236"/>
              <a:gd name="T72" fmla="*/ 39 w 143"/>
              <a:gd name="T73" fmla="*/ 0 h 236"/>
              <a:gd name="T74" fmla="*/ 80 w 143"/>
              <a:gd name="T75" fmla="*/ 138 h 236"/>
              <a:gd name="T76" fmla="*/ 48 w 143"/>
              <a:gd name="T77" fmla="*/ 105 h 236"/>
              <a:gd name="T78" fmla="*/ 80 w 143"/>
              <a:gd name="T79" fmla="*/ 73 h 236"/>
              <a:gd name="T80" fmla="*/ 113 w 143"/>
              <a:gd name="T81" fmla="*/ 105 h 236"/>
              <a:gd name="T82" fmla="*/ 80 w 143"/>
              <a:gd name="T83" fmla="*/ 1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236">
                <a:moveTo>
                  <a:pt x="39" y="0"/>
                </a:moveTo>
                <a:cubicBezTo>
                  <a:pt x="30" y="0"/>
                  <a:pt x="21" y="1"/>
                  <a:pt x="13" y="3"/>
                </a:cubicBezTo>
                <a:cubicBezTo>
                  <a:pt x="32" y="30"/>
                  <a:pt x="43" y="62"/>
                  <a:pt x="43" y="97"/>
                </a:cubicBezTo>
                <a:cubicBezTo>
                  <a:pt x="43" y="112"/>
                  <a:pt x="40" y="126"/>
                  <a:pt x="35" y="140"/>
                </a:cubicBezTo>
                <a:cubicBezTo>
                  <a:pt x="39" y="137"/>
                  <a:pt x="44" y="139"/>
                  <a:pt x="47" y="145"/>
                </a:cubicBezTo>
                <a:cubicBezTo>
                  <a:pt x="55" y="157"/>
                  <a:pt x="55" y="157"/>
                  <a:pt x="55" y="157"/>
                </a:cubicBezTo>
                <a:cubicBezTo>
                  <a:pt x="59" y="165"/>
                  <a:pt x="56" y="172"/>
                  <a:pt x="46" y="172"/>
                </a:cubicBezTo>
                <a:cubicBezTo>
                  <a:pt x="31" y="172"/>
                  <a:pt x="31" y="172"/>
                  <a:pt x="31" y="172"/>
                </a:cubicBezTo>
                <a:cubicBezTo>
                  <a:pt x="27" y="172"/>
                  <a:pt x="23" y="170"/>
                  <a:pt x="22" y="167"/>
                </a:cubicBezTo>
                <a:cubicBezTo>
                  <a:pt x="14" y="181"/>
                  <a:pt x="6" y="192"/>
                  <a:pt x="0" y="200"/>
                </a:cubicBezTo>
                <a:cubicBezTo>
                  <a:pt x="1" y="200"/>
                  <a:pt x="1" y="200"/>
                  <a:pt x="2" y="200"/>
                </a:cubicBezTo>
                <a:cubicBezTo>
                  <a:pt x="4" y="200"/>
                  <a:pt x="4" y="200"/>
                  <a:pt x="4" y="200"/>
                </a:cubicBezTo>
                <a:cubicBezTo>
                  <a:pt x="5" y="202"/>
                  <a:pt x="6" y="211"/>
                  <a:pt x="6" y="220"/>
                </a:cubicBezTo>
                <a:cubicBezTo>
                  <a:pt x="6" y="229"/>
                  <a:pt x="10" y="236"/>
                  <a:pt x="14" y="236"/>
                </a:cubicBezTo>
                <a:cubicBezTo>
                  <a:pt x="19" y="236"/>
                  <a:pt x="23" y="229"/>
                  <a:pt x="23" y="220"/>
                </a:cubicBezTo>
                <a:cubicBezTo>
                  <a:pt x="23" y="211"/>
                  <a:pt x="23" y="202"/>
                  <a:pt x="24" y="200"/>
                </a:cubicBezTo>
                <a:cubicBezTo>
                  <a:pt x="24" y="200"/>
                  <a:pt x="24" y="200"/>
                  <a:pt x="27" y="200"/>
                </a:cubicBezTo>
                <a:cubicBezTo>
                  <a:pt x="29" y="200"/>
                  <a:pt x="29" y="200"/>
                  <a:pt x="29" y="200"/>
                </a:cubicBezTo>
                <a:cubicBezTo>
                  <a:pt x="30" y="202"/>
                  <a:pt x="31" y="211"/>
                  <a:pt x="31" y="220"/>
                </a:cubicBezTo>
                <a:cubicBezTo>
                  <a:pt x="31" y="229"/>
                  <a:pt x="34" y="236"/>
                  <a:pt x="39" y="236"/>
                </a:cubicBezTo>
                <a:cubicBezTo>
                  <a:pt x="43" y="236"/>
                  <a:pt x="47" y="229"/>
                  <a:pt x="47" y="220"/>
                </a:cubicBezTo>
                <a:cubicBezTo>
                  <a:pt x="47" y="211"/>
                  <a:pt x="48" y="202"/>
                  <a:pt x="49" y="200"/>
                </a:cubicBezTo>
                <a:cubicBezTo>
                  <a:pt x="49" y="200"/>
                  <a:pt x="49" y="200"/>
                  <a:pt x="51" y="200"/>
                </a:cubicBezTo>
                <a:cubicBezTo>
                  <a:pt x="53" y="200"/>
                  <a:pt x="53" y="200"/>
                  <a:pt x="53" y="200"/>
                </a:cubicBezTo>
                <a:cubicBezTo>
                  <a:pt x="54" y="202"/>
                  <a:pt x="55" y="211"/>
                  <a:pt x="55" y="220"/>
                </a:cubicBezTo>
                <a:cubicBezTo>
                  <a:pt x="55" y="229"/>
                  <a:pt x="59" y="236"/>
                  <a:pt x="63" y="236"/>
                </a:cubicBezTo>
                <a:cubicBezTo>
                  <a:pt x="68" y="236"/>
                  <a:pt x="72" y="229"/>
                  <a:pt x="72" y="220"/>
                </a:cubicBezTo>
                <a:cubicBezTo>
                  <a:pt x="72" y="211"/>
                  <a:pt x="72" y="202"/>
                  <a:pt x="73" y="200"/>
                </a:cubicBezTo>
                <a:cubicBezTo>
                  <a:pt x="73" y="200"/>
                  <a:pt x="73" y="200"/>
                  <a:pt x="76" y="200"/>
                </a:cubicBezTo>
                <a:cubicBezTo>
                  <a:pt x="78" y="200"/>
                  <a:pt x="78" y="200"/>
                  <a:pt x="78" y="200"/>
                </a:cubicBezTo>
                <a:cubicBezTo>
                  <a:pt x="79" y="202"/>
                  <a:pt x="80" y="211"/>
                  <a:pt x="80" y="220"/>
                </a:cubicBezTo>
                <a:cubicBezTo>
                  <a:pt x="80" y="229"/>
                  <a:pt x="84" y="236"/>
                  <a:pt x="89" y="236"/>
                </a:cubicBezTo>
                <a:cubicBezTo>
                  <a:pt x="94" y="236"/>
                  <a:pt x="98" y="228"/>
                  <a:pt x="98" y="219"/>
                </a:cubicBezTo>
                <a:cubicBezTo>
                  <a:pt x="98" y="205"/>
                  <a:pt x="98" y="205"/>
                  <a:pt x="98" y="205"/>
                </a:cubicBezTo>
                <a:cubicBezTo>
                  <a:pt x="98" y="196"/>
                  <a:pt x="103" y="183"/>
                  <a:pt x="109" y="176"/>
                </a:cubicBezTo>
                <a:cubicBezTo>
                  <a:pt x="109" y="176"/>
                  <a:pt x="143" y="139"/>
                  <a:pt x="143" y="103"/>
                </a:cubicBezTo>
                <a:cubicBezTo>
                  <a:pt x="143" y="46"/>
                  <a:pt x="96" y="0"/>
                  <a:pt x="39" y="0"/>
                </a:cubicBezTo>
                <a:close/>
                <a:moveTo>
                  <a:pt x="80" y="138"/>
                </a:moveTo>
                <a:cubicBezTo>
                  <a:pt x="62" y="138"/>
                  <a:pt x="48" y="123"/>
                  <a:pt x="48" y="105"/>
                </a:cubicBezTo>
                <a:cubicBezTo>
                  <a:pt x="48" y="87"/>
                  <a:pt x="62" y="73"/>
                  <a:pt x="80" y="73"/>
                </a:cubicBezTo>
                <a:cubicBezTo>
                  <a:pt x="98" y="73"/>
                  <a:pt x="113" y="87"/>
                  <a:pt x="113" y="105"/>
                </a:cubicBezTo>
                <a:cubicBezTo>
                  <a:pt x="113" y="123"/>
                  <a:pt x="98" y="138"/>
                  <a:pt x="80" y="138"/>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9" name="Freeform 18"/>
          <p:cNvSpPr>
            <a:spLocks noEditPoints="1"/>
          </p:cNvSpPr>
          <p:nvPr/>
        </p:nvSpPr>
        <p:spPr bwMode="auto">
          <a:xfrm>
            <a:off x="5119394" y="2926878"/>
            <a:ext cx="132294" cy="218743"/>
          </a:xfrm>
          <a:custGeom>
            <a:avLst/>
            <a:gdLst>
              <a:gd name="T0" fmla="*/ 112 w 143"/>
              <a:gd name="T1" fmla="*/ 172 h 236"/>
              <a:gd name="T2" fmla="*/ 97 w 143"/>
              <a:gd name="T3" fmla="*/ 172 h 236"/>
              <a:gd name="T4" fmla="*/ 88 w 143"/>
              <a:gd name="T5" fmla="*/ 157 h 236"/>
              <a:gd name="T6" fmla="*/ 96 w 143"/>
              <a:gd name="T7" fmla="*/ 145 h 236"/>
              <a:gd name="T8" fmla="*/ 108 w 143"/>
              <a:gd name="T9" fmla="*/ 140 h 236"/>
              <a:gd name="T10" fmla="*/ 100 w 143"/>
              <a:gd name="T11" fmla="*/ 97 h 236"/>
              <a:gd name="T12" fmla="*/ 130 w 143"/>
              <a:gd name="T13" fmla="*/ 3 h 236"/>
              <a:gd name="T14" fmla="*/ 104 w 143"/>
              <a:gd name="T15" fmla="*/ 0 h 236"/>
              <a:gd name="T16" fmla="*/ 0 w 143"/>
              <a:gd name="T17" fmla="*/ 103 h 236"/>
              <a:gd name="T18" fmla="*/ 34 w 143"/>
              <a:gd name="T19" fmla="*/ 176 h 236"/>
              <a:gd name="T20" fmla="*/ 45 w 143"/>
              <a:gd name="T21" fmla="*/ 205 h 236"/>
              <a:gd name="T22" fmla="*/ 45 w 143"/>
              <a:gd name="T23" fmla="*/ 219 h 236"/>
              <a:gd name="T24" fmla="*/ 54 w 143"/>
              <a:gd name="T25" fmla="*/ 236 h 236"/>
              <a:gd name="T26" fmla="*/ 63 w 143"/>
              <a:gd name="T27" fmla="*/ 220 h 236"/>
              <a:gd name="T28" fmla="*/ 65 w 143"/>
              <a:gd name="T29" fmla="*/ 200 h 236"/>
              <a:gd name="T30" fmla="*/ 67 w 143"/>
              <a:gd name="T31" fmla="*/ 200 h 236"/>
              <a:gd name="T32" fmla="*/ 70 w 143"/>
              <a:gd name="T33" fmla="*/ 200 h 236"/>
              <a:gd name="T34" fmla="*/ 71 w 143"/>
              <a:gd name="T35" fmla="*/ 220 h 236"/>
              <a:gd name="T36" fmla="*/ 80 w 143"/>
              <a:gd name="T37" fmla="*/ 236 h 236"/>
              <a:gd name="T38" fmla="*/ 88 w 143"/>
              <a:gd name="T39" fmla="*/ 220 h 236"/>
              <a:gd name="T40" fmla="*/ 90 w 143"/>
              <a:gd name="T41" fmla="*/ 200 h 236"/>
              <a:gd name="T42" fmla="*/ 92 w 143"/>
              <a:gd name="T43" fmla="*/ 200 h 236"/>
              <a:gd name="T44" fmla="*/ 94 w 143"/>
              <a:gd name="T45" fmla="*/ 200 h 236"/>
              <a:gd name="T46" fmla="*/ 96 w 143"/>
              <a:gd name="T47" fmla="*/ 220 h 236"/>
              <a:gd name="T48" fmla="*/ 104 w 143"/>
              <a:gd name="T49" fmla="*/ 236 h 236"/>
              <a:gd name="T50" fmla="*/ 113 w 143"/>
              <a:gd name="T51" fmla="*/ 220 h 236"/>
              <a:gd name="T52" fmla="*/ 114 w 143"/>
              <a:gd name="T53" fmla="*/ 200 h 236"/>
              <a:gd name="T54" fmla="*/ 116 w 143"/>
              <a:gd name="T55" fmla="*/ 200 h 236"/>
              <a:gd name="T56" fmla="*/ 119 w 143"/>
              <a:gd name="T57" fmla="*/ 200 h 236"/>
              <a:gd name="T58" fmla="*/ 120 w 143"/>
              <a:gd name="T59" fmla="*/ 220 h 236"/>
              <a:gd name="T60" fmla="*/ 129 w 143"/>
              <a:gd name="T61" fmla="*/ 236 h 236"/>
              <a:gd name="T62" fmla="*/ 137 w 143"/>
              <a:gd name="T63" fmla="*/ 220 h 236"/>
              <a:gd name="T64" fmla="*/ 139 w 143"/>
              <a:gd name="T65" fmla="*/ 200 h 236"/>
              <a:gd name="T66" fmla="*/ 141 w 143"/>
              <a:gd name="T67" fmla="*/ 200 h 236"/>
              <a:gd name="T68" fmla="*/ 143 w 143"/>
              <a:gd name="T69" fmla="*/ 200 h 236"/>
              <a:gd name="T70" fmla="*/ 121 w 143"/>
              <a:gd name="T71" fmla="*/ 167 h 236"/>
              <a:gd name="T72" fmla="*/ 112 w 143"/>
              <a:gd name="T73" fmla="*/ 172 h 236"/>
              <a:gd name="T74" fmla="*/ 63 w 143"/>
              <a:gd name="T75" fmla="*/ 138 h 236"/>
              <a:gd name="T76" fmla="*/ 30 w 143"/>
              <a:gd name="T77" fmla="*/ 105 h 236"/>
              <a:gd name="T78" fmla="*/ 63 w 143"/>
              <a:gd name="T79" fmla="*/ 73 h 236"/>
              <a:gd name="T80" fmla="*/ 95 w 143"/>
              <a:gd name="T81" fmla="*/ 105 h 236"/>
              <a:gd name="T82" fmla="*/ 63 w 143"/>
              <a:gd name="T83" fmla="*/ 1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236">
                <a:moveTo>
                  <a:pt x="112" y="172"/>
                </a:moveTo>
                <a:cubicBezTo>
                  <a:pt x="97" y="172"/>
                  <a:pt x="97" y="172"/>
                  <a:pt x="97" y="172"/>
                </a:cubicBezTo>
                <a:cubicBezTo>
                  <a:pt x="88" y="172"/>
                  <a:pt x="84" y="165"/>
                  <a:pt x="88" y="157"/>
                </a:cubicBezTo>
                <a:cubicBezTo>
                  <a:pt x="96" y="145"/>
                  <a:pt x="96" y="145"/>
                  <a:pt x="96" y="145"/>
                </a:cubicBezTo>
                <a:cubicBezTo>
                  <a:pt x="99" y="139"/>
                  <a:pt x="104" y="137"/>
                  <a:pt x="108" y="140"/>
                </a:cubicBezTo>
                <a:cubicBezTo>
                  <a:pt x="103" y="126"/>
                  <a:pt x="100" y="112"/>
                  <a:pt x="100" y="97"/>
                </a:cubicBezTo>
                <a:cubicBezTo>
                  <a:pt x="100" y="62"/>
                  <a:pt x="111" y="29"/>
                  <a:pt x="130" y="3"/>
                </a:cubicBezTo>
                <a:cubicBezTo>
                  <a:pt x="121" y="1"/>
                  <a:pt x="113" y="0"/>
                  <a:pt x="104" y="0"/>
                </a:cubicBezTo>
                <a:cubicBezTo>
                  <a:pt x="47" y="0"/>
                  <a:pt x="0" y="46"/>
                  <a:pt x="0" y="103"/>
                </a:cubicBezTo>
                <a:cubicBezTo>
                  <a:pt x="0" y="139"/>
                  <a:pt x="34" y="176"/>
                  <a:pt x="34" y="176"/>
                </a:cubicBezTo>
                <a:cubicBezTo>
                  <a:pt x="40" y="183"/>
                  <a:pt x="45" y="196"/>
                  <a:pt x="45" y="205"/>
                </a:cubicBezTo>
                <a:cubicBezTo>
                  <a:pt x="45" y="219"/>
                  <a:pt x="45" y="219"/>
                  <a:pt x="45" y="219"/>
                </a:cubicBezTo>
                <a:cubicBezTo>
                  <a:pt x="45" y="228"/>
                  <a:pt x="49" y="236"/>
                  <a:pt x="54" y="236"/>
                </a:cubicBezTo>
                <a:cubicBezTo>
                  <a:pt x="59" y="236"/>
                  <a:pt x="63" y="229"/>
                  <a:pt x="63" y="220"/>
                </a:cubicBezTo>
                <a:cubicBezTo>
                  <a:pt x="63" y="211"/>
                  <a:pt x="64" y="202"/>
                  <a:pt x="65" y="200"/>
                </a:cubicBezTo>
                <a:cubicBezTo>
                  <a:pt x="65" y="200"/>
                  <a:pt x="65" y="200"/>
                  <a:pt x="67" y="200"/>
                </a:cubicBezTo>
                <a:cubicBezTo>
                  <a:pt x="70" y="200"/>
                  <a:pt x="70" y="200"/>
                  <a:pt x="70" y="200"/>
                </a:cubicBezTo>
                <a:cubicBezTo>
                  <a:pt x="71" y="202"/>
                  <a:pt x="71" y="211"/>
                  <a:pt x="71" y="220"/>
                </a:cubicBezTo>
                <a:cubicBezTo>
                  <a:pt x="71" y="229"/>
                  <a:pt x="75" y="236"/>
                  <a:pt x="80" y="236"/>
                </a:cubicBezTo>
                <a:cubicBezTo>
                  <a:pt x="84" y="236"/>
                  <a:pt x="88" y="229"/>
                  <a:pt x="88" y="220"/>
                </a:cubicBezTo>
                <a:cubicBezTo>
                  <a:pt x="88" y="211"/>
                  <a:pt x="89" y="202"/>
                  <a:pt x="90" y="200"/>
                </a:cubicBezTo>
                <a:cubicBezTo>
                  <a:pt x="90" y="200"/>
                  <a:pt x="90" y="200"/>
                  <a:pt x="92" y="200"/>
                </a:cubicBezTo>
                <a:cubicBezTo>
                  <a:pt x="94" y="200"/>
                  <a:pt x="94" y="200"/>
                  <a:pt x="94" y="200"/>
                </a:cubicBezTo>
                <a:cubicBezTo>
                  <a:pt x="95" y="202"/>
                  <a:pt x="96" y="211"/>
                  <a:pt x="96" y="220"/>
                </a:cubicBezTo>
                <a:cubicBezTo>
                  <a:pt x="96" y="229"/>
                  <a:pt x="100" y="236"/>
                  <a:pt x="104" y="236"/>
                </a:cubicBezTo>
                <a:cubicBezTo>
                  <a:pt x="109" y="236"/>
                  <a:pt x="113" y="229"/>
                  <a:pt x="113" y="220"/>
                </a:cubicBezTo>
                <a:cubicBezTo>
                  <a:pt x="113" y="211"/>
                  <a:pt x="113" y="202"/>
                  <a:pt x="114" y="200"/>
                </a:cubicBezTo>
                <a:cubicBezTo>
                  <a:pt x="114" y="200"/>
                  <a:pt x="114" y="200"/>
                  <a:pt x="116" y="200"/>
                </a:cubicBezTo>
                <a:cubicBezTo>
                  <a:pt x="119" y="200"/>
                  <a:pt x="119" y="200"/>
                  <a:pt x="119" y="200"/>
                </a:cubicBezTo>
                <a:cubicBezTo>
                  <a:pt x="120" y="202"/>
                  <a:pt x="120" y="211"/>
                  <a:pt x="120" y="220"/>
                </a:cubicBezTo>
                <a:cubicBezTo>
                  <a:pt x="120" y="229"/>
                  <a:pt x="124" y="236"/>
                  <a:pt x="129" y="236"/>
                </a:cubicBezTo>
                <a:cubicBezTo>
                  <a:pt x="133" y="236"/>
                  <a:pt x="137" y="229"/>
                  <a:pt x="137" y="220"/>
                </a:cubicBezTo>
                <a:cubicBezTo>
                  <a:pt x="137" y="211"/>
                  <a:pt x="138" y="202"/>
                  <a:pt x="139" y="200"/>
                </a:cubicBezTo>
                <a:cubicBezTo>
                  <a:pt x="139" y="200"/>
                  <a:pt x="139" y="200"/>
                  <a:pt x="141" y="200"/>
                </a:cubicBezTo>
                <a:cubicBezTo>
                  <a:pt x="142" y="200"/>
                  <a:pt x="142" y="200"/>
                  <a:pt x="143" y="200"/>
                </a:cubicBezTo>
                <a:cubicBezTo>
                  <a:pt x="137" y="192"/>
                  <a:pt x="129" y="181"/>
                  <a:pt x="121" y="167"/>
                </a:cubicBezTo>
                <a:cubicBezTo>
                  <a:pt x="120" y="170"/>
                  <a:pt x="116" y="172"/>
                  <a:pt x="112" y="172"/>
                </a:cubicBezTo>
                <a:close/>
                <a:moveTo>
                  <a:pt x="63" y="138"/>
                </a:moveTo>
                <a:cubicBezTo>
                  <a:pt x="45" y="138"/>
                  <a:pt x="30" y="123"/>
                  <a:pt x="30" y="105"/>
                </a:cubicBezTo>
                <a:cubicBezTo>
                  <a:pt x="30" y="87"/>
                  <a:pt x="45" y="73"/>
                  <a:pt x="63" y="73"/>
                </a:cubicBezTo>
                <a:cubicBezTo>
                  <a:pt x="81" y="73"/>
                  <a:pt x="95" y="87"/>
                  <a:pt x="95" y="105"/>
                </a:cubicBezTo>
                <a:cubicBezTo>
                  <a:pt x="95" y="123"/>
                  <a:pt x="81" y="138"/>
                  <a:pt x="63" y="138"/>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0" name="Freeform 19"/>
          <p:cNvSpPr>
            <a:spLocks noEditPoints="1"/>
          </p:cNvSpPr>
          <p:nvPr/>
        </p:nvSpPr>
        <p:spPr bwMode="auto">
          <a:xfrm>
            <a:off x="5224181" y="2877104"/>
            <a:ext cx="280305" cy="318291"/>
          </a:xfrm>
          <a:custGeom>
            <a:avLst/>
            <a:gdLst>
              <a:gd name="T0" fmla="*/ 151 w 302"/>
              <a:gd name="T1" fmla="*/ 0 h 344"/>
              <a:gd name="T2" fmla="*/ 0 w 302"/>
              <a:gd name="T3" fmla="*/ 151 h 344"/>
              <a:gd name="T4" fmla="*/ 48 w 302"/>
              <a:gd name="T5" fmla="*/ 257 h 344"/>
              <a:gd name="T6" fmla="*/ 65 w 302"/>
              <a:gd name="T7" fmla="*/ 300 h 344"/>
              <a:gd name="T8" fmla="*/ 65 w 302"/>
              <a:gd name="T9" fmla="*/ 320 h 344"/>
              <a:gd name="T10" fmla="*/ 78 w 302"/>
              <a:gd name="T11" fmla="*/ 344 h 344"/>
              <a:gd name="T12" fmla="*/ 92 w 302"/>
              <a:gd name="T13" fmla="*/ 321 h 344"/>
              <a:gd name="T14" fmla="*/ 94 w 302"/>
              <a:gd name="T15" fmla="*/ 292 h 344"/>
              <a:gd name="T16" fmla="*/ 97 w 302"/>
              <a:gd name="T17" fmla="*/ 292 h 344"/>
              <a:gd name="T18" fmla="*/ 101 w 302"/>
              <a:gd name="T19" fmla="*/ 292 h 344"/>
              <a:gd name="T20" fmla="*/ 103 w 302"/>
              <a:gd name="T21" fmla="*/ 321 h 344"/>
              <a:gd name="T22" fmla="*/ 115 w 302"/>
              <a:gd name="T23" fmla="*/ 344 h 344"/>
              <a:gd name="T24" fmla="*/ 127 w 302"/>
              <a:gd name="T25" fmla="*/ 321 h 344"/>
              <a:gd name="T26" fmla="*/ 130 w 302"/>
              <a:gd name="T27" fmla="*/ 292 h 344"/>
              <a:gd name="T28" fmla="*/ 133 w 302"/>
              <a:gd name="T29" fmla="*/ 292 h 344"/>
              <a:gd name="T30" fmla="*/ 136 w 302"/>
              <a:gd name="T31" fmla="*/ 292 h 344"/>
              <a:gd name="T32" fmla="*/ 139 w 302"/>
              <a:gd name="T33" fmla="*/ 321 h 344"/>
              <a:gd name="T34" fmla="*/ 151 w 302"/>
              <a:gd name="T35" fmla="*/ 344 h 344"/>
              <a:gd name="T36" fmla="*/ 163 w 302"/>
              <a:gd name="T37" fmla="*/ 321 h 344"/>
              <a:gd name="T38" fmla="*/ 166 w 302"/>
              <a:gd name="T39" fmla="*/ 292 h 344"/>
              <a:gd name="T40" fmla="*/ 169 w 302"/>
              <a:gd name="T41" fmla="*/ 292 h 344"/>
              <a:gd name="T42" fmla="*/ 172 w 302"/>
              <a:gd name="T43" fmla="*/ 292 h 344"/>
              <a:gd name="T44" fmla="*/ 175 w 302"/>
              <a:gd name="T45" fmla="*/ 321 h 344"/>
              <a:gd name="T46" fmla="*/ 187 w 302"/>
              <a:gd name="T47" fmla="*/ 344 h 344"/>
              <a:gd name="T48" fmla="*/ 199 w 302"/>
              <a:gd name="T49" fmla="*/ 321 h 344"/>
              <a:gd name="T50" fmla="*/ 201 w 302"/>
              <a:gd name="T51" fmla="*/ 292 h 344"/>
              <a:gd name="T52" fmla="*/ 205 w 302"/>
              <a:gd name="T53" fmla="*/ 292 h 344"/>
              <a:gd name="T54" fmla="*/ 208 w 302"/>
              <a:gd name="T55" fmla="*/ 292 h 344"/>
              <a:gd name="T56" fmla="*/ 210 w 302"/>
              <a:gd name="T57" fmla="*/ 321 h 344"/>
              <a:gd name="T58" fmla="*/ 224 w 302"/>
              <a:gd name="T59" fmla="*/ 344 h 344"/>
              <a:gd name="T60" fmla="*/ 237 w 302"/>
              <a:gd name="T61" fmla="*/ 320 h 344"/>
              <a:gd name="T62" fmla="*/ 237 w 302"/>
              <a:gd name="T63" fmla="*/ 300 h 344"/>
              <a:gd name="T64" fmla="*/ 253 w 302"/>
              <a:gd name="T65" fmla="*/ 257 h 344"/>
              <a:gd name="T66" fmla="*/ 302 w 302"/>
              <a:gd name="T67" fmla="*/ 151 h 344"/>
              <a:gd name="T68" fmla="*/ 151 w 302"/>
              <a:gd name="T69" fmla="*/ 0 h 344"/>
              <a:gd name="T70" fmla="*/ 90 w 302"/>
              <a:gd name="T71" fmla="*/ 201 h 344"/>
              <a:gd name="T72" fmla="*/ 43 w 302"/>
              <a:gd name="T73" fmla="*/ 154 h 344"/>
              <a:gd name="T74" fmla="*/ 90 w 302"/>
              <a:gd name="T75" fmla="*/ 106 h 344"/>
              <a:gd name="T76" fmla="*/ 138 w 302"/>
              <a:gd name="T77" fmla="*/ 154 h 344"/>
              <a:gd name="T78" fmla="*/ 90 w 302"/>
              <a:gd name="T79" fmla="*/ 201 h 344"/>
              <a:gd name="T80" fmla="*/ 162 w 302"/>
              <a:gd name="T81" fmla="*/ 251 h 344"/>
              <a:gd name="T82" fmla="*/ 140 w 302"/>
              <a:gd name="T83" fmla="*/ 251 h 344"/>
              <a:gd name="T84" fmla="*/ 128 w 302"/>
              <a:gd name="T85" fmla="*/ 230 h 344"/>
              <a:gd name="T86" fmla="*/ 139 w 302"/>
              <a:gd name="T87" fmla="*/ 211 h 344"/>
              <a:gd name="T88" fmla="*/ 163 w 302"/>
              <a:gd name="T89" fmla="*/ 211 h 344"/>
              <a:gd name="T90" fmla="*/ 174 w 302"/>
              <a:gd name="T91" fmla="*/ 230 h 344"/>
              <a:gd name="T92" fmla="*/ 162 w 302"/>
              <a:gd name="T93" fmla="*/ 251 h 344"/>
              <a:gd name="T94" fmla="*/ 211 w 302"/>
              <a:gd name="T95" fmla="*/ 201 h 344"/>
              <a:gd name="T96" fmla="*/ 164 w 302"/>
              <a:gd name="T97" fmla="*/ 154 h 344"/>
              <a:gd name="T98" fmla="*/ 211 w 302"/>
              <a:gd name="T99" fmla="*/ 106 h 344"/>
              <a:gd name="T100" fmla="*/ 259 w 302"/>
              <a:gd name="T101" fmla="*/ 154 h 344"/>
              <a:gd name="T102" fmla="*/ 211 w 302"/>
              <a:gd name="T103" fmla="*/ 20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44">
                <a:moveTo>
                  <a:pt x="151" y="0"/>
                </a:moveTo>
                <a:cubicBezTo>
                  <a:pt x="67" y="0"/>
                  <a:pt x="0" y="67"/>
                  <a:pt x="0" y="151"/>
                </a:cubicBezTo>
                <a:cubicBezTo>
                  <a:pt x="0" y="202"/>
                  <a:pt x="48" y="257"/>
                  <a:pt x="48" y="257"/>
                </a:cubicBezTo>
                <a:cubicBezTo>
                  <a:pt x="57" y="267"/>
                  <a:pt x="65" y="286"/>
                  <a:pt x="65" y="300"/>
                </a:cubicBezTo>
                <a:cubicBezTo>
                  <a:pt x="65" y="320"/>
                  <a:pt x="65" y="320"/>
                  <a:pt x="65" y="320"/>
                </a:cubicBezTo>
                <a:cubicBezTo>
                  <a:pt x="65" y="333"/>
                  <a:pt x="71" y="344"/>
                  <a:pt x="78" y="344"/>
                </a:cubicBezTo>
                <a:cubicBezTo>
                  <a:pt x="86" y="344"/>
                  <a:pt x="92" y="334"/>
                  <a:pt x="92" y="321"/>
                </a:cubicBezTo>
                <a:cubicBezTo>
                  <a:pt x="92" y="308"/>
                  <a:pt x="93" y="295"/>
                  <a:pt x="94" y="292"/>
                </a:cubicBezTo>
                <a:cubicBezTo>
                  <a:pt x="94" y="292"/>
                  <a:pt x="94" y="292"/>
                  <a:pt x="97" y="292"/>
                </a:cubicBezTo>
                <a:cubicBezTo>
                  <a:pt x="101" y="292"/>
                  <a:pt x="101" y="292"/>
                  <a:pt x="101" y="292"/>
                </a:cubicBezTo>
                <a:cubicBezTo>
                  <a:pt x="102" y="295"/>
                  <a:pt x="103" y="308"/>
                  <a:pt x="103" y="321"/>
                </a:cubicBezTo>
                <a:cubicBezTo>
                  <a:pt x="103" y="334"/>
                  <a:pt x="109" y="344"/>
                  <a:pt x="115" y="344"/>
                </a:cubicBezTo>
                <a:cubicBezTo>
                  <a:pt x="122" y="344"/>
                  <a:pt x="127" y="334"/>
                  <a:pt x="127" y="321"/>
                </a:cubicBezTo>
                <a:cubicBezTo>
                  <a:pt x="127" y="308"/>
                  <a:pt x="128" y="295"/>
                  <a:pt x="130" y="292"/>
                </a:cubicBezTo>
                <a:cubicBezTo>
                  <a:pt x="130" y="292"/>
                  <a:pt x="130" y="292"/>
                  <a:pt x="133" y="292"/>
                </a:cubicBezTo>
                <a:cubicBezTo>
                  <a:pt x="136" y="292"/>
                  <a:pt x="136" y="292"/>
                  <a:pt x="136" y="292"/>
                </a:cubicBezTo>
                <a:cubicBezTo>
                  <a:pt x="138" y="295"/>
                  <a:pt x="139" y="308"/>
                  <a:pt x="139" y="321"/>
                </a:cubicBezTo>
                <a:cubicBezTo>
                  <a:pt x="139" y="334"/>
                  <a:pt x="144" y="344"/>
                  <a:pt x="151" y="344"/>
                </a:cubicBezTo>
                <a:cubicBezTo>
                  <a:pt x="158" y="344"/>
                  <a:pt x="163" y="334"/>
                  <a:pt x="163" y="321"/>
                </a:cubicBezTo>
                <a:cubicBezTo>
                  <a:pt x="163" y="308"/>
                  <a:pt x="164" y="295"/>
                  <a:pt x="166" y="292"/>
                </a:cubicBezTo>
                <a:cubicBezTo>
                  <a:pt x="166" y="292"/>
                  <a:pt x="166" y="292"/>
                  <a:pt x="169" y="292"/>
                </a:cubicBezTo>
                <a:cubicBezTo>
                  <a:pt x="172" y="292"/>
                  <a:pt x="172" y="292"/>
                  <a:pt x="172" y="292"/>
                </a:cubicBezTo>
                <a:cubicBezTo>
                  <a:pt x="173" y="295"/>
                  <a:pt x="175" y="308"/>
                  <a:pt x="175" y="321"/>
                </a:cubicBezTo>
                <a:cubicBezTo>
                  <a:pt x="175" y="334"/>
                  <a:pt x="180" y="344"/>
                  <a:pt x="187" y="344"/>
                </a:cubicBezTo>
                <a:cubicBezTo>
                  <a:pt x="193" y="344"/>
                  <a:pt x="199" y="334"/>
                  <a:pt x="199" y="321"/>
                </a:cubicBezTo>
                <a:cubicBezTo>
                  <a:pt x="199" y="308"/>
                  <a:pt x="200" y="295"/>
                  <a:pt x="201" y="292"/>
                </a:cubicBezTo>
                <a:cubicBezTo>
                  <a:pt x="201" y="292"/>
                  <a:pt x="201" y="292"/>
                  <a:pt x="205" y="292"/>
                </a:cubicBezTo>
                <a:cubicBezTo>
                  <a:pt x="208" y="292"/>
                  <a:pt x="208" y="292"/>
                  <a:pt x="208" y="292"/>
                </a:cubicBezTo>
                <a:cubicBezTo>
                  <a:pt x="209" y="295"/>
                  <a:pt x="210" y="308"/>
                  <a:pt x="210" y="321"/>
                </a:cubicBezTo>
                <a:cubicBezTo>
                  <a:pt x="210" y="334"/>
                  <a:pt x="216" y="344"/>
                  <a:pt x="224" y="344"/>
                </a:cubicBezTo>
                <a:cubicBezTo>
                  <a:pt x="231" y="344"/>
                  <a:pt x="237" y="333"/>
                  <a:pt x="237" y="320"/>
                </a:cubicBezTo>
                <a:cubicBezTo>
                  <a:pt x="237" y="300"/>
                  <a:pt x="237" y="300"/>
                  <a:pt x="237" y="300"/>
                </a:cubicBezTo>
                <a:cubicBezTo>
                  <a:pt x="237" y="286"/>
                  <a:pt x="245" y="267"/>
                  <a:pt x="253" y="257"/>
                </a:cubicBezTo>
                <a:cubicBezTo>
                  <a:pt x="253" y="257"/>
                  <a:pt x="302" y="202"/>
                  <a:pt x="302" y="151"/>
                </a:cubicBezTo>
                <a:cubicBezTo>
                  <a:pt x="302" y="67"/>
                  <a:pt x="235" y="0"/>
                  <a:pt x="151" y="0"/>
                </a:cubicBezTo>
                <a:close/>
                <a:moveTo>
                  <a:pt x="90" y="201"/>
                </a:moveTo>
                <a:cubicBezTo>
                  <a:pt x="64" y="201"/>
                  <a:pt x="43" y="180"/>
                  <a:pt x="43" y="154"/>
                </a:cubicBezTo>
                <a:cubicBezTo>
                  <a:pt x="43" y="127"/>
                  <a:pt x="64" y="106"/>
                  <a:pt x="90" y="106"/>
                </a:cubicBezTo>
                <a:cubicBezTo>
                  <a:pt x="117" y="106"/>
                  <a:pt x="138" y="127"/>
                  <a:pt x="138" y="154"/>
                </a:cubicBezTo>
                <a:cubicBezTo>
                  <a:pt x="138" y="180"/>
                  <a:pt x="117" y="201"/>
                  <a:pt x="90" y="201"/>
                </a:cubicBezTo>
                <a:close/>
                <a:moveTo>
                  <a:pt x="162" y="251"/>
                </a:moveTo>
                <a:cubicBezTo>
                  <a:pt x="140" y="251"/>
                  <a:pt x="140" y="251"/>
                  <a:pt x="140" y="251"/>
                </a:cubicBezTo>
                <a:cubicBezTo>
                  <a:pt x="127" y="251"/>
                  <a:pt x="121" y="241"/>
                  <a:pt x="128" y="230"/>
                </a:cubicBezTo>
                <a:cubicBezTo>
                  <a:pt x="139" y="211"/>
                  <a:pt x="139" y="211"/>
                  <a:pt x="139" y="211"/>
                </a:cubicBezTo>
                <a:cubicBezTo>
                  <a:pt x="145" y="199"/>
                  <a:pt x="156" y="199"/>
                  <a:pt x="163" y="211"/>
                </a:cubicBezTo>
                <a:cubicBezTo>
                  <a:pt x="174" y="230"/>
                  <a:pt x="174" y="230"/>
                  <a:pt x="174" y="230"/>
                </a:cubicBezTo>
                <a:cubicBezTo>
                  <a:pt x="181" y="241"/>
                  <a:pt x="175" y="251"/>
                  <a:pt x="162" y="251"/>
                </a:cubicBezTo>
                <a:close/>
                <a:moveTo>
                  <a:pt x="211" y="201"/>
                </a:moveTo>
                <a:cubicBezTo>
                  <a:pt x="185" y="201"/>
                  <a:pt x="164" y="180"/>
                  <a:pt x="164" y="154"/>
                </a:cubicBezTo>
                <a:cubicBezTo>
                  <a:pt x="164" y="127"/>
                  <a:pt x="185" y="106"/>
                  <a:pt x="211" y="106"/>
                </a:cubicBezTo>
                <a:cubicBezTo>
                  <a:pt x="238" y="106"/>
                  <a:pt x="259" y="127"/>
                  <a:pt x="259" y="154"/>
                </a:cubicBezTo>
                <a:cubicBezTo>
                  <a:pt x="259" y="180"/>
                  <a:pt x="238" y="201"/>
                  <a:pt x="211" y="201"/>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1" name="Freeform 20"/>
          <p:cNvSpPr>
            <a:spLocks/>
          </p:cNvSpPr>
          <p:nvPr/>
        </p:nvSpPr>
        <p:spPr bwMode="auto">
          <a:xfrm>
            <a:off x="5318770" y="2953075"/>
            <a:ext cx="829914" cy="19648"/>
          </a:xfrm>
          <a:custGeom>
            <a:avLst/>
            <a:gdLst>
              <a:gd name="T0" fmla="*/ 836 w 847"/>
              <a:gd name="T1" fmla="*/ 0 h 21"/>
              <a:gd name="T2" fmla="*/ 10 w 847"/>
              <a:gd name="T3" fmla="*/ 0 h 21"/>
              <a:gd name="T4" fmla="*/ 0 w 847"/>
              <a:gd name="T5" fmla="*/ 10 h 21"/>
              <a:gd name="T6" fmla="*/ 10 w 847"/>
              <a:gd name="T7" fmla="*/ 21 h 21"/>
              <a:gd name="T8" fmla="*/ 836 w 847"/>
              <a:gd name="T9" fmla="*/ 21 h 21"/>
              <a:gd name="T10" fmla="*/ 847 w 847"/>
              <a:gd name="T11" fmla="*/ 10 h 21"/>
              <a:gd name="T12" fmla="*/ 836 w 84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47" h="21">
                <a:moveTo>
                  <a:pt x="836" y="0"/>
                </a:moveTo>
                <a:cubicBezTo>
                  <a:pt x="10" y="0"/>
                  <a:pt x="10" y="0"/>
                  <a:pt x="10" y="0"/>
                </a:cubicBezTo>
                <a:cubicBezTo>
                  <a:pt x="5" y="0"/>
                  <a:pt x="0" y="4"/>
                  <a:pt x="0" y="10"/>
                </a:cubicBezTo>
                <a:cubicBezTo>
                  <a:pt x="0" y="16"/>
                  <a:pt x="5" y="21"/>
                  <a:pt x="10" y="21"/>
                </a:cubicBezTo>
                <a:cubicBezTo>
                  <a:pt x="836" y="21"/>
                  <a:pt x="836" y="21"/>
                  <a:pt x="836" y="21"/>
                </a:cubicBezTo>
                <a:cubicBezTo>
                  <a:pt x="842" y="21"/>
                  <a:pt x="847" y="16"/>
                  <a:pt x="847" y="10"/>
                </a:cubicBezTo>
                <a:cubicBezTo>
                  <a:pt x="847" y="4"/>
                  <a:pt x="842" y="0"/>
                  <a:pt x="836" y="0"/>
                </a:cubicBezTo>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2" name="Rectangle 21"/>
          <p:cNvSpPr>
            <a:spLocks noChangeArrowheads="1"/>
          </p:cNvSpPr>
          <p:nvPr/>
        </p:nvSpPr>
        <p:spPr bwMode="auto">
          <a:xfrm>
            <a:off x="6020220" y="2953075"/>
            <a:ext cx="1886168" cy="19648"/>
          </a:xfrm>
          <a:prstGeom prst="rect">
            <a:avLst/>
          </a:prstGeom>
          <a:solidFill>
            <a:srgbClr val="E317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3" name="Freeform 22"/>
          <p:cNvSpPr>
            <a:spLocks/>
          </p:cNvSpPr>
          <p:nvPr/>
        </p:nvSpPr>
        <p:spPr bwMode="auto">
          <a:xfrm>
            <a:off x="5280162" y="2953075"/>
            <a:ext cx="2694339" cy="19648"/>
          </a:xfrm>
          <a:custGeom>
            <a:avLst/>
            <a:gdLst>
              <a:gd name="T0" fmla="*/ 0 w 2057"/>
              <a:gd name="T1" fmla="*/ 15 h 15"/>
              <a:gd name="T2" fmla="*/ 2057 w 2057"/>
              <a:gd name="T3" fmla="*/ 15 h 15"/>
              <a:gd name="T4" fmla="*/ 2057 w 2057"/>
              <a:gd name="T5" fmla="*/ 0 h 15"/>
              <a:gd name="T6" fmla="*/ 0 w 2057"/>
              <a:gd name="T7" fmla="*/ 0 h 15"/>
            </a:gdLst>
            <a:ahLst/>
            <a:cxnLst>
              <a:cxn ang="0">
                <a:pos x="T0" y="T1"/>
              </a:cxn>
              <a:cxn ang="0">
                <a:pos x="T2" y="T3"/>
              </a:cxn>
              <a:cxn ang="0">
                <a:pos x="T4" y="T5"/>
              </a:cxn>
              <a:cxn ang="0">
                <a:pos x="T6" y="T7"/>
              </a:cxn>
            </a:cxnLst>
            <a:rect l="0" t="0" r="r" b="b"/>
            <a:pathLst>
              <a:path w="2057" h="15">
                <a:moveTo>
                  <a:pt x="0" y="15"/>
                </a:moveTo>
                <a:lnTo>
                  <a:pt x="2057" y="15"/>
                </a:lnTo>
                <a:lnTo>
                  <a:pt x="205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4" name="Freeform 23"/>
          <p:cNvSpPr>
            <a:spLocks/>
          </p:cNvSpPr>
          <p:nvPr/>
        </p:nvSpPr>
        <p:spPr bwMode="auto">
          <a:xfrm>
            <a:off x="5232321" y="2337451"/>
            <a:ext cx="905361" cy="90379"/>
          </a:xfrm>
          <a:custGeom>
            <a:avLst/>
            <a:gdLst>
              <a:gd name="T0" fmla="*/ 915 w 925"/>
              <a:gd name="T1" fmla="*/ 77 h 98"/>
              <a:gd name="T2" fmla="*/ 117 w 925"/>
              <a:gd name="T3" fmla="*/ 77 h 98"/>
              <a:gd name="T4" fmla="*/ 19 w 925"/>
              <a:gd name="T5" fmla="*/ 3 h 98"/>
              <a:gd name="T6" fmla="*/ 4 w 925"/>
              <a:gd name="T7" fmla="*/ 5 h 98"/>
              <a:gd name="T8" fmla="*/ 6 w 925"/>
              <a:gd name="T9" fmla="*/ 20 h 98"/>
              <a:gd name="T10" fmla="*/ 110 w 925"/>
              <a:gd name="T11" fmla="*/ 98 h 98"/>
              <a:gd name="T12" fmla="*/ 915 w 925"/>
              <a:gd name="T13" fmla="*/ 98 h 98"/>
              <a:gd name="T14" fmla="*/ 925 w 925"/>
              <a:gd name="T15" fmla="*/ 87 h 98"/>
              <a:gd name="T16" fmla="*/ 915 w 925"/>
              <a:gd name="T17"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5" h="98">
                <a:moveTo>
                  <a:pt x="915" y="77"/>
                </a:moveTo>
                <a:cubicBezTo>
                  <a:pt x="117" y="77"/>
                  <a:pt x="117" y="77"/>
                  <a:pt x="117" y="77"/>
                </a:cubicBezTo>
                <a:cubicBezTo>
                  <a:pt x="19" y="3"/>
                  <a:pt x="19" y="3"/>
                  <a:pt x="19" y="3"/>
                </a:cubicBezTo>
                <a:cubicBezTo>
                  <a:pt x="14" y="0"/>
                  <a:pt x="7" y="1"/>
                  <a:pt x="4" y="5"/>
                </a:cubicBezTo>
                <a:cubicBezTo>
                  <a:pt x="0" y="10"/>
                  <a:pt x="1" y="17"/>
                  <a:pt x="6" y="20"/>
                </a:cubicBezTo>
                <a:cubicBezTo>
                  <a:pt x="110" y="98"/>
                  <a:pt x="110" y="98"/>
                  <a:pt x="110" y="98"/>
                </a:cubicBezTo>
                <a:cubicBezTo>
                  <a:pt x="915" y="98"/>
                  <a:pt x="915" y="98"/>
                  <a:pt x="915" y="98"/>
                </a:cubicBezTo>
                <a:cubicBezTo>
                  <a:pt x="921" y="98"/>
                  <a:pt x="925" y="93"/>
                  <a:pt x="925" y="87"/>
                </a:cubicBezTo>
                <a:cubicBezTo>
                  <a:pt x="925" y="81"/>
                  <a:pt x="921" y="77"/>
                  <a:pt x="915" y="77"/>
                </a:cubicBezTo>
                <a:close/>
              </a:path>
            </a:pathLst>
          </a:custGeom>
          <a:solidFill>
            <a:srgbClr val="659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5" name="Freeform 24"/>
          <p:cNvSpPr>
            <a:spLocks/>
          </p:cNvSpPr>
          <p:nvPr/>
        </p:nvSpPr>
        <p:spPr bwMode="auto">
          <a:xfrm>
            <a:off x="5308292" y="3080129"/>
            <a:ext cx="809480" cy="20957"/>
          </a:xfrm>
          <a:custGeom>
            <a:avLst/>
            <a:gdLst>
              <a:gd name="T0" fmla="*/ 862 w 873"/>
              <a:gd name="T1" fmla="*/ 0 h 22"/>
              <a:gd name="T2" fmla="*/ 11 w 873"/>
              <a:gd name="T3" fmla="*/ 0 h 22"/>
              <a:gd name="T4" fmla="*/ 0 w 873"/>
              <a:gd name="T5" fmla="*/ 11 h 22"/>
              <a:gd name="T6" fmla="*/ 11 w 873"/>
              <a:gd name="T7" fmla="*/ 22 h 22"/>
              <a:gd name="T8" fmla="*/ 862 w 873"/>
              <a:gd name="T9" fmla="*/ 22 h 22"/>
              <a:gd name="T10" fmla="*/ 873 w 873"/>
              <a:gd name="T11" fmla="*/ 11 h 22"/>
              <a:gd name="T12" fmla="*/ 862 w 87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873" h="22">
                <a:moveTo>
                  <a:pt x="862" y="0"/>
                </a:moveTo>
                <a:cubicBezTo>
                  <a:pt x="11" y="0"/>
                  <a:pt x="11" y="0"/>
                  <a:pt x="11" y="0"/>
                </a:cubicBezTo>
                <a:cubicBezTo>
                  <a:pt x="5" y="0"/>
                  <a:pt x="0" y="5"/>
                  <a:pt x="0" y="11"/>
                </a:cubicBezTo>
                <a:cubicBezTo>
                  <a:pt x="0" y="17"/>
                  <a:pt x="5" y="22"/>
                  <a:pt x="11" y="22"/>
                </a:cubicBezTo>
                <a:cubicBezTo>
                  <a:pt x="862" y="22"/>
                  <a:pt x="862" y="22"/>
                  <a:pt x="862" y="22"/>
                </a:cubicBezTo>
                <a:cubicBezTo>
                  <a:pt x="868" y="22"/>
                  <a:pt x="873" y="17"/>
                  <a:pt x="873" y="11"/>
                </a:cubicBezTo>
                <a:cubicBezTo>
                  <a:pt x="873" y="5"/>
                  <a:pt x="868" y="0"/>
                  <a:pt x="862" y="0"/>
                </a:cubicBezTo>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6" name="Rectangle 25"/>
          <p:cNvSpPr>
            <a:spLocks noChangeArrowheads="1"/>
          </p:cNvSpPr>
          <p:nvPr/>
        </p:nvSpPr>
        <p:spPr bwMode="auto">
          <a:xfrm>
            <a:off x="6588347" y="2408182"/>
            <a:ext cx="4630875" cy="19648"/>
          </a:xfrm>
          <a:prstGeom prst="rect">
            <a:avLst/>
          </a:prstGeom>
          <a:solidFill>
            <a:srgbClr val="659E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7" name="Freeform 26"/>
          <p:cNvSpPr>
            <a:spLocks/>
          </p:cNvSpPr>
          <p:nvPr/>
        </p:nvSpPr>
        <p:spPr bwMode="auto">
          <a:xfrm flipV="1">
            <a:off x="6158773" y="2370459"/>
            <a:ext cx="5277734" cy="37723"/>
          </a:xfrm>
          <a:custGeom>
            <a:avLst/>
            <a:gdLst>
              <a:gd name="T0" fmla="*/ 0 w 3889"/>
              <a:gd name="T1" fmla="*/ 15 h 15"/>
              <a:gd name="T2" fmla="*/ 3889 w 3889"/>
              <a:gd name="T3" fmla="*/ 15 h 15"/>
              <a:gd name="T4" fmla="*/ 3889 w 3889"/>
              <a:gd name="T5" fmla="*/ 0 h 15"/>
              <a:gd name="T6" fmla="*/ 0 w 3889"/>
              <a:gd name="T7" fmla="*/ 0 h 15"/>
            </a:gdLst>
            <a:ahLst/>
            <a:cxnLst>
              <a:cxn ang="0">
                <a:pos x="T0" y="T1"/>
              </a:cxn>
              <a:cxn ang="0">
                <a:pos x="T2" y="T3"/>
              </a:cxn>
              <a:cxn ang="0">
                <a:pos x="T4" y="T5"/>
              </a:cxn>
              <a:cxn ang="0">
                <a:pos x="T6" y="T7"/>
              </a:cxn>
            </a:cxnLst>
            <a:rect l="0" t="0" r="r" b="b"/>
            <a:pathLst>
              <a:path w="3889" h="15">
                <a:moveTo>
                  <a:pt x="0" y="15"/>
                </a:moveTo>
                <a:lnTo>
                  <a:pt x="3889" y="15"/>
                </a:lnTo>
                <a:lnTo>
                  <a:pt x="388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8" name="Freeform 27"/>
          <p:cNvSpPr>
            <a:spLocks/>
          </p:cNvSpPr>
          <p:nvPr/>
        </p:nvSpPr>
        <p:spPr bwMode="auto">
          <a:xfrm>
            <a:off x="5503458" y="2408182"/>
            <a:ext cx="1080617" cy="19648"/>
          </a:xfrm>
          <a:custGeom>
            <a:avLst/>
            <a:gdLst>
              <a:gd name="T0" fmla="*/ 0 w 825"/>
              <a:gd name="T1" fmla="*/ 15 h 15"/>
              <a:gd name="T2" fmla="*/ 825 w 825"/>
              <a:gd name="T3" fmla="*/ 15 h 15"/>
              <a:gd name="T4" fmla="*/ 825 w 825"/>
              <a:gd name="T5" fmla="*/ 0 h 15"/>
              <a:gd name="T6" fmla="*/ 0 w 825"/>
              <a:gd name="T7" fmla="*/ 0 h 15"/>
            </a:gdLst>
            <a:ahLst/>
            <a:cxnLst>
              <a:cxn ang="0">
                <a:pos x="T0" y="T1"/>
              </a:cxn>
              <a:cxn ang="0">
                <a:pos x="T2" y="T3"/>
              </a:cxn>
              <a:cxn ang="0">
                <a:pos x="T4" y="T5"/>
              </a:cxn>
              <a:cxn ang="0">
                <a:pos x="T6" y="T7"/>
              </a:cxn>
            </a:cxnLst>
            <a:rect l="0" t="0" r="r" b="b"/>
            <a:pathLst>
              <a:path w="825" h="15">
                <a:moveTo>
                  <a:pt x="0" y="15"/>
                </a:moveTo>
                <a:lnTo>
                  <a:pt x="825" y="15"/>
                </a:lnTo>
                <a:lnTo>
                  <a:pt x="82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9" name="Freeform 28"/>
          <p:cNvSpPr>
            <a:spLocks/>
          </p:cNvSpPr>
          <p:nvPr/>
        </p:nvSpPr>
        <p:spPr bwMode="auto">
          <a:xfrm>
            <a:off x="6247786" y="174147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0" name="Freeform 29"/>
          <p:cNvSpPr>
            <a:spLocks/>
          </p:cNvSpPr>
          <p:nvPr/>
        </p:nvSpPr>
        <p:spPr bwMode="auto">
          <a:xfrm>
            <a:off x="6145279" y="2063694"/>
            <a:ext cx="1228629" cy="1325557"/>
          </a:xfrm>
          <a:custGeom>
            <a:avLst/>
            <a:gdLst>
              <a:gd name="T0" fmla="*/ 1323 w 1323"/>
              <a:gd name="T1" fmla="*/ 1316 h 1428"/>
              <a:gd name="T2" fmla="*/ 1210 w 1323"/>
              <a:gd name="T3" fmla="*/ 1428 h 1428"/>
              <a:gd name="T4" fmla="*/ 113 w 1323"/>
              <a:gd name="T5" fmla="*/ 1428 h 1428"/>
              <a:gd name="T6" fmla="*/ 0 w 1323"/>
              <a:gd name="T7" fmla="*/ 1316 h 1428"/>
              <a:gd name="T8" fmla="*/ 0 w 1323"/>
              <a:gd name="T9" fmla="*/ 112 h 1428"/>
              <a:gd name="T10" fmla="*/ 113 w 1323"/>
              <a:gd name="T11" fmla="*/ 0 h 1428"/>
              <a:gd name="T12" fmla="*/ 1210 w 1323"/>
              <a:gd name="T13" fmla="*/ 0 h 1428"/>
              <a:gd name="T14" fmla="*/ 1323 w 1323"/>
              <a:gd name="T15" fmla="*/ 112 h 1428"/>
              <a:gd name="T16" fmla="*/ 1323 w 1323"/>
              <a:gd name="T17" fmla="*/ 131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1428">
                <a:moveTo>
                  <a:pt x="1323" y="1316"/>
                </a:moveTo>
                <a:cubicBezTo>
                  <a:pt x="1323" y="1378"/>
                  <a:pt x="1272" y="1428"/>
                  <a:pt x="1210" y="1428"/>
                </a:cubicBezTo>
                <a:cubicBezTo>
                  <a:pt x="113" y="1428"/>
                  <a:pt x="113" y="1428"/>
                  <a:pt x="113" y="1428"/>
                </a:cubicBezTo>
                <a:cubicBezTo>
                  <a:pt x="51" y="1428"/>
                  <a:pt x="0" y="1378"/>
                  <a:pt x="0" y="1316"/>
                </a:cubicBezTo>
                <a:cubicBezTo>
                  <a:pt x="0" y="112"/>
                  <a:pt x="0" y="112"/>
                  <a:pt x="0" y="112"/>
                </a:cubicBezTo>
                <a:cubicBezTo>
                  <a:pt x="0" y="50"/>
                  <a:pt x="51" y="0"/>
                  <a:pt x="113" y="0"/>
                </a:cubicBezTo>
                <a:cubicBezTo>
                  <a:pt x="1210" y="0"/>
                  <a:pt x="1210" y="0"/>
                  <a:pt x="1210" y="0"/>
                </a:cubicBezTo>
                <a:cubicBezTo>
                  <a:pt x="1272" y="0"/>
                  <a:pt x="1323" y="50"/>
                  <a:pt x="1323" y="112"/>
                </a:cubicBezTo>
                <a:cubicBezTo>
                  <a:pt x="1323" y="1316"/>
                  <a:pt x="1323" y="1316"/>
                  <a:pt x="1323" y="13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1" name="Freeform 30"/>
          <p:cNvSpPr>
            <a:spLocks/>
          </p:cNvSpPr>
          <p:nvPr/>
        </p:nvSpPr>
        <p:spPr bwMode="auto">
          <a:xfrm>
            <a:off x="6141350" y="2057145"/>
            <a:ext cx="1236488" cy="1337346"/>
          </a:xfrm>
          <a:custGeom>
            <a:avLst/>
            <a:gdLst>
              <a:gd name="T0" fmla="*/ 1328 w 1333"/>
              <a:gd name="T1" fmla="*/ 1322 h 1440"/>
              <a:gd name="T2" fmla="*/ 1323 w 1333"/>
              <a:gd name="T3" fmla="*/ 1322 h 1440"/>
              <a:gd name="T4" fmla="*/ 1291 w 1333"/>
              <a:gd name="T5" fmla="*/ 1397 h 1440"/>
              <a:gd name="T6" fmla="*/ 1215 w 1333"/>
              <a:gd name="T7" fmla="*/ 1429 h 1440"/>
              <a:gd name="T8" fmla="*/ 118 w 1333"/>
              <a:gd name="T9" fmla="*/ 1429 h 1440"/>
              <a:gd name="T10" fmla="*/ 42 w 1333"/>
              <a:gd name="T11" fmla="*/ 1397 h 1440"/>
              <a:gd name="T12" fmla="*/ 10 w 1333"/>
              <a:gd name="T13" fmla="*/ 1322 h 1440"/>
              <a:gd name="T14" fmla="*/ 10 w 1333"/>
              <a:gd name="T15" fmla="*/ 118 h 1440"/>
              <a:gd name="T16" fmla="*/ 42 w 1333"/>
              <a:gd name="T17" fmla="*/ 43 h 1440"/>
              <a:gd name="T18" fmla="*/ 118 w 1333"/>
              <a:gd name="T19" fmla="*/ 11 h 1440"/>
              <a:gd name="T20" fmla="*/ 1215 w 1333"/>
              <a:gd name="T21" fmla="*/ 11 h 1440"/>
              <a:gd name="T22" fmla="*/ 1291 w 1333"/>
              <a:gd name="T23" fmla="*/ 43 h 1440"/>
              <a:gd name="T24" fmla="*/ 1323 w 1333"/>
              <a:gd name="T25" fmla="*/ 118 h 1440"/>
              <a:gd name="T26" fmla="*/ 1323 w 1333"/>
              <a:gd name="T27" fmla="*/ 1322 h 1440"/>
              <a:gd name="T28" fmla="*/ 1328 w 1333"/>
              <a:gd name="T29" fmla="*/ 1322 h 1440"/>
              <a:gd name="T30" fmla="*/ 1333 w 1333"/>
              <a:gd name="T31" fmla="*/ 1322 h 1440"/>
              <a:gd name="T32" fmla="*/ 1333 w 1333"/>
              <a:gd name="T33" fmla="*/ 118 h 1440"/>
              <a:gd name="T34" fmla="*/ 1299 w 1333"/>
              <a:gd name="T35" fmla="*/ 35 h 1440"/>
              <a:gd name="T36" fmla="*/ 1215 w 1333"/>
              <a:gd name="T37" fmla="*/ 0 h 1440"/>
              <a:gd name="T38" fmla="*/ 118 w 1333"/>
              <a:gd name="T39" fmla="*/ 0 h 1440"/>
              <a:gd name="T40" fmla="*/ 34 w 1333"/>
              <a:gd name="T41" fmla="*/ 35 h 1440"/>
              <a:gd name="T42" fmla="*/ 0 w 1333"/>
              <a:gd name="T43" fmla="*/ 118 h 1440"/>
              <a:gd name="T44" fmla="*/ 0 w 1333"/>
              <a:gd name="T45" fmla="*/ 1322 h 1440"/>
              <a:gd name="T46" fmla="*/ 34 w 1333"/>
              <a:gd name="T47" fmla="*/ 1405 h 1440"/>
              <a:gd name="T48" fmla="*/ 118 w 1333"/>
              <a:gd name="T49" fmla="*/ 1440 h 1440"/>
              <a:gd name="T50" fmla="*/ 1215 w 1333"/>
              <a:gd name="T51" fmla="*/ 1440 h 1440"/>
              <a:gd name="T52" fmla="*/ 1299 w 1333"/>
              <a:gd name="T53" fmla="*/ 1405 h 1440"/>
              <a:gd name="T54" fmla="*/ 1333 w 1333"/>
              <a:gd name="T55" fmla="*/ 1322 h 1440"/>
              <a:gd name="T56" fmla="*/ 1328 w 1333"/>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3" h="1440">
                <a:moveTo>
                  <a:pt x="1328" y="1322"/>
                </a:moveTo>
                <a:cubicBezTo>
                  <a:pt x="1323" y="1322"/>
                  <a:pt x="1323" y="1322"/>
                  <a:pt x="1323" y="1322"/>
                </a:cubicBezTo>
                <a:cubicBezTo>
                  <a:pt x="1323" y="1351"/>
                  <a:pt x="1310" y="1378"/>
                  <a:pt x="1291" y="1397"/>
                </a:cubicBezTo>
                <a:cubicBezTo>
                  <a:pt x="1272" y="1417"/>
                  <a:pt x="1245" y="1429"/>
                  <a:pt x="1215" y="1429"/>
                </a:cubicBezTo>
                <a:cubicBezTo>
                  <a:pt x="118" y="1429"/>
                  <a:pt x="118" y="1429"/>
                  <a:pt x="118" y="1429"/>
                </a:cubicBezTo>
                <a:cubicBezTo>
                  <a:pt x="88" y="1429"/>
                  <a:pt x="61" y="1417"/>
                  <a:pt x="42" y="1397"/>
                </a:cubicBezTo>
                <a:cubicBezTo>
                  <a:pt x="22" y="1378"/>
                  <a:pt x="10" y="1351"/>
                  <a:pt x="10" y="1322"/>
                </a:cubicBezTo>
                <a:cubicBezTo>
                  <a:pt x="10" y="118"/>
                  <a:pt x="10" y="118"/>
                  <a:pt x="10" y="118"/>
                </a:cubicBezTo>
                <a:cubicBezTo>
                  <a:pt x="10" y="89"/>
                  <a:pt x="22" y="62"/>
                  <a:pt x="42" y="43"/>
                </a:cubicBezTo>
                <a:cubicBezTo>
                  <a:pt x="61" y="23"/>
                  <a:pt x="88" y="11"/>
                  <a:pt x="118" y="11"/>
                </a:cubicBezTo>
                <a:cubicBezTo>
                  <a:pt x="1215" y="11"/>
                  <a:pt x="1215" y="11"/>
                  <a:pt x="1215" y="11"/>
                </a:cubicBezTo>
                <a:cubicBezTo>
                  <a:pt x="1245" y="11"/>
                  <a:pt x="1272" y="23"/>
                  <a:pt x="1291" y="43"/>
                </a:cubicBezTo>
                <a:cubicBezTo>
                  <a:pt x="1310" y="62"/>
                  <a:pt x="1323" y="89"/>
                  <a:pt x="1323" y="118"/>
                </a:cubicBezTo>
                <a:cubicBezTo>
                  <a:pt x="1323" y="1322"/>
                  <a:pt x="1323" y="1322"/>
                  <a:pt x="1323" y="1322"/>
                </a:cubicBezTo>
                <a:cubicBezTo>
                  <a:pt x="1328" y="1322"/>
                  <a:pt x="1328" y="1322"/>
                  <a:pt x="1328" y="1322"/>
                </a:cubicBezTo>
                <a:cubicBezTo>
                  <a:pt x="1333" y="1322"/>
                  <a:pt x="1333" y="1322"/>
                  <a:pt x="1333" y="1322"/>
                </a:cubicBezTo>
                <a:cubicBezTo>
                  <a:pt x="1333" y="118"/>
                  <a:pt x="1333" y="118"/>
                  <a:pt x="1333" y="118"/>
                </a:cubicBezTo>
                <a:cubicBezTo>
                  <a:pt x="1333" y="86"/>
                  <a:pt x="1320" y="56"/>
                  <a:pt x="1299" y="35"/>
                </a:cubicBezTo>
                <a:cubicBezTo>
                  <a:pt x="1277" y="14"/>
                  <a:pt x="1248" y="0"/>
                  <a:pt x="1215" y="0"/>
                </a:cubicBezTo>
                <a:cubicBezTo>
                  <a:pt x="118" y="0"/>
                  <a:pt x="118" y="0"/>
                  <a:pt x="118" y="0"/>
                </a:cubicBezTo>
                <a:cubicBezTo>
                  <a:pt x="85" y="0"/>
                  <a:pt x="56" y="14"/>
                  <a:pt x="34" y="35"/>
                </a:cubicBezTo>
                <a:cubicBezTo>
                  <a:pt x="13" y="56"/>
                  <a:pt x="0" y="86"/>
                  <a:pt x="0" y="118"/>
                </a:cubicBezTo>
                <a:cubicBezTo>
                  <a:pt x="0" y="1322"/>
                  <a:pt x="0" y="1322"/>
                  <a:pt x="0" y="1322"/>
                </a:cubicBezTo>
                <a:cubicBezTo>
                  <a:pt x="0" y="1354"/>
                  <a:pt x="13" y="1384"/>
                  <a:pt x="34" y="1405"/>
                </a:cubicBezTo>
                <a:cubicBezTo>
                  <a:pt x="56" y="1426"/>
                  <a:pt x="85" y="1440"/>
                  <a:pt x="118" y="1440"/>
                </a:cubicBezTo>
                <a:cubicBezTo>
                  <a:pt x="1215" y="1440"/>
                  <a:pt x="1215" y="1440"/>
                  <a:pt x="1215" y="1440"/>
                </a:cubicBezTo>
                <a:cubicBezTo>
                  <a:pt x="1248" y="1440"/>
                  <a:pt x="1277" y="1426"/>
                  <a:pt x="1299" y="1405"/>
                </a:cubicBezTo>
                <a:cubicBezTo>
                  <a:pt x="1320" y="1384"/>
                  <a:pt x="1333" y="1354"/>
                  <a:pt x="1333" y="1322"/>
                </a:cubicBezTo>
                <a:lnTo>
                  <a:pt x="1328" y="1322"/>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2" name="Freeform 31"/>
          <p:cNvSpPr>
            <a:spLocks noEditPoints="1"/>
          </p:cNvSpPr>
          <p:nvPr/>
        </p:nvSpPr>
        <p:spPr bwMode="auto">
          <a:xfrm>
            <a:off x="6329967" y="2848288"/>
            <a:ext cx="859254" cy="254109"/>
          </a:xfrm>
          <a:custGeom>
            <a:avLst/>
            <a:gdLst>
              <a:gd name="T0" fmla="*/ 19 w 925"/>
              <a:gd name="T1" fmla="*/ 0 h 274"/>
              <a:gd name="T2" fmla="*/ 0 w 925"/>
              <a:gd name="T3" fmla="*/ 83 h 274"/>
              <a:gd name="T4" fmla="*/ 906 w 925"/>
              <a:gd name="T5" fmla="*/ 102 h 274"/>
              <a:gd name="T6" fmla="*/ 925 w 925"/>
              <a:gd name="T7" fmla="*/ 19 h 274"/>
              <a:gd name="T8" fmla="*/ 910 w 925"/>
              <a:gd name="T9" fmla="*/ 93 h 274"/>
              <a:gd name="T10" fmla="*/ 15 w 925"/>
              <a:gd name="T11" fmla="*/ 90 h 274"/>
              <a:gd name="T12" fmla="*/ 910 w 925"/>
              <a:gd name="T13" fmla="*/ 86 h 274"/>
              <a:gd name="T14" fmla="*/ 910 w 925"/>
              <a:gd name="T15" fmla="*/ 93 h 274"/>
              <a:gd name="T16" fmla="*/ 18 w 925"/>
              <a:gd name="T17" fmla="*/ 78 h 274"/>
              <a:gd name="T18" fmla="*/ 18 w 925"/>
              <a:gd name="T19" fmla="*/ 71 h 274"/>
              <a:gd name="T20" fmla="*/ 914 w 925"/>
              <a:gd name="T21" fmla="*/ 74 h 274"/>
              <a:gd name="T22" fmla="*/ 906 w 925"/>
              <a:gd name="T23" fmla="*/ 114 h 274"/>
              <a:gd name="T24" fmla="*/ 0 w 925"/>
              <a:gd name="T25" fmla="*/ 133 h 274"/>
              <a:gd name="T26" fmla="*/ 19 w 925"/>
              <a:gd name="T27" fmla="*/ 274 h 274"/>
              <a:gd name="T28" fmla="*/ 925 w 925"/>
              <a:gd name="T29" fmla="*/ 255 h 274"/>
              <a:gd name="T30" fmla="*/ 906 w 925"/>
              <a:gd name="T31" fmla="*/ 114 h 274"/>
              <a:gd name="T32" fmla="*/ 338 w 925"/>
              <a:gd name="T33" fmla="*/ 212 h 274"/>
              <a:gd name="T34" fmla="*/ 324 w 925"/>
              <a:gd name="T35" fmla="*/ 202 h 274"/>
              <a:gd name="T36" fmla="*/ 333 w 925"/>
              <a:gd name="T37" fmla="*/ 188 h 274"/>
              <a:gd name="T38" fmla="*/ 347 w 925"/>
              <a:gd name="T39" fmla="*/ 197 h 274"/>
              <a:gd name="T40" fmla="*/ 388 w 925"/>
              <a:gd name="T41" fmla="*/ 202 h 274"/>
              <a:gd name="T42" fmla="*/ 374 w 925"/>
              <a:gd name="T43" fmla="*/ 212 h 274"/>
              <a:gd name="T44" fmla="*/ 365 w 925"/>
              <a:gd name="T45" fmla="*/ 197 h 274"/>
              <a:gd name="T46" fmla="*/ 379 w 925"/>
              <a:gd name="T47" fmla="*/ 188 h 274"/>
              <a:gd name="T48" fmla="*/ 388 w 925"/>
              <a:gd name="T49" fmla="*/ 202 h 274"/>
              <a:gd name="T50" fmla="*/ 420 w 925"/>
              <a:gd name="T51" fmla="*/ 212 h 274"/>
              <a:gd name="T52" fmla="*/ 406 w 925"/>
              <a:gd name="T53" fmla="*/ 202 h 274"/>
              <a:gd name="T54" fmla="*/ 415 w 925"/>
              <a:gd name="T55" fmla="*/ 188 h 274"/>
              <a:gd name="T56" fmla="*/ 429 w 925"/>
              <a:gd name="T57" fmla="*/ 197 h 274"/>
              <a:gd name="T58" fmla="*/ 470 w 925"/>
              <a:gd name="T59" fmla="*/ 202 h 274"/>
              <a:gd name="T60" fmla="*/ 456 w 925"/>
              <a:gd name="T61" fmla="*/ 212 h 274"/>
              <a:gd name="T62" fmla="*/ 447 w 925"/>
              <a:gd name="T63" fmla="*/ 197 h 274"/>
              <a:gd name="T64" fmla="*/ 461 w 925"/>
              <a:gd name="T65" fmla="*/ 188 h 274"/>
              <a:gd name="T66" fmla="*/ 470 w 925"/>
              <a:gd name="T67" fmla="*/ 202 h 274"/>
              <a:gd name="T68" fmla="*/ 501 w 925"/>
              <a:gd name="T69" fmla="*/ 212 h 274"/>
              <a:gd name="T70" fmla="*/ 487 w 925"/>
              <a:gd name="T71" fmla="*/ 202 h 274"/>
              <a:gd name="T72" fmla="*/ 497 w 925"/>
              <a:gd name="T73" fmla="*/ 188 h 274"/>
              <a:gd name="T74" fmla="*/ 511 w 925"/>
              <a:gd name="T75" fmla="*/ 197 h 274"/>
              <a:gd name="T76" fmla="*/ 748 w 925"/>
              <a:gd name="T77" fmla="*/ 206 h 274"/>
              <a:gd name="T78" fmla="*/ 577 w 925"/>
              <a:gd name="T79" fmla="*/ 218 h 274"/>
              <a:gd name="T80" fmla="*/ 564 w 925"/>
              <a:gd name="T81" fmla="*/ 194 h 274"/>
              <a:gd name="T82" fmla="*/ 736 w 925"/>
              <a:gd name="T83" fmla="*/ 182 h 274"/>
              <a:gd name="T84" fmla="*/ 748 w 925"/>
              <a:gd name="T85" fmla="*/ 206 h 274"/>
              <a:gd name="T86" fmla="*/ 817 w 925"/>
              <a:gd name="T87" fmla="*/ 200 h 274"/>
              <a:gd name="T88" fmla="*/ 884 w 925"/>
              <a:gd name="T8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5" h="274">
                <a:moveTo>
                  <a:pt x="906" y="0"/>
                </a:moveTo>
                <a:cubicBezTo>
                  <a:pt x="19" y="0"/>
                  <a:pt x="19" y="0"/>
                  <a:pt x="19" y="0"/>
                </a:cubicBezTo>
                <a:cubicBezTo>
                  <a:pt x="8" y="0"/>
                  <a:pt x="0" y="8"/>
                  <a:pt x="0" y="19"/>
                </a:cubicBezTo>
                <a:cubicBezTo>
                  <a:pt x="0" y="83"/>
                  <a:pt x="0" y="83"/>
                  <a:pt x="0" y="83"/>
                </a:cubicBezTo>
                <a:cubicBezTo>
                  <a:pt x="0" y="93"/>
                  <a:pt x="8" y="102"/>
                  <a:pt x="19" y="102"/>
                </a:cubicBezTo>
                <a:cubicBezTo>
                  <a:pt x="906" y="102"/>
                  <a:pt x="906" y="102"/>
                  <a:pt x="906" y="102"/>
                </a:cubicBezTo>
                <a:cubicBezTo>
                  <a:pt x="916" y="102"/>
                  <a:pt x="925" y="93"/>
                  <a:pt x="925" y="83"/>
                </a:cubicBezTo>
                <a:cubicBezTo>
                  <a:pt x="925" y="19"/>
                  <a:pt x="925" y="19"/>
                  <a:pt x="925" y="19"/>
                </a:cubicBezTo>
                <a:cubicBezTo>
                  <a:pt x="925" y="8"/>
                  <a:pt x="916" y="0"/>
                  <a:pt x="906" y="0"/>
                </a:cubicBezTo>
                <a:close/>
                <a:moveTo>
                  <a:pt x="910" y="93"/>
                </a:moveTo>
                <a:cubicBezTo>
                  <a:pt x="18" y="93"/>
                  <a:pt x="18" y="93"/>
                  <a:pt x="18" y="93"/>
                </a:cubicBezTo>
                <a:cubicBezTo>
                  <a:pt x="16" y="93"/>
                  <a:pt x="15" y="92"/>
                  <a:pt x="15" y="90"/>
                </a:cubicBezTo>
                <a:cubicBezTo>
                  <a:pt x="15" y="88"/>
                  <a:pt x="16" y="86"/>
                  <a:pt x="18" y="86"/>
                </a:cubicBezTo>
                <a:cubicBezTo>
                  <a:pt x="910" y="86"/>
                  <a:pt x="910" y="86"/>
                  <a:pt x="910" y="86"/>
                </a:cubicBezTo>
                <a:cubicBezTo>
                  <a:pt x="912" y="86"/>
                  <a:pt x="914" y="88"/>
                  <a:pt x="914" y="90"/>
                </a:cubicBezTo>
                <a:cubicBezTo>
                  <a:pt x="914" y="92"/>
                  <a:pt x="912" y="93"/>
                  <a:pt x="910" y="93"/>
                </a:cubicBezTo>
                <a:close/>
                <a:moveTo>
                  <a:pt x="910" y="78"/>
                </a:moveTo>
                <a:cubicBezTo>
                  <a:pt x="18" y="78"/>
                  <a:pt x="18" y="78"/>
                  <a:pt x="18" y="78"/>
                </a:cubicBezTo>
                <a:cubicBezTo>
                  <a:pt x="16" y="78"/>
                  <a:pt x="15" y="76"/>
                  <a:pt x="15" y="74"/>
                </a:cubicBezTo>
                <a:cubicBezTo>
                  <a:pt x="15" y="72"/>
                  <a:pt x="16" y="71"/>
                  <a:pt x="18" y="71"/>
                </a:cubicBezTo>
                <a:cubicBezTo>
                  <a:pt x="910" y="71"/>
                  <a:pt x="910" y="71"/>
                  <a:pt x="910" y="71"/>
                </a:cubicBezTo>
                <a:cubicBezTo>
                  <a:pt x="912" y="71"/>
                  <a:pt x="914" y="72"/>
                  <a:pt x="914" y="74"/>
                </a:cubicBezTo>
                <a:cubicBezTo>
                  <a:pt x="914" y="76"/>
                  <a:pt x="912" y="78"/>
                  <a:pt x="910" y="78"/>
                </a:cubicBezTo>
                <a:close/>
                <a:moveTo>
                  <a:pt x="906" y="114"/>
                </a:moveTo>
                <a:cubicBezTo>
                  <a:pt x="19" y="114"/>
                  <a:pt x="19" y="114"/>
                  <a:pt x="19" y="114"/>
                </a:cubicBezTo>
                <a:cubicBezTo>
                  <a:pt x="8" y="114"/>
                  <a:pt x="0" y="122"/>
                  <a:pt x="0" y="133"/>
                </a:cubicBezTo>
                <a:cubicBezTo>
                  <a:pt x="0" y="255"/>
                  <a:pt x="0" y="255"/>
                  <a:pt x="0" y="255"/>
                </a:cubicBezTo>
                <a:cubicBezTo>
                  <a:pt x="0" y="266"/>
                  <a:pt x="8" y="274"/>
                  <a:pt x="19" y="274"/>
                </a:cubicBezTo>
                <a:cubicBezTo>
                  <a:pt x="906" y="274"/>
                  <a:pt x="906" y="274"/>
                  <a:pt x="906" y="274"/>
                </a:cubicBezTo>
                <a:cubicBezTo>
                  <a:pt x="916" y="274"/>
                  <a:pt x="925" y="266"/>
                  <a:pt x="925" y="255"/>
                </a:cubicBezTo>
                <a:cubicBezTo>
                  <a:pt x="925" y="133"/>
                  <a:pt x="925" y="133"/>
                  <a:pt x="925" y="133"/>
                </a:cubicBezTo>
                <a:cubicBezTo>
                  <a:pt x="925" y="122"/>
                  <a:pt x="916" y="114"/>
                  <a:pt x="906" y="114"/>
                </a:cubicBezTo>
                <a:close/>
                <a:moveTo>
                  <a:pt x="347" y="202"/>
                </a:moveTo>
                <a:cubicBezTo>
                  <a:pt x="347" y="208"/>
                  <a:pt x="343" y="212"/>
                  <a:pt x="338" y="212"/>
                </a:cubicBezTo>
                <a:cubicBezTo>
                  <a:pt x="333" y="212"/>
                  <a:pt x="333" y="212"/>
                  <a:pt x="333" y="212"/>
                </a:cubicBezTo>
                <a:cubicBezTo>
                  <a:pt x="328" y="212"/>
                  <a:pt x="324" y="208"/>
                  <a:pt x="324" y="202"/>
                </a:cubicBezTo>
                <a:cubicBezTo>
                  <a:pt x="324" y="197"/>
                  <a:pt x="324" y="197"/>
                  <a:pt x="324" y="197"/>
                </a:cubicBezTo>
                <a:cubicBezTo>
                  <a:pt x="324" y="192"/>
                  <a:pt x="328" y="188"/>
                  <a:pt x="333" y="188"/>
                </a:cubicBezTo>
                <a:cubicBezTo>
                  <a:pt x="338" y="188"/>
                  <a:pt x="338" y="188"/>
                  <a:pt x="338" y="188"/>
                </a:cubicBezTo>
                <a:cubicBezTo>
                  <a:pt x="343" y="188"/>
                  <a:pt x="347" y="192"/>
                  <a:pt x="347" y="197"/>
                </a:cubicBezTo>
                <a:lnTo>
                  <a:pt x="347" y="202"/>
                </a:lnTo>
                <a:close/>
                <a:moveTo>
                  <a:pt x="388" y="202"/>
                </a:moveTo>
                <a:cubicBezTo>
                  <a:pt x="388" y="208"/>
                  <a:pt x="384" y="212"/>
                  <a:pt x="379" y="212"/>
                </a:cubicBezTo>
                <a:cubicBezTo>
                  <a:pt x="374" y="212"/>
                  <a:pt x="374" y="212"/>
                  <a:pt x="374" y="212"/>
                </a:cubicBezTo>
                <a:cubicBezTo>
                  <a:pt x="369" y="212"/>
                  <a:pt x="365" y="208"/>
                  <a:pt x="365" y="202"/>
                </a:cubicBezTo>
                <a:cubicBezTo>
                  <a:pt x="365" y="197"/>
                  <a:pt x="365" y="197"/>
                  <a:pt x="365" y="197"/>
                </a:cubicBezTo>
                <a:cubicBezTo>
                  <a:pt x="365" y="192"/>
                  <a:pt x="369" y="188"/>
                  <a:pt x="374" y="188"/>
                </a:cubicBezTo>
                <a:cubicBezTo>
                  <a:pt x="379" y="188"/>
                  <a:pt x="379" y="188"/>
                  <a:pt x="379" y="188"/>
                </a:cubicBezTo>
                <a:cubicBezTo>
                  <a:pt x="384" y="188"/>
                  <a:pt x="388" y="192"/>
                  <a:pt x="388" y="197"/>
                </a:cubicBezTo>
                <a:lnTo>
                  <a:pt x="388" y="202"/>
                </a:lnTo>
                <a:close/>
                <a:moveTo>
                  <a:pt x="429" y="202"/>
                </a:moveTo>
                <a:cubicBezTo>
                  <a:pt x="429" y="208"/>
                  <a:pt x="425" y="212"/>
                  <a:pt x="420" y="212"/>
                </a:cubicBezTo>
                <a:cubicBezTo>
                  <a:pt x="415" y="212"/>
                  <a:pt x="415" y="212"/>
                  <a:pt x="415" y="212"/>
                </a:cubicBezTo>
                <a:cubicBezTo>
                  <a:pt x="410" y="212"/>
                  <a:pt x="406" y="208"/>
                  <a:pt x="406" y="202"/>
                </a:cubicBezTo>
                <a:cubicBezTo>
                  <a:pt x="406" y="197"/>
                  <a:pt x="406" y="197"/>
                  <a:pt x="406" y="197"/>
                </a:cubicBezTo>
                <a:cubicBezTo>
                  <a:pt x="406" y="192"/>
                  <a:pt x="410" y="188"/>
                  <a:pt x="415" y="188"/>
                </a:cubicBezTo>
                <a:cubicBezTo>
                  <a:pt x="420" y="188"/>
                  <a:pt x="420" y="188"/>
                  <a:pt x="420" y="188"/>
                </a:cubicBezTo>
                <a:cubicBezTo>
                  <a:pt x="425" y="188"/>
                  <a:pt x="429" y="192"/>
                  <a:pt x="429" y="197"/>
                </a:cubicBezTo>
                <a:lnTo>
                  <a:pt x="429" y="202"/>
                </a:lnTo>
                <a:close/>
                <a:moveTo>
                  <a:pt x="470" y="202"/>
                </a:moveTo>
                <a:cubicBezTo>
                  <a:pt x="470" y="208"/>
                  <a:pt x="466" y="212"/>
                  <a:pt x="461" y="212"/>
                </a:cubicBezTo>
                <a:cubicBezTo>
                  <a:pt x="456" y="212"/>
                  <a:pt x="456" y="212"/>
                  <a:pt x="456" y="212"/>
                </a:cubicBezTo>
                <a:cubicBezTo>
                  <a:pt x="451" y="212"/>
                  <a:pt x="447" y="208"/>
                  <a:pt x="447" y="202"/>
                </a:cubicBezTo>
                <a:cubicBezTo>
                  <a:pt x="447" y="197"/>
                  <a:pt x="447" y="197"/>
                  <a:pt x="447" y="197"/>
                </a:cubicBezTo>
                <a:cubicBezTo>
                  <a:pt x="447" y="192"/>
                  <a:pt x="451" y="188"/>
                  <a:pt x="456" y="188"/>
                </a:cubicBezTo>
                <a:cubicBezTo>
                  <a:pt x="461" y="188"/>
                  <a:pt x="461" y="188"/>
                  <a:pt x="461" y="188"/>
                </a:cubicBezTo>
                <a:cubicBezTo>
                  <a:pt x="466" y="188"/>
                  <a:pt x="470" y="192"/>
                  <a:pt x="470" y="197"/>
                </a:cubicBezTo>
                <a:lnTo>
                  <a:pt x="470" y="202"/>
                </a:lnTo>
                <a:close/>
                <a:moveTo>
                  <a:pt x="511" y="202"/>
                </a:moveTo>
                <a:cubicBezTo>
                  <a:pt x="511" y="208"/>
                  <a:pt x="507" y="212"/>
                  <a:pt x="501" y="212"/>
                </a:cubicBezTo>
                <a:cubicBezTo>
                  <a:pt x="497" y="212"/>
                  <a:pt x="497" y="212"/>
                  <a:pt x="497" y="212"/>
                </a:cubicBezTo>
                <a:cubicBezTo>
                  <a:pt x="492" y="212"/>
                  <a:pt x="487" y="208"/>
                  <a:pt x="487" y="202"/>
                </a:cubicBezTo>
                <a:cubicBezTo>
                  <a:pt x="487" y="197"/>
                  <a:pt x="487" y="197"/>
                  <a:pt x="487" y="197"/>
                </a:cubicBezTo>
                <a:cubicBezTo>
                  <a:pt x="487" y="192"/>
                  <a:pt x="492" y="188"/>
                  <a:pt x="497" y="188"/>
                </a:cubicBezTo>
                <a:cubicBezTo>
                  <a:pt x="501" y="188"/>
                  <a:pt x="501" y="188"/>
                  <a:pt x="501" y="188"/>
                </a:cubicBezTo>
                <a:cubicBezTo>
                  <a:pt x="507" y="188"/>
                  <a:pt x="511" y="192"/>
                  <a:pt x="511" y="197"/>
                </a:cubicBezTo>
                <a:lnTo>
                  <a:pt x="511" y="202"/>
                </a:lnTo>
                <a:close/>
                <a:moveTo>
                  <a:pt x="748" y="206"/>
                </a:moveTo>
                <a:cubicBezTo>
                  <a:pt x="748" y="212"/>
                  <a:pt x="743" y="218"/>
                  <a:pt x="736" y="218"/>
                </a:cubicBezTo>
                <a:cubicBezTo>
                  <a:pt x="577" y="218"/>
                  <a:pt x="577" y="218"/>
                  <a:pt x="577" y="218"/>
                </a:cubicBezTo>
                <a:cubicBezTo>
                  <a:pt x="570" y="218"/>
                  <a:pt x="564" y="212"/>
                  <a:pt x="564" y="206"/>
                </a:cubicBezTo>
                <a:cubicBezTo>
                  <a:pt x="564" y="194"/>
                  <a:pt x="564" y="194"/>
                  <a:pt x="564" y="194"/>
                </a:cubicBezTo>
                <a:cubicBezTo>
                  <a:pt x="564" y="187"/>
                  <a:pt x="570" y="182"/>
                  <a:pt x="577" y="182"/>
                </a:cubicBezTo>
                <a:cubicBezTo>
                  <a:pt x="736" y="182"/>
                  <a:pt x="736" y="182"/>
                  <a:pt x="736" y="182"/>
                </a:cubicBezTo>
                <a:cubicBezTo>
                  <a:pt x="743" y="182"/>
                  <a:pt x="748" y="187"/>
                  <a:pt x="748" y="194"/>
                </a:cubicBezTo>
                <a:lnTo>
                  <a:pt x="748" y="206"/>
                </a:lnTo>
                <a:close/>
                <a:moveTo>
                  <a:pt x="850" y="233"/>
                </a:moveTo>
                <a:cubicBezTo>
                  <a:pt x="832" y="233"/>
                  <a:pt x="817" y="218"/>
                  <a:pt x="817" y="200"/>
                </a:cubicBezTo>
                <a:cubicBezTo>
                  <a:pt x="817" y="181"/>
                  <a:pt x="832" y="166"/>
                  <a:pt x="850" y="166"/>
                </a:cubicBezTo>
                <a:cubicBezTo>
                  <a:pt x="869" y="166"/>
                  <a:pt x="884" y="181"/>
                  <a:pt x="884" y="200"/>
                </a:cubicBezTo>
                <a:cubicBezTo>
                  <a:pt x="884" y="218"/>
                  <a:pt x="869" y="233"/>
                  <a:pt x="850" y="233"/>
                </a:cubicBez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3" name="Freeform 32"/>
          <p:cNvSpPr>
            <a:spLocks/>
          </p:cNvSpPr>
          <p:nvPr/>
        </p:nvSpPr>
        <p:spPr bwMode="auto">
          <a:xfrm>
            <a:off x="6244827" y="2192058"/>
            <a:ext cx="1028224" cy="311742"/>
          </a:xfrm>
          <a:custGeom>
            <a:avLst/>
            <a:gdLst>
              <a:gd name="T0" fmla="*/ 1108 w 1108"/>
              <a:gd name="T1" fmla="*/ 282 h 336"/>
              <a:gd name="T2" fmla="*/ 1055 w 1108"/>
              <a:gd name="T3" fmla="*/ 336 h 336"/>
              <a:gd name="T4" fmla="*/ 54 w 1108"/>
              <a:gd name="T5" fmla="*/ 336 h 336"/>
              <a:gd name="T6" fmla="*/ 0 w 1108"/>
              <a:gd name="T7" fmla="*/ 282 h 336"/>
              <a:gd name="T8" fmla="*/ 0 w 1108"/>
              <a:gd name="T9" fmla="*/ 54 h 336"/>
              <a:gd name="T10" fmla="*/ 54 w 1108"/>
              <a:gd name="T11" fmla="*/ 0 h 336"/>
              <a:gd name="T12" fmla="*/ 1055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5" y="336"/>
                </a:cubicBezTo>
                <a:cubicBezTo>
                  <a:pt x="54" y="336"/>
                  <a:pt x="54" y="336"/>
                  <a:pt x="54" y="336"/>
                </a:cubicBezTo>
                <a:cubicBezTo>
                  <a:pt x="25" y="336"/>
                  <a:pt x="0" y="312"/>
                  <a:pt x="0" y="282"/>
                </a:cubicBezTo>
                <a:cubicBezTo>
                  <a:pt x="0" y="54"/>
                  <a:pt x="0" y="54"/>
                  <a:pt x="0" y="54"/>
                </a:cubicBezTo>
                <a:cubicBezTo>
                  <a:pt x="0" y="24"/>
                  <a:pt x="25" y="0"/>
                  <a:pt x="54" y="0"/>
                </a:cubicBezTo>
                <a:cubicBezTo>
                  <a:pt x="1055" y="0"/>
                  <a:pt x="1055" y="0"/>
                  <a:pt x="1055"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pic>
        <p:nvPicPr>
          <p:cNvPr id="34" name="Picture 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6216" y="2691107"/>
            <a:ext cx="366755" cy="1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34"/>
          <p:cNvSpPr>
            <a:spLocks/>
          </p:cNvSpPr>
          <p:nvPr/>
        </p:nvSpPr>
        <p:spPr bwMode="auto">
          <a:xfrm>
            <a:off x="6572286" y="2536546"/>
            <a:ext cx="374614" cy="176829"/>
          </a:xfrm>
          <a:custGeom>
            <a:avLst/>
            <a:gdLst>
              <a:gd name="T0" fmla="*/ 403 w 403"/>
              <a:gd name="T1" fmla="*/ 146 h 190"/>
              <a:gd name="T2" fmla="*/ 359 w 403"/>
              <a:gd name="T3" fmla="*/ 190 h 190"/>
              <a:gd name="T4" fmla="*/ 44 w 403"/>
              <a:gd name="T5" fmla="*/ 190 h 190"/>
              <a:gd name="T6" fmla="*/ 0 w 403"/>
              <a:gd name="T7" fmla="*/ 146 h 190"/>
              <a:gd name="T8" fmla="*/ 0 w 403"/>
              <a:gd name="T9" fmla="*/ 44 h 190"/>
              <a:gd name="T10" fmla="*/ 44 w 403"/>
              <a:gd name="T11" fmla="*/ 0 h 190"/>
              <a:gd name="T12" fmla="*/ 359 w 403"/>
              <a:gd name="T13" fmla="*/ 0 h 190"/>
              <a:gd name="T14" fmla="*/ 403 w 403"/>
              <a:gd name="T15" fmla="*/ 44 h 190"/>
              <a:gd name="T16" fmla="*/ 403 w 403"/>
              <a:gd name="T17"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90">
                <a:moveTo>
                  <a:pt x="403" y="146"/>
                </a:moveTo>
                <a:cubicBezTo>
                  <a:pt x="403" y="170"/>
                  <a:pt x="383" y="190"/>
                  <a:pt x="359" y="190"/>
                </a:cubicBezTo>
                <a:cubicBezTo>
                  <a:pt x="44" y="190"/>
                  <a:pt x="44" y="190"/>
                  <a:pt x="44" y="190"/>
                </a:cubicBezTo>
                <a:cubicBezTo>
                  <a:pt x="20" y="190"/>
                  <a:pt x="0" y="170"/>
                  <a:pt x="0" y="146"/>
                </a:cubicBezTo>
                <a:cubicBezTo>
                  <a:pt x="0" y="44"/>
                  <a:pt x="0" y="44"/>
                  <a:pt x="0" y="44"/>
                </a:cubicBezTo>
                <a:cubicBezTo>
                  <a:pt x="0" y="20"/>
                  <a:pt x="20" y="0"/>
                  <a:pt x="44" y="0"/>
                </a:cubicBezTo>
                <a:cubicBezTo>
                  <a:pt x="359" y="0"/>
                  <a:pt x="359" y="0"/>
                  <a:pt x="359" y="0"/>
                </a:cubicBezTo>
                <a:cubicBezTo>
                  <a:pt x="383" y="0"/>
                  <a:pt x="403" y="20"/>
                  <a:pt x="403" y="44"/>
                </a:cubicBezTo>
                <a:lnTo>
                  <a:pt x="403" y="146"/>
                </a:lnTo>
                <a:close/>
              </a:path>
            </a:pathLst>
          </a:custGeom>
          <a:solidFill>
            <a:srgbClr val="005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6" name="Freeform 35"/>
          <p:cNvSpPr>
            <a:spLocks/>
          </p:cNvSpPr>
          <p:nvPr/>
        </p:nvSpPr>
        <p:spPr bwMode="auto">
          <a:xfrm>
            <a:off x="6645637" y="2582390"/>
            <a:ext cx="58943" cy="83830"/>
          </a:xfrm>
          <a:custGeom>
            <a:avLst/>
            <a:gdLst>
              <a:gd name="T0" fmla="*/ 0 w 45"/>
              <a:gd name="T1" fmla="*/ 0 h 64"/>
              <a:gd name="T2" fmla="*/ 14 w 45"/>
              <a:gd name="T3" fmla="*/ 0 h 64"/>
              <a:gd name="T4" fmla="*/ 14 w 45"/>
              <a:gd name="T5" fmla="*/ 52 h 64"/>
              <a:gd name="T6" fmla="*/ 45 w 45"/>
              <a:gd name="T7" fmla="*/ 52 h 64"/>
              <a:gd name="T8" fmla="*/ 45 w 45"/>
              <a:gd name="T9" fmla="*/ 64 h 64"/>
              <a:gd name="T10" fmla="*/ 0 w 45"/>
              <a:gd name="T11" fmla="*/ 64 h 64"/>
              <a:gd name="T12" fmla="*/ 0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0" y="0"/>
                </a:moveTo>
                <a:lnTo>
                  <a:pt x="14" y="0"/>
                </a:lnTo>
                <a:lnTo>
                  <a:pt x="14" y="52"/>
                </a:lnTo>
                <a:lnTo>
                  <a:pt x="45" y="52"/>
                </a:lnTo>
                <a:lnTo>
                  <a:pt x="45" y="64"/>
                </a:lnTo>
                <a:lnTo>
                  <a:pt x="0"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7" name="Freeform 36"/>
          <p:cNvSpPr>
            <a:spLocks/>
          </p:cNvSpPr>
          <p:nvPr/>
        </p:nvSpPr>
        <p:spPr bwMode="auto">
          <a:xfrm>
            <a:off x="6705890" y="2582390"/>
            <a:ext cx="69422" cy="83830"/>
          </a:xfrm>
          <a:custGeom>
            <a:avLst/>
            <a:gdLst>
              <a:gd name="T0" fmla="*/ 20 w 53"/>
              <a:gd name="T1" fmla="*/ 12 h 64"/>
              <a:gd name="T2" fmla="*/ 0 w 53"/>
              <a:gd name="T3" fmla="*/ 12 h 64"/>
              <a:gd name="T4" fmla="*/ 0 w 53"/>
              <a:gd name="T5" fmla="*/ 0 h 64"/>
              <a:gd name="T6" fmla="*/ 53 w 53"/>
              <a:gd name="T7" fmla="*/ 0 h 64"/>
              <a:gd name="T8" fmla="*/ 53 w 53"/>
              <a:gd name="T9" fmla="*/ 12 h 64"/>
              <a:gd name="T10" fmla="*/ 33 w 53"/>
              <a:gd name="T11" fmla="*/ 12 h 64"/>
              <a:gd name="T12" fmla="*/ 33 w 53"/>
              <a:gd name="T13" fmla="*/ 64 h 64"/>
              <a:gd name="T14" fmla="*/ 20 w 53"/>
              <a:gd name="T15" fmla="*/ 64 h 64"/>
              <a:gd name="T16" fmla="*/ 20 w 53"/>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4">
                <a:moveTo>
                  <a:pt x="20" y="12"/>
                </a:moveTo>
                <a:lnTo>
                  <a:pt x="0" y="12"/>
                </a:lnTo>
                <a:lnTo>
                  <a:pt x="0" y="0"/>
                </a:lnTo>
                <a:lnTo>
                  <a:pt x="53" y="0"/>
                </a:lnTo>
                <a:lnTo>
                  <a:pt x="53" y="12"/>
                </a:lnTo>
                <a:lnTo>
                  <a:pt x="33" y="12"/>
                </a:lnTo>
                <a:lnTo>
                  <a:pt x="33" y="64"/>
                </a:lnTo>
                <a:lnTo>
                  <a:pt x="20" y="64"/>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8" name="Freeform 37"/>
          <p:cNvSpPr>
            <a:spLocks/>
          </p:cNvSpPr>
          <p:nvPr/>
        </p:nvSpPr>
        <p:spPr bwMode="auto">
          <a:xfrm>
            <a:off x="6781861" y="2582390"/>
            <a:ext cx="90379" cy="83830"/>
          </a:xfrm>
          <a:custGeom>
            <a:avLst/>
            <a:gdLst>
              <a:gd name="T0" fmla="*/ 0 w 69"/>
              <a:gd name="T1" fmla="*/ 0 h 64"/>
              <a:gd name="T2" fmla="*/ 20 w 69"/>
              <a:gd name="T3" fmla="*/ 0 h 64"/>
              <a:gd name="T4" fmla="*/ 35 w 69"/>
              <a:gd name="T5" fmla="*/ 44 h 64"/>
              <a:gd name="T6" fmla="*/ 35 w 69"/>
              <a:gd name="T7" fmla="*/ 44 h 64"/>
              <a:gd name="T8" fmla="*/ 49 w 69"/>
              <a:gd name="T9" fmla="*/ 0 h 64"/>
              <a:gd name="T10" fmla="*/ 69 w 69"/>
              <a:gd name="T11" fmla="*/ 0 h 64"/>
              <a:gd name="T12" fmla="*/ 69 w 69"/>
              <a:gd name="T13" fmla="*/ 64 h 64"/>
              <a:gd name="T14" fmla="*/ 56 w 69"/>
              <a:gd name="T15" fmla="*/ 64 h 64"/>
              <a:gd name="T16" fmla="*/ 56 w 69"/>
              <a:gd name="T17" fmla="*/ 18 h 64"/>
              <a:gd name="T18" fmla="*/ 56 w 69"/>
              <a:gd name="T19" fmla="*/ 18 h 64"/>
              <a:gd name="T20" fmla="*/ 40 w 69"/>
              <a:gd name="T21" fmla="*/ 64 h 64"/>
              <a:gd name="T22" fmla="*/ 29 w 69"/>
              <a:gd name="T23" fmla="*/ 64 h 64"/>
              <a:gd name="T24" fmla="*/ 14 w 69"/>
              <a:gd name="T25" fmla="*/ 19 h 64"/>
              <a:gd name="T26" fmla="*/ 13 w 69"/>
              <a:gd name="T27" fmla="*/ 19 h 64"/>
              <a:gd name="T28" fmla="*/ 13 w 69"/>
              <a:gd name="T29" fmla="*/ 64 h 64"/>
              <a:gd name="T30" fmla="*/ 0 w 69"/>
              <a:gd name="T31" fmla="*/ 64 h 64"/>
              <a:gd name="T32" fmla="*/ 0 w 69"/>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4">
                <a:moveTo>
                  <a:pt x="0" y="0"/>
                </a:moveTo>
                <a:lnTo>
                  <a:pt x="20" y="0"/>
                </a:lnTo>
                <a:lnTo>
                  <a:pt x="35" y="44"/>
                </a:lnTo>
                <a:lnTo>
                  <a:pt x="35" y="44"/>
                </a:lnTo>
                <a:lnTo>
                  <a:pt x="49" y="0"/>
                </a:lnTo>
                <a:lnTo>
                  <a:pt x="69" y="0"/>
                </a:lnTo>
                <a:lnTo>
                  <a:pt x="69" y="64"/>
                </a:lnTo>
                <a:lnTo>
                  <a:pt x="56" y="64"/>
                </a:lnTo>
                <a:lnTo>
                  <a:pt x="56" y="18"/>
                </a:lnTo>
                <a:lnTo>
                  <a:pt x="56" y="18"/>
                </a:lnTo>
                <a:lnTo>
                  <a:pt x="40" y="64"/>
                </a:lnTo>
                <a:lnTo>
                  <a:pt x="29" y="64"/>
                </a:lnTo>
                <a:lnTo>
                  <a:pt x="14" y="19"/>
                </a:lnTo>
                <a:lnTo>
                  <a:pt x="13" y="19"/>
                </a:lnTo>
                <a:lnTo>
                  <a:pt x="13" y="64"/>
                </a:lnTo>
                <a:lnTo>
                  <a:pt x="0"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9" name="Freeform 38"/>
          <p:cNvSpPr>
            <a:spLocks/>
          </p:cNvSpPr>
          <p:nvPr/>
        </p:nvSpPr>
        <p:spPr bwMode="auto">
          <a:xfrm>
            <a:off x="7793735" y="2183961"/>
            <a:ext cx="1237811" cy="1215769"/>
          </a:xfrm>
          <a:custGeom>
            <a:avLst/>
            <a:gdLst>
              <a:gd name="T0" fmla="*/ 1096 w 1102"/>
              <a:gd name="T1" fmla="*/ 1322 h 1440"/>
              <a:gd name="T2" fmla="*/ 1091 w 1102"/>
              <a:gd name="T3" fmla="*/ 1322 h 1440"/>
              <a:gd name="T4" fmla="*/ 1059 w 1102"/>
              <a:gd name="T5" fmla="*/ 1397 h 1440"/>
              <a:gd name="T6" fmla="*/ 984 w 1102"/>
              <a:gd name="T7" fmla="*/ 1429 h 1440"/>
              <a:gd name="T8" fmla="*/ 118 w 1102"/>
              <a:gd name="T9" fmla="*/ 1429 h 1440"/>
              <a:gd name="T10" fmla="*/ 43 w 1102"/>
              <a:gd name="T11" fmla="*/ 1397 h 1440"/>
              <a:gd name="T12" fmla="*/ 11 w 1102"/>
              <a:gd name="T13" fmla="*/ 1322 h 1440"/>
              <a:gd name="T14" fmla="*/ 11 w 1102"/>
              <a:gd name="T15" fmla="*/ 118 h 1440"/>
              <a:gd name="T16" fmla="*/ 43 w 1102"/>
              <a:gd name="T17" fmla="*/ 43 h 1440"/>
              <a:gd name="T18" fmla="*/ 118 w 1102"/>
              <a:gd name="T19" fmla="*/ 11 h 1440"/>
              <a:gd name="T20" fmla="*/ 984 w 1102"/>
              <a:gd name="T21" fmla="*/ 11 h 1440"/>
              <a:gd name="T22" fmla="*/ 1059 w 1102"/>
              <a:gd name="T23" fmla="*/ 43 h 1440"/>
              <a:gd name="T24" fmla="*/ 1091 w 1102"/>
              <a:gd name="T25" fmla="*/ 118 h 1440"/>
              <a:gd name="T26" fmla="*/ 1091 w 1102"/>
              <a:gd name="T27" fmla="*/ 1322 h 1440"/>
              <a:gd name="T28" fmla="*/ 1096 w 1102"/>
              <a:gd name="T29" fmla="*/ 1322 h 1440"/>
              <a:gd name="T30" fmla="*/ 1102 w 1102"/>
              <a:gd name="T31" fmla="*/ 1322 h 1440"/>
              <a:gd name="T32" fmla="*/ 1102 w 1102"/>
              <a:gd name="T33" fmla="*/ 118 h 1440"/>
              <a:gd name="T34" fmla="*/ 1067 w 1102"/>
              <a:gd name="T35" fmla="*/ 35 h 1440"/>
              <a:gd name="T36" fmla="*/ 984 w 1102"/>
              <a:gd name="T37" fmla="*/ 0 h 1440"/>
              <a:gd name="T38" fmla="*/ 118 w 1102"/>
              <a:gd name="T39" fmla="*/ 0 h 1440"/>
              <a:gd name="T40" fmla="*/ 35 w 1102"/>
              <a:gd name="T41" fmla="*/ 35 h 1440"/>
              <a:gd name="T42" fmla="*/ 0 w 1102"/>
              <a:gd name="T43" fmla="*/ 118 h 1440"/>
              <a:gd name="T44" fmla="*/ 0 w 1102"/>
              <a:gd name="T45" fmla="*/ 1322 h 1440"/>
              <a:gd name="T46" fmla="*/ 35 w 1102"/>
              <a:gd name="T47" fmla="*/ 1405 h 1440"/>
              <a:gd name="T48" fmla="*/ 118 w 1102"/>
              <a:gd name="T49" fmla="*/ 1440 h 1440"/>
              <a:gd name="T50" fmla="*/ 984 w 1102"/>
              <a:gd name="T51" fmla="*/ 1440 h 1440"/>
              <a:gd name="T52" fmla="*/ 1067 w 1102"/>
              <a:gd name="T53" fmla="*/ 1405 h 1440"/>
              <a:gd name="T54" fmla="*/ 1102 w 1102"/>
              <a:gd name="T55" fmla="*/ 1322 h 1440"/>
              <a:gd name="T56" fmla="*/ 1096 w 1102"/>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2" h="1440">
                <a:moveTo>
                  <a:pt x="1096" y="1322"/>
                </a:moveTo>
                <a:cubicBezTo>
                  <a:pt x="1091" y="1322"/>
                  <a:pt x="1091" y="1322"/>
                  <a:pt x="1091" y="1322"/>
                </a:cubicBezTo>
                <a:cubicBezTo>
                  <a:pt x="1091" y="1351"/>
                  <a:pt x="1079" y="1378"/>
                  <a:pt x="1059" y="1397"/>
                </a:cubicBezTo>
                <a:cubicBezTo>
                  <a:pt x="1040" y="1417"/>
                  <a:pt x="1013" y="1429"/>
                  <a:pt x="984" y="1429"/>
                </a:cubicBezTo>
                <a:cubicBezTo>
                  <a:pt x="118" y="1429"/>
                  <a:pt x="118" y="1429"/>
                  <a:pt x="118" y="1429"/>
                </a:cubicBezTo>
                <a:cubicBezTo>
                  <a:pt x="89" y="1429"/>
                  <a:pt x="62" y="1417"/>
                  <a:pt x="43" y="1397"/>
                </a:cubicBezTo>
                <a:cubicBezTo>
                  <a:pt x="23" y="1378"/>
                  <a:pt x="11" y="1351"/>
                  <a:pt x="11" y="1322"/>
                </a:cubicBezTo>
                <a:cubicBezTo>
                  <a:pt x="11" y="118"/>
                  <a:pt x="11" y="118"/>
                  <a:pt x="11" y="118"/>
                </a:cubicBezTo>
                <a:cubicBezTo>
                  <a:pt x="11" y="89"/>
                  <a:pt x="23" y="62"/>
                  <a:pt x="43" y="43"/>
                </a:cubicBezTo>
                <a:cubicBezTo>
                  <a:pt x="62" y="23"/>
                  <a:pt x="89" y="11"/>
                  <a:pt x="118" y="11"/>
                </a:cubicBezTo>
                <a:cubicBezTo>
                  <a:pt x="984" y="11"/>
                  <a:pt x="984" y="11"/>
                  <a:pt x="984" y="11"/>
                </a:cubicBezTo>
                <a:cubicBezTo>
                  <a:pt x="1013" y="11"/>
                  <a:pt x="1040" y="23"/>
                  <a:pt x="1059" y="43"/>
                </a:cubicBezTo>
                <a:cubicBezTo>
                  <a:pt x="1079" y="62"/>
                  <a:pt x="1091" y="89"/>
                  <a:pt x="1091" y="118"/>
                </a:cubicBezTo>
                <a:cubicBezTo>
                  <a:pt x="1091" y="1322"/>
                  <a:pt x="1091" y="1322"/>
                  <a:pt x="1091" y="1322"/>
                </a:cubicBezTo>
                <a:cubicBezTo>
                  <a:pt x="1096" y="1322"/>
                  <a:pt x="1096" y="1322"/>
                  <a:pt x="1096" y="1322"/>
                </a:cubicBezTo>
                <a:cubicBezTo>
                  <a:pt x="1102" y="1322"/>
                  <a:pt x="1102" y="1322"/>
                  <a:pt x="1102" y="1322"/>
                </a:cubicBezTo>
                <a:cubicBezTo>
                  <a:pt x="1102" y="118"/>
                  <a:pt x="1102" y="118"/>
                  <a:pt x="1102" y="118"/>
                </a:cubicBezTo>
                <a:cubicBezTo>
                  <a:pt x="1102" y="86"/>
                  <a:pt x="1088" y="56"/>
                  <a:pt x="1067" y="35"/>
                </a:cubicBezTo>
                <a:cubicBezTo>
                  <a:pt x="1046" y="14"/>
                  <a:pt x="1016" y="0"/>
                  <a:pt x="984" y="0"/>
                </a:cubicBezTo>
                <a:cubicBezTo>
                  <a:pt x="118" y="0"/>
                  <a:pt x="118" y="0"/>
                  <a:pt x="118" y="0"/>
                </a:cubicBezTo>
                <a:cubicBezTo>
                  <a:pt x="86" y="0"/>
                  <a:pt x="56" y="14"/>
                  <a:pt x="35" y="35"/>
                </a:cubicBezTo>
                <a:cubicBezTo>
                  <a:pt x="14" y="56"/>
                  <a:pt x="0" y="86"/>
                  <a:pt x="0" y="118"/>
                </a:cubicBezTo>
                <a:cubicBezTo>
                  <a:pt x="0" y="1322"/>
                  <a:pt x="0" y="1322"/>
                  <a:pt x="0" y="1322"/>
                </a:cubicBezTo>
                <a:cubicBezTo>
                  <a:pt x="0" y="1354"/>
                  <a:pt x="14" y="1384"/>
                  <a:pt x="35" y="1405"/>
                </a:cubicBezTo>
                <a:cubicBezTo>
                  <a:pt x="56" y="1426"/>
                  <a:pt x="86" y="1440"/>
                  <a:pt x="118" y="1440"/>
                </a:cubicBezTo>
                <a:cubicBezTo>
                  <a:pt x="984" y="1440"/>
                  <a:pt x="984" y="1440"/>
                  <a:pt x="984" y="1440"/>
                </a:cubicBezTo>
                <a:cubicBezTo>
                  <a:pt x="1016" y="1440"/>
                  <a:pt x="1046" y="1426"/>
                  <a:pt x="1067" y="1405"/>
                </a:cubicBezTo>
                <a:cubicBezTo>
                  <a:pt x="1088" y="1384"/>
                  <a:pt x="1102" y="1354"/>
                  <a:pt x="1102" y="1322"/>
                </a:cubicBezTo>
                <a:lnTo>
                  <a:pt x="1096" y="1322"/>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0" name="Freeform 39"/>
          <p:cNvSpPr>
            <a:spLocks/>
          </p:cNvSpPr>
          <p:nvPr/>
        </p:nvSpPr>
        <p:spPr bwMode="auto">
          <a:xfrm>
            <a:off x="9452092" y="2063694"/>
            <a:ext cx="1228629" cy="1325557"/>
          </a:xfrm>
          <a:custGeom>
            <a:avLst/>
            <a:gdLst>
              <a:gd name="T0" fmla="*/ 1323 w 1323"/>
              <a:gd name="T1" fmla="*/ 1316 h 1428"/>
              <a:gd name="T2" fmla="*/ 1211 w 1323"/>
              <a:gd name="T3" fmla="*/ 1428 h 1428"/>
              <a:gd name="T4" fmla="*/ 113 w 1323"/>
              <a:gd name="T5" fmla="*/ 1428 h 1428"/>
              <a:gd name="T6" fmla="*/ 0 w 1323"/>
              <a:gd name="T7" fmla="*/ 1316 h 1428"/>
              <a:gd name="T8" fmla="*/ 0 w 1323"/>
              <a:gd name="T9" fmla="*/ 112 h 1428"/>
              <a:gd name="T10" fmla="*/ 113 w 1323"/>
              <a:gd name="T11" fmla="*/ 0 h 1428"/>
              <a:gd name="T12" fmla="*/ 1211 w 1323"/>
              <a:gd name="T13" fmla="*/ 0 h 1428"/>
              <a:gd name="T14" fmla="*/ 1323 w 1323"/>
              <a:gd name="T15" fmla="*/ 112 h 1428"/>
              <a:gd name="T16" fmla="*/ 1323 w 1323"/>
              <a:gd name="T17" fmla="*/ 131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1428">
                <a:moveTo>
                  <a:pt x="1323" y="1316"/>
                </a:moveTo>
                <a:cubicBezTo>
                  <a:pt x="1323" y="1378"/>
                  <a:pt x="1273" y="1428"/>
                  <a:pt x="1211" y="1428"/>
                </a:cubicBezTo>
                <a:cubicBezTo>
                  <a:pt x="113" y="1428"/>
                  <a:pt x="113" y="1428"/>
                  <a:pt x="113" y="1428"/>
                </a:cubicBezTo>
                <a:cubicBezTo>
                  <a:pt x="51" y="1428"/>
                  <a:pt x="0" y="1378"/>
                  <a:pt x="0" y="1316"/>
                </a:cubicBezTo>
                <a:cubicBezTo>
                  <a:pt x="0" y="112"/>
                  <a:pt x="0" y="112"/>
                  <a:pt x="0" y="112"/>
                </a:cubicBezTo>
                <a:cubicBezTo>
                  <a:pt x="0" y="50"/>
                  <a:pt x="51" y="0"/>
                  <a:pt x="113" y="0"/>
                </a:cubicBezTo>
                <a:cubicBezTo>
                  <a:pt x="1211" y="0"/>
                  <a:pt x="1211" y="0"/>
                  <a:pt x="1211" y="0"/>
                </a:cubicBezTo>
                <a:cubicBezTo>
                  <a:pt x="1273" y="0"/>
                  <a:pt x="1323" y="50"/>
                  <a:pt x="1323" y="112"/>
                </a:cubicBezTo>
                <a:cubicBezTo>
                  <a:pt x="1323" y="1316"/>
                  <a:pt x="1323" y="1316"/>
                  <a:pt x="1323" y="13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1" name="Freeform 40"/>
          <p:cNvSpPr>
            <a:spLocks/>
          </p:cNvSpPr>
          <p:nvPr/>
        </p:nvSpPr>
        <p:spPr bwMode="auto">
          <a:xfrm>
            <a:off x="9448162" y="2057145"/>
            <a:ext cx="1237798" cy="1337346"/>
          </a:xfrm>
          <a:custGeom>
            <a:avLst/>
            <a:gdLst>
              <a:gd name="T0" fmla="*/ 1328 w 1334"/>
              <a:gd name="T1" fmla="*/ 1322 h 1440"/>
              <a:gd name="T2" fmla="*/ 1323 w 1334"/>
              <a:gd name="T3" fmla="*/ 1322 h 1440"/>
              <a:gd name="T4" fmla="*/ 1291 w 1334"/>
              <a:gd name="T5" fmla="*/ 1397 h 1440"/>
              <a:gd name="T6" fmla="*/ 1216 w 1334"/>
              <a:gd name="T7" fmla="*/ 1429 h 1440"/>
              <a:gd name="T8" fmla="*/ 118 w 1334"/>
              <a:gd name="T9" fmla="*/ 1429 h 1440"/>
              <a:gd name="T10" fmla="*/ 42 w 1334"/>
              <a:gd name="T11" fmla="*/ 1397 h 1440"/>
              <a:gd name="T12" fmla="*/ 11 w 1334"/>
              <a:gd name="T13" fmla="*/ 1322 h 1440"/>
              <a:gd name="T14" fmla="*/ 11 w 1334"/>
              <a:gd name="T15" fmla="*/ 118 h 1440"/>
              <a:gd name="T16" fmla="*/ 42 w 1334"/>
              <a:gd name="T17" fmla="*/ 43 h 1440"/>
              <a:gd name="T18" fmla="*/ 118 w 1334"/>
              <a:gd name="T19" fmla="*/ 11 h 1440"/>
              <a:gd name="T20" fmla="*/ 1216 w 1334"/>
              <a:gd name="T21" fmla="*/ 11 h 1440"/>
              <a:gd name="T22" fmla="*/ 1291 w 1334"/>
              <a:gd name="T23" fmla="*/ 43 h 1440"/>
              <a:gd name="T24" fmla="*/ 1323 w 1334"/>
              <a:gd name="T25" fmla="*/ 118 h 1440"/>
              <a:gd name="T26" fmla="*/ 1323 w 1334"/>
              <a:gd name="T27" fmla="*/ 1322 h 1440"/>
              <a:gd name="T28" fmla="*/ 1328 w 1334"/>
              <a:gd name="T29" fmla="*/ 1322 h 1440"/>
              <a:gd name="T30" fmla="*/ 1334 w 1334"/>
              <a:gd name="T31" fmla="*/ 1322 h 1440"/>
              <a:gd name="T32" fmla="*/ 1334 w 1334"/>
              <a:gd name="T33" fmla="*/ 118 h 1440"/>
              <a:gd name="T34" fmla="*/ 1299 w 1334"/>
              <a:gd name="T35" fmla="*/ 35 h 1440"/>
              <a:gd name="T36" fmla="*/ 1216 w 1334"/>
              <a:gd name="T37" fmla="*/ 0 h 1440"/>
              <a:gd name="T38" fmla="*/ 118 w 1334"/>
              <a:gd name="T39" fmla="*/ 0 h 1440"/>
              <a:gd name="T40" fmla="*/ 35 w 1334"/>
              <a:gd name="T41" fmla="*/ 35 h 1440"/>
              <a:gd name="T42" fmla="*/ 0 w 1334"/>
              <a:gd name="T43" fmla="*/ 118 h 1440"/>
              <a:gd name="T44" fmla="*/ 0 w 1334"/>
              <a:gd name="T45" fmla="*/ 1322 h 1440"/>
              <a:gd name="T46" fmla="*/ 35 w 1334"/>
              <a:gd name="T47" fmla="*/ 1405 h 1440"/>
              <a:gd name="T48" fmla="*/ 118 w 1334"/>
              <a:gd name="T49" fmla="*/ 1440 h 1440"/>
              <a:gd name="T50" fmla="*/ 1216 w 1334"/>
              <a:gd name="T51" fmla="*/ 1440 h 1440"/>
              <a:gd name="T52" fmla="*/ 1299 w 1334"/>
              <a:gd name="T53" fmla="*/ 1405 h 1440"/>
              <a:gd name="T54" fmla="*/ 1334 w 1334"/>
              <a:gd name="T55" fmla="*/ 1322 h 1440"/>
              <a:gd name="T56" fmla="*/ 1328 w 1334"/>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4" h="1440">
                <a:moveTo>
                  <a:pt x="1328" y="1322"/>
                </a:moveTo>
                <a:cubicBezTo>
                  <a:pt x="1323" y="1322"/>
                  <a:pt x="1323" y="1322"/>
                  <a:pt x="1323" y="1322"/>
                </a:cubicBezTo>
                <a:cubicBezTo>
                  <a:pt x="1323" y="1351"/>
                  <a:pt x="1311" y="1378"/>
                  <a:pt x="1291" y="1397"/>
                </a:cubicBezTo>
                <a:cubicBezTo>
                  <a:pt x="1272" y="1417"/>
                  <a:pt x="1245" y="1429"/>
                  <a:pt x="1216" y="1429"/>
                </a:cubicBezTo>
                <a:cubicBezTo>
                  <a:pt x="118" y="1429"/>
                  <a:pt x="118" y="1429"/>
                  <a:pt x="118" y="1429"/>
                </a:cubicBezTo>
                <a:cubicBezTo>
                  <a:pt x="88" y="1429"/>
                  <a:pt x="62" y="1417"/>
                  <a:pt x="42" y="1397"/>
                </a:cubicBezTo>
                <a:cubicBezTo>
                  <a:pt x="23" y="1378"/>
                  <a:pt x="11" y="1351"/>
                  <a:pt x="11" y="1322"/>
                </a:cubicBezTo>
                <a:cubicBezTo>
                  <a:pt x="11" y="118"/>
                  <a:pt x="11" y="118"/>
                  <a:pt x="11" y="118"/>
                </a:cubicBezTo>
                <a:cubicBezTo>
                  <a:pt x="11" y="89"/>
                  <a:pt x="23" y="62"/>
                  <a:pt x="42" y="43"/>
                </a:cubicBezTo>
                <a:cubicBezTo>
                  <a:pt x="62" y="23"/>
                  <a:pt x="88" y="11"/>
                  <a:pt x="118" y="11"/>
                </a:cubicBezTo>
                <a:cubicBezTo>
                  <a:pt x="1216" y="11"/>
                  <a:pt x="1216" y="11"/>
                  <a:pt x="1216" y="11"/>
                </a:cubicBezTo>
                <a:cubicBezTo>
                  <a:pt x="1245" y="11"/>
                  <a:pt x="1272" y="23"/>
                  <a:pt x="1291" y="43"/>
                </a:cubicBezTo>
                <a:cubicBezTo>
                  <a:pt x="1311" y="62"/>
                  <a:pt x="1323" y="89"/>
                  <a:pt x="1323" y="118"/>
                </a:cubicBezTo>
                <a:cubicBezTo>
                  <a:pt x="1323" y="1322"/>
                  <a:pt x="1323" y="1322"/>
                  <a:pt x="1323" y="1322"/>
                </a:cubicBezTo>
                <a:cubicBezTo>
                  <a:pt x="1328" y="1322"/>
                  <a:pt x="1328" y="1322"/>
                  <a:pt x="1328" y="1322"/>
                </a:cubicBezTo>
                <a:cubicBezTo>
                  <a:pt x="1334" y="1322"/>
                  <a:pt x="1334" y="1322"/>
                  <a:pt x="1334" y="1322"/>
                </a:cubicBezTo>
                <a:cubicBezTo>
                  <a:pt x="1334" y="118"/>
                  <a:pt x="1334" y="118"/>
                  <a:pt x="1334" y="118"/>
                </a:cubicBezTo>
                <a:cubicBezTo>
                  <a:pt x="1334" y="86"/>
                  <a:pt x="1320" y="56"/>
                  <a:pt x="1299" y="35"/>
                </a:cubicBezTo>
                <a:cubicBezTo>
                  <a:pt x="1278" y="14"/>
                  <a:pt x="1248" y="0"/>
                  <a:pt x="1216" y="0"/>
                </a:cubicBezTo>
                <a:cubicBezTo>
                  <a:pt x="118" y="0"/>
                  <a:pt x="118" y="0"/>
                  <a:pt x="118" y="0"/>
                </a:cubicBezTo>
                <a:cubicBezTo>
                  <a:pt x="85" y="0"/>
                  <a:pt x="56" y="14"/>
                  <a:pt x="35" y="35"/>
                </a:cubicBezTo>
                <a:cubicBezTo>
                  <a:pt x="13" y="56"/>
                  <a:pt x="0" y="86"/>
                  <a:pt x="0" y="118"/>
                </a:cubicBezTo>
                <a:cubicBezTo>
                  <a:pt x="0" y="1322"/>
                  <a:pt x="0" y="1322"/>
                  <a:pt x="0" y="1322"/>
                </a:cubicBezTo>
                <a:cubicBezTo>
                  <a:pt x="0" y="1354"/>
                  <a:pt x="13" y="1384"/>
                  <a:pt x="35" y="1405"/>
                </a:cubicBezTo>
                <a:cubicBezTo>
                  <a:pt x="56" y="1426"/>
                  <a:pt x="85" y="1440"/>
                  <a:pt x="118" y="1440"/>
                </a:cubicBezTo>
                <a:cubicBezTo>
                  <a:pt x="1216" y="1440"/>
                  <a:pt x="1216" y="1440"/>
                  <a:pt x="1216" y="1440"/>
                </a:cubicBezTo>
                <a:cubicBezTo>
                  <a:pt x="1248" y="1440"/>
                  <a:pt x="1278" y="1426"/>
                  <a:pt x="1299" y="1405"/>
                </a:cubicBezTo>
                <a:cubicBezTo>
                  <a:pt x="1320" y="1384"/>
                  <a:pt x="1334" y="1354"/>
                  <a:pt x="1334" y="1322"/>
                </a:cubicBezTo>
                <a:lnTo>
                  <a:pt x="1328" y="1322"/>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2" name="Freeform 41"/>
          <p:cNvSpPr>
            <a:spLocks noEditPoints="1"/>
          </p:cNvSpPr>
          <p:nvPr/>
        </p:nvSpPr>
        <p:spPr bwMode="auto">
          <a:xfrm>
            <a:off x="9636779" y="2848288"/>
            <a:ext cx="859254" cy="254109"/>
          </a:xfrm>
          <a:custGeom>
            <a:avLst/>
            <a:gdLst>
              <a:gd name="T0" fmla="*/ 19 w 925"/>
              <a:gd name="T1" fmla="*/ 0 h 274"/>
              <a:gd name="T2" fmla="*/ 0 w 925"/>
              <a:gd name="T3" fmla="*/ 83 h 274"/>
              <a:gd name="T4" fmla="*/ 906 w 925"/>
              <a:gd name="T5" fmla="*/ 102 h 274"/>
              <a:gd name="T6" fmla="*/ 925 w 925"/>
              <a:gd name="T7" fmla="*/ 19 h 274"/>
              <a:gd name="T8" fmla="*/ 910 w 925"/>
              <a:gd name="T9" fmla="*/ 93 h 274"/>
              <a:gd name="T10" fmla="*/ 15 w 925"/>
              <a:gd name="T11" fmla="*/ 90 h 274"/>
              <a:gd name="T12" fmla="*/ 910 w 925"/>
              <a:gd name="T13" fmla="*/ 86 h 274"/>
              <a:gd name="T14" fmla="*/ 910 w 925"/>
              <a:gd name="T15" fmla="*/ 93 h 274"/>
              <a:gd name="T16" fmla="*/ 18 w 925"/>
              <a:gd name="T17" fmla="*/ 78 h 274"/>
              <a:gd name="T18" fmla="*/ 18 w 925"/>
              <a:gd name="T19" fmla="*/ 71 h 274"/>
              <a:gd name="T20" fmla="*/ 914 w 925"/>
              <a:gd name="T21" fmla="*/ 74 h 274"/>
              <a:gd name="T22" fmla="*/ 906 w 925"/>
              <a:gd name="T23" fmla="*/ 114 h 274"/>
              <a:gd name="T24" fmla="*/ 0 w 925"/>
              <a:gd name="T25" fmla="*/ 133 h 274"/>
              <a:gd name="T26" fmla="*/ 19 w 925"/>
              <a:gd name="T27" fmla="*/ 274 h 274"/>
              <a:gd name="T28" fmla="*/ 925 w 925"/>
              <a:gd name="T29" fmla="*/ 255 h 274"/>
              <a:gd name="T30" fmla="*/ 906 w 925"/>
              <a:gd name="T31" fmla="*/ 114 h 274"/>
              <a:gd name="T32" fmla="*/ 338 w 925"/>
              <a:gd name="T33" fmla="*/ 212 h 274"/>
              <a:gd name="T34" fmla="*/ 324 w 925"/>
              <a:gd name="T35" fmla="*/ 202 h 274"/>
              <a:gd name="T36" fmla="*/ 334 w 925"/>
              <a:gd name="T37" fmla="*/ 188 h 274"/>
              <a:gd name="T38" fmla="*/ 348 w 925"/>
              <a:gd name="T39" fmla="*/ 197 h 274"/>
              <a:gd name="T40" fmla="*/ 389 w 925"/>
              <a:gd name="T41" fmla="*/ 202 h 274"/>
              <a:gd name="T42" fmla="*/ 375 w 925"/>
              <a:gd name="T43" fmla="*/ 212 h 274"/>
              <a:gd name="T44" fmla="*/ 365 w 925"/>
              <a:gd name="T45" fmla="*/ 197 h 274"/>
              <a:gd name="T46" fmla="*/ 379 w 925"/>
              <a:gd name="T47" fmla="*/ 188 h 274"/>
              <a:gd name="T48" fmla="*/ 389 w 925"/>
              <a:gd name="T49" fmla="*/ 202 h 274"/>
              <a:gd name="T50" fmla="*/ 420 w 925"/>
              <a:gd name="T51" fmla="*/ 212 h 274"/>
              <a:gd name="T52" fmla="*/ 406 w 925"/>
              <a:gd name="T53" fmla="*/ 202 h 274"/>
              <a:gd name="T54" fmla="*/ 416 w 925"/>
              <a:gd name="T55" fmla="*/ 188 h 274"/>
              <a:gd name="T56" fmla="*/ 430 w 925"/>
              <a:gd name="T57" fmla="*/ 197 h 274"/>
              <a:gd name="T58" fmla="*/ 470 w 925"/>
              <a:gd name="T59" fmla="*/ 202 h 274"/>
              <a:gd name="T60" fmla="*/ 456 w 925"/>
              <a:gd name="T61" fmla="*/ 212 h 274"/>
              <a:gd name="T62" fmla="*/ 447 w 925"/>
              <a:gd name="T63" fmla="*/ 197 h 274"/>
              <a:gd name="T64" fmla="*/ 461 w 925"/>
              <a:gd name="T65" fmla="*/ 188 h 274"/>
              <a:gd name="T66" fmla="*/ 470 w 925"/>
              <a:gd name="T67" fmla="*/ 202 h 274"/>
              <a:gd name="T68" fmla="*/ 502 w 925"/>
              <a:gd name="T69" fmla="*/ 212 h 274"/>
              <a:gd name="T70" fmla="*/ 488 w 925"/>
              <a:gd name="T71" fmla="*/ 202 h 274"/>
              <a:gd name="T72" fmla="*/ 497 w 925"/>
              <a:gd name="T73" fmla="*/ 188 h 274"/>
              <a:gd name="T74" fmla="*/ 511 w 925"/>
              <a:gd name="T75" fmla="*/ 197 h 274"/>
              <a:gd name="T76" fmla="*/ 749 w 925"/>
              <a:gd name="T77" fmla="*/ 206 h 274"/>
              <a:gd name="T78" fmla="*/ 577 w 925"/>
              <a:gd name="T79" fmla="*/ 218 h 274"/>
              <a:gd name="T80" fmla="*/ 565 w 925"/>
              <a:gd name="T81" fmla="*/ 194 h 274"/>
              <a:gd name="T82" fmla="*/ 736 w 925"/>
              <a:gd name="T83" fmla="*/ 182 h 274"/>
              <a:gd name="T84" fmla="*/ 749 w 925"/>
              <a:gd name="T85" fmla="*/ 206 h 274"/>
              <a:gd name="T86" fmla="*/ 817 w 925"/>
              <a:gd name="T87" fmla="*/ 200 h 274"/>
              <a:gd name="T88" fmla="*/ 884 w 925"/>
              <a:gd name="T8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5" h="274">
                <a:moveTo>
                  <a:pt x="906" y="0"/>
                </a:moveTo>
                <a:cubicBezTo>
                  <a:pt x="19" y="0"/>
                  <a:pt x="19" y="0"/>
                  <a:pt x="19" y="0"/>
                </a:cubicBezTo>
                <a:cubicBezTo>
                  <a:pt x="9" y="0"/>
                  <a:pt x="0" y="8"/>
                  <a:pt x="0" y="19"/>
                </a:cubicBezTo>
                <a:cubicBezTo>
                  <a:pt x="0" y="83"/>
                  <a:pt x="0" y="83"/>
                  <a:pt x="0" y="83"/>
                </a:cubicBezTo>
                <a:cubicBezTo>
                  <a:pt x="0" y="93"/>
                  <a:pt x="9" y="102"/>
                  <a:pt x="19" y="102"/>
                </a:cubicBezTo>
                <a:cubicBezTo>
                  <a:pt x="906" y="102"/>
                  <a:pt x="906" y="102"/>
                  <a:pt x="906" y="102"/>
                </a:cubicBezTo>
                <a:cubicBezTo>
                  <a:pt x="917" y="102"/>
                  <a:pt x="925" y="93"/>
                  <a:pt x="925" y="83"/>
                </a:cubicBezTo>
                <a:cubicBezTo>
                  <a:pt x="925" y="19"/>
                  <a:pt x="925" y="19"/>
                  <a:pt x="925" y="19"/>
                </a:cubicBezTo>
                <a:cubicBezTo>
                  <a:pt x="925" y="8"/>
                  <a:pt x="917" y="0"/>
                  <a:pt x="906" y="0"/>
                </a:cubicBezTo>
                <a:close/>
                <a:moveTo>
                  <a:pt x="910" y="93"/>
                </a:moveTo>
                <a:cubicBezTo>
                  <a:pt x="18" y="93"/>
                  <a:pt x="18" y="93"/>
                  <a:pt x="18" y="93"/>
                </a:cubicBezTo>
                <a:cubicBezTo>
                  <a:pt x="17" y="93"/>
                  <a:pt x="15" y="92"/>
                  <a:pt x="15" y="90"/>
                </a:cubicBezTo>
                <a:cubicBezTo>
                  <a:pt x="15" y="88"/>
                  <a:pt x="17" y="86"/>
                  <a:pt x="18" y="86"/>
                </a:cubicBezTo>
                <a:cubicBezTo>
                  <a:pt x="910" y="86"/>
                  <a:pt x="910" y="86"/>
                  <a:pt x="910" y="86"/>
                </a:cubicBezTo>
                <a:cubicBezTo>
                  <a:pt x="912" y="86"/>
                  <a:pt x="914" y="88"/>
                  <a:pt x="914" y="90"/>
                </a:cubicBezTo>
                <a:cubicBezTo>
                  <a:pt x="914" y="92"/>
                  <a:pt x="912" y="93"/>
                  <a:pt x="910" y="93"/>
                </a:cubicBezTo>
                <a:close/>
                <a:moveTo>
                  <a:pt x="910" y="78"/>
                </a:moveTo>
                <a:cubicBezTo>
                  <a:pt x="18" y="78"/>
                  <a:pt x="18" y="78"/>
                  <a:pt x="18" y="78"/>
                </a:cubicBezTo>
                <a:cubicBezTo>
                  <a:pt x="17" y="78"/>
                  <a:pt x="15" y="76"/>
                  <a:pt x="15" y="74"/>
                </a:cubicBezTo>
                <a:cubicBezTo>
                  <a:pt x="15" y="72"/>
                  <a:pt x="17" y="71"/>
                  <a:pt x="18" y="71"/>
                </a:cubicBezTo>
                <a:cubicBezTo>
                  <a:pt x="910" y="71"/>
                  <a:pt x="910" y="71"/>
                  <a:pt x="910" y="71"/>
                </a:cubicBezTo>
                <a:cubicBezTo>
                  <a:pt x="912" y="71"/>
                  <a:pt x="914" y="72"/>
                  <a:pt x="914" y="74"/>
                </a:cubicBezTo>
                <a:cubicBezTo>
                  <a:pt x="914" y="76"/>
                  <a:pt x="912" y="78"/>
                  <a:pt x="910" y="78"/>
                </a:cubicBezTo>
                <a:close/>
                <a:moveTo>
                  <a:pt x="906" y="114"/>
                </a:moveTo>
                <a:cubicBezTo>
                  <a:pt x="19" y="114"/>
                  <a:pt x="19" y="114"/>
                  <a:pt x="19" y="114"/>
                </a:cubicBezTo>
                <a:cubicBezTo>
                  <a:pt x="9" y="114"/>
                  <a:pt x="0" y="122"/>
                  <a:pt x="0" y="133"/>
                </a:cubicBezTo>
                <a:cubicBezTo>
                  <a:pt x="0" y="255"/>
                  <a:pt x="0" y="255"/>
                  <a:pt x="0" y="255"/>
                </a:cubicBezTo>
                <a:cubicBezTo>
                  <a:pt x="0" y="266"/>
                  <a:pt x="9" y="274"/>
                  <a:pt x="19" y="274"/>
                </a:cubicBezTo>
                <a:cubicBezTo>
                  <a:pt x="906" y="274"/>
                  <a:pt x="906" y="274"/>
                  <a:pt x="906" y="274"/>
                </a:cubicBezTo>
                <a:cubicBezTo>
                  <a:pt x="917" y="274"/>
                  <a:pt x="925" y="266"/>
                  <a:pt x="925" y="255"/>
                </a:cubicBezTo>
                <a:cubicBezTo>
                  <a:pt x="925" y="133"/>
                  <a:pt x="925" y="133"/>
                  <a:pt x="925" y="133"/>
                </a:cubicBezTo>
                <a:cubicBezTo>
                  <a:pt x="925" y="122"/>
                  <a:pt x="917" y="114"/>
                  <a:pt x="906" y="114"/>
                </a:cubicBezTo>
                <a:close/>
                <a:moveTo>
                  <a:pt x="348" y="202"/>
                </a:moveTo>
                <a:cubicBezTo>
                  <a:pt x="348" y="208"/>
                  <a:pt x="344" y="212"/>
                  <a:pt x="338" y="212"/>
                </a:cubicBezTo>
                <a:cubicBezTo>
                  <a:pt x="334" y="212"/>
                  <a:pt x="334" y="212"/>
                  <a:pt x="334" y="212"/>
                </a:cubicBezTo>
                <a:cubicBezTo>
                  <a:pt x="329" y="212"/>
                  <a:pt x="324" y="208"/>
                  <a:pt x="324" y="202"/>
                </a:cubicBezTo>
                <a:cubicBezTo>
                  <a:pt x="324" y="197"/>
                  <a:pt x="324" y="197"/>
                  <a:pt x="324" y="197"/>
                </a:cubicBezTo>
                <a:cubicBezTo>
                  <a:pt x="324" y="192"/>
                  <a:pt x="329" y="188"/>
                  <a:pt x="334" y="188"/>
                </a:cubicBezTo>
                <a:cubicBezTo>
                  <a:pt x="338" y="188"/>
                  <a:pt x="338" y="188"/>
                  <a:pt x="338" y="188"/>
                </a:cubicBezTo>
                <a:cubicBezTo>
                  <a:pt x="344" y="188"/>
                  <a:pt x="348" y="192"/>
                  <a:pt x="348" y="197"/>
                </a:cubicBezTo>
                <a:lnTo>
                  <a:pt x="348" y="202"/>
                </a:lnTo>
                <a:close/>
                <a:moveTo>
                  <a:pt x="389" y="202"/>
                </a:moveTo>
                <a:cubicBezTo>
                  <a:pt x="389" y="208"/>
                  <a:pt x="384" y="212"/>
                  <a:pt x="379" y="212"/>
                </a:cubicBezTo>
                <a:cubicBezTo>
                  <a:pt x="375" y="212"/>
                  <a:pt x="375" y="212"/>
                  <a:pt x="375" y="212"/>
                </a:cubicBezTo>
                <a:cubicBezTo>
                  <a:pt x="369" y="212"/>
                  <a:pt x="365" y="208"/>
                  <a:pt x="365" y="202"/>
                </a:cubicBezTo>
                <a:cubicBezTo>
                  <a:pt x="365" y="197"/>
                  <a:pt x="365" y="197"/>
                  <a:pt x="365" y="197"/>
                </a:cubicBezTo>
                <a:cubicBezTo>
                  <a:pt x="365" y="192"/>
                  <a:pt x="369" y="188"/>
                  <a:pt x="375" y="188"/>
                </a:cubicBezTo>
                <a:cubicBezTo>
                  <a:pt x="379" y="188"/>
                  <a:pt x="379" y="188"/>
                  <a:pt x="379" y="188"/>
                </a:cubicBezTo>
                <a:cubicBezTo>
                  <a:pt x="384" y="188"/>
                  <a:pt x="389" y="192"/>
                  <a:pt x="389" y="197"/>
                </a:cubicBezTo>
                <a:lnTo>
                  <a:pt x="389" y="202"/>
                </a:lnTo>
                <a:close/>
                <a:moveTo>
                  <a:pt x="430" y="202"/>
                </a:moveTo>
                <a:cubicBezTo>
                  <a:pt x="430" y="208"/>
                  <a:pt x="425" y="212"/>
                  <a:pt x="420" y="212"/>
                </a:cubicBezTo>
                <a:cubicBezTo>
                  <a:pt x="416" y="212"/>
                  <a:pt x="416" y="212"/>
                  <a:pt x="416" y="212"/>
                </a:cubicBezTo>
                <a:cubicBezTo>
                  <a:pt x="410" y="212"/>
                  <a:pt x="406" y="208"/>
                  <a:pt x="406" y="202"/>
                </a:cubicBezTo>
                <a:cubicBezTo>
                  <a:pt x="406" y="197"/>
                  <a:pt x="406" y="197"/>
                  <a:pt x="406" y="197"/>
                </a:cubicBezTo>
                <a:cubicBezTo>
                  <a:pt x="406" y="192"/>
                  <a:pt x="410" y="188"/>
                  <a:pt x="416" y="188"/>
                </a:cubicBezTo>
                <a:cubicBezTo>
                  <a:pt x="420" y="188"/>
                  <a:pt x="420" y="188"/>
                  <a:pt x="420" y="188"/>
                </a:cubicBezTo>
                <a:cubicBezTo>
                  <a:pt x="425" y="188"/>
                  <a:pt x="430" y="192"/>
                  <a:pt x="430" y="197"/>
                </a:cubicBezTo>
                <a:lnTo>
                  <a:pt x="430" y="202"/>
                </a:lnTo>
                <a:close/>
                <a:moveTo>
                  <a:pt x="470" y="202"/>
                </a:moveTo>
                <a:cubicBezTo>
                  <a:pt x="470" y="208"/>
                  <a:pt x="466" y="212"/>
                  <a:pt x="461" y="212"/>
                </a:cubicBezTo>
                <a:cubicBezTo>
                  <a:pt x="456" y="212"/>
                  <a:pt x="456" y="212"/>
                  <a:pt x="456" y="212"/>
                </a:cubicBezTo>
                <a:cubicBezTo>
                  <a:pt x="451" y="212"/>
                  <a:pt x="447" y="208"/>
                  <a:pt x="447" y="202"/>
                </a:cubicBezTo>
                <a:cubicBezTo>
                  <a:pt x="447" y="197"/>
                  <a:pt x="447" y="197"/>
                  <a:pt x="447" y="197"/>
                </a:cubicBezTo>
                <a:cubicBezTo>
                  <a:pt x="447" y="192"/>
                  <a:pt x="451" y="188"/>
                  <a:pt x="456" y="188"/>
                </a:cubicBezTo>
                <a:cubicBezTo>
                  <a:pt x="461" y="188"/>
                  <a:pt x="461" y="188"/>
                  <a:pt x="461" y="188"/>
                </a:cubicBezTo>
                <a:cubicBezTo>
                  <a:pt x="466" y="188"/>
                  <a:pt x="470" y="192"/>
                  <a:pt x="470" y="197"/>
                </a:cubicBezTo>
                <a:lnTo>
                  <a:pt x="470" y="202"/>
                </a:lnTo>
                <a:close/>
                <a:moveTo>
                  <a:pt x="511" y="202"/>
                </a:moveTo>
                <a:cubicBezTo>
                  <a:pt x="511" y="208"/>
                  <a:pt x="507" y="212"/>
                  <a:pt x="502" y="212"/>
                </a:cubicBezTo>
                <a:cubicBezTo>
                  <a:pt x="497" y="212"/>
                  <a:pt x="497" y="212"/>
                  <a:pt x="497" y="212"/>
                </a:cubicBezTo>
                <a:cubicBezTo>
                  <a:pt x="492" y="212"/>
                  <a:pt x="488" y="208"/>
                  <a:pt x="488" y="202"/>
                </a:cubicBezTo>
                <a:cubicBezTo>
                  <a:pt x="488" y="197"/>
                  <a:pt x="488" y="197"/>
                  <a:pt x="488" y="197"/>
                </a:cubicBezTo>
                <a:cubicBezTo>
                  <a:pt x="488" y="192"/>
                  <a:pt x="492" y="188"/>
                  <a:pt x="497" y="188"/>
                </a:cubicBezTo>
                <a:cubicBezTo>
                  <a:pt x="502" y="188"/>
                  <a:pt x="502" y="188"/>
                  <a:pt x="502" y="188"/>
                </a:cubicBezTo>
                <a:cubicBezTo>
                  <a:pt x="507" y="188"/>
                  <a:pt x="511" y="192"/>
                  <a:pt x="511" y="197"/>
                </a:cubicBezTo>
                <a:lnTo>
                  <a:pt x="511" y="202"/>
                </a:lnTo>
                <a:close/>
                <a:moveTo>
                  <a:pt x="749" y="206"/>
                </a:moveTo>
                <a:cubicBezTo>
                  <a:pt x="749" y="212"/>
                  <a:pt x="743" y="218"/>
                  <a:pt x="736" y="218"/>
                </a:cubicBezTo>
                <a:cubicBezTo>
                  <a:pt x="577" y="218"/>
                  <a:pt x="577" y="218"/>
                  <a:pt x="577" y="218"/>
                </a:cubicBezTo>
                <a:cubicBezTo>
                  <a:pt x="570" y="218"/>
                  <a:pt x="565" y="212"/>
                  <a:pt x="565" y="206"/>
                </a:cubicBezTo>
                <a:cubicBezTo>
                  <a:pt x="565" y="194"/>
                  <a:pt x="565" y="194"/>
                  <a:pt x="565" y="194"/>
                </a:cubicBezTo>
                <a:cubicBezTo>
                  <a:pt x="565" y="187"/>
                  <a:pt x="570" y="182"/>
                  <a:pt x="577" y="182"/>
                </a:cubicBezTo>
                <a:cubicBezTo>
                  <a:pt x="736" y="182"/>
                  <a:pt x="736" y="182"/>
                  <a:pt x="736" y="182"/>
                </a:cubicBezTo>
                <a:cubicBezTo>
                  <a:pt x="743" y="182"/>
                  <a:pt x="749" y="187"/>
                  <a:pt x="749" y="194"/>
                </a:cubicBezTo>
                <a:lnTo>
                  <a:pt x="749" y="206"/>
                </a:lnTo>
                <a:close/>
                <a:moveTo>
                  <a:pt x="851" y="233"/>
                </a:moveTo>
                <a:cubicBezTo>
                  <a:pt x="832" y="233"/>
                  <a:pt x="817" y="218"/>
                  <a:pt x="817" y="200"/>
                </a:cubicBezTo>
                <a:cubicBezTo>
                  <a:pt x="817" y="181"/>
                  <a:pt x="832" y="166"/>
                  <a:pt x="851" y="166"/>
                </a:cubicBezTo>
                <a:cubicBezTo>
                  <a:pt x="869" y="166"/>
                  <a:pt x="884" y="181"/>
                  <a:pt x="884" y="200"/>
                </a:cubicBezTo>
                <a:cubicBezTo>
                  <a:pt x="884" y="218"/>
                  <a:pt x="869" y="233"/>
                  <a:pt x="851" y="233"/>
                </a:cubicBez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3" name="Freeform 42"/>
          <p:cNvSpPr>
            <a:spLocks/>
          </p:cNvSpPr>
          <p:nvPr/>
        </p:nvSpPr>
        <p:spPr bwMode="auto">
          <a:xfrm>
            <a:off x="9552950" y="2192058"/>
            <a:ext cx="1028224" cy="311742"/>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pic>
        <p:nvPicPr>
          <p:cNvPr id="44" name="Picture 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4339" y="2691107"/>
            <a:ext cx="366755" cy="1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44"/>
          <p:cNvSpPr>
            <a:spLocks/>
          </p:cNvSpPr>
          <p:nvPr/>
        </p:nvSpPr>
        <p:spPr bwMode="auto">
          <a:xfrm>
            <a:off x="9879100" y="2536546"/>
            <a:ext cx="374614" cy="176829"/>
          </a:xfrm>
          <a:custGeom>
            <a:avLst/>
            <a:gdLst>
              <a:gd name="T0" fmla="*/ 403 w 403"/>
              <a:gd name="T1" fmla="*/ 146 h 190"/>
              <a:gd name="T2" fmla="*/ 359 w 403"/>
              <a:gd name="T3" fmla="*/ 190 h 190"/>
              <a:gd name="T4" fmla="*/ 44 w 403"/>
              <a:gd name="T5" fmla="*/ 190 h 190"/>
              <a:gd name="T6" fmla="*/ 0 w 403"/>
              <a:gd name="T7" fmla="*/ 146 h 190"/>
              <a:gd name="T8" fmla="*/ 0 w 403"/>
              <a:gd name="T9" fmla="*/ 44 h 190"/>
              <a:gd name="T10" fmla="*/ 44 w 403"/>
              <a:gd name="T11" fmla="*/ 0 h 190"/>
              <a:gd name="T12" fmla="*/ 359 w 403"/>
              <a:gd name="T13" fmla="*/ 0 h 190"/>
              <a:gd name="T14" fmla="*/ 403 w 403"/>
              <a:gd name="T15" fmla="*/ 44 h 190"/>
              <a:gd name="T16" fmla="*/ 403 w 403"/>
              <a:gd name="T17"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90">
                <a:moveTo>
                  <a:pt x="403" y="146"/>
                </a:moveTo>
                <a:cubicBezTo>
                  <a:pt x="403" y="170"/>
                  <a:pt x="383" y="190"/>
                  <a:pt x="359" y="190"/>
                </a:cubicBezTo>
                <a:cubicBezTo>
                  <a:pt x="44" y="190"/>
                  <a:pt x="44" y="190"/>
                  <a:pt x="44" y="190"/>
                </a:cubicBezTo>
                <a:cubicBezTo>
                  <a:pt x="20" y="190"/>
                  <a:pt x="0" y="170"/>
                  <a:pt x="0" y="146"/>
                </a:cubicBezTo>
                <a:cubicBezTo>
                  <a:pt x="0" y="44"/>
                  <a:pt x="0" y="44"/>
                  <a:pt x="0" y="44"/>
                </a:cubicBezTo>
                <a:cubicBezTo>
                  <a:pt x="0" y="20"/>
                  <a:pt x="20" y="0"/>
                  <a:pt x="44" y="0"/>
                </a:cubicBezTo>
                <a:cubicBezTo>
                  <a:pt x="359" y="0"/>
                  <a:pt x="359" y="0"/>
                  <a:pt x="359" y="0"/>
                </a:cubicBezTo>
                <a:cubicBezTo>
                  <a:pt x="383" y="0"/>
                  <a:pt x="403" y="20"/>
                  <a:pt x="403" y="44"/>
                </a:cubicBezTo>
                <a:lnTo>
                  <a:pt x="403" y="146"/>
                </a:lnTo>
                <a:close/>
              </a:path>
            </a:pathLst>
          </a:custGeom>
          <a:solidFill>
            <a:srgbClr val="005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6" name="Freeform 45"/>
          <p:cNvSpPr>
            <a:spLocks/>
          </p:cNvSpPr>
          <p:nvPr/>
        </p:nvSpPr>
        <p:spPr bwMode="auto">
          <a:xfrm>
            <a:off x="9953760" y="2582390"/>
            <a:ext cx="58943" cy="83830"/>
          </a:xfrm>
          <a:custGeom>
            <a:avLst/>
            <a:gdLst>
              <a:gd name="T0" fmla="*/ 0 w 45"/>
              <a:gd name="T1" fmla="*/ 0 h 64"/>
              <a:gd name="T2" fmla="*/ 14 w 45"/>
              <a:gd name="T3" fmla="*/ 0 h 64"/>
              <a:gd name="T4" fmla="*/ 14 w 45"/>
              <a:gd name="T5" fmla="*/ 52 h 64"/>
              <a:gd name="T6" fmla="*/ 45 w 45"/>
              <a:gd name="T7" fmla="*/ 52 h 64"/>
              <a:gd name="T8" fmla="*/ 45 w 45"/>
              <a:gd name="T9" fmla="*/ 64 h 64"/>
              <a:gd name="T10" fmla="*/ 0 w 45"/>
              <a:gd name="T11" fmla="*/ 64 h 64"/>
              <a:gd name="T12" fmla="*/ 0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0" y="0"/>
                </a:moveTo>
                <a:lnTo>
                  <a:pt x="14" y="0"/>
                </a:lnTo>
                <a:lnTo>
                  <a:pt x="14" y="52"/>
                </a:lnTo>
                <a:lnTo>
                  <a:pt x="45" y="52"/>
                </a:lnTo>
                <a:lnTo>
                  <a:pt x="45" y="64"/>
                </a:lnTo>
                <a:lnTo>
                  <a:pt x="0"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7" name="Freeform 46"/>
          <p:cNvSpPr>
            <a:spLocks/>
          </p:cNvSpPr>
          <p:nvPr/>
        </p:nvSpPr>
        <p:spPr bwMode="auto">
          <a:xfrm>
            <a:off x="10014013" y="2582390"/>
            <a:ext cx="68112" cy="83830"/>
          </a:xfrm>
          <a:custGeom>
            <a:avLst/>
            <a:gdLst>
              <a:gd name="T0" fmla="*/ 19 w 52"/>
              <a:gd name="T1" fmla="*/ 12 h 64"/>
              <a:gd name="T2" fmla="*/ 0 w 52"/>
              <a:gd name="T3" fmla="*/ 12 h 64"/>
              <a:gd name="T4" fmla="*/ 0 w 52"/>
              <a:gd name="T5" fmla="*/ 0 h 64"/>
              <a:gd name="T6" fmla="*/ 52 w 52"/>
              <a:gd name="T7" fmla="*/ 0 h 64"/>
              <a:gd name="T8" fmla="*/ 52 w 52"/>
              <a:gd name="T9" fmla="*/ 12 h 64"/>
              <a:gd name="T10" fmla="*/ 33 w 52"/>
              <a:gd name="T11" fmla="*/ 12 h 64"/>
              <a:gd name="T12" fmla="*/ 33 w 52"/>
              <a:gd name="T13" fmla="*/ 64 h 64"/>
              <a:gd name="T14" fmla="*/ 19 w 52"/>
              <a:gd name="T15" fmla="*/ 64 h 64"/>
              <a:gd name="T16" fmla="*/ 19 w 5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19" y="12"/>
                </a:moveTo>
                <a:lnTo>
                  <a:pt x="0" y="12"/>
                </a:lnTo>
                <a:lnTo>
                  <a:pt x="0" y="0"/>
                </a:lnTo>
                <a:lnTo>
                  <a:pt x="52" y="0"/>
                </a:lnTo>
                <a:lnTo>
                  <a:pt x="52" y="12"/>
                </a:lnTo>
                <a:lnTo>
                  <a:pt x="33" y="12"/>
                </a:lnTo>
                <a:lnTo>
                  <a:pt x="33" y="64"/>
                </a:lnTo>
                <a:lnTo>
                  <a:pt x="19" y="64"/>
                </a:lnTo>
                <a:lnTo>
                  <a:pt x="1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8" name="Freeform 47"/>
          <p:cNvSpPr>
            <a:spLocks/>
          </p:cNvSpPr>
          <p:nvPr/>
        </p:nvSpPr>
        <p:spPr bwMode="auto">
          <a:xfrm>
            <a:off x="10088674" y="2582390"/>
            <a:ext cx="91689" cy="83830"/>
          </a:xfrm>
          <a:custGeom>
            <a:avLst/>
            <a:gdLst>
              <a:gd name="T0" fmla="*/ 0 w 70"/>
              <a:gd name="T1" fmla="*/ 0 h 64"/>
              <a:gd name="T2" fmla="*/ 20 w 70"/>
              <a:gd name="T3" fmla="*/ 0 h 64"/>
              <a:gd name="T4" fmla="*/ 36 w 70"/>
              <a:gd name="T5" fmla="*/ 44 h 64"/>
              <a:gd name="T6" fmla="*/ 36 w 70"/>
              <a:gd name="T7" fmla="*/ 44 h 64"/>
              <a:gd name="T8" fmla="*/ 50 w 70"/>
              <a:gd name="T9" fmla="*/ 0 h 64"/>
              <a:gd name="T10" fmla="*/ 70 w 70"/>
              <a:gd name="T11" fmla="*/ 0 h 64"/>
              <a:gd name="T12" fmla="*/ 70 w 70"/>
              <a:gd name="T13" fmla="*/ 64 h 64"/>
              <a:gd name="T14" fmla="*/ 56 w 70"/>
              <a:gd name="T15" fmla="*/ 64 h 64"/>
              <a:gd name="T16" fmla="*/ 56 w 70"/>
              <a:gd name="T17" fmla="*/ 18 h 64"/>
              <a:gd name="T18" fmla="*/ 56 w 70"/>
              <a:gd name="T19" fmla="*/ 18 h 64"/>
              <a:gd name="T20" fmla="*/ 41 w 70"/>
              <a:gd name="T21" fmla="*/ 64 h 64"/>
              <a:gd name="T22" fmla="*/ 30 w 70"/>
              <a:gd name="T23" fmla="*/ 64 h 64"/>
              <a:gd name="T24" fmla="*/ 14 w 70"/>
              <a:gd name="T25" fmla="*/ 19 h 64"/>
              <a:gd name="T26" fmla="*/ 14 w 70"/>
              <a:gd name="T27" fmla="*/ 19 h 64"/>
              <a:gd name="T28" fmla="*/ 14 w 70"/>
              <a:gd name="T29" fmla="*/ 64 h 64"/>
              <a:gd name="T30" fmla="*/ 0 w 70"/>
              <a:gd name="T31" fmla="*/ 64 h 64"/>
              <a:gd name="T32" fmla="*/ 0 w 70"/>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4">
                <a:moveTo>
                  <a:pt x="0" y="0"/>
                </a:moveTo>
                <a:lnTo>
                  <a:pt x="20" y="0"/>
                </a:lnTo>
                <a:lnTo>
                  <a:pt x="36" y="44"/>
                </a:lnTo>
                <a:lnTo>
                  <a:pt x="36" y="44"/>
                </a:lnTo>
                <a:lnTo>
                  <a:pt x="50" y="0"/>
                </a:lnTo>
                <a:lnTo>
                  <a:pt x="70" y="0"/>
                </a:lnTo>
                <a:lnTo>
                  <a:pt x="70" y="64"/>
                </a:lnTo>
                <a:lnTo>
                  <a:pt x="56" y="64"/>
                </a:lnTo>
                <a:lnTo>
                  <a:pt x="56" y="18"/>
                </a:lnTo>
                <a:lnTo>
                  <a:pt x="56" y="18"/>
                </a:lnTo>
                <a:lnTo>
                  <a:pt x="41" y="64"/>
                </a:lnTo>
                <a:lnTo>
                  <a:pt x="30" y="64"/>
                </a:lnTo>
                <a:lnTo>
                  <a:pt x="14" y="19"/>
                </a:lnTo>
                <a:lnTo>
                  <a:pt x="14" y="19"/>
                </a:lnTo>
                <a:lnTo>
                  <a:pt x="14" y="64"/>
                </a:lnTo>
                <a:lnTo>
                  <a:pt x="0"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9" name="Freeform 48"/>
          <p:cNvSpPr>
            <a:spLocks noEditPoints="1"/>
          </p:cNvSpPr>
          <p:nvPr/>
        </p:nvSpPr>
        <p:spPr bwMode="auto">
          <a:xfrm>
            <a:off x="6077167" y="3018567"/>
            <a:ext cx="144082" cy="14277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5" y="135"/>
                  <a:pt x="20" y="109"/>
                  <a:pt x="20" y="77"/>
                </a:cubicBezTo>
                <a:cubicBezTo>
                  <a:pt x="20" y="45"/>
                  <a:pt x="45"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0" name="Freeform 49"/>
          <p:cNvSpPr>
            <a:spLocks/>
          </p:cNvSpPr>
          <p:nvPr/>
        </p:nvSpPr>
        <p:spPr bwMode="auto">
          <a:xfrm>
            <a:off x="6107294" y="3065721"/>
            <a:ext cx="65492" cy="65492"/>
          </a:xfrm>
          <a:custGeom>
            <a:avLst/>
            <a:gdLst>
              <a:gd name="T0" fmla="*/ 0 w 70"/>
              <a:gd name="T1" fmla="*/ 26 h 70"/>
              <a:gd name="T2" fmla="*/ 44 w 70"/>
              <a:gd name="T3" fmla="*/ 70 h 70"/>
              <a:gd name="T4" fmla="*/ 70 w 70"/>
              <a:gd name="T5" fmla="*/ 62 h 70"/>
              <a:gd name="T6" fmla="*/ 9 w 70"/>
              <a:gd name="T7" fmla="*/ 0 h 70"/>
              <a:gd name="T8" fmla="*/ 0 w 70"/>
              <a:gd name="T9" fmla="*/ 26 h 70"/>
            </a:gdLst>
            <a:ahLst/>
            <a:cxnLst>
              <a:cxn ang="0">
                <a:pos x="T0" y="T1"/>
              </a:cxn>
              <a:cxn ang="0">
                <a:pos x="T2" y="T3"/>
              </a:cxn>
              <a:cxn ang="0">
                <a:pos x="T4" y="T5"/>
              </a:cxn>
              <a:cxn ang="0">
                <a:pos x="T6" y="T7"/>
              </a:cxn>
              <a:cxn ang="0">
                <a:pos x="T8" y="T9"/>
              </a:cxn>
            </a:cxnLst>
            <a:rect l="0" t="0" r="r" b="b"/>
            <a:pathLst>
              <a:path w="70" h="70">
                <a:moveTo>
                  <a:pt x="0" y="26"/>
                </a:moveTo>
                <a:cubicBezTo>
                  <a:pt x="0" y="50"/>
                  <a:pt x="20" y="70"/>
                  <a:pt x="44" y="70"/>
                </a:cubicBezTo>
                <a:cubicBezTo>
                  <a:pt x="54" y="70"/>
                  <a:pt x="63" y="67"/>
                  <a:pt x="70" y="62"/>
                </a:cubicBezTo>
                <a:cubicBezTo>
                  <a:pt x="9" y="0"/>
                  <a:pt x="9" y="0"/>
                  <a:pt x="9" y="0"/>
                </a:cubicBezTo>
                <a:cubicBezTo>
                  <a:pt x="4" y="8"/>
                  <a:pt x="0" y="16"/>
                  <a:pt x="0" y="26"/>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1" name="Freeform 50"/>
          <p:cNvSpPr>
            <a:spLocks/>
          </p:cNvSpPr>
          <p:nvPr/>
        </p:nvSpPr>
        <p:spPr bwMode="auto">
          <a:xfrm>
            <a:off x="6124321" y="3048693"/>
            <a:ext cx="64183" cy="65492"/>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3"/>
                  <a:pt x="69" y="54"/>
                  <a:pt x="69" y="44"/>
                </a:cubicBezTo>
                <a:cubicBezTo>
                  <a:pt x="69" y="20"/>
                  <a:pt x="50" y="0"/>
                  <a:pt x="25" y="0"/>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2" name="Freeform 51"/>
          <p:cNvSpPr>
            <a:spLocks noEditPoints="1"/>
          </p:cNvSpPr>
          <p:nvPr/>
        </p:nvSpPr>
        <p:spPr bwMode="auto">
          <a:xfrm>
            <a:off x="6095505" y="3035594"/>
            <a:ext cx="106097" cy="108717"/>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3 w 115"/>
              <a:gd name="T13" fmla="*/ 58 h 116"/>
              <a:gd name="T14" fmla="*/ 22 w 115"/>
              <a:gd name="T15" fmla="*/ 32 h 116"/>
              <a:gd name="T16" fmla="*/ 83 w 115"/>
              <a:gd name="T17" fmla="*/ 94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5" y="0"/>
                  <a:pt x="0" y="26"/>
                  <a:pt x="0" y="58"/>
                </a:cubicBezTo>
                <a:cubicBezTo>
                  <a:pt x="0" y="90"/>
                  <a:pt x="25" y="116"/>
                  <a:pt x="57" y="116"/>
                </a:cubicBezTo>
                <a:cubicBezTo>
                  <a:pt x="89" y="116"/>
                  <a:pt x="115" y="90"/>
                  <a:pt x="115" y="58"/>
                </a:cubicBezTo>
                <a:cubicBezTo>
                  <a:pt x="115" y="26"/>
                  <a:pt x="89" y="0"/>
                  <a:pt x="57" y="0"/>
                </a:cubicBezTo>
                <a:close/>
                <a:moveTo>
                  <a:pt x="57" y="102"/>
                </a:moveTo>
                <a:cubicBezTo>
                  <a:pt x="33" y="102"/>
                  <a:pt x="13" y="82"/>
                  <a:pt x="13" y="58"/>
                </a:cubicBezTo>
                <a:cubicBezTo>
                  <a:pt x="13" y="48"/>
                  <a:pt x="17" y="40"/>
                  <a:pt x="22" y="32"/>
                </a:cubicBezTo>
                <a:cubicBezTo>
                  <a:pt x="83" y="94"/>
                  <a:pt x="83" y="94"/>
                  <a:pt x="83" y="94"/>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7"/>
                  <a:pt x="93" y="84"/>
                </a:cubicBezTo>
                <a:cubicBezTo>
                  <a:pt x="99" y="90"/>
                  <a:pt x="99" y="90"/>
                  <a:pt x="99" y="90"/>
                </a:cubicBezTo>
                <a:lnTo>
                  <a:pt x="93"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3" name="Freeform 52"/>
          <p:cNvSpPr>
            <a:spLocks noEditPoints="1"/>
          </p:cNvSpPr>
          <p:nvPr/>
        </p:nvSpPr>
        <p:spPr bwMode="auto">
          <a:xfrm>
            <a:off x="7835657" y="2891512"/>
            <a:ext cx="144082" cy="142773"/>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35 h 154"/>
              <a:gd name="T12" fmla="*/ 20 w 155"/>
              <a:gd name="T13" fmla="*/ 77 h 154"/>
              <a:gd name="T14" fmla="*/ 78 w 155"/>
              <a:gd name="T15" fmla="*/ 19 h 154"/>
              <a:gd name="T16" fmla="*/ 135 w 155"/>
              <a:gd name="T17" fmla="*/ 77 h 154"/>
              <a:gd name="T18" fmla="*/ 78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4"/>
                  <a:pt x="0" y="77"/>
                </a:cubicBezTo>
                <a:cubicBezTo>
                  <a:pt x="0" y="120"/>
                  <a:pt x="35" y="154"/>
                  <a:pt x="78" y="154"/>
                </a:cubicBezTo>
                <a:cubicBezTo>
                  <a:pt x="120" y="154"/>
                  <a:pt x="155" y="120"/>
                  <a:pt x="155" y="77"/>
                </a:cubicBezTo>
                <a:cubicBezTo>
                  <a:pt x="155" y="34"/>
                  <a:pt x="120" y="0"/>
                  <a:pt x="78" y="0"/>
                </a:cubicBezTo>
                <a:close/>
                <a:moveTo>
                  <a:pt x="78" y="135"/>
                </a:moveTo>
                <a:cubicBezTo>
                  <a:pt x="46" y="135"/>
                  <a:pt x="20" y="109"/>
                  <a:pt x="20" y="77"/>
                </a:cubicBezTo>
                <a:cubicBezTo>
                  <a:pt x="20" y="45"/>
                  <a:pt x="46" y="19"/>
                  <a:pt x="78" y="19"/>
                </a:cubicBezTo>
                <a:cubicBezTo>
                  <a:pt x="110" y="19"/>
                  <a:pt x="135" y="45"/>
                  <a:pt x="135" y="77"/>
                </a:cubicBezTo>
                <a:cubicBezTo>
                  <a:pt x="135" y="109"/>
                  <a:pt x="110" y="135"/>
                  <a:pt x="78" y="135"/>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4" name="Freeform 53"/>
          <p:cNvSpPr>
            <a:spLocks/>
          </p:cNvSpPr>
          <p:nvPr/>
        </p:nvSpPr>
        <p:spPr bwMode="auto">
          <a:xfrm>
            <a:off x="7867093" y="2938666"/>
            <a:ext cx="64183" cy="65492"/>
          </a:xfrm>
          <a:custGeom>
            <a:avLst/>
            <a:gdLst>
              <a:gd name="T0" fmla="*/ 0 w 69"/>
              <a:gd name="T1" fmla="*/ 26 h 70"/>
              <a:gd name="T2" fmla="*/ 44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20" y="70"/>
                  <a:pt x="44"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5" name="Freeform 54"/>
          <p:cNvSpPr>
            <a:spLocks/>
          </p:cNvSpPr>
          <p:nvPr/>
        </p:nvSpPr>
        <p:spPr bwMode="auto">
          <a:xfrm>
            <a:off x="7884120" y="2921639"/>
            <a:ext cx="65492" cy="65492"/>
          </a:xfrm>
          <a:custGeom>
            <a:avLst/>
            <a:gdLst>
              <a:gd name="T0" fmla="*/ 26 w 70"/>
              <a:gd name="T1" fmla="*/ 0 h 70"/>
              <a:gd name="T2" fmla="*/ 0 w 70"/>
              <a:gd name="T3" fmla="*/ 9 h 70"/>
              <a:gd name="T4" fmla="*/ 61 w 70"/>
              <a:gd name="T5" fmla="*/ 70 h 70"/>
              <a:gd name="T6" fmla="*/ 70 w 70"/>
              <a:gd name="T7" fmla="*/ 44 h 70"/>
              <a:gd name="T8" fmla="*/ 26 w 70"/>
              <a:gd name="T9" fmla="*/ 0 h 70"/>
            </a:gdLst>
            <a:ahLst/>
            <a:cxnLst>
              <a:cxn ang="0">
                <a:pos x="T0" y="T1"/>
              </a:cxn>
              <a:cxn ang="0">
                <a:pos x="T2" y="T3"/>
              </a:cxn>
              <a:cxn ang="0">
                <a:pos x="T4" y="T5"/>
              </a:cxn>
              <a:cxn ang="0">
                <a:pos x="T6" y="T7"/>
              </a:cxn>
              <a:cxn ang="0">
                <a:pos x="T8" y="T9"/>
              </a:cxn>
            </a:cxnLst>
            <a:rect l="0" t="0" r="r" b="b"/>
            <a:pathLst>
              <a:path w="70" h="70">
                <a:moveTo>
                  <a:pt x="26" y="0"/>
                </a:moveTo>
                <a:cubicBezTo>
                  <a:pt x="16" y="0"/>
                  <a:pt x="7" y="3"/>
                  <a:pt x="0" y="9"/>
                </a:cubicBezTo>
                <a:cubicBezTo>
                  <a:pt x="61" y="70"/>
                  <a:pt x="61" y="70"/>
                  <a:pt x="61" y="70"/>
                </a:cubicBezTo>
                <a:cubicBezTo>
                  <a:pt x="66" y="62"/>
                  <a:pt x="70" y="54"/>
                  <a:pt x="70" y="44"/>
                </a:cubicBezTo>
                <a:cubicBezTo>
                  <a:pt x="70" y="20"/>
                  <a:pt x="50" y="0"/>
                  <a:pt x="26" y="0"/>
                </a:cubicBezTo>
                <a:close/>
              </a:path>
            </a:pathLst>
          </a:custGeom>
          <a:solidFill>
            <a:srgbClr val="E31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6" name="Freeform 55"/>
          <p:cNvSpPr>
            <a:spLocks noEditPoints="1"/>
          </p:cNvSpPr>
          <p:nvPr/>
        </p:nvSpPr>
        <p:spPr bwMode="auto">
          <a:xfrm>
            <a:off x="7853995" y="2908540"/>
            <a:ext cx="107407" cy="108717"/>
          </a:xfrm>
          <a:custGeom>
            <a:avLst/>
            <a:gdLst>
              <a:gd name="T0" fmla="*/ 58 w 115"/>
              <a:gd name="T1" fmla="*/ 0 h 116"/>
              <a:gd name="T2" fmla="*/ 0 w 115"/>
              <a:gd name="T3" fmla="*/ 58 h 116"/>
              <a:gd name="T4" fmla="*/ 58 w 115"/>
              <a:gd name="T5" fmla="*/ 116 h 116"/>
              <a:gd name="T6" fmla="*/ 115 w 115"/>
              <a:gd name="T7" fmla="*/ 58 h 116"/>
              <a:gd name="T8" fmla="*/ 58 w 115"/>
              <a:gd name="T9" fmla="*/ 0 h 116"/>
              <a:gd name="T10" fmla="*/ 58 w 115"/>
              <a:gd name="T11" fmla="*/ 102 h 116"/>
              <a:gd name="T12" fmla="*/ 14 w 115"/>
              <a:gd name="T13" fmla="*/ 58 h 116"/>
              <a:gd name="T14" fmla="*/ 22 w 115"/>
              <a:gd name="T15" fmla="*/ 32 h 116"/>
              <a:gd name="T16" fmla="*/ 83 w 115"/>
              <a:gd name="T17" fmla="*/ 93 h 116"/>
              <a:gd name="T18" fmla="*/ 58 w 115"/>
              <a:gd name="T19" fmla="*/ 102 h 116"/>
              <a:gd name="T20" fmla="*/ 93 w 115"/>
              <a:gd name="T21" fmla="*/ 84 h 116"/>
              <a:gd name="T22" fmla="*/ 32 w 115"/>
              <a:gd name="T23" fmla="*/ 23 h 116"/>
              <a:gd name="T24" fmla="*/ 58 w 115"/>
              <a:gd name="T25" fmla="*/ 14 h 116"/>
              <a:gd name="T26" fmla="*/ 102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8" y="0"/>
                </a:moveTo>
                <a:cubicBezTo>
                  <a:pt x="26" y="0"/>
                  <a:pt x="0" y="26"/>
                  <a:pt x="0" y="58"/>
                </a:cubicBezTo>
                <a:cubicBezTo>
                  <a:pt x="0" y="90"/>
                  <a:pt x="26" y="116"/>
                  <a:pt x="58" y="116"/>
                </a:cubicBezTo>
                <a:cubicBezTo>
                  <a:pt x="90" y="116"/>
                  <a:pt x="115" y="90"/>
                  <a:pt x="115" y="58"/>
                </a:cubicBezTo>
                <a:cubicBezTo>
                  <a:pt x="115" y="26"/>
                  <a:pt x="90" y="0"/>
                  <a:pt x="58" y="0"/>
                </a:cubicBezTo>
                <a:close/>
                <a:moveTo>
                  <a:pt x="58" y="102"/>
                </a:moveTo>
                <a:cubicBezTo>
                  <a:pt x="34" y="102"/>
                  <a:pt x="14" y="82"/>
                  <a:pt x="14" y="58"/>
                </a:cubicBezTo>
                <a:cubicBezTo>
                  <a:pt x="14" y="48"/>
                  <a:pt x="17" y="39"/>
                  <a:pt x="22" y="32"/>
                </a:cubicBezTo>
                <a:cubicBezTo>
                  <a:pt x="83" y="93"/>
                  <a:pt x="83" y="93"/>
                  <a:pt x="83" y="93"/>
                </a:cubicBezTo>
                <a:cubicBezTo>
                  <a:pt x="76" y="99"/>
                  <a:pt x="67" y="102"/>
                  <a:pt x="58" y="102"/>
                </a:cubicBezTo>
                <a:close/>
                <a:moveTo>
                  <a:pt x="93" y="84"/>
                </a:moveTo>
                <a:cubicBezTo>
                  <a:pt x="32" y="23"/>
                  <a:pt x="32" y="23"/>
                  <a:pt x="32" y="23"/>
                </a:cubicBezTo>
                <a:cubicBezTo>
                  <a:pt x="39" y="17"/>
                  <a:pt x="48" y="14"/>
                  <a:pt x="58" y="14"/>
                </a:cubicBezTo>
                <a:cubicBezTo>
                  <a:pt x="82" y="14"/>
                  <a:pt x="102" y="34"/>
                  <a:pt x="102" y="58"/>
                </a:cubicBezTo>
                <a:cubicBezTo>
                  <a:pt x="102"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7" name="Freeform 56"/>
          <p:cNvSpPr>
            <a:spLocks/>
          </p:cNvSpPr>
          <p:nvPr/>
        </p:nvSpPr>
        <p:spPr bwMode="auto">
          <a:xfrm>
            <a:off x="11137948" y="1766007"/>
            <a:ext cx="597286" cy="250533"/>
          </a:xfrm>
          <a:custGeom>
            <a:avLst/>
            <a:gdLst>
              <a:gd name="T0" fmla="*/ 644 w 644"/>
              <a:gd name="T1" fmla="*/ 386 h 434"/>
              <a:gd name="T2" fmla="*/ 596 w 644"/>
              <a:gd name="T3" fmla="*/ 434 h 434"/>
              <a:gd name="T4" fmla="*/ 48 w 644"/>
              <a:gd name="T5" fmla="*/ 434 h 434"/>
              <a:gd name="T6" fmla="*/ 0 w 644"/>
              <a:gd name="T7" fmla="*/ 386 h 434"/>
              <a:gd name="T8" fmla="*/ 0 w 644"/>
              <a:gd name="T9" fmla="*/ 48 h 434"/>
              <a:gd name="T10" fmla="*/ 48 w 644"/>
              <a:gd name="T11" fmla="*/ 0 h 434"/>
              <a:gd name="T12" fmla="*/ 596 w 644"/>
              <a:gd name="T13" fmla="*/ 0 h 434"/>
              <a:gd name="T14" fmla="*/ 644 w 644"/>
              <a:gd name="T15" fmla="*/ 48 h 434"/>
              <a:gd name="T16" fmla="*/ 644 w 644"/>
              <a:gd name="T17" fmla="*/ 38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434">
                <a:moveTo>
                  <a:pt x="644" y="386"/>
                </a:moveTo>
                <a:cubicBezTo>
                  <a:pt x="644" y="413"/>
                  <a:pt x="622" y="434"/>
                  <a:pt x="596" y="434"/>
                </a:cubicBezTo>
                <a:cubicBezTo>
                  <a:pt x="48" y="434"/>
                  <a:pt x="48" y="434"/>
                  <a:pt x="48" y="434"/>
                </a:cubicBezTo>
                <a:cubicBezTo>
                  <a:pt x="21" y="434"/>
                  <a:pt x="0" y="413"/>
                  <a:pt x="0" y="386"/>
                </a:cubicBezTo>
                <a:cubicBezTo>
                  <a:pt x="0" y="48"/>
                  <a:pt x="0" y="48"/>
                  <a:pt x="0" y="48"/>
                </a:cubicBezTo>
                <a:cubicBezTo>
                  <a:pt x="0" y="22"/>
                  <a:pt x="21" y="0"/>
                  <a:pt x="48" y="0"/>
                </a:cubicBezTo>
                <a:cubicBezTo>
                  <a:pt x="596" y="0"/>
                  <a:pt x="596" y="0"/>
                  <a:pt x="596" y="0"/>
                </a:cubicBezTo>
                <a:cubicBezTo>
                  <a:pt x="622" y="0"/>
                  <a:pt x="644" y="22"/>
                  <a:pt x="644" y="48"/>
                </a:cubicBezTo>
                <a:lnTo>
                  <a:pt x="644" y="386"/>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8" name="TextBox 57"/>
          <p:cNvSpPr txBox="1"/>
          <p:nvPr/>
        </p:nvSpPr>
        <p:spPr>
          <a:xfrm>
            <a:off x="10953427" y="1766007"/>
            <a:ext cx="993502" cy="23852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Resources</a:t>
            </a:r>
            <a:endParaRPr lang="en-US" sz="700" dirty="0">
              <a:solidFill>
                <a:srgbClr val="FFFFFF"/>
              </a:solidFill>
              <a:latin typeface="Franklin Gothic Book"/>
            </a:endParaRPr>
          </a:p>
        </p:txBody>
      </p:sp>
      <p:sp>
        <p:nvSpPr>
          <p:cNvPr id="59" name="TextBox 58"/>
          <p:cNvSpPr txBox="1"/>
          <p:nvPr/>
        </p:nvSpPr>
        <p:spPr>
          <a:xfrm>
            <a:off x="6317438" y="3143366"/>
            <a:ext cx="901785"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BIG-IP System</a:t>
            </a:r>
            <a:endParaRPr lang="en-US" sz="600" dirty="0">
              <a:solidFill>
                <a:srgbClr val="000000"/>
              </a:solidFill>
              <a:latin typeface="Franklin Gothic Book"/>
            </a:endParaRPr>
          </a:p>
        </p:txBody>
      </p:sp>
      <p:sp>
        <p:nvSpPr>
          <p:cNvPr id="60" name="TextBox 59"/>
          <p:cNvSpPr txBox="1"/>
          <p:nvPr/>
        </p:nvSpPr>
        <p:spPr>
          <a:xfrm>
            <a:off x="6235018" y="2188388"/>
            <a:ext cx="1042970" cy="28802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Decryption </a:t>
            </a:r>
            <a:br>
              <a:rPr lang="en-US" sz="700" dirty="0">
                <a:solidFill>
                  <a:srgbClr val="FFFFFF"/>
                </a:solidFill>
                <a:latin typeface="Franklin Gothic Book"/>
                <a:cs typeface="Franklin Gothic Book"/>
              </a:rPr>
            </a:br>
            <a:r>
              <a:rPr lang="en-US" sz="700" dirty="0">
                <a:solidFill>
                  <a:srgbClr val="FFFFFF"/>
                </a:solidFill>
                <a:latin typeface="Franklin Gothic Book"/>
                <a:cs typeface="Franklin Gothic Book"/>
              </a:rPr>
              <a:t>+ Traffic Steering</a:t>
            </a:r>
          </a:p>
        </p:txBody>
      </p:sp>
      <p:sp>
        <p:nvSpPr>
          <p:cNvPr id="61" name="TextBox 60"/>
          <p:cNvSpPr txBox="1"/>
          <p:nvPr/>
        </p:nvSpPr>
        <p:spPr>
          <a:xfrm>
            <a:off x="9621463" y="3143366"/>
            <a:ext cx="901785"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BIG-IP System</a:t>
            </a:r>
            <a:endParaRPr lang="en-US" sz="600" dirty="0">
              <a:solidFill>
                <a:srgbClr val="000000"/>
              </a:solidFill>
              <a:latin typeface="Franklin Gothic Book"/>
            </a:endParaRPr>
          </a:p>
        </p:txBody>
      </p:sp>
      <p:sp>
        <p:nvSpPr>
          <p:cNvPr id="62" name="TextBox 61"/>
          <p:cNvSpPr txBox="1"/>
          <p:nvPr/>
        </p:nvSpPr>
        <p:spPr>
          <a:xfrm>
            <a:off x="4907705" y="2472547"/>
            <a:ext cx="901785" cy="36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Legitimate</a:t>
            </a:r>
          </a:p>
          <a:p>
            <a:pPr algn="ctr">
              <a:lnSpc>
                <a:spcPts val="1080"/>
              </a:lnSpc>
            </a:pPr>
            <a:r>
              <a:rPr lang="en-US" sz="600" dirty="0">
                <a:solidFill>
                  <a:srgbClr val="000000"/>
                </a:solidFill>
                <a:latin typeface="Franklin Gothic Book"/>
                <a:cs typeface="Franklin Gothic Book"/>
              </a:rPr>
              <a:t>Users</a:t>
            </a:r>
            <a:endParaRPr lang="en-US" sz="600" dirty="0">
              <a:solidFill>
                <a:srgbClr val="000000"/>
              </a:solidFill>
              <a:latin typeface="Franklin Gothic Book"/>
            </a:endParaRPr>
          </a:p>
        </p:txBody>
      </p:sp>
      <p:sp>
        <p:nvSpPr>
          <p:cNvPr id="63" name="TextBox 62"/>
          <p:cNvSpPr txBox="1"/>
          <p:nvPr/>
        </p:nvSpPr>
        <p:spPr>
          <a:xfrm>
            <a:off x="4907705" y="3273984"/>
            <a:ext cx="901785" cy="22313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Malicious Attackers</a:t>
            </a:r>
            <a:endParaRPr lang="en-US" sz="600" dirty="0">
              <a:solidFill>
                <a:srgbClr val="000000"/>
              </a:solidFill>
              <a:latin typeface="Franklin Gothic Book"/>
            </a:endParaRPr>
          </a:p>
        </p:txBody>
      </p:sp>
      <p:sp>
        <p:nvSpPr>
          <p:cNvPr id="64" name="TextBox 63"/>
          <p:cNvSpPr txBox="1"/>
          <p:nvPr/>
        </p:nvSpPr>
        <p:spPr>
          <a:xfrm>
            <a:off x="9544688" y="2188388"/>
            <a:ext cx="1042970" cy="28802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Encryption</a:t>
            </a:r>
            <a:br>
              <a:rPr lang="en-US" sz="700" dirty="0">
                <a:solidFill>
                  <a:srgbClr val="FFFFFF"/>
                </a:solidFill>
                <a:latin typeface="Franklin Gothic Book"/>
                <a:cs typeface="Franklin Gothic Book"/>
              </a:rPr>
            </a:br>
            <a:r>
              <a:rPr lang="en-US" sz="700" dirty="0">
                <a:solidFill>
                  <a:srgbClr val="FFFFFF"/>
                </a:solidFill>
                <a:latin typeface="Franklin Gothic Book"/>
                <a:cs typeface="Franklin Gothic Book"/>
              </a:rPr>
              <a:t>+ Load Balancing</a:t>
            </a:r>
          </a:p>
        </p:txBody>
      </p:sp>
      <p:pic>
        <p:nvPicPr>
          <p:cNvPr id="65" name="Picture 64" descr="inspection.em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5005" y="2573145"/>
            <a:ext cx="628723" cy="637968"/>
          </a:xfrm>
          <a:prstGeom prst="rect">
            <a:avLst/>
          </a:prstGeom>
        </p:spPr>
      </p:pic>
      <p:sp>
        <p:nvSpPr>
          <p:cNvPr id="66" name="Freeform 65"/>
          <p:cNvSpPr>
            <a:spLocks/>
          </p:cNvSpPr>
          <p:nvPr/>
        </p:nvSpPr>
        <p:spPr bwMode="auto">
          <a:xfrm>
            <a:off x="7994579" y="2092717"/>
            <a:ext cx="849771" cy="193567"/>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67" name="TextBox 66"/>
          <p:cNvSpPr txBox="1"/>
          <p:nvPr/>
        </p:nvSpPr>
        <p:spPr>
          <a:xfrm>
            <a:off x="7987597" y="2092717"/>
            <a:ext cx="861958" cy="19107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Visibility</a:t>
            </a:r>
          </a:p>
        </p:txBody>
      </p:sp>
      <p:sp>
        <p:nvSpPr>
          <p:cNvPr id="68" name="TextBox 67"/>
          <p:cNvSpPr txBox="1"/>
          <p:nvPr/>
        </p:nvSpPr>
        <p:spPr>
          <a:xfrm>
            <a:off x="6211863" y="1708661"/>
            <a:ext cx="1092853" cy="26802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Perimeter Services</a:t>
            </a:r>
            <a:endParaRPr lang="en-US" sz="700" dirty="0">
              <a:solidFill>
                <a:srgbClr val="FFFFFF"/>
              </a:solidFill>
              <a:latin typeface="Franklin Gothic Book"/>
            </a:endParaRPr>
          </a:p>
        </p:txBody>
      </p:sp>
      <p:sp>
        <p:nvSpPr>
          <p:cNvPr id="69" name="Freeform 68"/>
          <p:cNvSpPr>
            <a:spLocks/>
          </p:cNvSpPr>
          <p:nvPr/>
        </p:nvSpPr>
        <p:spPr bwMode="auto">
          <a:xfrm>
            <a:off x="7906388" y="173852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70" name="TextBox 69"/>
          <p:cNvSpPr txBox="1"/>
          <p:nvPr/>
        </p:nvSpPr>
        <p:spPr>
          <a:xfrm>
            <a:off x="7870465" y="1710872"/>
            <a:ext cx="1092853" cy="26520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Inspection Services</a:t>
            </a:r>
            <a:endParaRPr lang="en-US" sz="700" dirty="0">
              <a:solidFill>
                <a:srgbClr val="FFFFFF"/>
              </a:solidFill>
              <a:latin typeface="Franklin Gothic Book"/>
            </a:endParaRPr>
          </a:p>
        </p:txBody>
      </p:sp>
      <p:sp>
        <p:nvSpPr>
          <p:cNvPr id="71" name="Rounded Rectangle 70"/>
          <p:cNvSpPr/>
          <p:nvPr/>
        </p:nvSpPr>
        <p:spPr>
          <a:xfrm>
            <a:off x="6654233" y="3965580"/>
            <a:ext cx="3646591" cy="1068828"/>
          </a:xfrm>
          <a:prstGeom prst="roundRect">
            <a:avLst>
              <a:gd name="adj" fmla="val 7980"/>
            </a:avLst>
          </a:prstGeom>
          <a:solidFill>
            <a:schemeClr val="tx2"/>
          </a:solidFill>
          <a:ln w="28575" cmpd="sng">
            <a:solidFill>
              <a:schemeClr val="tx2"/>
            </a:solidFill>
          </a:ln>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grpSp>
        <p:nvGrpSpPr>
          <p:cNvPr id="72" name="Group 71"/>
          <p:cNvGrpSpPr/>
          <p:nvPr/>
        </p:nvGrpSpPr>
        <p:grpSpPr>
          <a:xfrm>
            <a:off x="7473957" y="4243973"/>
            <a:ext cx="940699" cy="605258"/>
            <a:chOff x="4708278" y="949325"/>
            <a:chExt cx="855305" cy="550170"/>
          </a:xfrm>
          <a:solidFill>
            <a:schemeClr val="bg1"/>
          </a:solidFill>
        </p:grpSpPr>
        <p:grpSp>
          <p:nvGrpSpPr>
            <p:cNvPr id="73" name="Group 72"/>
            <p:cNvGrpSpPr/>
            <p:nvPr/>
          </p:nvGrpSpPr>
          <p:grpSpPr>
            <a:xfrm>
              <a:off x="4963686" y="949325"/>
              <a:ext cx="344488" cy="350837"/>
              <a:chOff x="3441700" y="949325"/>
              <a:chExt cx="344488" cy="350837"/>
            </a:xfrm>
            <a:grpFill/>
          </p:grpSpPr>
          <p:sp>
            <p:nvSpPr>
              <p:cNvPr id="75" name="Freeform 74"/>
              <p:cNvSpPr>
                <a:spLocks/>
              </p:cNvSpPr>
              <p:nvPr/>
            </p:nvSpPr>
            <p:spPr bwMode="auto">
              <a:xfrm>
                <a:off x="35052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1" y="0"/>
                      <a:pt x="0" y="11"/>
                      <a:pt x="0" y="17"/>
                    </a:cubicBezTo>
                    <a:cubicBezTo>
                      <a:pt x="0" y="23"/>
                      <a:pt x="1" y="34"/>
                      <a:pt x="9" y="34"/>
                    </a:cubicBezTo>
                    <a:cubicBezTo>
                      <a:pt x="18" y="34"/>
                      <a:pt x="18" y="24"/>
                      <a:pt x="18" y="17"/>
                    </a:cubicBezTo>
                    <a:cubicBezTo>
                      <a:pt x="18" y="11"/>
                      <a:pt x="18"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6" name="Oval 75"/>
              <p:cNvSpPr>
                <a:spLocks noChangeArrowheads="1"/>
              </p:cNvSpPr>
              <p:nvPr/>
            </p:nvSpPr>
            <p:spPr bwMode="auto">
              <a:xfrm>
                <a:off x="3554413" y="1195388"/>
                <a:ext cx="158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7" name="Freeform 76"/>
              <p:cNvSpPr>
                <a:spLocks/>
              </p:cNvSpPr>
              <p:nvPr/>
            </p:nvSpPr>
            <p:spPr bwMode="auto">
              <a:xfrm>
                <a:off x="36576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0" y="0"/>
                      <a:pt x="0" y="11"/>
                      <a:pt x="0" y="17"/>
                    </a:cubicBezTo>
                    <a:cubicBezTo>
                      <a:pt x="0" y="23"/>
                      <a:pt x="0" y="34"/>
                      <a:pt x="9" y="34"/>
                    </a:cubicBezTo>
                    <a:cubicBezTo>
                      <a:pt x="17" y="34"/>
                      <a:pt x="18" y="24"/>
                      <a:pt x="18" y="17"/>
                    </a:cubicBezTo>
                    <a:cubicBezTo>
                      <a:pt x="18" y="11"/>
                      <a:pt x="17"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8" name="Freeform 77"/>
              <p:cNvSpPr>
                <a:spLocks/>
              </p:cNvSpPr>
              <p:nvPr/>
            </p:nvSpPr>
            <p:spPr bwMode="auto">
              <a:xfrm>
                <a:off x="3603625" y="1103313"/>
                <a:ext cx="17463" cy="31750"/>
              </a:xfrm>
              <a:custGeom>
                <a:avLst/>
                <a:gdLst>
                  <a:gd name="T0" fmla="*/ 9 w 18"/>
                  <a:gd name="T1" fmla="*/ 35 h 35"/>
                  <a:gd name="T2" fmla="*/ 18 w 18"/>
                  <a:gd name="T3" fmla="*/ 18 h 35"/>
                  <a:gd name="T4" fmla="*/ 9 w 18"/>
                  <a:gd name="T5" fmla="*/ 0 h 35"/>
                  <a:gd name="T6" fmla="*/ 0 w 18"/>
                  <a:gd name="T7" fmla="*/ 18 h 35"/>
                  <a:gd name="T8" fmla="*/ 9 w 18"/>
                  <a:gd name="T9" fmla="*/ 35 h 35"/>
                </a:gdLst>
                <a:ahLst/>
                <a:cxnLst>
                  <a:cxn ang="0">
                    <a:pos x="T0" y="T1"/>
                  </a:cxn>
                  <a:cxn ang="0">
                    <a:pos x="T2" y="T3"/>
                  </a:cxn>
                  <a:cxn ang="0">
                    <a:pos x="T4" y="T5"/>
                  </a:cxn>
                  <a:cxn ang="0">
                    <a:pos x="T6" y="T7"/>
                  </a:cxn>
                  <a:cxn ang="0">
                    <a:pos x="T8" y="T9"/>
                  </a:cxn>
                </a:cxnLst>
                <a:rect l="0" t="0" r="r" b="b"/>
                <a:pathLst>
                  <a:path w="18" h="35">
                    <a:moveTo>
                      <a:pt x="9" y="35"/>
                    </a:moveTo>
                    <a:cubicBezTo>
                      <a:pt x="17" y="35"/>
                      <a:pt x="18" y="24"/>
                      <a:pt x="18" y="18"/>
                    </a:cubicBezTo>
                    <a:cubicBezTo>
                      <a:pt x="18" y="12"/>
                      <a:pt x="17" y="0"/>
                      <a:pt x="9" y="0"/>
                    </a:cubicBezTo>
                    <a:cubicBezTo>
                      <a:pt x="0" y="0"/>
                      <a:pt x="0" y="11"/>
                      <a:pt x="0" y="18"/>
                    </a:cubicBezTo>
                    <a:cubicBezTo>
                      <a:pt x="0" y="24"/>
                      <a:pt x="0" y="35"/>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9" name="Oval 78"/>
              <p:cNvSpPr>
                <a:spLocks noChangeArrowheads="1"/>
              </p:cNvSpPr>
              <p:nvPr/>
            </p:nvSpPr>
            <p:spPr bwMode="auto">
              <a:xfrm>
                <a:off x="3608388" y="1195388"/>
                <a:ext cx="158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0" name="Oval 79"/>
              <p:cNvSpPr>
                <a:spLocks noChangeArrowheads="1"/>
              </p:cNvSpPr>
              <p:nvPr/>
            </p:nvSpPr>
            <p:spPr bwMode="auto">
              <a:xfrm>
                <a:off x="3706813" y="1195388"/>
                <a:ext cx="158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1" name="Freeform 80"/>
              <p:cNvSpPr>
                <a:spLocks noEditPoints="1"/>
              </p:cNvSpPr>
              <p:nvPr/>
            </p:nvSpPr>
            <p:spPr bwMode="auto">
              <a:xfrm>
                <a:off x="3441700" y="949325"/>
                <a:ext cx="344488" cy="350837"/>
              </a:xfrm>
              <a:custGeom>
                <a:avLst/>
                <a:gdLst>
                  <a:gd name="T0" fmla="*/ 58 w 383"/>
                  <a:gd name="T1" fmla="*/ 0 h 390"/>
                  <a:gd name="T2" fmla="*/ 0 w 383"/>
                  <a:gd name="T3" fmla="*/ 332 h 390"/>
                  <a:gd name="T4" fmla="*/ 325 w 383"/>
                  <a:gd name="T5" fmla="*/ 390 h 390"/>
                  <a:gd name="T6" fmla="*/ 383 w 383"/>
                  <a:gd name="T7" fmla="*/ 58 h 390"/>
                  <a:gd name="T8" fmla="*/ 285 w 383"/>
                  <a:gd name="T9" fmla="*/ 72 h 390"/>
                  <a:gd name="T10" fmla="*/ 316 w 383"/>
                  <a:gd name="T11" fmla="*/ 59 h 390"/>
                  <a:gd name="T12" fmla="*/ 299 w 383"/>
                  <a:gd name="T13" fmla="*/ 118 h 390"/>
                  <a:gd name="T14" fmla="*/ 285 w 383"/>
                  <a:gd name="T15" fmla="*/ 84 h 390"/>
                  <a:gd name="T16" fmla="*/ 189 w 383"/>
                  <a:gd name="T17" fmla="*/ 58 h 390"/>
                  <a:gd name="T18" fmla="*/ 189 w 383"/>
                  <a:gd name="T19" fmla="*/ 118 h 390"/>
                  <a:gd name="T20" fmla="*/ 189 w 383"/>
                  <a:gd name="T21" fmla="*/ 58 h 390"/>
                  <a:gd name="T22" fmla="*/ 134 w 383"/>
                  <a:gd name="T23" fmla="*/ 59 h 390"/>
                  <a:gd name="T24" fmla="*/ 148 w 383"/>
                  <a:gd name="T25" fmla="*/ 118 h 390"/>
                  <a:gd name="T26" fmla="*/ 130 w 383"/>
                  <a:gd name="T27" fmla="*/ 84 h 390"/>
                  <a:gd name="T28" fmla="*/ 116 w 383"/>
                  <a:gd name="T29" fmla="*/ 72 h 390"/>
                  <a:gd name="T30" fmla="*/ 133 w 383"/>
                  <a:gd name="T31" fmla="*/ 160 h 390"/>
                  <a:gd name="T32" fmla="*/ 147 w 383"/>
                  <a:gd name="T33" fmla="*/ 219 h 390"/>
                  <a:gd name="T34" fmla="*/ 130 w 383"/>
                  <a:gd name="T35" fmla="*/ 185 h 390"/>
                  <a:gd name="T36" fmla="*/ 116 w 383"/>
                  <a:gd name="T37" fmla="*/ 173 h 390"/>
                  <a:gd name="T38" fmla="*/ 75 w 383"/>
                  <a:gd name="T39" fmla="*/ 320 h 390"/>
                  <a:gd name="T40" fmla="*/ 61 w 383"/>
                  <a:gd name="T41" fmla="*/ 287 h 390"/>
                  <a:gd name="T42" fmla="*/ 79 w 383"/>
                  <a:gd name="T43" fmla="*/ 262 h 390"/>
                  <a:gd name="T44" fmla="*/ 93 w 383"/>
                  <a:gd name="T45" fmla="*/ 320 h 390"/>
                  <a:gd name="T46" fmla="*/ 79 w 383"/>
                  <a:gd name="T47" fmla="*/ 219 h 390"/>
                  <a:gd name="T48" fmla="*/ 66 w 383"/>
                  <a:gd name="T49" fmla="*/ 185 h 390"/>
                  <a:gd name="T50" fmla="*/ 83 w 383"/>
                  <a:gd name="T51" fmla="*/ 160 h 390"/>
                  <a:gd name="T52" fmla="*/ 97 w 383"/>
                  <a:gd name="T53" fmla="*/ 219 h 390"/>
                  <a:gd name="T54" fmla="*/ 54 w 383"/>
                  <a:gd name="T55" fmla="*/ 88 h 390"/>
                  <a:gd name="T56" fmla="*/ 104 w 383"/>
                  <a:gd name="T57" fmla="*/ 88 h 390"/>
                  <a:gd name="T58" fmla="*/ 134 w 383"/>
                  <a:gd name="T59" fmla="*/ 321 h 390"/>
                  <a:gd name="T60" fmla="*/ 134 w 383"/>
                  <a:gd name="T61" fmla="*/ 261 h 390"/>
                  <a:gd name="T62" fmla="*/ 134 w 383"/>
                  <a:gd name="T63" fmla="*/ 321 h 390"/>
                  <a:gd name="T64" fmla="*/ 214 w 383"/>
                  <a:gd name="T65" fmla="*/ 190 h 390"/>
                  <a:gd name="T66" fmla="*/ 164 w 383"/>
                  <a:gd name="T67" fmla="*/ 190 h 390"/>
                  <a:gd name="T68" fmla="*/ 193 w 383"/>
                  <a:gd name="T69" fmla="*/ 321 h 390"/>
                  <a:gd name="T70" fmla="*/ 193 w 383"/>
                  <a:gd name="T71" fmla="*/ 261 h 390"/>
                  <a:gd name="T72" fmla="*/ 193 w 383"/>
                  <a:gd name="T73" fmla="*/ 321 h 390"/>
                  <a:gd name="T74" fmla="*/ 226 w 383"/>
                  <a:gd name="T75" fmla="*/ 173 h 390"/>
                  <a:gd name="T76" fmla="*/ 257 w 383"/>
                  <a:gd name="T77" fmla="*/ 160 h 390"/>
                  <a:gd name="T78" fmla="*/ 239 w 383"/>
                  <a:gd name="T79" fmla="*/ 219 h 390"/>
                  <a:gd name="T80" fmla="*/ 226 w 383"/>
                  <a:gd name="T81" fmla="*/ 185 h 390"/>
                  <a:gd name="T82" fmla="*/ 244 w 383"/>
                  <a:gd name="T83" fmla="*/ 320 h 390"/>
                  <a:gd name="T84" fmla="*/ 230 w 383"/>
                  <a:gd name="T85" fmla="*/ 287 h 390"/>
                  <a:gd name="T86" fmla="*/ 247 w 383"/>
                  <a:gd name="T87" fmla="*/ 262 h 390"/>
                  <a:gd name="T88" fmla="*/ 261 w 383"/>
                  <a:gd name="T89" fmla="*/ 320 h 390"/>
                  <a:gd name="T90" fmla="*/ 223 w 383"/>
                  <a:gd name="T91" fmla="*/ 88 h 390"/>
                  <a:gd name="T92" fmla="*/ 273 w 383"/>
                  <a:gd name="T93" fmla="*/ 88 h 390"/>
                  <a:gd name="T94" fmla="*/ 298 w 383"/>
                  <a:gd name="T95" fmla="*/ 160 h 390"/>
                  <a:gd name="T96" fmla="*/ 299 w 383"/>
                  <a:gd name="T97" fmla="*/ 220 h 390"/>
                  <a:gd name="T98" fmla="*/ 298 w 383"/>
                  <a:gd name="T99" fmla="*/ 160 h 390"/>
                  <a:gd name="T100" fmla="*/ 278 w 383"/>
                  <a:gd name="T101" fmla="*/ 291 h 390"/>
                  <a:gd name="T102" fmla="*/ 328 w 383"/>
                  <a:gd name="T103" fmla="*/ 29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3" h="390">
                    <a:moveTo>
                      <a:pt x="325" y="0"/>
                    </a:moveTo>
                    <a:cubicBezTo>
                      <a:pt x="58" y="0"/>
                      <a:pt x="58" y="0"/>
                      <a:pt x="58" y="0"/>
                    </a:cubicBezTo>
                    <a:cubicBezTo>
                      <a:pt x="26" y="0"/>
                      <a:pt x="0" y="26"/>
                      <a:pt x="0" y="58"/>
                    </a:cubicBezTo>
                    <a:cubicBezTo>
                      <a:pt x="0" y="332"/>
                      <a:pt x="0" y="332"/>
                      <a:pt x="0" y="332"/>
                    </a:cubicBezTo>
                    <a:cubicBezTo>
                      <a:pt x="0" y="364"/>
                      <a:pt x="26" y="390"/>
                      <a:pt x="58" y="390"/>
                    </a:cubicBezTo>
                    <a:cubicBezTo>
                      <a:pt x="325" y="390"/>
                      <a:pt x="325" y="390"/>
                      <a:pt x="325" y="390"/>
                    </a:cubicBezTo>
                    <a:cubicBezTo>
                      <a:pt x="357" y="390"/>
                      <a:pt x="383" y="364"/>
                      <a:pt x="383" y="332"/>
                    </a:cubicBezTo>
                    <a:cubicBezTo>
                      <a:pt x="383" y="58"/>
                      <a:pt x="383" y="58"/>
                      <a:pt x="383" y="58"/>
                    </a:cubicBezTo>
                    <a:cubicBezTo>
                      <a:pt x="383" y="26"/>
                      <a:pt x="357" y="0"/>
                      <a:pt x="325" y="0"/>
                    </a:cubicBezTo>
                    <a:close/>
                    <a:moveTo>
                      <a:pt x="285" y="72"/>
                    </a:moveTo>
                    <a:cubicBezTo>
                      <a:pt x="293" y="72"/>
                      <a:pt x="302" y="69"/>
                      <a:pt x="302" y="59"/>
                    </a:cubicBezTo>
                    <a:cubicBezTo>
                      <a:pt x="316" y="59"/>
                      <a:pt x="316" y="59"/>
                      <a:pt x="316" y="59"/>
                    </a:cubicBezTo>
                    <a:cubicBezTo>
                      <a:pt x="316" y="118"/>
                      <a:pt x="316" y="118"/>
                      <a:pt x="316" y="118"/>
                    </a:cubicBezTo>
                    <a:cubicBezTo>
                      <a:pt x="299" y="118"/>
                      <a:pt x="299" y="118"/>
                      <a:pt x="299" y="118"/>
                    </a:cubicBezTo>
                    <a:cubicBezTo>
                      <a:pt x="299" y="84"/>
                      <a:pt x="299" y="84"/>
                      <a:pt x="299" y="84"/>
                    </a:cubicBezTo>
                    <a:cubicBezTo>
                      <a:pt x="285" y="84"/>
                      <a:pt x="285" y="84"/>
                      <a:pt x="285" y="84"/>
                    </a:cubicBezTo>
                    <a:lnTo>
                      <a:pt x="285" y="72"/>
                    </a:lnTo>
                    <a:close/>
                    <a:moveTo>
                      <a:pt x="189" y="58"/>
                    </a:moveTo>
                    <a:cubicBezTo>
                      <a:pt x="200" y="58"/>
                      <a:pt x="214" y="66"/>
                      <a:pt x="214" y="88"/>
                    </a:cubicBezTo>
                    <a:cubicBezTo>
                      <a:pt x="214" y="111"/>
                      <a:pt x="200" y="118"/>
                      <a:pt x="189" y="118"/>
                    </a:cubicBezTo>
                    <a:cubicBezTo>
                      <a:pt x="178" y="118"/>
                      <a:pt x="164" y="111"/>
                      <a:pt x="164" y="88"/>
                    </a:cubicBezTo>
                    <a:cubicBezTo>
                      <a:pt x="164" y="66"/>
                      <a:pt x="178" y="58"/>
                      <a:pt x="189" y="58"/>
                    </a:cubicBezTo>
                    <a:close/>
                    <a:moveTo>
                      <a:pt x="116" y="72"/>
                    </a:moveTo>
                    <a:cubicBezTo>
                      <a:pt x="125" y="72"/>
                      <a:pt x="133" y="69"/>
                      <a:pt x="134" y="59"/>
                    </a:cubicBezTo>
                    <a:cubicBezTo>
                      <a:pt x="148" y="59"/>
                      <a:pt x="148" y="59"/>
                      <a:pt x="148" y="59"/>
                    </a:cubicBezTo>
                    <a:cubicBezTo>
                      <a:pt x="148" y="118"/>
                      <a:pt x="148" y="118"/>
                      <a:pt x="148" y="118"/>
                    </a:cubicBezTo>
                    <a:cubicBezTo>
                      <a:pt x="130" y="118"/>
                      <a:pt x="130" y="118"/>
                      <a:pt x="130" y="118"/>
                    </a:cubicBezTo>
                    <a:cubicBezTo>
                      <a:pt x="130" y="84"/>
                      <a:pt x="130" y="84"/>
                      <a:pt x="130" y="84"/>
                    </a:cubicBezTo>
                    <a:cubicBezTo>
                      <a:pt x="116" y="84"/>
                      <a:pt x="116" y="84"/>
                      <a:pt x="116" y="84"/>
                    </a:cubicBezTo>
                    <a:lnTo>
                      <a:pt x="116" y="72"/>
                    </a:lnTo>
                    <a:close/>
                    <a:moveTo>
                      <a:pt x="116" y="173"/>
                    </a:moveTo>
                    <a:cubicBezTo>
                      <a:pt x="124" y="173"/>
                      <a:pt x="133" y="170"/>
                      <a:pt x="133" y="160"/>
                    </a:cubicBezTo>
                    <a:cubicBezTo>
                      <a:pt x="147" y="160"/>
                      <a:pt x="147" y="160"/>
                      <a:pt x="147" y="160"/>
                    </a:cubicBezTo>
                    <a:cubicBezTo>
                      <a:pt x="147" y="219"/>
                      <a:pt x="147" y="219"/>
                      <a:pt x="147" y="219"/>
                    </a:cubicBezTo>
                    <a:cubicBezTo>
                      <a:pt x="130" y="219"/>
                      <a:pt x="130" y="219"/>
                      <a:pt x="130" y="219"/>
                    </a:cubicBezTo>
                    <a:cubicBezTo>
                      <a:pt x="130" y="185"/>
                      <a:pt x="130" y="185"/>
                      <a:pt x="130" y="185"/>
                    </a:cubicBezTo>
                    <a:cubicBezTo>
                      <a:pt x="116" y="185"/>
                      <a:pt x="116" y="185"/>
                      <a:pt x="116" y="185"/>
                    </a:cubicBezTo>
                    <a:lnTo>
                      <a:pt x="116" y="173"/>
                    </a:lnTo>
                    <a:close/>
                    <a:moveTo>
                      <a:pt x="93" y="320"/>
                    </a:moveTo>
                    <a:cubicBezTo>
                      <a:pt x="75" y="320"/>
                      <a:pt x="75" y="320"/>
                      <a:pt x="75" y="320"/>
                    </a:cubicBezTo>
                    <a:cubicBezTo>
                      <a:pt x="75" y="287"/>
                      <a:pt x="75" y="287"/>
                      <a:pt x="75" y="287"/>
                    </a:cubicBezTo>
                    <a:cubicBezTo>
                      <a:pt x="61" y="287"/>
                      <a:pt x="61" y="287"/>
                      <a:pt x="61" y="287"/>
                    </a:cubicBezTo>
                    <a:cubicBezTo>
                      <a:pt x="61" y="274"/>
                      <a:pt x="61" y="274"/>
                      <a:pt x="61" y="274"/>
                    </a:cubicBezTo>
                    <a:cubicBezTo>
                      <a:pt x="70" y="275"/>
                      <a:pt x="78" y="271"/>
                      <a:pt x="79" y="262"/>
                    </a:cubicBezTo>
                    <a:cubicBezTo>
                      <a:pt x="93" y="262"/>
                      <a:pt x="93" y="262"/>
                      <a:pt x="93" y="262"/>
                    </a:cubicBezTo>
                    <a:lnTo>
                      <a:pt x="93" y="320"/>
                    </a:lnTo>
                    <a:close/>
                    <a:moveTo>
                      <a:pt x="97" y="219"/>
                    </a:moveTo>
                    <a:cubicBezTo>
                      <a:pt x="79" y="219"/>
                      <a:pt x="79" y="219"/>
                      <a:pt x="79" y="219"/>
                    </a:cubicBezTo>
                    <a:cubicBezTo>
                      <a:pt x="79" y="185"/>
                      <a:pt x="79" y="185"/>
                      <a:pt x="79" y="185"/>
                    </a:cubicBezTo>
                    <a:cubicBezTo>
                      <a:pt x="66" y="185"/>
                      <a:pt x="66" y="185"/>
                      <a:pt x="66" y="185"/>
                    </a:cubicBezTo>
                    <a:cubicBezTo>
                      <a:pt x="66" y="173"/>
                      <a:pt x="66" y="173"/>
                      <a:pt x="66" y="173"/>
                    </a:cubicBezTo>
                    <a:cubicBezTo>
                      <a:pt x="74" y="173"/>
                      <a:pt x="83" y="170"/>
                      <a:pt x="83" y="160"/>
                    </a:cubicBezTo>
                    <a:cubicBezTo>
                      <a:pt x="97" y="160"/>
                      <a:pt x="97" y="160"/>
                      <a:pt x="97" y="160"/>
                    </a:cubicBezTo>
                    <a:lnTo>
                      <a:pt x="97" y="219"/>
                    </a:lnTo>
                    <a:close/>
                    <a:moveTo>
                      <a:pt x="79" y="118"/>
                    </a:moveTo>
                    <a:cubicBezTo>
                      <a:pt x="69" y="118"/>
                      <a:pt x="54" y="111"/>
                      <a:pt x="54" y="88"/>
                    </a:cubicBezTo>
                    <a:cubicBezTo>
                      <a:pt x="54" y="66"/>
                      <a:pt x="69" y="58"/>
                      <a:pt x="79" y="58"/>
                    </a:cubicBezTo>
                    <a:cubicBezTo>
                      <a:pt x="90" y="58"/>
                      <a:pt x="104" y="66"/>
                      <a:pt x="104" y="88"/>
                    </a:cubicBezTo>
                    <a:cubicBezTo>
                      <a:pt x="104" y="111"/>
                      <a:pt x="90" y="118"/>
                      <a:pt x="79" y="118"/>
                    </a:cubicBezTo>
                    <a:close/>
                    <a:moveTo>
                      <a:pt x="134" y="321"/>
                    </a:moveTo>
                    <a:cubicBezTo>
                      <a:pt x="124" y="321"/>
                      <a:pt x="109" y="314"/>
                      <a:pt x="109" y="291"/>
                    </a:cubicBezTo>
                    <a:cubicBezTo>
                      <a:pt x="109" y="268"/>
                      <a:pt x="124" y="261"/>
                      <a:pt x="134" y="261"/>
                    </a:cubicBezTo>
                    <a:cubicBezTo>
                      <a:pt x="145" y="261"/>
                      <a:pt x="159" y="268"/>
                      <a:pt x="159" y="291"/>
                    </a:cubicBezTo>
                    <a:cubicBezTo>
                      <a:pt x="159" y="314"/>
                      <a:pt x="145" y="321"/>
                      <a:pt x="134" y="321"/>
                    </a:cubicBezTo>
                    <a:close/>
                    <a:moveTo>
                      <a:pt x="189" y="160"/>
                    </a:moveTo>
                    <a:cubicBezTo>
                      <a:pt x="199" y="160"/>
                      <a:pt x="214" y="167"/>
                      <a:pt x="214" y="190"/>
                    </a:cubicBezTo>
                    <a:cubicBezTo>
                      <a:pt x="214" y="212"/>
                      <a:pt x="199" y="220"/>
                      <a:pt x="189" y="220"/>
                    </a:cubicBezTo>
                    <a:cubicBezTo>
                      <a:pt x="178" y="220"/>
                      <a:pt x="164" y="212"/>
                      <a:pt x="164" y="190"/>
                    </a:cubicBezTo>
                    <a:cubicBezTo>
                      <a:pt x="164" y="167"/>
                      <a:pt x="178" y="160"/>
                      <a:pt x="189" y="160"/>
                    </a:cubicBezTo>
                    <a:close/>
                    <a:moveTo>
                      <a:pt x="193" y="321"/>
                    </a:moveTo>
                    <a:cubicBezTo>
                      <a:pt x="182" y="321"/>
                      <a:pt x="168" y="314"/>
                      <a:pt x="168" y="291"/>
                    </a:cubicBezTo>
                    <a:cubicBezTo>
                      <a:pt x="168" y="268"/>
                      <a:pt x="182" y="261"/>
                      <a:pt x="193" y="261"/>
                    </a:cubicBezTo>
                    <a:cubicBezTo>
                      <a:pt x="204" y="261"/>
                      <a:pt x="218" y="268"/>
                      <a:pt x="218" y="291"/>
                    </a:cubicBezTo>
                    <a:cubicBezTo>
                      <a:pt x="218" y="314"/>
                      <a:pt x="204" y="321"/>
                      <a:pt x="193" y="321"/>
                    </a:cubicBezTo>
                    <a:close/>
                    <a:moveTo>
                      <a:pt x="226" y="185"/>
                    </a:moveTo>
                    <a:cubicBezTo>
                      <a:pt x="226" y="173"/>
                      <a:pt x="226" y="173"/>
                      <a:pt x="226" y="173"/>
                    </a:cubicBezTo>
                    <a:cubicBezTo>
                      <a:pt x="234" y="173"/>
                      <a:pt x="243" y="170"/>
                      <a:pt x="243" y="160"/>
                    </a:cubicBezTo>
                    <a:cubicBezTo>
                      <a:pt x="257" y="160"/>
                      <a:pt x="257" y="160"/>
                      <a:pt x="257" y="160"/>
                    </a:cubicBezTo>
                    <a:cubicBezTo>
                      <a:pt x="257" y="219"/>
                      <a:pt x="257" y="219"/>
                      <a:pt x="257" y="219"/>
                    </a:cubicBezTo>
                    <a:cubicBezTo>
                      <a:pt x="239" y="219"/>
                      <a:pt x="239" y="219"/>
                      <a:pt x="239" y="219"/>
                    </a:cubicBezTo>
                    <a:cubicBezTo>
                      <a:pt x="239" y="185"/>
                      <a:pt x="239" y="185"/>
                      <a:pt x="239" y="185"/>
                    </a:cubicBezTo>
                    <a:lnTo>
                      <a:pt x="226" y="185"/>
                    </a:lnTo>
                    <a:close/>
                    <a:moveTo>
                      <a:pt x="261" y="320"/>
                    </a:moveTo>
                    <a:cubicBezTo>
                      <a:pt x="244" y="320"/>
                      <a:pt x="244" y="320"/>
                      <a:pt x="244" y="320"/>
                    </a:cubicBezTo>
                    <a:cubicBezTo>
                      <a:pt x="244" y="287"/>
                      <a:pt x="244" y="287"/>
                      <a:pt x="244" y="287"/>
                    </a:cubicBezTo>
                    <a:cubicBezTo>
                      <a:pt x="230" y="287"/>
                      <a:pt x="230" y="287"/>
                      <a:pt x="230" y="287"/>
                    </a:cubicBezTo>
                    <a:cubicBezTo>
                      <a:pt x="230" y="274"/>
                      <a:pt x="230" y="274"/>
                      <a:pt x="230" y="274"/>
                    </a:cubicBezTo>
                    <a:cubicBezTo>
                      <a:pt x="238" y="275"/>
                      <a:pt x="247" y="271"/>
                      <a:pt x="247" y="262"/>
                    </a:cubicBezTo>
                    <a:cubicBezTo>
                      <a:pt x="261" y="262"/>
                      <a:pt x="261" y="262"/>
                      <a:pt x="261" y="262"/>
                    </a:cubicBezTo>
                    <a:lnTo>
                      <a:pt x="261" y="320"/>
                    </a:lnTo>
                    <a:close/>
                    <a:moveTo>
                      <a:pt x="248" y="118"/>
                    </a:moveTo>
                    <a:cubicBezTo>
                      <a:pt x="237" y="118"/>
                      <a:pt x="223" y="111"/>
                      <a:pt x="223" y="88"/>
                    </a:cubicBezTo>
                    <a:cubicBezTo>
                      <a:pt x="223" y="66"/>
                      <a:pt x="237" y="58"/>
                      <a:pt x="248" y="58"/>
                    </a:cubicBezTo>
                    <a:cubicBezTo>
                      <a:pt x="258" y="58"/>
                      <a:pt x="273" y="66"/>
                      <a:pt x="273" y="88"/>
                    </a:cubicBezTo>
                    <a:cubicBezTo>
                      <a:pt x="273" y="111"/>
                      <a:pt x="258" y="118"/>
                      <a:pt x="248" y="118"/>
                    </a:cubicBezTo>
                    <a:close/>
                    <a:moveTo>
                      <a:pt x="298" y="160"/>
                    </a:moveTo>
                    <a:cubicBezTo>
                      <a:pt x="309" y="160"/>
                      <a:pt x="324" y="167"/>
                      <a:pt x="324" y="190"/>
                    </a:cubicBezTo>
                    <a:cubicBezTo>
                      <a:pt x="324" y="212"/>
                      <a:pt x="309" y="220"/>
                      <a:pt x="299" y="220"/>
                    </a:cubicBezTo>
                    <a:cubicBezTo>
                      <a:pt x="288" y="220"/>
                      <a:pt x="274" y="212"/>
                      <a:pt x="274" y="190"/>
                    </a:cubicBezTo>
                    <a:cubicBezTo>
                      <a:pt x="274" y="167"/>
                      <a:pt x="288" y="160"/>
                      <a:pt x="298" y="160"/>
                    </a:cubicBezTo>
                    <a:close/>
                    <a:moveTo>
                      <a:pt x="303" y="321"/>
                    </a:moveTo>
                    <a:cubicBezTo>
                      <a:pt x="292" y="321"/>
                      <a:pt x="278" y="314"/>
                      <a:pt x="278" y="291"/>
                    </a:cubicBezTo>
                    <a:cubicBezTo>
                      <a:pt x="278" y="268"/>
                      <a:pt x="292" y="261"/>
                      <a:pt x="303" y="261"/>
                    </a:cubicBezTo>
                    <a:cubicBezTo>
                      <a:pt x="313" y="261"/>
                      <a:pt x="328" y="268"/>
                      <a:pt x="328" y="291"/>
                    </a:cubicBezTo>
                    <a:cubicBezTo>
                      <a:pt x="328" y="314"/>
                      <a:pt x="313" y="321"/>
                      <a:pt x="303"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2" name="Freeform 81"/>
              <p:cNvSpPr>
                <a:spLocks/>
              </p:cNvSpPr>
              <p:nvPr/>
            </p:nvSpPr>
            <p:spPr bwMode="auto">
              <a:xfrm>
                <a:off x="3703638" y="1103313"/>
                <a:ext cx="14288" cy="31750"/>
              </a:xfrm>
              <a:custGeom>
                <a:avLst/>
                <a:gdLst>
                  <a:gd name="T0" fmla="*/ 8 w 17"/>
                  <a:gd name="T1" fmla="*/ 35 h 35"/>
                  <a:gd name="T2" fmla="*/ 17 w 17"/>
                  <a:gd name="T3" fmla="*/ 18 h 35"/>
                  <a:gd name="T4" fmla="*/ 9 w 17"/>
                  <a:gd name="T5" fmla="*/ 0 h 35"/>
                  <a:gd name="T6" fmla="*/ 0 w 17"/>
                  <a:gd name="T7" fmla="*/ 18 h 35"/>
                  <a:gd name="T8" fmla="*/ 8 w 17"/>
                  <a:gd name="T9" fmla="*/ 35 h 35"/>
                </a:gdLst>
                <a:ahLst/>
                <a:cxnLst>
                  <a:cxn ang="0">
                    <a:pos x="T0" y="T1"/>
                  </a:cxn>
                  <a:cxn ang="0">
                    <a:pos x="T2" y="T3"/>
                  </a:cxn>
                  <a:cxn ang="0">
                    <a:pos x="T4" y="T5"/>
                  </a:cxn>
                  <a:cxn ang="0">
                    <a:pos x="T6" y="T7"/>
                  </a:cxn>
                  <a:cxn ang="0">
                    <a:pos x="T8" y="T9"/>
                  </a:cxn>
                </a:cxnLst>
                <a:rect l="0" t="0" r="r" b="b"/>
                <a:pathLst>
                  <a:path w="17" h="35">
                    <a:moveTo>
                      <a:pt x="8" y="35"/>
                    </a:moveTo>
                    <a:cubicBezTo>
                      <a:pt x="17" y="35"/>
                      <a:pt x="17" y="24"/>
                      <a:pt x="17" y="18"/>
                    </a:cubicBezTo>
                    <a:cubicBezTo>
                      <a:pt x="17" y="12"/>
                      <a:pt x="17" y="0"/>
                      <a:pt x="9" y="0"/>
                    </a:cubicBezTo>
                    <a:cubicBezTo>
                      <a:pt x="0" y="0"/>
                      <a:pt x="0" y="11"/>
                      <a:pt x="0" y="18"/>
                    </a:cubicBezTo>
                    <a:cubicBezTo>
                      <a:pt x="0" y="24"/>
                      <a:pt x="0" y="35"/>
                      <a:pt x="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3" name="Freeform 82"/>
              <p:cNvSpPr>
                <a:spLocks/>
              </p:cNvSpPr>
              <p:nvPr/>
            </p:nvSpPr>
            <p:spPr bwMode="auto">
              <a:xfrm>
                <a:off x="3603625" y="1012825"/>
                <a:ext cx="17463" cy="30162"/>
              </a:xfrm>
              <a:custGeom>
                <a:avLst/>
                <a:gdLst>
                  <a:gd name="T0" fmla="*/ 9 w 18"/>
                  <a:gd name="T1" fmla="*/ 34 h 34"/>
                  <a:gd name="T2" fmla="*/ 18 w 18"/>
                  <a:gd name="T3" fmla="*/ 17 h 34"/>
                  <a:gd name="T4" fmla="*/ 9 w 18"/>
                  <a:gd name="T5" fmla="*/ 0 h 34"/>
                  <a:gd name="T6" fmla="*/ 0 w 18"/>
                  <a:gd name="T7" fmla="*/ 17 h 34"/>
                  <a:gd name="T8" fmla="*/ 9 w 18"/>
                  <a:gd name="T9" fmla="*/ 34 h 34"/>
                </a:gdLst>
                <a:ahLst/>
                <a:cxnLst>
                  <a:cxn ang="0">
                    <a:pos x="T0" y="T1"/>
                  </a:cxn>
                  <a:cxn ang="0">
                    <a:pos x="T2" y="T3"/>
                  </a:cxn>
                  <a:cxn ang="0">
                    <a:pos x="T4" y="T5"/>
                  </a:cxn>
                  <a:cxn ang="0">
                    <a:pos x="T6" y="T7"/>
                  </a:cxn>
                  <a:cxn ang="0">
                    <a:pos x="T8" y="T9"/>
                  </a:cxn>
                </a:cxnLst>
                <a:rect l="0" t="0" r="r" b="b"/>
                <a:pathLst>
                  <a:path w="18" h="34">
                    <a:moveTo>
                      <a:pt x="9" y="34"/>
                    </a:moveTo>
                    <a:cubicBezTo>
                      <a:pt x="18" y="34"/>
                      <a:pt x="18" y="24"/>
                      <a:pt x="18" y="17"/>
                    </a:cubicBezTo>
                    <a:cubicBezTo>
                      <a:pt x="18" y="11"/>
                      <a:pt x="18" y="0"/>
                      <a:pt x="9" y="0"/>
                    </a:cubicBezTo>
                    <a:cubicBezTo>
                      <a:pt x="0" y="0"/>
                      <a:pt x="0" y="11"/>
                      <a:pt x="0" y="17"/>
                    </a:cubicBezTo>
                    <a:cubicBezTo>
                      <a:pt x="0" y="23"/>
                      <a:pt x="0" y="34"/>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74" name="TextBox 73"/>
            <p:cNvSpPr txBox="1"/>
            <p:nvPr/>
          </p:nvSpPr>
          <p:spPr>
            <a:xfrm>
              <a:off x="4708278" y="130016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chemeClr val="bg1"/>
                  </a:solidFill>
                  <a:cs typeface="Franklin Gothic Book"/>
                </a:rPr>
                <a:t>DLP</a:t>
              </a:r>
            </a:p>
          </p:txBody>
        </p:sp>
      </p:grpSp>
      <p:grpSp>
        <p:nvGrpSpPr>
          <p:cNvPr id="84" name="Group 83"/>
          <p:cNvGrpSpPr/>
          <p:nvPr/>
        </p:nvGrpSpPr>
        <p:grpSpPr>
          <a:xfrm>
            <a:off x="9171512" y="4238659"/>
            <a:ext cx="940700" cy="597621"/>
            <a:chOff x="3790165" y="2154238"/>
            <a:chExt cx="855305" cy="543229"/>
          </a:xfrm>
          <a:solidFill>
            <a:schemeClr val="bg1"/>
          </a:solidFill>
        </p:grpSpPr>
        <p:grpSp>
          <p:nvGrpSpPr>
            <p:cNvPr id="85" name="Group 84"/>
            <p:cNvGrpSpPr/>
            <p:nvPr/>
          </p:nvGrpSpPr>
          <p:grpSpPr>
            <a:xfrm>
              <a:off x="3931273" y="2154238"/>
              <a:ext cx="573088" cy="349250"/>
              <a:chOff x="2413001" y="2154238"/>
              <a:chExt cx="573088" cy="349250"/>
            </a:xfrm>
            <a:grpFill/>
          </p:grpSpPr>
          <p:sp>
            <p:nvSpPr>
              <p:cNvPr id="87" name="Freeform 86"/>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8" name="Freeform 87"/>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9" name="Freeform 88"/>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0" name="Freeform 89"/>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86" name="TextBox 85"/>
            <p:cNvSpPr txBox="1"/>
            <p:nvPr/>
          </p:nvSpPr>
          <p:spPr>
            <a:xfrm>
              <a:off x="3790165" y="2498134"/>
              <a:ext cx="855305" cy="1993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Any Security</a:t>
              </a:r>
            </a:p>
          </p:txBody>
        </p:sp>
      </p:grpSp>
      <p:grpSp>
        <p:nvGrpSpPr>
          <p:cNvPr id="91" name="Group 90"/>
          <p:cNvGrpSpPr/>
          <p:nvPr/>
        </p:nvGrpSpPr>
        <p:grpSpPr>
          <a:xfrm>
            <a:off x="8291293" y="4202021"/>
            <a:ext cx="940699" cy="647211"/>
            <a:chOff x="4103644" y="882650"/>
            <a:chExt cx="855305" cy="588305"/>
          </a:xfrm>
          <a:solidFill>
            <a:schemeClr val="bg1"/>
          </a:solidFill>
        </p:grpSpPr>
        <p:sp>
          <p:nvSpPr>
            <p:cNvPr id="92" name="Freeform 91"/>
            <p:cNvSpPr>
              <a:spLocks/>
            </p:cNvSpPr>
            <p:nvPr/>
          </p:nvSpPr>
          <p:spPr bwMode="auto">
            <a:xfrm>
              <a:off x="4351355" y="882650"/>
              <a:ext cx="358775" cy="388937"/>
            </a:xfrm>
            <a:custGeom>
              <a:avLst/>
              <a:gdLst>
                <a:gd name="T0" fmla="*/ 394 w 398"/>
                <a:gd name="T1" fmla="*/ 63 h 433"/>
                <a:gd name="T2" fmla="*/ 383 w 398"/>
                <a:gd name="T3" fmla="*/ 45 h 433"/>
                <a:gd name="T4" fmla="*/ 361 w 398"/>
                <a:gd name="T5" fmla="*/ 48 h 433"/>
                <a:gd name="T6" fmla="*/ 309 w 398"/>
                <a:gd name="T7" fmla="*/ 67 h 433"/>
                <a:gd name="T8" fmla="*/ 216 w 398"/>
                <a:gd name="T9" fmla="*/ 9 h 433"/>
                <a:gd name="T10" fmla="*/ 199 w 398"/>
                <a:gd name="T11" fmla="*/ 0 h 433"/>
                <a:gd name="T12" fmla="*/ 182 w 398"/>
                <a:gd name="T13" fmla="*/ 9 h 433"/>
                <a:gd name="T14" fmla="*/ 89 w 398"/>
                <a:gd name="T15" fmla="*/ 67 h 433"/>
                <a:gd name="T16" fmla="*/ 37 w 398"/>
                <a:gd name="T17" fmla="*/ 48 h 433"/>
                <a:gd name="T18" fmla="*/ 16 w 398"/>
                <a:gd name="T19" fmla="*/ 45 h 433"/>
                <a:gd name="T20" fmla="*/ 4 w 398"/>
                <a:gd name="T21" fmla="*/ 63 h 433"/>
                <a:gd name="T22" fmla="*/ 21 w 398"/>
                <a:gd name="T23" fmla="*/ 220 h 433"/>
                <a:gd name="T24" fmla="*/ 193 w 398"/>
                <a:gd name="T25" fmla="*/ 432 h 433"/>
                <a:gd name="T26" fmla="*/ 199 w 398"/>
                <a:gd name="T27" fmla="*/ 433 h 433"/>
                <a:gd name="T28" fmla="*/ 206 w 398"/>
                <a:gd name="T29" fmla="*/ 432 h 433"/>
                <a:gd name="T30" fmla="*/ 378 w 398"/>
                <a:gd name="T31" fmla="*/ 220 h 433"/>
                <a:gd name="T32" fmla="*/ 394 w 398"/>
                <a:gd name="T33" fmla="*/ 6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33">
                  <a:moveTo>
                    <a:pt x="394" y="63"/>
                  </a:moveTo>
                  <a:cubicBezTo>
                    <a:pt x="394" y="55"/>
                    <a:pt x="389" y="49"/>
                    <a:pt x="383" y="45"/>
                  </a:cubicBezTo>
                  <a:cubicBezTo>
                    <a:pt x="376" y="42"/>
                    <a:pt x="368" y="43"/>
                    <a:pt x="361" y="48"/>
                  </a:cubicBezTo>
                  <a:cubicBezTo>
                    <a:pt x="344" y="60"/>
                    <a:pt x="326" y="67"/>
                    <a:pt x="309" y="67"/>
                  </a:cubicBezTo>
                  <a:cubicBezTo>
                    <a:pt x="257" y="67"/>
                    <a:pt x="217" y="10"/>
                    <a:pt x="216" y="9"/>
                  </a:cubicBezTo>
                  <a:cubicBezTo>
                    <a:pt x="213" y="3"/>
                    <a:pt x="206" y="0"/>
                    <a:pt x="199" y="0"/>
                  </a:cubicBezTo>
                  <a:cubicBezTo>
                    <a:pt x="192" y="0"/>
                    <a:pt x="186" y="3"/>
                    <a:pt x="182" y="9"/>
                  </a:cubicBezTo>
                  <a:cubicBezTo>
                    <a:pt x="182" y="10"/>
                    <a:pt x="141" y="67"/>
                    <a:pt x="89" y="67"/>
                  </a:cubicBezTo>
                  <a:cubicBezTo>
                    <a:pt x="72" y="67"/>
                    <a:pt x="54" y="60"/>
                    <a:pt x="37" y="48"/>
                  </a:cubicBezTo>
                  <a:cubicBezTo>
                    <a:pt x="31" y="43"/>
                    <a:pt x="23" y="42"/>
                    <a:pt x="16" y="45"/>
                  </a:cubicBezTo>
                  <a:cubicBezTo>
                    <a:pt x="9" y="49"/>
                    <a:pt x="4" y="55"/>
                    <a:pt x="4" y="63"/>
                  </a:cubicBezTo>
                  <a:cubicBezTo>
                    <a:pt x="4" y="66"/>
                    <a:pt x="0" y="138"/>
                    <a:pt x="21" y="220"/>
                  </a:cubicBezTo>
                  <a:cubicBezTo>
                    <a:pt x="49" y="330"/>
                    <a:pt x="108" y="404"/>
                    <a:pt x="193" y="432"/>
                  </a:cubicBezTo>
                  <a:cubicBezTo>
                    <a:pt x="195" y="433"/>
                    <a:pt x="197" y="433"/>
                    <a:pt x="199" y="433"/>
                  </a:cubicBezTo>
                  <a:cubicBezTo>
                    <a:pt x="201" y="433"/>
                    <a:pt x="204" y="433"/>
                    <a:pt x="206" y="432"/>
                  </a:cubicBezTo>
                  <a:cubicBezTo>
                    <a:pt x="290" y="404"/>
                    <a:pt x="350" y="330"/>
                    <a:pt x="378" y="220"/>
                  </a:cubicBezTo>
                  <a:cubicBezTo>
                    <a:pt x="398" y="138"/>
                    <a:pt x="395" y="66"/>
                    <a:pt x="39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3" name="TextBox 92"/>
            <p:cNvSpPr txBox="1"/>
            <p:nvPr/>
          </p:nvSpPr>
          <p:spPr>
            <a:xfrm>
              <a:off x="4103644" y="127162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SWG</a:t>
              </a:r>
            </a:p>
          </p:txBody>
        </p:sp>
      </p:grpSp>
      <p:grpSp>
        <p:nvGrpSpPr>
          <p:cNvPr id="94" name="Group 93"/>
          <p:cNvGrpSpPr/>
          <p:nvPr/>
        </p:nvGrpSpPr>
        <p:grpSpPr>
          <a:xfrm>
            <a:off x="6656618" y="4238664"/>
            <a:ext cx="940699" cy="658388"/>
            <a:chOff x="3082883" y="1847850"/>
            <a:chExt cx="855305" cy="598465"/>
          </a:xfrm>
          <a:solidFill>
            <a:schemeClr val="bg1"/>
          </a:solidFill>
        </p:grpSpPr>
        <p:grpSp>
          <p:nvGrpSpPr>
            <p:cNvPr id="95" name="Group 94"/>
            <p:cNvGrpSpPr/>
            <p:nvPr/>
          </p:nvGrpSpPr>
          <p:grpSpPr>
            <a:xfrm>
              <a:off x="3300430" y="1847850"/>
              <a:ext cx="422275" cy="404812"/>
              <a:chOff x="1708150" y="1847850"/>
              <a:chExt cx="422275" cy="404812"/>
            </a:xfrm>
            <a:grpFill/>
          </p:grpSpPr>
          <p:sp>
            <p:nvSpPr>
              <p:cNvPr id="97" name="Freeform 96"/>
              <p:cNvSpPr>
                <a:spLocks noEditPoints="1"/>
              </p:cNvSpPr>
              <p:nvPr/>
            </p:nvSpPr>
            <p:spPr bwMode="auto">
              <a:xfrm>
                <a:off x="1827213" y="1957388"/>
                <a:ext cx="184150" cy="185737"/>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102 w 205"/>
                  <a:gd name="T11" fmla="*/ 147 h 205"/>
                  <a:gd name="T12" fmla="*/ 58 w 205"/>
                  <a:gd name="T13" fmla="*/ 102 h 205"/>
                  <a:gd name="T14" fmla="*/ 102 w 205"/>
                  <a:gd name="T15" fmla="*/ 58 h 205"/>
                  <a:gd name="T16" fmla="*/ 146 w 205"/>
                  <a:gd name="T17" fmla="*/ 102 h 205"/>
                  <a:gd name="T18" fmla="*/ 102 w 205"/>
                  <a:gd name="T19" fmla="*/ 14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102" y="147"/>
                    </a:moveTo>
                    <a:cubicBezTo>
                      <a:pt x="78" y="147"/>
                      <a:pt x="58" y="127"/>
                      <a:pt x="58" y="102"/>
                    </a:cubicBezTo>
                    <a:cubicBezTo>
                      <a:pt x="58" y="78"/>
                      <a:pt x="78" y="58"/>
                      <a:pt x="102" y="58"/>
                    </a:cubicBezTo>
                    <a:cubicBezTo>
                      <a:pt x="127" y="58"/>
                      <a:pt x="146" y="78"/>
                      <a:pt x="146" y="102"/>
                    </a:cubicBezTo>
                    <a:cubicBezTo>
                      <a:pt x="146" y="127"/>
                      <a:pt x="127" y="147"/>
                      <a:pt x="10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8" name="Freeform 97"/>
              <p:cNvSpPr>
                <a:spLocks/>
              </p:cNvSpPr>
              <p:nvPr/>
            </p:nvSpPr>
            <p:spPr bwMode="auto">
              <a:xfrm>
                <a:off x="1835150" y="1847850"/>
                <a:ext cx="168275" cy="100012"/>
              </a:xfrm>
              <a:custGeom>
                <a:avLst/>
                <a:gdLst>
                  <a:gd name="T0" fmla="*/ 88 w 186"/>
                  <a:gd name="T1" fmla="*/ 111 h 111"/>
                  <a:gd name="T2" fmla="*/ 111 w 186"/>
                  <a:gd name="T3" fmla="*/ 111 h 111"/>
                  <a:gd name="T4" fmla="*/ 152 w 186"/>
                  <a:gd name="T5" fmla="*/ 70 h 111"/>
                  <a:gd name="T6" fmla="*/ 156 w 186"/>
                  <a:gd name="T7" fmla="*/ 74 h 111"/>
                  <a:gd name="T8" fmla="*/ 156 w 186"/>
                  <a:gd name="T9" fmla="*/ 75 h 111"/>
                  <a:gd name="T10" fmla="*/ 165 w 186"/>
                  <a:gd name="T11" fmla="*/ 84 h 111"/>
                  <a:gd name="T12" fmla="*/ 174 w 186"/>
                  <a:gd name="T13" fmla="*/ 80 h 111"/>
                  <a:gd name="T14" fmla="*/ 185 w 186"/>
                  <a:gd name="T15" fmla="*/ 23 h 111"/>
                  <a:gd name="T16" fmla="*/ 176 w 186"/>
                  <a:gd name="T17" fmla="*/ 14 h 111"/>
                  <a:gd name="T18" fmla="*/ 118 w 186"/>
                  <a:gd name="T19" fmla="*/ 24 h 111"/>
                  <a:gd name="T20" fmla="*/ 115 w 186"/>
                  <a:gd name="T21" fmla="*/ 33 h 111"/>
                  <a:gd name="T22" fmla="*/ 124 w 186"/>
                  <a:gd name="T23" fmla="*/ 42 h 111"/>
                  <a:gd name="T24" fmla="*/ 129 w 186"/>
                  <a:gd name="T25" fmla="*/ 48 h 111"/>
                  <a:gd name="T26" fmla="*/ 100 w 186"/>
                  <a:gd name="T27" fmla="*/ 77 h 111"/>
                  <a:gd name="T28" fmla="*/ 29 w 186"/>
                  <a:gd name="T29" fmla="*/ 6 h 111"/>
                  <a:gd name="T30" fmla="*/ 6 w 186"/>
                  <a:gd name="T31" fmla="*/ 6 h 111"/>
                  <a:gd name="T32" fmla="*/ 6 w 186"/>
                  <a:gd name="T33" fmla="*/ 29 h 111"/>
                  <a:gd name="T34" fmla="*/ 88 w 186"/>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1">
                    <a:moveTo>
                      <a:pt x="88" y="111"/>
                    </a:moveTo>
                    <a:cubicBezTo>
                      <a:pt x="111" y="111"/>
                      <a:pt x="111" y="111"/>
                      <a:pt x="111" y="111"/>
                    </a:cubicBezTo>
                    <a:cubicBezTo>
                      <a:pt x="152" y="70"/>
                      <a:pt x="152" y="70"/>
                      <a:pt x="152" y="70"/>
                    </a:cubicBezTo>
                    <a:cubicBezTo>
                      <a:pt x="156" y="74"/>
                      <a:pt x="156" y="74"/>
                      <a:pt x="156" y="74"/>
                    </a:cubicBezTo>
                    <a:cubicBezTo>
                      <a:pt x="156" y="75"/>
                      <a:pt x="156" y="75"/>
                      <a:pt x="156" y="75"/>
                    </a:cubicBezTo>
                    <a:cubicBezTo>
                      <a:pt x="165" y="84"/>
                      <a:pt x="165" y="84"/>
                      <a:pt x="165" y="84"/>
                    </a:cubicBezTo>
                    <a:cubicBezTo>
                      <a:pt x="169" y="88"/>
                      <a:pt x="173" y="86"/>
                      <a:pt x="174" y="80"/>
                    </a:cubicBezTo>
                    <a:cubicBezTo>
                      <a:pt x="185" y="23"/>
                      <a:pt x="185" y="23"/>
                      <a:pt x="185" y="23"/>
                    </a:cubicBezTo>
                    <a:cubicBezTo>
                      <a:pt x="186" y="17"/>
                      <a:pt x="182" y="13"/>
                      <a:pt x="176" y="14"/>
                    </a:cubicBezTo>
                    <a:cubicBezTo>
                      <a:pt x="118" y="24"/>
                      <a:pt x="118" y="24"/>
                      <a:pt x="118" y="24"/>
                    </a:cubicBezTo>
                    <a:cubicBezTo>
                      <a:pt x="112" y="25"/>
                      <a:pt x="111" y="29"/>
                      <a:pt x="115" y="33"/>
                    </a:cubicBezTo>
                    <a:cubicBezTo>
                      <a:pt x="124" y="42"/>
                      <a:pt x="124" y="42"/>
                      <a:pt x="124" y="42"/>
                    </a:cubicBezTo>
                    <a:cubicBezTo>
                      <a:pt x="129" y="48"/>
                      <a:pt x="129" y="48"/>
                      <a:pt x="129" y="48"/>
                    </a:cubicBezTo>
                    <a:cubicBezTo>
                      <a:pt x="100" y="77"/>
                      <a:pt x="100" y="77"/>
                      <a:pt x="100" y="77"/>
                    </a:cubicBezTo>
                    <a:cubicBezTo>
                      <a:pt x="29" y="6"/>
                      <a:pt x="29" y="6"/>
                      <a:pt x="29" y="6"/>
                    </a:cubicBezTo>
                    <a:cubicBezTo>
                      <a:pt x="23" y="0"/>
                      <a:pt x="12" y="0"/>
                      <a:pt x="6" y="6"/>
                    </a:cubicBezTo>
                    <a:cubicBezTo>
                      <a:pt x="0" y="12"/>
                      <a:pt x="0" y="23"/>
                      <a:pt x="6" y="29"/>
                    </a:cubicBezTo>
                    <a:lnTo>
                      <a:pt x="8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9" name="Freeform 98"/>
              <p:cNvSpPr>
                <a:spLocks/>
              </p:cNvSpPr>
              <p:nvPr/>
            </p:nvSpPr>
            <p:spPr bwMode="auto">
              <a:xfrm>
                <a:off x="1836738" y="2152650"/>
                <a:ext cx="166688" cy="100012"/>
              </a:xfrm>
              <a:custGeom>
                <a:avLst/>
                <a:gdLst>
                  <a:gd name="T0" fmla="*/ 97 w 185"/>
                  <a:gd name="T1" fmla="*/ 0 h 111"/>
                  <a:gd name="T2" fmla="*/ 74 w 185"/>
                  <a:gd name="T3" fmla="*/ 0 h 111"/>
                  <a:gd name="T4" fmla="*/ 34 w 185"/>
                  <a:gd name="T5" fmla="*/ 40 h 111"/>
                  <a:gd name="T6" fmla="*/ 30 w 185"/>
                  <a:gd name="T7" fmla="*/ 36 h 111"/>
                  <a:gd name="T8" fmla="*/ 30 w 185"/>
                  <a:gd name="T9" fmla="*/ 36 h 111"/>
                  <a:gd name="T10" fmla="*/ 21 w 185"/>
                  <a:gd name="T11" fmla="*/ 27 h 111"/>
                  <a:gd name="T12" fmla="*/ 11 w 185"/>
                  <a:gd name="T13" fmla="*/ 30 h 111"/>
                  <a:gd name="T14" fmla="*/ 1 w 185"/>
                  <a:gd name="T15" fmla="*/ 88 h 111"/>
                  <a:gd name="T16" fmla="*/ 10 w 185"/>
                  <a:gd name="T17" fmla="*/ 97 h 111"/>
                  <a:gd name="T18" fmla="*/ 68 w 185"/>
                  <a:gd name="T19" fmla="*/ 87 h 111"/>
                  <a:gd name="T20" fmla="*/ 71 w 185"/>
                  <a:gd name="T21" fmla="*/ 77 h 111"/>
                  <a:gd name="T22" fmla="*/ 62 w 185"/>
                  <a:gd name="T23" fmla="*/ 68 h 111"/>
                  <a:gd name="T24" fmla="*/ 56 w 185"/>
                  <a:gd name="T25" fmla="*/ 63 h 111"/>
                  <a:gd name="T26" fmla="*/ 86 w 185"/>
                  <a:gd name="T27" fmla="*/ 34 h 111"/>
                  <a:gd name="T28" fmla="*/ 157 w 185"/>
                  <a:gd name="T29" fmla="*/ 104 h 111"/>
                  <a:gd name="T30" fmla="*/ 179 w 185"/>
                  <a:gd name="T31" fmla="*/ 104 h 111"/>
                  <a:gd name="T32" fmla="*/ 179 w 185"/>
                  <a:gd name="T33" fmla="*/ 82 h 111"/>
                  <a:gd name="T34" fmla="*/ 97 w 185"/>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111">
                    <a:moveTo>
                      <a:pt x="97" y="0"/>
                    </a:moveTo>
                    <a:cubicBezTo>
                      <a:pt x="74" y="0"/>
                      <a:pt x="74" y="0"/>
                      <a:pt x="74" y="0"/>
                    </a:cubicBezTo>
                    <a:cubicBezTo>
                      <a:pt x="34" y="40"/>
                      <a:pt x="34" y="40"/>
                      <a:pt x="34" y="40"/>
                    </a:cubicBezTo>
                    <a:cubicBezTo>
                      <a:pt x="30" y="36"/>
                      <a:pt x="30" y="36"/>
                      <a:pt x="30" y="36"/>
                    </a:cubicBezTo>
                    <a:cubicBezTo>
                      <a:pt x="30" y="36"/>
                      <a:pt x="30" y="36"/>
                      <a:pt x="30" y="36"/>
                    </a:cubicBezTo>
                    <a:cubicBezTo>
                      <a:pt x="21" y="27"/>
                      <a:pt x="21" y="27"/>
                      <a:pt x="21" y="27"/>
                    </a:cubicBezTo>
                    <a:cubicBezTo>
                      <a:pt x="16" y="23"/>
                      <a:pt x="12" y="24"/>
                      <a:pt x="11" y="30"/>
                    </a:cubicBezTo>
                    <a:cubicBezTo>
                      <a:pt x="1" y="88"/>
                      <a:pt x="1" y="88"/>
                      <a:pt x="1" y="88"/>
                    </a:cubicBezTo>
                    <a:cubicBezTo>
                      <a:pt x="0" y="94"/>
                      <a:pt x="4" y="98"/>
                      <a:pt x="10" y="97"/>
                    </a:cubicBezTo>
                    <a:cubicBezTo>
                      <a:pt x="68" y="87"/>
                      <a:pt x="68" y="87"/>
                      <a:pt x="68" y="87"/>
                    </a:cubicBezTo>
                    <a:cubicBezTo>
                      <a:pt x="73" y="86"/>
                      <a:pt x="75" y="81"/>
                      <a:pt x="71" y="77"/>
                    </a:cubicBezTo>
                    <a:cubicBezTo>
                      <a:pt x="62" y="68"/>
                      <a:pt x="62" y="68"/>
                      <a:pt x="62" y="68"/>
                    </a:cubicBezTo>
                    <a:cubicBezTo>
                      <a:pt x="56" y="63"/>
                      <a:pt x="56" y="63"/>
                      <a:pt x="56" y="63"/>
                    </a:cubicBezTo>
                    <a:cubicBezTo>
                      <a:pt x="86" y="34"/>
                      <a:pt x="86" y="34"/>
                      <a:pt x="86" y="34"/>
                    </a:cubicBezTo>
                    <a:cubicBezTo>
                      <a:pt x="157" y="104"/>
                      <a:pt x="157" y="104"/>
                      <a:pt x="157" y="104"/>
                    </a:cubicBezTo>
                    <a:cubicBezTo>
                      <a:pt x="163" y="111"/>
                      <a:pt x="173" y="111"/>
                      <a:pt x="179" y="104"/>
                    </a:cubicBezTo>
                    <a:cubicBezTo>
                      <a:pt x="185" y="98"/>
                      <a:pt x="185" y="88"/>
                      <a:pt x="179" y="82"/>
                    </a:cubicBezTo>
                    <a:lnTo>
                      <a:pt x="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0" name="Freeform 99"/>
              <p:cNvSpPr>
                <a:spLocks/>
              </p:cNvSpPr>
              <p:nvPr/>
            </p:nvSpPr>
            <p:spPr bwMode="auto">
              <a:xfrm>
                <a:off x="1714500" y="2049463"/>
                <a:ext cx="119063" cy="168275"/>
              </a:xfrm>
              <a:custGeom>
                <a:avLst/>
                <a:gdLst>
                  <a:gd name="T0" fmla="*/ 65 w 131"/>
                  <a:gd name="T1" fmla="*/ 27 h 187"/>
                  <a:gd name="T2" fmla="*/ 66 w 131"/>
                  <a:gd name="T3" fmla="*/ 21 h 187"/>
                  <a:gd name="T4" fmla="*/ 66 w 131"/>
                  <a:gd name="T5" fmla="*/ 21 h 187"/>
                  <a:gd name="T6" fmla="*/ 69 w 131"/>
                  <a:gd name="T7" fmla="*/ 9 h 187"/>
                  <a:gd name="T8" fmla="*/ 62 w 131"/>
                  <a:gd name="T9" fmla="*/ 2 h 187"/>
                  <a:gd name="T10" fmla="*/ 7 w 131"/>
                  <a:gd name="T11" fmla="*/ 22 h 187"/>
                  <a:gd name="T12" fmla="*/ 3 w 131"/>
                  <a:gd name="T13" fmla="*/ 34 h 187"/>
                  <a:gd name="T14" fmla="*/ 41 w 131"/>
                  <a:gd name="T15" fmla="*/ 79 h 187"/>
                  <a:gd name="T16" fmla="*/ 51 w 131"/>
                  <a:gd name="T17" fmla="*/ 77 h 187"/>
                  <a:gd name="T18" fmla="*/ 54 w 131"/>
                  <a:gd name="T19" fmla="*/ 65 h 187"/>
                  <a:gd name="T20" fmla="*/ 56 w 131"/>
                  <a:gd name="T21" fmla="*/ 58 h 187"/>
                  <a:gd name="T22" fmla="*/ 96 w 131"/>
                  <a:gd name="T23" fmla="*/ 68 h 187"/>
                  <a:gd name="T24" fmla="*/ 70 w 131"/>
                  <a:gd name="T25" fmla="*/ 165 h 187"/>
                  <a:gd name="T26" fmla="*/ 82 w 131"/>
                  <a:gd name="T27" fmla="*/ 185 h 187"/>
                  <a:gd name="T28" fmla="*/ 101 w 131"/>
                  <a:gd name="T29" fmla="*/ 173 h 187"/>
                  <a:gd name="T30" fmla="*/ 131 w 131"/>
                  <a:gd name="T31" fmla="*/ 61 h 187"/>
                  <a:gd name="T32" fmla="*/ 120 w 131"/>
                  <a:gd name="T33" fmla="*/ 42 h 187"/>
                  <a:gd name="T34" fmla="*/ 65 w 131"/>
                  <a:gd name="T35" fmla="*/ 2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87">
                    <a:moveTo>
                      <a:pt x="65" y="27"/>
                    </a:moveTo>
                    <a:cubicBezTo>
                      <a:pt x="66" y="21"/>
                      <a:pt x="66" y="21"/>
                      <a:pt x="66" y="21"/>
                    </a:cubicBezTo>
                    <a:cubicBezTo>
                      <a:pt x="66" y="21"/>
                      <a:pt x="66" y="21"/>
                      <a:pt x="66" y="21"/>
                    </a:cubicBezTo>
                    <a:cubicBezTo>
                      <a:pt x="69" y="9"/>
                      <a:pt x="69" y="9"/>
                      <a:pt x="69" y="9"/>
                    </a:cubicBezTo>
                    <a:cubicBezTo>
                      <a:pt x="71" y="3"/>
                      <a:pt x="68" y="0"/>
                      <a:pt x="62" y="2"/>
                    </a:cubicBezTo>
                    <a:cubicBezTo>
                      <a:pt x="7" y="22"/>
                      <a:pt x="7" y="22"/>
                      <a:pt x="7" y="22"/>
                    </a:cubicBezTo>
                    <a:cubicBezTo>
                      <a:pt x="1" y="24"/>
                      <a:pt x="0" y="30"/>
                      <a:pt x="3" y="34"/>
                    </a:cubicBezTo>
                    <a:cubicBezTo>
                      <a:pt x="41" y="79"/>
                      <a:pt x="41" y="79"/>
                      <a:pt x="41" y="79"/>
                    </a:cubicBezTo>
                    <a:cubicBezTo>
                      <a:pt x="45" y="84"/>
                      <a:pt x="50" y="83"/>
                      <a:pt x="51" y="77"/>
                    </a:cubicBezTo>
                    <a:cubicBezTo>
                      <a:pt x="54" y="65"/>
                      <a:pt x="54" y="65"/>
                      <a:pt x="54" y="65"/>
                    </a:cubicBezTo>
                    <a:cubicBezTo>
                      <a:pt x="56" y="58"/>
                      <a:pt x="56" y="58"/>
                      <a:pt x="56" y="58"/>
                    </a:cubicBezTo>
                    <a:cubicBezTo>
                      <a:pt x="96" y="68"/>
                      <a:pt x="96" y="68"/>
                      <a:pt x="96" y="68"/>
                    </a:cubicBezTo>
                    <a:cubicBezTo>
                      <a:pt x="70" y="165"/>
                      <a:pt x="70" y="165"/>
                      <a:pt x="70" y="165"/>
                    </a:cubicBezTo>
                    <a:cubicBezTo>
                      <a:pt x="68" y="174"/>
                      <a:pt x="73" y="182"/>
                      <a:pt x="82" y="185"/>
                    </a:cubicBezTo>
                    <a:cubicBezTo>
                      <a:pt x="90" y="187"/>
                      <a:pt x="99" y="182"/>
                      <a:pt x="101" y="173"/>
                    </a:cubicBezTo>
                    <a:cubicBezTo>
                      <a:pt x="131" y="61"/>
                      <a:pt x="131" y="61"/>
                      <a:pt x="131" y="61"/>
                    </a:cubicBezTo>
                    <a:cubicBezTo>
                      <a:pt x="120" y="42"/>
                      <a:pt x="120" y="42"/>
                      <a:pt x="120" y="42"/>
                    </a:cubicBezTo>
                    <a:lnTo>
                      <a:pt x="6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1" name="Freeform 100"/>
              <p:cNvSpPr>
                <a:spLocks/>
              </p:cNvSpPr>
              <p:nvPr/>
            </p:nvSpPr>
            <p:spPr bwMode="auto">
              <a:xfrm>
                <a:off x="2005013" y="1882775"/>
                <a:ext cx="119063" cy="168275"/>
              </a:xfrm>
              <a:custGeom>
                <a:avLst/>
                <a:gdLst>
                  <a:gd name="T0" fmla="*/ 67 w 132"/>
                  <a:gd name="T1" fmla="*/ 160 h 187"/>
                  <a:gd name="T2" fmla="*/ 65 w 132"/>
                  <a:gd name="T3" fmla="*/ 165 h 187"/>
                  <a:gd name="T4" fmla="*/ 65 w 132"/>
                  <a:gd name="T5" fmla="*/ 166 h 187"/>
                  <a:gd name="T6" fmla="*/ 62 w 132"/>
                  <a:gd name="T7" fmla="*/ 178 h 187"/>
                  <a:gd name="T8" fmla="*/ 69 w 132"/>
                  <a:gd name="T9" fmla="*/ 185 h 187"/>
                  <a:gd name="T10" fmla="*/ 125 w 132"/>
                  <a:gd name="T11" fmla="*/ 165 h 187"/>
                  <a:gd name="T12" fmla="*/ 128 w 132"/>
                  <a:gd name="T13" fmla="*/ 152 h 187"/>
                  <a:gd name="T14" fmla="*/ 90 w 132"/>
                  <a:gd name="T15" fmla="*/ 107 h 187"/>
                  <a:gd name="T16" fmla="*/ 80 w 132"/>
                  <a:gd name="T17" fmla="*/ 110 h 187"/>
                  <a:gd name="T18" fmla="*/ 77 w 132"/>
                  <a:gd name="T19" fmla="*/ 122 h 187"/>
                  <a:gd name="T20" fmla="*/ 75 w 132"/>
                  <a:gd name="T21" fmla="*/ 129 h 187"/>
                  <a:gd name="T22" fmla="*/ 35 w 132"/>
                  <a:gd name="T23" fmla="*/ 118 h 187"/>
                  <a:gd name="T24" fmla="*/ 61 w 132"/>
                  <a:gd name="T25" fmla="*/ 22 h 187"/>
                  <a:gd name="T26" fmla="*/ 50 w 132"/>
                  <a:gd name="T27" fmla="*/ 2 h 187"/>
                  <a:gd name="T28" fmla="*/ 30 w 132"/>
                  <a:gd name="T29" fmla="*/ 13 h 187"/>
                  <a:gd name="T30" fmla="*/ 0 w 132"/>
                  <a:gd name="T31" fmla="*/ 125 h 187"/>
                  <a:gd name="T32" fmla="*/ 11 w 132"/>
                  <a:gd name="T33" fmla="*/ 145 h 187"/>
                  <a:gd name="T34" fmla="*/ 67 w 132"/>
                  <a:gd name="T35"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7">
                    <a:moveTo>
                      <a:pt x="67" y="160"/>
                    </a:moveTo>
                    <a:cubicBezTo>
                      <a:pt x="65" y="165"/>
                      <a:pt x="65" y="165"/>
                      <a:pt x="65" y="165"/>
                    </a:cubicBezTo>
                    <a:cubicBezTo>
                      <a:pt x="65" y="166"/>
                      <a:pt x="65" y="166"/>
                      <a:pt x="65" y="166"/>
                    </a:cubicBezTo>
                    <a:cubicBezTo>
                      <a:pt x="62" y="178"/>
                      <a:pt x="62" y="178"/>
                      <a:pt x="62" y="178"/>
                    </a:cubicBezTo>
                    <a:cubicBezTo>
                      <a:pt x="60" y="184"/>
                      <a:pt x="64" y="187"/>
                      <a:pt x="69" y="185"/>
                    </a:cubicBezTo>
                    <a:cubicBezTo>
                      <a:pt x="125" y="165"/>
                      <a:pt x="125" y="165"/>
                      <a:pt x="125" y="165"/>
                    </a:cubicBezTo>
                    <a:cubicBezTo>
                      <a:pt x="130" y="163"/>
                      <a:pt x="132" y="157"/>
                      <a:pt x="128" y="152"/>
                    </a:cubicBezTo>
                    <a:cubicBezTo>
                      <a:pt x="90" y="107"/>
                      <a:pt x="90" y="107"/>
                      <a:pt x="90" y="107"/>
                    </a:cubicBezTo>
                    <a:cubicBezTo>
                      <a:pt x="86" y="103"/>
                      <a:pt x="82" y="104"/>
                      <a:pt x="80" y="110"/>
                    </a:cubicBezTo>
                    <a:cubicBezTo>
                      <a:pt x="77" y="122"/>
                      <a:pt x="77" y="122"/>
                      <a:pt x="77" y="122"/>
                    </a:cubicBezTo>
                    <a:cubicBezTo>
                      <a:pt x="75" y="129"/>
                      <a:pt x="75" y="129"/>
                      <a:pt x="75" y="129"/>
                    </a:cubicBezTo>
                    <a:cubicBezTo>
                      <a:pt x="35" y="118"/>
                      <a:pt x="35" y="118"/>
                      <a:pt x="35" y="118"/>
                    </a:cubicBezTo>
                    <a:cubicBezTo>
                      <a:pt x="61" y="22"/>
                      <a:pt x="61" y="22"/>
                      <a:pt x="61" y="22"/>
                    </a:cubicBezTo>
                    <a:cubicBezTo>
                      <a:pt x="63" y="13"/>
                      <a:pt x="58" y="4"/>
                      <a:pt x="50" y="2"/>
                    </a:cubicBezTo>
                    <a:cubicBezTo>
                      <a:pt x="41" y="0"/>
                      <a:pt x="32" y="5"/>
                      <a:pt x="30" y="13"/>
                    </a:cubicBezTo>
                    <a:cubicBezTo>
                      <a:pt x="0" y="125"/>
                      <a:pt x="0" y="125"/>
                      <a:pt x="0" y="125"/>
                    </a:cubicBezTo>
                    <a:cubicBezTo>
                      <a:pt x="11" y="145"/>
                      <a:pt x="11" y="145"/>
                      <a:pt x="11" y="145"/>
                    </a:cubicBezTo>
                    <a:lnTo>
                      <a:pt x="67"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2" name="Freeform 101"/>
              <p:cNvSpPr>
                <a:spLocks/>
              </p:cNvSpPr>
              <p:nvPr/>
            </p:nvSpPr>
            <p:spPr bwMode="auto">
              <a:xfrm>
                <a:off x="1990725" y="2068513"/>
                <a:ext cx="139700" cy="147637"/>
              </a:xfrm>
              <a:custGeom>
                <a:avLst/>
                <a:gdLst>
                  <a:gd name="T0" fmla="*/ 154 w 156"/>
                  <a:gd name="T1" fmla="*/ 14 h 164"/>
                  <a:gd name="T2" fmla="*/ 134 w 156"/>
                  <a:gd name="T3" fmla="*/ 3 h 164"/>
                  <a:gd name="T4" fmla="*/ 22 w 156"/>
                  <a:gd name="T5" fmla="*/ 33 h 164"/>
                  <a:gd name="T6" fmla="*/ 11 w 156"/>
                  <a:gd name="T7" fmla="*/ 52 h 164"/>
                  <a:gd name="T8" fmla="*/ 25 w 156"/>
                  <a:gd name="T9" fmla="*/ 108 h 164"/>
                  <a:gd name="T10" fmla="*/ 20 w 156"/>
                  <a:gd name="T11" fmla="*/ 109 h 164"/>
                  <a:gd name="T12" fmla="*/ 20 w 156"/>
                  <a:gd name="T13" fmla="*/ 109 h 164"/>
                  <a:gd name="T14" fmla="*/ 7 w 156"/>
                  <a:gd name="T15" fmla="*/ 113 h 164"/>
                  <a:gd name="T16" fmla="*/ 5 w 156"/>
                  <a:gd name="T17" fmla="*/ 123 h 164"/>
                  <a:gd name="T18" fmla="*/ 50 w 156"/>
                  <a:gd name="T19" fmla="*/ 160 h 164"/>
                  <a:gd name="T20" fmla="*/ 62 w 156"/>
                  <a:gd name="T21" fmla="*/ 157 h 164"/>
                  <a:gd name="T22" fmla="*/ 82 w 156"/>
                  <a:gd name="T23" fmla="*/ 102 h 164"/>
                  <a:gd name="T24" fmla="*/ 76 w 156"/>
                  <a:gd name="T25" fmla="*/ 94 h 164"/>
                  <a:gd name="T26" fmla="*/ 63 w 156"/>
                  <a:gd name="T27" fmla="*/ 98 h 164"/>
                  <a:gd name="T28" fmla="*/ 56 w 156"/>
                  <a:gd name="T29" fmla="*/ 100 h 164"/>
                  <a:gd name="T30" fmla="*/ 46 w 156"/>
                  <a:gd name="T31" fmla="*/ 60 h 164"/>
                  <a:gd name="T32" fmla="*/ 142 w 156"/>
                  <a:gd name="T33" fmla="*/ 34 h 164"/>
                  <a:gd name="T34" fmla="*/ 154 w 156"/>
                  <a:gd name="T35"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64">
                    <a:moveTo>
                      <a:pt x="154" y="14"/>
                    </a:moveTo>
                    <a:cubicBezTo>
                      <a:pt x="151" y="6"/>
                      <a:pt x="142" y="0"/>
                      <a:pt x="134" y="3"/>
                    </a:cubicBezTo>
                    <a:cubicBezTo>
                      <a:pt x="22" y="33"/>
                      <a:pt x="22" y="33"/>
                      <a:pt x="22" y="33"/>
                    </a:cubicBezTo>
                    <a:cubicBezTo>
                      <a:pt x="11" y="52"/>
                      <a:pt x="11" y="52"/>
                      <a:pt x="11" y="52"/>
                    </a:cubicBezTo>
                    <a:cubicBezTo>
                      <a:pt x="25" y="108"/>
                      <a:pt x="25" y="108"/>
                      <a:pt x="25" y="108"/>
                    </a:cubicBezTo>
                    <a:cubicBezTo>
                      <a:pt x="20" y="109"/>
                      <a:pt x="20" y="109"/>
                      <a:pt x="20" y="109"/>
                    </a:cubicBezTo>
                    <a:cubicBezTo>
                      <a:pt x="20" y="109"/>
                      <a:pt x="20" y="109"/>
                      <a:pt x="20" y="109"/>
                    </a:cubicBezTo>
                    <a:cubicBezTo>
                      <a:pt x="7" y="113"/>
                      <a:pt x="7" y="113"/>
                      <a:pt x="7" y="113"/>
                    </a:cubicBezTo>
                    <a:cubicBezTo>
                      <a:pt x="1" y="114"/>
                      <a:pt x="0" y="119"/>
                      <a:pt x="5" y="123"/>
                    </a:cubicBezTo>
                    <a:cubicBezTo>
                      <a:pt x="50" y="160"/>
                      <a:pt x="50" y="160"/>
                      <a:pt x="50" y="160"/>
                    </a:cubicBezTo>
                    <a:cubicBezTo>
                      <a:pt x="55" y="164"/>
                      <a:pt x="60" y="163"/>
                      <a:pt x="62" y="157"/>
                    </a:cubicBezTo>
                    <a:cubicBezTo>
                      <a:pt x="82" y="102"/>
                      <a:pt x="82" y="102"/>
                      <a:pt x="82" y="102"/>
                    </a:cubicBezTo>
                    <a:cubicBezTo>
                      <a:pt x="85" y="96"/>
                      <a:pt x="81" y="93"/>
                      <a:pt x="76" y="94"/>
                    </a:cubicBezTo>
                    <a:cubicBezTo>
                      <a:pt x="63" y="98"/>
                      <a:pt x="63" y="98"/>
                      <a:pt x="63" y="98"/>
                    </a:cubicBezTo>
                    <a:cubicBezTo>
                      <a:pt x="56" y="100"/>
                      <a:pt x="56" y="100"/>
                      <a:pt x="56" y="100"/>
                    </a:cubicBezTo>
                    <a:cubicBezTo>
                      <a:pt x="46" y="60"/>
                      <a:pt x="46" y="60"/>
                      <a:pt x="46" y="60"/>
                    </a:cubicBezTo>
                    <a:cubicBezTo>
                      <a:pt x="142" y="34"/>
                      <a:pt x="142" y="34"/>
                      <a:pt x="142" y="34"/>
                    </a:cubicBezTo>
                    <a:cubicBezTo>
                      <a:pt x="151" y="31"/>
                      <a:pt x="156" y="23"/>
                      <a:pt x="15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3" name="Freeform 102"/>
              <p:cNvSpPr>
                <a:spLocks/>
              </p:cNvSpPr>
              <p:nvPr/>
            </p:nvSpPr>
            <p:spPr bwMode="auto">
              <a:xfrm>
                <a:off x="1708150" y="1884363"/>
                <a:ext cx="139700" cy="147637"/>
              </a:xfrm>
              <a:custGeom>
                <a:avLst/>
                <a:gdLst>
                  <a:gd name="T0" fmla="*/ 22 w 156"/>
                  <a:gd name="T1" fmla="*/ 162 h 164"/>
                  <a:gd name="T2" fmla="*/ 134 w 156"/>
                  <a:gd name="T3" fmla="*/ 132 h 164"/>
                  <a:gd name="T4" fmla="*/ 146 w 156"/>
                  <a:gd name="T5" fmla="*/ 112 h 164"/>
                  <a:gd name="T6" fmla="*/ 131 w 156"/>
                  <a:gd name="T7" fmla="*/ 57 h 164"/>
                  <a:gd name="T8" fmla="*/ 136 w 156"/>
                  <a:gd name="T9" fmla="*/ 55 h 164"/>
                  <a:gd name="T10" fmla="*/ 137 w 156"/>
                  <a:gd name="T11" fmla="*/ 55 h 164"/>
                  <a:gd name="T12" fmla="*/ 149 w 156"/>
                  <a:gd name="T13" fmla="*/ 52 h 164"/>
                  <a:gd name="T14" fmla="*/ 151 w 156"/>
                  <a:gd name="T15" fmla="*/ 42 h 164"/>
                  <a:gd name="T16" fmla="*/ 106 w 156"/>
                  <a:gd name="T17" fmla="*/ 4 h 164"/>
                  <a:gd name="T18" fmla="*/ 94 w 156"/>
                  <a:gd name="T19" fmla="*/ 7 h 164"/>
                  <a:gd name="T20" fmla="*/ 74 w 156"/>
                  <a:gd name="T21" fmla="*/ 63 h 164"/>
                  <a:gd name="T22" fmla="*/ 81 w 156"/>
                  <a:gd name="T23" fmla="*/ 70 h 164"/>
                  <a:gd name="T24" fmla="*/ 93 w 156"/>
                  <a:gd name="T25" fmla="*/ 67 h 164"/>
                  <a:gd name="T26" fmla="*/ 100 w 156"/>
                  <a:gd name="T27" fmla="*/ 65 h 164"/>
                  <a:gd name="T28" fmla="*/ 111 w 156"/>
                  <a:gd name="T29" fmla="*/ 105 h 164"/>
                  <a:gd name="T30" fmla="*/ 14 w 156"/>
                  <a:gd name="T31" fmla="*/ 131 h 164"/>
                  <a:gd name="T32" fmla="*/ 3 w 156"/>
                  <a:gd name="T33" fmla="*/ 151 h 164"/>
                  <a:gd name="T34" fmla="*/ 22 w 156"/>
                  <a:gd name="T35" fmla="*/ 16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64">
                    <a:moveTo>
                      <a:pt x="22" y="162"/>
                    </a:moveTo>
                    <a:cubicBezTo>
                      <a:pt x="134" y="132"/>
                      <a:pt x="134" y="132"/>
                      <a:pt x="134" y="132"/>
                    </a:cubicBezTo>
                    <a:cubicBezTo>
                      <a:pt x="146" y="112"/>
                      <a:pt x="146" y="112"/>
                      <a:pt x="146" y="112"/>
                    </a:cubicBezTo>
                    <a:cubicBezTo>
                      <a:pt x="131" y="57"/>
                      <a:pt x="131" y="57"/>
                      <a:pt x="131" y="57"/>
                    </a:cubicBezTo>
                    <a:cubicBezTo>
                      <a:pt x="136" y="55"/>
                      <a:pt x="136" y="55"/>
                      <a:pt x="136" y="55"/>
                    </a:cubicBezTo>
                    <a:cubicBezTo>
                      <a:pt x="137" y="55"/>
                      <a:pt x="137" y="55"/>
                      <a:pt x="137" y="55"/>
                    </a:cubicBezTo>
                    <a:cubicBezTo>
                      <a:pt x="149" y="52"/>
                      <a:pt x="149" y="52"/>
                      <a:pt x="149" y="52"/>
                    </a:cubicBezTo>
                    <a:cubicBezTo>
                      <a:pt x="155" y="50"/>
                      <a:pt x="156" y="46"/>
                      <a:pt x="151" y="42"/>
                    </a:cubicBezTo>
                    <a:cubicBezTo>
                      <a:pt x="106" y="4"/>
                      <a:pt x="106" y="4"/>
                      <a:pt x="106" y="4"/>
                    </a:cubicBezTo>
                    <a:cubicBezTo>
                      <a:pt x="102" y="0"/>
                      <a:pt x="96" y="2"/>
                      <a:pt x="94" y="7"/>
                    </a:cubicBezTo>
                    <a:cubicBezTo>
                      <a:pt x="74" y="63"/>
                      <a:pt x="74" y="63"/>
                      <a:pt x="74" y="63"/>
                    </a:cubicBezTo>
                    <a:cubicBezTo>
                      <a:pt x="72" y="68"/>
                      <a:pt x="75" y="72"/>
                      <a:pt x="81" y="70"/>
                    </a:cubicBezTo>
                    <a:cubicBezTo>
                      <a:pt x="93" y="67"/>
                      <a:pt x="93" y="67"/>
                      <a:pt x="93" y="67"/>
                    </a:cubicBezTo>
                    <a:cubicBezTo>
                      <a:pt x="100" y="65"/>
                      <a:pt x="100" y="65"/>
                      <a:pt x="100" y="65"/>
                    </a:cubicBezTo>
                    <a:cubicBezTo>
                      <a:pt x="111" y="105"/>
                      <a:pt x="111" y="105"/>
                      <a:pt x="111" y="105"/>
                    </a:cubicBezTo>
                    <a:cubicBezTo>
                      <a:pt x="14" y="131"/>
                      <a:pt x="14" y="131"/>
                      <a:pt x="14" y="131"/>
                    </a:cubicBezTo>
                    <a:cubicBezTo>
                      <a:pt x="6" y="133"/>
                      <a:pt x="0" y="142"/>
                      <a:pt x="3" y="151"/>
                    </a:cubicBezTo>
                    <a:cubicBezTo>
                      <a:pt x="5" y="159"/>
                      <a:pt x="14" y="164"/>
                      <a:pt x="22"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96" name="TextBox 95"/>
            <p:cNvSpPr txBox="1"/>
            <p:nvPr/>
          </p:nvSpPr>
          <p:spPr>
            <a:xfrm>
              <a:off x="3082883" y="224698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IPS</a:t>
              </a:r>
            </a:p>
          </p:txBody>
        </p:sp>
      </p:grpSp>
      <p:sp>
        <p:nvSpPr>
          <p:cNvPr id="104" name="TextBox 103"/>
          <p:cNvSpPr txBox="1"/>
          <p:nvPr/>
        </p:nvSpPr>
        <p:spPr>
          <a:xfrm>
            <a:off x="7969260" y="3525473"/>
            <a:ext cx="901785" cy="37317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Policy Enforcement</a:t>
            </a:r>
            <a:endParaRPr lang="en-US" sz="900" dirty="0">
              <a:solidFill>
                <a:srgbClr val="000000"/>
              </a:solidFill>
              <a:latin typeface="Franklin Gothic Book"/>
            </a:endParaRPr>
          </a:p>
        </p:txBody>
      </p:sp>
      <p:sp>
        <p:nvSpPr>
          <p:cNvPr id="105" name="TextBox 104"/>
          <p:cNvSpPr txBox="1"/>
          <p:nvPr/>
        </p:nvSpPr>
        <p:spPr>
          <a:xfrm>
            <a:off x="5836894" y="4413196"/>
            <a:ext cx="743384" cy="3718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Scale-Out</a:t>
            </a:r>
          </a:p>
          <a:p>
            <a:pPr algn="ctr">
              <a:lnSpc>
                <a:spcPts val="1080"/>
              </a:lnSpc>
            </a:pPr>
            <a:r>
              <a:rPr lang="en-US" sz="900" dirty="0">
                <a:solidFill>
                  <a:srgbClr val="000000"/>
                </a:solidFill>
                <a:latin typeface="Franklin Gothic Book"/>
                <a:cs typeface="Franklin Gothic Book"/>
              </a:rPr>
              <a:t>for Growth</a:t>
            </a:r>
          </a:p>
        </p:txBody>
      </p:sp>
      <p:cxnSp>
        <p:nvCxnSpPr>
          <p:cNvPr id="106" name="Straight Arrow Connector 105"/>
          <p:cNvCxnSpPr/>
          <p:nvPr/>
        </p:nvCxnSpPr>
        <p:spPr>
          <a:xfrm>
            <a:off x="6528489" y="4091324"/>
            <a:ext cx="0" cy="880212"/>
          </a:xfrm>
          <a:prstGeom prst="straightConnector1">
            <a:avLst/>
          </a:prstGeom>
          <a:ln w="28575" cmpd="sng">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7848806" y="5192541"/>
            <a:ext cx="1120618" cy="2333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Defense-in-Depth</a:t>
            </a:r>
          </a:p>
        </p:txBody>
      </p:sp>
      <p:sp>
        <p:nvSpPr>
          <p:cNvPr id="108" name="Freeform 107"/>
          <p:cNvSpPr>
            <a:spLocks/>
          </p:cNvSpPr>
          <p:nvPr/>
        </p:nvSpPr>
        <p:spPr bwMode="auto">
          <a:xfrm>
            <a:off x="9594974" y="173852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09" name="TextBox 108"/>
          <p:cNvSpPr txBox="1"/>
          <p:nvPr/>
        </p:nvSpPr>
        <p:spPr>
          <a:xfrm>
            <a:off x="9559051" y="1710872"/>
            <a:ext cx="1092853" cy="26520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Application Services</a:t>
            </a:r>
            <a:endParaRPr lang="en-US" sz="700" dirty="0">
              <a:solidFill>
                <a:srgbClr val="FFFFFF"/>
              </a:solidFill>
              <a:latin typeface="Franklin Gothic Book"/>
            </a:endParaRPr>
          </a:p>
        </p:txBody>
      </p:sp>
      <p:grpSp>
        <p:nvGrpSpPr>
          <p:cNvPr id="110" name="Group 109"/>
          <p:cNvGrpSpPr/>
          <p:nvPr/>
        </p:nvGrpSpPr>
        <p:grpSpPr>
          <a:xfrm>
            <a:off x="11071143" y="2205160"/>
            <a:ext cx="723147" cy="652784"/>
            <a:chOff x="3732212" y="5181600"/>
            <a:chExt cx="1140110" cy="1029173"/>
          </a:xfrm>
        </p:grpSpPr>
        <p:sp>
          <p:nvSpPr>
            <p:cNvPr id="111" name="Freeform 110"/>
            <p:cNvSpPr>
              <a:spLocks noEditPoints="1"/>
            </p:cNvSpPr>
            <p:nvPr/>
          </p:nvSpPr>
          <p:spPr bwMode="auto">
            <a:xfrm>
              <a:off x="3960812" y="5181600"/>
              <a:ext cx="725978" cy="687186"/>
            </a:xfrm>
            <a:custGeom>
              <a:avLst/>
              <a:gdLst>
                <a:gd name="T0" fmla="*/ 456 w 553"/>
                <a:gd name="T1" fmla="*/ 0 h 524"/>
                <a:gd name="T2" fmla="*/ 210 w 553"/>
                <a:gd name="T3" fmla="*/ 0 h 524"/>
                <a:gd name="T4" fmla="*/ 113 w 553"/>
                <a:gd name="T5" fmla="*/ 97 h 524"/>
                <a:gd name="T6" fmla="*/ 113 w 553"/>
                <a:gd name="T7" fmla="*/ 143 h 524"/>
                <a:gd name="T8" fmla="*/ 97 w 553"/>
                <a:gd name="T9" fmla="*/ 143 h 524"/>
                <a:gd name="T10" fmla="*/ 0 w 553"/>
                <a:gd name="T11" fmla="*/ 240 h 524"/>
                <a:gd name="T12" fmla="*/ 0 w 553"/>
                <a:gd name="T13" fmla="*/ 427 h 524"/>
                <a:gd name="T14" fmla="*/ 97 w 553"/>
                <a:gd name="T15" fmla="*/ 524 h 524"/>
                <a:gd name="T16" fmla="*/ 343 w 553"/>
                <a:gd name="T17" fmla="*/ 524 h 524"/>
                <a:gd name="T18" fmla="*/ 440 w 553"/>
                <a:gd name="T19" fmla="*/ 427 h 524"/>
                <a:gd name="T20" fmla="*/ 440 w 553"/>
                <a:gd name="T21" fmla="*/ 381 h 524"/>
                <a:gd name="T22" fmla="*/ 456 w 553"/>
                <a:gd name="T23" fmla="*/ 381 h 524"/>
                <a:gd name="T24" fmla="*/ 553 w 553"/>
                <a:gd name="T25" fmla="*/ 284 h 524"/>
                <a:gd name="T26" fmla="*/ 553 w 553"/>
                <a:gd name="T27" fmla="*/ 97 h 524"/>
                <a:gd name="T28" fmla="*/ 456 w 553"/>
                <a:gd name="T29" fmla="*/ 0 h 524"/>
                <a:gd name="T30" fmla="*/ 190 w 553"/>
                <a:gd name="T31" fmla="*/ 22 h 524"/>
                <a:gd name="T32" fmla="*/ 217 w 553"/>
                <a:gd name="T33" fmla="*/ 49 h 524"/>
                <a:gd name="T34" fmla="*/ 190 w 553"/>
                <a:gd name="T35" fmla="*/ 76 h 524"/>
                <a:gd name="T36" fmla="*/ 164 w 553"/>
                <a:gd name="T37" fmla="*/ 49 h 524"/>
                <a:gd name="T38" fmla="*/ 190 w 553"/>
                <a:gd name="T39" fmla="*/ 22 h 524"/>
                <a:gd name="T40" fmla="*/ 77 w 553"/>
                <a:gd name="T41" fmla="*/ 165 h 524"/>
                <a:gd name="T42" fmla="*/ 104 w 553"/>
                <a:gd name="T43" fmla="*/ 192 h 524"/>
                <a:gd name="T44" fmla="*/ 77 w 553"/>
                <a:gd name="T45" fmla="*/ 219 h 524"/>
                <a:gd name="T46" fmla="*/ 50 w 553"/>
                <a:gd name="T47" fmla="*/ 192 h 524"/>
                <a:gd name="T48" fmla="*/ 77 w 553"/>
                <a:gd name="T49" fmla="*/ 165 h 524"/>
                <a:gd name="T50" fmla="*/ 395 w 553"/>
                <a:gd name="T51" fmla="*/ 427 h 524"/>
                <a:gd name="T52" fmla="*/ 343 w 553"/>
                <a:gd name="T53" fmla="*/ 480 h 524"/>
                <a:gd name="T54" fmla="*/ 97 w 553"/>
                <a:gd name="T55" fmla="*/ 480 h 524"/>
                <a:gd name="T56" fmla="*/ 44 w 553"/>
                <a:gd name="T57" fmla="*/ 427 h 524"/>
                <a:gd name="T58" fmla="*/ 44 w 553"/>
                <a:gd name="T59" fmla="*/ 240 h 524"/>
                <a:gd name="T60" fmla="*/ 45 w 553"/>
                <a:gd name="T61" fmla="*/ 230 h 524"/>
                <a:gd name="T62" fmla="*/ 394 w 553"/>
                <a:gd name="T63" fmla="*/ 230 h 524"/>
                <a:gd name="T64" fmla="*/ 395 w 553"/>
                <a:gd name="T65" fmla="*/ 240 h 524"/>
                <a:gd name="T66" fmla="*/ 395 w 553"/>
                <a:gd name="T67" fmla="*/ 427 h 524"/>
                <a:gd name="T68" fmla="*/ 509 w 553"/>
                <a:gd name="T69" fmla="*/ 284 h 524"/>
                <a:gd name="T70" fmla="*/ 456 w 553"/>
                <a:gd name="T71" fmla="*/ 336 h 524"/>
                <a:gd name="T72" fmla="*/ 440 w 553"/>
                <a:gd name="T73" fmla="*/ 336 h 524"/>
                <a:gd name="T74" fmla="*/ 440 w 553"/>
                <a:gd name="T75" fmla="*/ 240 h 524"/>
                <a:gd name="T76" fmla="*/ 343 w 553"/>
                <a:gd name="T77" fmla="*/ 143 h 524"/>
                <a:gd name="T78" fmla="*/ 158 w 553"/>
                <a:gd name="T79" fmla="*/ 143 h 524"/>
                <a:gd name="T80" fmla="*/ 158 w 553"/>
                <a:gd name="T81" fmla="*/ 97 h 524"/>
                <a:gd name="T82" fmla="*/ 159 w 553"/>
                <a:gd name="T83" fmla="*/ 86 h 524"/>
                <a:gd name="T84" fmla="*/ 508 w 553"/>
                <a:gd name="T85" fmla="*/ 86 h 524"/>
                <a:gd name="T86" fmla="*/ 509 w 553"/>
                <a:gd name="T87" fmla="*/ 97 h 524"/>
                <a:gd name="T88" fmla="*/ 509 w 553"/>
                <a:gd name="T89" fmla="*/ 28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524">
                  <a:moveTo>
                    <a:pt x="456" y="0"/>
                  </a:moveTo>
                  <a:cubicBezTo>
                    <a:pt x="210" y="0"/>
                    <a:pt x="210" y="0"/>
                    <a:pt x="210" y="0"/>
                  </a:cubicBezTo>
                  <a:cubicBezTo>
                    <a:pt x="157" y="0"/>
                    <a:pt x="113" y="44"/>
                    <a:pt x="113" y="97"/>
                  </a:cubicBezTo>
                  <a:cubicBezTo>
                    <a:pt x="113" y="143"/>
                    <a:pt x="113" y="143"/>
                    <a:pt x="113" y="143"/>
                  </a:cubicBezTo>
                  <a:cubicBezTo>
                    <a:pt x="97" y="143"/>
                    <a:pt x="97" y="143"/>
                    <a:pt x="97" y="143"/>
                  </a:cubicBezTo>
                  <a:cubicBezTo>
                    <a:pt x="43" y="143"/>
                    <a:pt x="0" y="187"/>
                    <a:pt x="0" y="240"/>
                  </a:cubicBezTo>
                  <a:cubicBezTo>
                    <a:pt x="0" y="427"/>
                    <a:pt x="0" y="427"/>
                    <a:pt x="0" y="427"/>
                  </a:cubicBezTo>
                  <a:cubicBezTo>
                    <a:pt x="0" y="480"/>
                    <a:pt x="43" y="524"/>
                    <a:pt x="97" y="524"/>
                  </a:cubicBezTo>
                  <a:cubicBezTo>
                    <a:pt x="343" y="524"/>
                    <a:pt x="343" y="524"/>
                    <a:pt x="343" y="524"/>
                  </a:cubicBezTo>
                  <a:cubicBezTo>
                    <a:pt x="396" y="524"/>
                    <a:pt x="440" y="480"/>
                    <a:pt x="440" y="427"/>
                  </a:cubicBezTo>
                  <a:cubicBezTo>
                    <a:pt x="440" y="381"/>
                    <a:pt x="440" y="381"/>
                    <a:pt x="440" y="381"/>
                  </a:cubicBezTo>
                  <a:cubicBezTo>
                    <a:pt x="456" y="381"/>
                    <a:pt x="456" y="381"/>
                    <a:pt x="456" y="381"/>
                  </a:cubicBezTo>
                  <a:cubicBezTo>
                    <a:pt x="510" y="381"/>
                    <a:pt x="553" y="337"/>
                    <a:pt x="553" y="284"/>
                  </a:cubicBezTo>
                  <a:cubicBezTo>
                    <a:pt x="553" y="97"/>
                    <a:pt x="553" y="97"/>
                    <a:pt x="553" y="97"/>
                  </a:cubicBezTo>
                  <a:cubicBezTo>
                    <a:pt x="553" y="44"/>
                    <a:pt x="510" y="0"/>
                    <a:pt x="456" y="0"/>
                  </a:cubicBezTo>
                  <a:close/>
                  <a:moveTo>
                    <a:pt x="190" y="22"/>
                  </a:moveTo>
                  <a:cubicBezTo>
                    <a:pt x="205" y="22"/>
                    <a:pt x="217" y="34"/>
                    <a:pt x="217" y="49"/>
                  </a:cubicBezTo>
                  <a:cubicBezTo>
                    <a:pt x="217" y="64"/>
                    <a:pt x="205" y="76"/>
                    <a:pt x="190" y="76"/>
                  </a:cubicBezTo>
                  <a:cubicBezTo>
                    <a:pt x="176" y="76"/>
                    <a:pt x="164" y="64"/>
                    <a:pt x="164" y="49"/>
                  </a:cubicBezTo>
                  <a:cubicBezTo>
                    <a:pt x="164" y="34"/>
                    <a:pt x="176" y="22"/>
                    <a:pt x="190" y="22"/>
                  </a:cubicBezTo>
                  <a:close/>
                  <a:moveTo>
                    <a:pt x="77" y="165"/>
                  </a:moveTo>
                  <a:cubicBezTo>
                    <a:pt x="92" y="165"/>
                    <a:pt x="104" y="177"/>
                    <a:pt x="104" y="192"/>
                  </a:cubicBezTo>
                  <a:cubicBezTo>
                    <a:pt x="104" y="207"/>
                    <a:pt x="92" y="219"/>
                    <a:pt x="77" y="219"/>
                  </a:cubicBezTo>
                  <a:cubicBezTo>
                    <a:pt x="62" y="219"/>
                    <a:pt x="50" y="207"/>
                    <a:pt x="50" y="192"/>
                  </a:cubicBezTo>
                  <a:cubicBezTo>
                    <a:pt x="50" y="177"/>
                    <a:pt x="62" y="165"/>
                    <a:pt x="77" y="165"/>
                  </a:cubicBezTo>
                  <a:close/>
                  <a:moveTo>
                    <a:pt x="395" y="427"/>
                  </a:moveTo>
                  <a:cubicBezTo>
                    <a:pt x="395" y="456"/>
                    <a:pt x="372" y="480"/>
                    <a:pt x="343" y="480"/>
                  </a:cubicBezTo>
                  <a:cubicBezTo>
                    <a:pt x="97" y="480"/>
                    <a:pt x="97" y="480"/>
                    <a:pt x="97" y="480"/>
                  </a:cubicBezTo>
                  <a:cubicBezTo>
                    <a:pt x="68" y="480"/>
                    <a:pt x="44" y="456"/>
                    <a:pt x="44" y="427"/>
                  </a:cubicBezTo>
                  <a:cubicBezTo>
                    <a:pt x="44" y="240"/>
                    <a:pt x="44" y="240"/>
                    <a:pt x="44" y="240"/>
                  </a:cubicBezTo>
                  <a:cubicBezTo>
                    <a:pt x="44" y="237"/>
                    <a:pt x="45" y="233"/>
                    <a:pt x="45" y="230"/>
                  </a:cubicBezTo>
                  <a:cubicBezTo>
                    <a:pt x="394" y="230"/>
                    <a:pt x="394" y="230"/>
                    <a:pt x="394" y="230"/>
                  </a:cubicBezTo>
                  <a:cubicBezTo>
                    <a:pt x="395" y="233"/>
                    <a:pt x="395" y="237"/>
                    <a:pt x="395" y="240"/>
                  </a:cubicBezTo>
                  <a:lnTo>
                    <a:pt x="395" y="427"/>
                  </a:lnTo>
                  <a:close/>
                  <a:moveTo>
                    <a:pt x="509" y="284"/>
                  </a:moveTo>
                  <a:cubicBezTo>
                    <a:pt x="509" y="313"/>
                    <a:pt x="485" y="336"/>
                    <a:pt x="456" y="336"/>
                  </a:cubicBezTo>
                  <a:cubicBezTo>
                    <a:pt x="440" y="336"/>
                    <a:pt x="440" y="336"/>
                    <a:pt x="440" y="336"/>
                  </a:cubicBezTo>
                  <a:cubicBezTo>
                    <a:pt x="440" y="240"/>
                    <a:pt x="440" y="240"/>
                    <a:pt x="440" y="240"/>
                  </a:cubicBezTo>
                  <a:cubicBezTo>
                    <a:pt x="440" y="187"/>
                    <a:pt x="396" y="143"/>
                    <a:pt x="343" y="143"/>
                  </a:cubicBezTo>
                  <a:cubicBezTo>
                    <a:pt x="158" y="143"/>
                    <a:pt x="158" y="143"/>
                    <a:pt x="158" y="143"/>
                  </a:cubicBezTo>
                  <a:cubicBezTo>
                    <a:pt x="158" y="97"/>
                    <a:pt x="158" y="97"/>
                    <a:pt x="158" y="97"/>
                  </a:cubicBezTo>
                  <a:cubicBezTo>
                    <a:pt x="158" y="93"/>
                    <a:pt x="158" y="90"/>
                    <a:pt x="159" y="86"/>
                  </a:cubicBezTo>
                  <a:cubicBezTo>
                    <a:pt x="508" y="86"/>
                    <a:pt x="508" y="86"/>
                    <a:pt x="508" y="86"/>
                  </a:cubicBezTo>
                  <a:cubicBezTo>
                    <a:pt x="508" y="90"/>
                    <a:pt x="509" y="93"/>
                    <a:pt x="509" y="97"/>
                  </a:cubicBezTo>
                  <a:lnTo>
                    <a:pt x="509" y="284"/>
                  </a:lnTo>
                  <a:close/>
                </a:path>
              </a:pathLst>
            </a:custGeom>
            <a:solidFill>
              <a:srgbClr val="4D4D4F"/>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p>
          </p:txBody>
        </p:sp>
        <p:sp>
          <p:nvSpPr>
            <p:cNvPr id="112" name="TextBox 111"/>
            <p:cNvSpPr txBox="1"/>
            <p:nvPr/>
          </p:nvSpPr>
          <p:spPr>
            <a:xfrm>
              <a:off x="3732212" y="5865041"/>
              <a:ext cx="1140110" cy="3457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cs typeface="Franklin Gothic Book"/>
                </a:rPr>
                <a:t>Apps</a:t>
              </a:r>
            </a:p>
          </p:txBody>
        </p:sp>
      </p:grpSp>
      <p:pic>
        <p:nvPicPr>
          <p:cNvPr id="113" name="Picture 112" descr="funnel-3app.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7477518" y="3395871"/>
            <a:ext cx="1874931" cy="569708"/>
          </a:xfrm>
          <a:prstGeom prst="rect">
            <a:avLst/>
          </a:prstGeom>
        </p:spPr>
      </p:pic>
      <p:sp>
        <p:nvSpPr>
          <p:cNvPr id="114" name="Freeform 113"/>
          <p:cNvSpPr>
            <a:spLocks/>
          </p:cNvSpPr>
          <p:nvPr/>
        </p:nvSpPr>
        <p:spPr bwMode="auto">
          <a:xfrm>
            <a:off x="7596689" y="3892930"/>
            <a:ext cx="1655966" cy="193567"/>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15" name="TextBox 114"/>
          <p:cNvSpPr txBox="1"/>
          <p:nvPr/>
        </p:nvSpPr>
        <p:spPr>
          <a:xfrm>
            <a:off x="7729686" y="3892930"/>
            <a:ext cx="1388193" cy="19107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Security Services</a:t>
            </a:r>
          </a:p>
        </p:txBody>
      </p:sp>
      <p:cxnSp>
        <p:nvCxnSpPr>
          <p:cNvPr id="116" name="Straight Arrow Connector 115"/>
          <p:cNvCxnSpPr/>
          <p:nvPr/>
        </p:nvCxnSpPr>
        <p:spPr>
          <a:xfrm flipH="1">
            <a:off x="6986647" y="5160153"/>
            <a:ext cx="2748327" cy="0"/>
          </a:xfrm>
          <a:prstGeom prst="straightConnector1">
            <a:avLst/>
          </a:prstGeom>
          <a:ln w="28575" cmpd="sng">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6221" y="5791200"/>
            <a:ext cx="1823591" cy="533400"/>
          </a:xfrm>
          <a:prstGeom prst="rect">
            <a:avLst/>
          </a:prstGeom>
        </p:spPr>
      </p:pic>
      <p:pic>
        <p:nvPicPr>
          <p:cNvPr id="118" name="Picture 1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94612" y="5712705"/>
            <a:ext cx="1828800" cy="688095"/>
          </a:xfrm>
          <a:prstGeom prst="rect">
            <a:avLst/>
          </a:prstGeom>
        </p:spPr>
      </p:pic>
      <p:pic>
        <p:nvPicPr>
          <p:cNvPr id="119" name="Picture 1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21855" y="5506869"/>
            <a:ext cx="1811357" cy="1122531"/>
          </a:xfrm>
          <a:prstGeom prst="rect">
            <a:avLst/>
          </a:prstGeom>
        </p:spPr>
      </p:pic>
      <p:sp>
        <p:nvSpPr>
          <p:cNvPr id="120" name="Rounded Rectangle 119"/>
          <p:cNvSpPr/>
          <p:nvPr/>
        </p:nvSpPr>
        <p:spPr>
          <a:xfrm>
            <a:off x="912812" y="1752600"/>
            <a:ext cx="3404283" cy="442675"/>
          </a:xfrm>
          <a:prstGeom prst="roundRect">
            <a:avLst/>
          </a:prstGeom>
          <a:gradFill>
            <a:gsLst>
              <a:gs pos="0">
                <a:schemeClr val="accent1"/>
              </a:gs>
              <a:gs pos="100000">
                <a:schemeClr val="accent1">
                  <a:lumMod val="50000"/>
                </a:schemeClr>
              </a:gs>
            </a:gsLst>
            <a:lin ang="0" scaled="1"/>
          </a:gra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spAutoFit/>
          </a:bodyPr>
          <a:lstStyle/>
          <a:p>
            <a:pPr algn="ctr"/>
            <a:r>
              <a:rPr lang="en-US" sz="2000" dirty="0">
                <a:solidFill>
                  <a:schemeClr val="bg1"/>
                </a:solidFill>
                <a:effectLst>
                  <a:outerShdw blurRad="25400" dist="25400" dir="2700000" algn="tl">
                    <a:srgbClr val="000000">
                      <a:alpha val="0"/>
                    </a:srgbClr>
                  </a:outerShdw>
                </a:effectLst>
              </a:rPr>
              <a:t>Visibility and Control</a:t>
            </a:r>
          </a:p>
        </p:txBody>
      </p:sp>
      <p:sp>
        <p:nvSpPr>
          <p:cNvPr id="121" name="Text Placeholder 8"/>
          <p:cNvSpPr txBox="1">
            <a:spLocks/>
          </p:cNvSpPr>
          <p:nvPr/>
        </p:nvSpPr>
        <p:spPr>
          <a:xfrm>
            <a:off x="844674" y="3543529"/>
            <a:ext cx="3540556" cy="811913"/>
          </a:xfrm>
          <a:prstGeom prst="rect">
            <a:avLst/>
          </a:prstGeom>
        </p:spPr>
        <p:txBody>
          <a:bodyPr lIns="91432" tIns="45717" rIns="91432" bIns="45717">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900" dirty="0">
                <a:solidFill>
                  <a:srgbClr val="4D4D4F"/>
                </a:solidFill>
                <a:cs typeface="Franklin Gothic Book"/>
              </a:rPr>
              <a:t>Scale SSL across multiple security devices that are either blind or challenged with SSL performance to defend against encrypted threats</a:t>
            </a:r>
          </a:p>
        </p:txBody>
      </p:sp>
      <p:pic>
        <p:nvPicPr>
          <p:cNvPr id="122" name="Picture 121" descr="inspection.em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5274" y="2443528"/>
            <a:ext cx="936680" cy="950455"/>
          </a:xfrm>
          <a:prstGeom prst="rect">
            <a:avLst/>
          </a:prstGeom>
        </p:spPr>
      </p:pic>
    </p:spTree>
    <p:custDataLst>
      <p:tags r:id="rId1"/>
    </p:custDataLst>
    <p:extLst>
      <p:ext uri="{BB962C8B-B14F-4D97-AF65-F5344CB8AC3E}">
        <p14:creationId xmlns:p14="http://schemas.microsoft.com/office/powerpoint/2010/main" val="380089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Passive SSL Inspection technologies (IPS/WAF/NGFW/</a:t>
            </a:r>
            <a:r>
              <a:rPr lang="en-US" sz="2000" dirty="0" err="1"/>
              <a:t>etc</a:t>
            </a:r>
            <a:r>
              <a:rPr lang="en-US" sz="2000" dirty="0"/>
              <a:t>) require RSA-style session establishment because they work by doing a MITM using the server private key!</a:t>
            </a:r>
          </a:p>
          <a:p>
            <a:pPr marL="0" indent="0">
              <a:buNone/>
            </a:pPr>
            <a:r>
              <a:rPr lang="en-US" sz="2000" dirty="0"/>
              <a:t>Implementing PFS better protects your data, but it will probably blind your security appliances.</a:t>
            </a:r>
          </a:p>
          <a:p>
            <a:r>
              <a:rPr lang="en-US" sz="2000" dirty="0"/>
              <a:t>This includes </a:t>
            </a:r>
            <a:r>
              <a:rPr lang="en-US" sz="2000" u="sng" dirty="0"/>
              <a:t>all passive span-mode devices</a:t>
            </a:r>
            <a:r>
              <a:rPr lang="en-US" sz="2000" dirty="0"/>
              <a:t>. </a:t>
            </a:r>
          </a:p>
          <a:p>
            <a:r>
              <a:rPr lang="en-US" sz="2000" dirty="0"/>
              <a:t>This includes almost all passive bridge-mode devices—because they typically use the same a clone and decrypt model in bridge- and span- mode to inspect a copy of the traffic for inspection. </a:t>
            </a:r>
          </a:p>
          <a:p>
            <a:r>
              <a:rPr lang="en-US" sz="2000" dirty="0"/>
              <a:t>Only devices (including BIG-IP) that terminate SSL and then re-encrypt the traffic in a new, internal session will provide SSL Visibility if PFS is enabled.</a:t>
            </a:r>
          </a:p>
          <a:p>
            <a:pPr marL="0" indent="0">
              <a:buNone/>
            </a:pPr>
            <a:r>
              <a:rPr lang="en-US" sz="2000" i="1" dirty="0">
                <a:solidFill>
                  <a:srgbClr val="FF0000"/>
                </a:solidFill>
              </a:rPr>
              <a:t>At a bare minimum, providing adequate confidentiality for sensitive data will require you to re-architect your security infrastructure. </a:t>
            </a:r>
          </a:p>
        </p:txBody>
      </p:sp>
      <p:sp>
        <p:nvSpPr>
          <p:cNvPr id="2" name="Title 1"/>
          <p:cNvSpPr>
            <a:spLocks noGrp="1"/>
          </p:cNvSpPr>
          <p:nvPr>
            <p:ph type="title"/>
          </p:nvPr>
        </p:nvSpPr>
        <p:spPr/>
        <p:txBody>
          <a:bodyPr/>
          <a:lstStyle/>
          <a:p>
            <a:r>
              <a:rPr lang="en-US" dirty="0"/>
              <a:t>Perfect Forward Secrecy Sidebar: Security Design Implications</a:t>
            </a:r>
          </a:p>
        </p:txBody>
      </p:sp>
    </p:spTree>
    <p:extLst>
      <p:ext uri="{BB962C8B-B14F-4D97-AF65-F5344CB8AC3E}">
        <p14:creationId xmlns:p14="http://schemas.microsoft.com/office/powerpoint/2010/main" val="8484433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6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1" y="2103121"/>
            <a:ext cx="10360501" cy="1021079"/>
          </a:xfrm>
        </p:spPr>
        <p:txBody>
          <a:bodyPr/>
          <a:lstStyle/>
          <a:p>
            <a:r>
              <a:rPr lang="en-US" dirty="0"/>
              <a:t>Logging: System</a:t>
            </a:r>
            <a:endParaRPr lang="en-US" sz="4400" dirty="0"/>
          </a:p>
        </p:txBody>
      </p:sp>
    </p:spTree>
    <p:extLst>
      <p:ext uri="{BB962C8B-B14F-4D97-AF65-F5344CB8AC3E}">
        <p14:creationId xmlns:p14="http://schemas.microsoft.com/office/powerpoint/2010/main" val="128727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4820" y="1189910"/>
            <a:ext cx="11506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Arial" panose="020B0604020202020204" pitchFamily="34" charset="0"/>
              </a:rPr>
              <a:t>The BIG-IP logging s</a:t>
            </a:r>
            <a:r>
              <a:rPr kumimoji="0" lang="en-US" altLang="en-US" sz="2400" b="0" i="0" u="none" strike="noStrike" cap="none" normalizeH="0" baseline="0" dirty="0">
                <a:ln>
                  <a:noFill/>
                </a:ln>
                <a:solidFill>
                  <a:schemeClr val="tx1"/>
                </a:solidFill>
                <a:effectLst/>
                <a:latin typeface="Arial" panose="020B0604020202020204" pitchFamily="34" charset="0"/>
              </a:rPr>
              <a:t>ystem provides two local logging destinations: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sng" strike="noStrike" cap="none" normalizeH="0" baseline="0" dirty="0">
                <a:ln>
                  <a:noFill/>
                </a:ln>
                <a:solidFill>
                  <a:srgbClr val="0000FF"/>
                </a:solidFill>
                <a:effectLst/>
                <a:latin typeface="Arial" panose="020B0604020202020204" pitchFamily="34" charset="0"/>
              </a:rPr>
              <a:t>local-</a:t>
            </a:r>
            <a:r>
              <a:rPr kumimoji="0" lang="en-US" altLang="en-US" sz="2400" b="1" i="0" u="sng" strike="noStrike" cap="none" normalizeH="0" baseline="0" dirty="0" err="1">
                <a:ln>
                  <a:noFill/>
                </a:ln>
                <a:solidFill>
                  <a:srgbClr val="0000FF"/>
                </a:solidFill>
                <a:effectLst/>
                <a:latin typeface="Arial" panose="020B0604020202020204" pitchFamily="34" charset="0"/>
              </a:rPr>
              <a:t>db</a:t>
            </a:r>
            <a:r>
              <a:rPr kumimoji="0" lang="en-US" altLang="en-US" sz="2400" b="0" i="0" u="none" strike="noStrike" cap="none" normalizeH="0" baseline="0" dirty="0">
                <a:ln>
                  <a:noFill/>
                </a:ln>
                <a:solidFill>
                  <a:srgbClr val="0000FF"/>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Causes the system to store log messages in the local MySQL database. Log messages published to this destination can be displayed in the BIG-IP Configuration utility.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sng" strike="noStrike" cap="none" normalizeH="0" baseline="0" dirty="0">
                <a:ln>
                  <a:noFill/>
                </a:ln>
                <a:solidFill>
                  <a:srgbClr val="0000FF"/>
                </a:solidFill>
                <a:effectLst/>
                <a:latin typeface="Arial" panose="020B0604020202020204" pitchFamily="34" charset="0"/>
              </a:rPr>
              <a:t>local-syslog</a:t>
            </a:r>
            <a:r>
              <a:rPr kumimoji="0" lang="en-US" altLang="en-US" sz="2400" b="0" i="0" u="none" strike="noStrike" cap="none" normalizeH="0" baseline="0" dirty="0">
                <a:ln>
                  <a:noFill/>
                </a:ln>
                <a:solidFill>
                  <a:srgbClr val="0000FF"/>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Causes the system to store log messages in the local Syslog database. Log messages published to this destination are not available for display in the BIG-IP Configuration utility.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Note: Users cannot define additional local logging destinations.  The BIG-IP system provides a default log publisher for local logging, sys-</a:t>
            </a:r>
            <a:r>
              <a:rPr kumimoji="0" lang="en-US" altLang="en-US" sz="2000" b="0" i="0" u="none" strike="noStrike" cap="none" normalizeH="0" baseline="0" dirty="0" err="1">
                <a:ln>
                  <a:noFill/>
                </a:ln>
                <a:solidFill>
                  <a:schemeClr val="tx1"/>
                </a:solidFill>
                <a:effectLst/>
                <a:latin typeface="Arial" panose="020B0604020202020204" pitchFamily="34" charset="0"/>
              </a:rPr>
              <a:t>db</a:t>
            </a:r>
            <a:r>
              <a:rPr kumimoji="0" lang="en-US" altLang="en-US" sz="2000" b="0" i="0" u="none" strike="noStrike" cap="none" normalizeH="0" baseline="0" dirty="0">
                <a:ln>
                  <a:noFill/>
                </a:ln>
                <a:solidFill>
                  <a:schemeClr val="tx1"/>
                </a:solidFill>
                <a:effectLst/>
                <a:latin typeface="Arial" panose="020B0604020202020204" pitchFamily="34" charset="0"/>
              </a:rPr>
              <a:t>-access-publisher; initially, it is configured to publish to the local-</a:t>
            </a:r>
            <a:r>
              <a:rPr kumimoji="0" lang="en-US" altLang="en-US" sz="2000" b="0" i="0" u="none" strike="noStrike" cap="none" normalizeH="0" baseline="0" dirty="0" err="1">
                <a:ln>
                  <a:noFill/>
                </a:ln>
                <a:solidFill>
                  <a:schemeClr val="tx1"/>
                </a:solidFill>
                <a:effectLst/>
                <a:latin typeface="Arial" panose="020B0604020202020204" pitchFamily="34" charset="0"/>
              </a:rPr>
              <a:t>db</a:t>
            </a:r>
            <a:r>
              <a:rPr kumimoji="0" lang="en-US" altLang="en-US" sz="2000" b="0" i="0" u="none" strike="noStrike" cap="none" normalizeH="0" baseline="0" dirty="0">
                <a:ln>
                  <a:noFill/>
                </a:ln>
                <a:solidFill>
                  <a:schemeClr val="tx1"/>
                </a:solidFill>
                <a:effectLst/>
                <a:latin typeface="Arial" panose="020B0604020202020204" pitchFamily="34" charset="0"/>
              </a:rPr>
              <a:t> destination and the local-syslog destination. Users can create other log publishers for local logging. </a:t>
            </a:r>
          </a:p>
        </p:txBody>
      </p:sp>
      <p:sp>
        <p:nvSpPr>
          <p:cNvPr id="6" name="Title 2"/>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Logging Destinations</a:t>
            </a:r>
          </a:p>
        </p:txBody>
      </p:sp>
    </p:spTree>
    <p:extLst>
      <p:ext uri="{BB962C8B-B14F-4D97-AF65-F5344CB8AC3E}">
        <p14:creationId xmlns:p14="http://schemas.microsoft.com/office/powerpoint/2010/main" val="174437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0812" y="2209800"/>
            <a:ext cx="11763375" cy="4086225"/>
          </a:xfrm>
          <a:prstGeom prst="rect">
            <a:avLst/>
          </a:prstGeom>
        </p:spPr>
      </p:pic>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Facilities</a:t>
            </a:r>
          </a:p>
        </p:txBody>
      </p:sp>
      <p:sp>
        <p:nvSpPr>
          <p:cNvPr id="5" name="Rectangle 4"/>
          <p:cNvSpPr/>
          <p:nvPr/>
        </p:nvSpPr>
        <p:spPr>
          <a:xfrm>
            <a:off x="150812" y="1143000"/>
            <a:ext cx="11763375" cy="830997"/>
          </a:xfrm>
          <a:prstGeom prst="rect">
            <a:avLst/>
          </a:prstGeom>
        </p:spPr>
        <p:txBody>
          <a:bodyPr wrap="square">
            <a:spAutoFit/>
          </a:bodyPr>
          <a:lstStyle/>
          <a:p>
            <a:r>
              <a:rPr lang="en-US" sz="2400" dirty="0"/>
              <a:t>The following facilities are available on the BIG-IP system. Each facility handles messages for specific elements of the system:</a:t>
            </a:r>
          </a:p>
        </p:txBody>
      </p:sp>
    </p:spTree>
    <p:extLst>
      <p:ext uri="{BB962C8B-B14F-4D97-AF65-F5344CB8AC3E}">
        <p14:creationId xmlns:p14="http://schemas.microsoft.com/office/powerpoint/2010/main" val="80732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7012" y="1143000"/>
            <a:ext cx="11763375" cy="3219451"/>
            <a:chOff x="212724" y="1385887"/>
            <a:chExt cx="11763375" cy="3219451"/>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724" y="1385887"/>
              <a:ext cx="11763375" cy="442913"/>
            </a:xfrm>
            <a:prstGeom prst="rect">
              <a:avLst/>
            </a:prstGeom>
          </p:spPr>
        </p:pic>
        <p:pic>
          <p:nvPicPr>
            <p:cNvPr id="4" name="Picture 3"/>
            <p:cNvPicPr>
              <a:picLocks noChangeAspect="1"/>
            </p:cNvPicPr>
            <p:nvPr/>
          </p:nvPicPr>
          <p:blipFill>
            <a:blip r:embed="rId3"/>
            <a:stretch>
              <a:fillRect/>
            </a:stretch>
          </p:blipFill>
          <p:spPr>
            <a:xfrm>
              <a:off x="212724" y="1752600"/>
              <a:ext cx="11763375" cy="2486025"/>
            </a:xfrm>
            <a:prstGeom prst="rect">
              <a:avLst/>
            </a:prstGeom>
          </p:spPr>
        </p:pic>
        <p:pic>
          <p:nvPicPr>
            <p:cNvPr id="5" name="Picture 4"/>
            <p:cNvPicPr>
              <a:picLocks noChangeAspect="1"/>
            </p:cNvPicPr>
            <p:nvPr/>
          </p:nvPicPr>
          <p:blipFill>
            <a:blip r:embed="rId4"/>
            <a:stretch>
              <a:fillRect/>
            </a:stretch>
          </p:blipFill>
          <p:spPr>
            <a:xfrm>
              <a:off x="212724" y="4176713"/>
              <a:ext cx="11763375" cy="428625"/>
            </a:xfrm>
            <a:prstGeom prst="rect">
              <a:avLst/>
            </a:prstGeom>
          </p:spPr>
        </p:pic>
      </p:grpSp>
      <p:sp>
        <p:nvSpPr>
          <p:cNvPr id="7"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Facilities: Additional</a:t>
            </a:r>
          </a:p>
        </p:txBody>
      </p:sp>
      <p:sp>
        <p:nvSpPr>
          <p:cNvPr id="8" name="Rectangle 7"/>
          <p:cNvSpPr/>
          <p:nvPr/>
        </p:nvSpPr>
        <p:spPr>
          <a:xfrm>
            <a:off x="227012" y="4421843"/>
            <a:ext cx="11763375" cy="369332"/>
          </a:xfrm>
          <a:prstGeom prst="rect">
            <a:avLst/>
          </a:prstGeom>
        </p:spPr>
        <p:txBody>
          <a:bodyPr wrap="square">
            <a:spAutoFit/>
          </a:bodyPr>
          <a:lstStyle/>
          <a:p>
            <a:pPr lvl="0" defTabSz="914400" eaLnBrk="0" fontAlgn="base" hangingPunct="0">
              <a:spcBef>
                <a:spcPct val="0"/>
              </a:spcBef>
              <a:spcAft>
                <a:spcPct val="0"/>
              </a:spcAft>
            </a:pPr>
            <a:r>
              <a:rPr lang="en-US" altLang="en-US" sz="1800" dirty="0">
                <a:latin typeface="Arial" panose="020B0604020202020204" pitchFamily="34" charset="0"/>
              </a:rPr>
              <a:t>Additional facilitates used in troubleshooting and diagnostics</a:t>
            </a:r>
          </a:p>
        </p:txBody>
      </p:sp>
    </p:spTree>
    <p:extLst>
      <p:ext uri="{BB962C8B-B14F-4D97-AF65-F5344CB8AC3E}">
        <p14:creationId xmlns:p14="http://schemas.microsoft.com/office/powerpoint/2010/main" val="362737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212" y="3200400"/>
            <a:ext cx="11582400" cy="3209925"/>
          </a:xfrm>
          <a:prstGeom prst="rect">
            <a:avLst/>
          </a:prstGeom>
        </p:spPr>
      </p:pic>
      <p:sp>
        <p:nvSpPr>
          <p:cNvPr id="3" name="Rectangle 2"/>
          <p:cNvSpPr/>
          <p:nvPr/>
        </p:nvSpPr>
        <p:spPr>
          <a:xfrm>
            <a:off x="328518" y="1417320"/>
            <a:ext cx="11426825" cy="1200329"/>
          </a:xfrm>
          <a:prstGeom prst="rect">
            <a:avLst/>
          </a:prstGeom>
        </p:spPr>
        <p:txBody>
          <a:bodyPr wrap="square">
            <a:spAutoFit/>
          </a:bodyPr>
          <a:lstStyle/>
          <a:p>
            <a:r>
              <a:rPr lang="en-US" sz="2400" dirty="0">
                <a:latin typeface="Arial" panose="020B0604020202020204" pitchFamily="34" charset="0"/>
              </a:rPr>
              <a:t>Higher levels contain all the messages for lower levels. For example, the </a:t>
            </a:r>
            <a:r>
              <a:rPr lang="en-US" sz="2400" i="1" dirty="0">
                <a:solidFill>
                  <a:srgbClr val="FF0000"/>
                </a:solidFill>
                <a:latin typeface="Arial" panose="020B0604020202020204" pitchFamily="34" charset="0"/>
              </a:rPr>
              <a:t>alert </a:t>
            </a:r>
          </a:p>
          <a:p>
            <a:r>
              <a:rPr lang="en-US" sz="2400" dirty="0">
                <a:latin typeface="Arial" panose="020B0604020202020204" pitchFamily="34" charset="0"/>
              </a:rPr>
              <a:t>level will generally also report all messages from the </a:t>
            </a:r>
            <a:r>
              <a:rPr lang="en-US" sz="2400" i="1" dirty="0" err="1">
                <a:solidFill>
                  <a:srgbClr val="FF0000"/>
                </a:solidFill>
                <a:latin typeface="Arial" panose="020B0604020202020204" pitchFamily="34" charset="0"/>
              </a:rPr>
              <a:t>emerg</a:t>
            </a:r>
            <a:r>
              <a:rPr lang="en-US" sz="2400" dirty="0">
                <a:solidFill>
                  <a:srgbClr val="FF0000"/>
                </a:solidFill>
                <a:latin typeface="Arial" panose="020B0604020202020204" pitchFamily="34" charset="0"/>
              </a:rPr>
              <a:t> </a:t>
            </a:r>
            <a:r>
              <a:rPr lang="en-US" sz="2400" dirty="0">
                <a:latin typeface="Arial" panose="020B0604020202020204" pitchFamily="34" charset="0"/>
              </a:rPr>
              <a:t>level, and the </a:t>
            </a:r>
            <a:r>
              <a:rPr lang="en-US" sz="2400" i="1" dirty="0">
                <a:solidFill>
                  <a:srgbClr val="FF0000"/>
                </a:solidFill>
                <a:latin typeface="Arial" panose="020B0604020202020204" pitchFamily="34" charset="0"/>
              </a:rPr>
              <a:t>debug</a:t>
            </a:r>
            <a:r>
              <a:rPr lang="en-US" sz="2400" dirty="0">
                <a:latin typeface="Arial" panose="020B0604020202020204" pitchFamily="34" charset="0"/>
              </a:rPr>
              <a:t> level will generally report all messages for all levels.</a:t>
            </a:r>
            <a:endParaRPr lang="en-US" sz="2400" dirty="0">
              <a:effectLst/>
              <a:latin typeface="Arial" panose="020B0604020202020204" pitchFamily="34" charset="0"/>
            </a:endParaRPr>
          </a:p>
        </p:txBody>
      </p:sp>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Options: Log Levels</a:t>
            </a:r>
          </a:p>
        </p:txBody>
      </p:sp>
      <p:sp>
        <p:nvSpPr>
          <p:cNvPr id="5" name="Down Arrow 4"/>
          <p:cNvSpPr/>
          <p:nvPr/>
        </p:nvSpPr>
        <p:spPr>
          <a:xfrm>
            <a:off x="11047412" y="3124200"/>
            <a:ext cx="656908" cy="3263713"/>
          </a:xfrm>
          <a:prstGeom prst="downArrow">
            <a:avLst>
              <a:gd name="adj1" fmla="val 50000"/>
              <a:gd name="adj2" fmla="val 99128"/>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22019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age0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212" y="1066800"/>
            <a:ext cx="7353300" cy="3962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image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4399" y="3543300"/>
            <a:ext cx="7362825" cy="2714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image0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5812" y="1828800"/>
            <a:ext cx="601523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Options: Log Levels</a:t>
            </a:r>
          </a:p>
        </p:txBody>
      </p:sp>
    </p:spTree>
    <p:extLst>
      <p:ext uri="{BB962C8B-B14F-4D97-AF65-F5344CB8AC3E}">
        <p14:creationId xmlns:p14="http://schemas.microsoft.com/office/powerpoint/2010/main" val="367024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447800"/>
            <a:ext cx="6553200" cy="3600986"/>
          </a:xfrm>
          <a:prstGeom prst="rect">
            <a:avLst/>
          </a:prstGeom>
        </p:spPr>
        <p:txBody>
          <a:bodyPr wrap="square">
            <a:spAutoFit/>
          </a:bodyPr>
          <a:lstStyle/>
          <a:p>
            <a:r>
              <a:rPr lang="en-US" b="1" u="sng" dirty="0"/>
              <a:t>Change the log rotation frequency</a:t>
            </a:r>
            <a:endParaRPr lang="en-US" dirty="0">
              <a:solidFill>
                <a:srgbClr val="FF0000"/>
              </a:solidFill>
            </a:endParaRPr>
          </a:p>
          <a:p>
            <a:pPr>
              <a:buFont typeface="+mj-lt"/>
              <a:buAutoNum type="arabicPeriod"/>
            </a:pPr>
            <a:r>
              <a:rPr lang="en-US" dirty="0"/>
              <a:t>Move the </a:t>
            </a:r>
            <a:r>
              <a:rPr lang="en-US" b="1" dirty="0" err="1"/>
              <a:t>logrotate</a:t>
            </a:r>
            <a:r>
              <a:rPr lang="en-US" dirty="0"/>
              <a:t> script to the appropriate </a:t>
            </a:r>
            <a:r>
              <a:rPr lang="en-US" b="1" dirty="0" err="1"/>
              <a:t>crontab</a:t>
            </a:r>
            <a:r>
              <a:rPr lang="en-US" dirty="0"/>
              <a:t> directory by using the following command syntax: mv /</a:t>
            </a:r>
            <a:r>
              <a:rPr lang="en-US" dirty="0" err="1"/>
              <a:t>etc</a:t>
            </a:r>
            <a:r>
              <a:rPr lang="en-US" dirty="0"/>
              <a:t>/</a:t>
            </a:r>
            <a:r>
              <a:rPr lang="en-US" dirty="0" err="1"/>
              <a:t>cron.daily</a:t>
            </a:r>
            <a:r>
              <a:rPr lang="en-US" dirty="0"/>
              <a:t>/</a:t>
            </a:r>
            <a:r>
              <a:rPr lang="en-US" dirty="0" err="1"/>
              <a:t>logrotate</a:t>
            </a:r>
            <a:r>
              <a:rPr lang="en-US" dirty="0"/>
              <a:t> /</a:t>
            </a:r>
            <a:r>
              <a:rPr lang="en-US" dirty="0" err="1"/>
              <a:t>etc</a:t>
            </a:r>
            <a:r>
              <a:rPr lang="en-US" dirty="0"/>
              <a:t>/&lt;</a:t>
            </a:r>
            <a:r>
              <a:rPr lang="en-US" dirty="0" err="1"/>
              <a:t>cron</a:t>
            </a:r>
            <a:r>
              <a:rPr lang="en-US" dirty="0"/>
              <a:t> directory&gt;/</a:t>
            </a:r>
          </a:p>
          <a:p>
            <a:pPr>
              <a:buFont typeface="+mj-lt"/>
              <a:buAutoNum type="arabicPeriod"/>
            </a:pPr>
            <a:r>
              <a:rPr lang="en-US" dirty="0"/>
              <a:t>In this command, replace </a:t>
            </a:r>
            <a:r>
              <a:rPr lang="en-US" b="1" dirty="0"/>
              <a:t>&lt;</a:t>
            </a:r>
            <a:r>
              <a:rPr lang="en-US" b="1" dirty="0" err="1"/>
              <a:t>cron</a:t>
            </a:r>
            <a:r>
              <a:rPr lang="en-US" b="1" dirty="0"/>
              <a:t> directory&gt;</a:t>
            </a:r>
            <a:r>
              <a:rPr lang="en-US" dirty="0"/>
              <a:t> with one of the following directories:</a:t>
            </a:r>
          </a:p>
          <a:p>
            <a:pPr marL="742950" lvl="1" indent="-285750">
              <a:buFont typeface="+mj-lt"/>
              <a:buAutoNum type="arabicPeriod"/>
            </a:pPr>
            <a:r>
              <a:rPr lang="en-US" b="1" dirty="0" err="1"/>
              <a:t>cron.daily</a:t>
            </a:r>
            <a:endParaRPr lang="en-US" dirty="0"/>
          </a:p>
          <a:p>
            <a:pPr marL="742950" lvl="1" indent="-285750">
              <a:buFont typeface="+mj-lt"/>
              <a:buAutoNum type="arabicPeriod"/>
            </a:pPr>
            <a:r>
              <a:rPr lang="en-US" b="1" dirty="0" err="1"/>
              <a:t>cron.weekly</a:t>
            </a:r>
            <a:endParaRPr lang="en-US" dirty="0"/>
          </a:p>
          <a:p>
            <a:pPr marL="742950" lvl="1" indent="-285750">
              <a:buFont typeface="+mj-lt"/>
              <a:buAutoNum type="arabicPeriod"/>
            </a:pPr>
            <a:r>
              <a:rPr lang="en-US" b="1" dirty="0" err="1"/>
              <a:t>cron.monthly</a:t>
            </a:r>
            <a:endParaRPr lang="en-US" dirty="0"/>
          </a:p>
          <a:p>
            <a:pPr>
              <a:buFont typeface="+mj-lt"/>
              <a:buAutoNum type="arabicPeriod"/>
            </a:pPr>
            <a:r>
              <a:rPr lang="en-US" dirty="0"/>
              <a:t>The BIG-IP system will use the new setting the next time the </a:t>
            </a:r>
            <a:r>
              <a:rPr lang="en-US" b="1" dirty="0" err="1"/>
              <a:t>crontab</a:t>
            </a:r>
            <a:r>
              <a:rPr lang="en-US" dirty="0"/>
              <a:t> utility runs the </a:t>
            </a:r>
            <a:r>
              <a:rPr lang="en-US" b="1" dirty="0" err="1"/>
              <a:t>logrotate</a:t>
            </a:r>
            <a:r>
              <a:rPr lang="en-US" dirty="0"/>
              <a:t> script.</a:t>
            </a:r>
          </a:p>
          <a:p>
            <a:endParaRPr lang="en-US" dirty="0"/>
          </a:p>
        </p:txBody>
      </p:sp>
      <p:sp>
        <p:nvSpPr>
          <p:cNvPr id="3"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Rotation: Changing Frequency</a:t>
            </a:r>
          </a:p>
        </p:txBody>
      </p:sp>
      <p:sp>
        <p:nvSpPr>
          <p:cNvPr id="8" name="Rectangle 7"/>
          <p:cNvSpPr/>
          <p:nvPr/>
        </p:nvSpPr>
        <p:spPr>
          <a:xfrm>
            <a:off x="7831977" y="575399"/>
            <a:ext cx="3689985" cy="384721"/>
          </a:xfrm>
          <a:prstGeom prst="rect">
            <a:avLst/>
          </a:prstGeom>
        </p:spPr>
        <p:txBody>
          <a:bodyPr wrap="none">
            <a:spAutoFit/>
          </a:bodyPr>
          <a:lstStyle/>
          <a:p>
            <a:r>
              <a:rPr lang="en-US" dirty="0">
                <a:solidFill>
                  <a:srgbClr val="FF0000"/>
                </a:solidFill>
              </a:rPr>
              <a:t>(Not supported through Upgrades)</a:t>
            </a:r>
            <a:endParaRPr lang="en-US" dirty="0"/>
          </a:p>
        </p:txBody>
      </p:sp>
      <p:sp>
        <p:nvSpPr>
          <p:cNvPr id="10" name="Rounded Rectangle 9"/>
          <p:cNvSpPr/>
          <p:nvPr/>
        </p:nvSpPr>
        <p:spPr>
          <a:xfrm>
            <a:off x="7847012" y="1570169"/>
            <a:ext cx="3704907" cy="185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Logging defaults</a:t>
            </a:r>
          </a:p>
          <a:p>
            <a:pPr marL="342900" indent="-342900">
              <a:buFont typeface="Arial" panose="020B0604020202020204" pitchFamily="34" charset="0"/>
              <a:buChar char="•"/>
            </a:pPr>
            <a:r>
              <a:rPr lang="en-US" sz="2000" dirty="0"/>
              <a:t>Rotated every 24 hours or 1Gb of Data</a:t>
            </a:r>
          </a:p>
          <a:p>
            <a:pPr marL="342900" indent="-342900">
              <a:buFont typeface="Arial" panose="020B0604020202020204" pitchFamily="34" charset="0"/>
              <a:buChar char="•"/>
            </a:pPr>
            <a:r>
              <a:rPr lang="en-US" sz="2000" dirty="0"/>
              <a:t>&gt;8 day Log deletion</a:t>
            </a:r>
          </a:p>
          <a:p>
            <a:pPr marL="342900" indent="-342900">
              <a:buFont typeface="Arial" panose="020B0604020202020204" pitchFamily="34" charset="0"/>
              <a:buChar char="•"/>
            </a:pPr>
            <a:r>
              <a:rPr lang="en-US" sz="2000" dirty="0"/>
              <a:t>Archive retention, 24 days</a:t>
            </a:r>
          </a:p>
        </p:txBody>
      </p:sp>
      <p:sp>
        <p:nvSpPr>
          <p:cNvPr id="11" name="Rectangle 10"/>
          <p:cNvSpPr/>
          <p:nvPr/>
        </p:nvSpPr>
        <p:spPr>
          <a:xfrm>
            <a:off x="7273951" y="5829896"/>
            <a:ext cx="4764061" cy="384721"/>
          </a:xfrm>
          <a:prstGeom prst="rect">
            <a:avLst/>
          </a:prstGeom>
        </p:spPr>
        <p:txBody>
          <a:bodyPr wrap="none">
            <a:spAutoFit/>
          </a:bodyPr>
          <a:lstStyle/>
          <a:p>
            <a:r>
              <a:rPr lang="en-US" dirty="0"/>
              <a:t>https://support.f5.com/csp/article/K13367</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9012" y="5791199"/>
            <a:ext cx="459277" cy="4592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1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4" y="1143000"/>
            <a:ext cx="6541384" cy="5355312"/>
          </a:xfrm>
          <a:prstGeom prst="rect">
            <a:avLst/>
          </a:prstGeom>
        </p:spPr>
        <p:txBody>
          <a:bodyPr wrap="square">
            <a:spAutoFit/>
          </a:bodyPr>
          <a:lstStyle/>
          <a:p>
            <a:r>
              <a:rPr lang="en-US" dirty="0"/>
              <a:t>The </a:t>
            </a:r>
            <a:r>
              <a:rPr lang="en-US" b="1" dirty="0" err="1"/>
              <a:t>logrotate</a:t>
            </a:r>
            <a:r>
              <a:rPr lang="en-US" dirty="0"/>
              <a:t> script deletes log files older than the number of days specified by the </a:t>
            </a:r>
            <a:r>
              <a:rPr lang="en-US" b="1" dirty="0" err="1"/>
              <a:t>Logrotate.LogAge</a:t>
            </a:r>
            <a:r>
              <a:rPr lang="en-US" dirty="0"/>
              <a:t> database variable. By default, the variable is set to </a:t>
            </a:r>
            <a:r>
              <a:rPr lang="en-US" b="1" dirty="0"/>
              <a:t>8</a:t>
            </a:r>
            <a:r>
              <a:rPr lang="en-US" dirty="0"/>
              <a:t>. </a:t>
            </a:r>
          </a:p>
          <a:p>
            <a:endParaRPr lang="en-US" b="1" dirty="0"/>
          </a:p>
          <a:p>
            <a:r>
              <a:rPr lang="en-US" b="1" dirty="0"/>
              <a:t>Impact of procedure</a:t>
            </a:r>
            <a:r>
              <a:rPr lang="en-US" dirty="0"/>
              <a:t>: Performing the following procedure should not have a negative impact on your system.</a:t>
            </a:r>
          </a:p>
          <a:p>
            <a:r>
              <a:rPr lang="en-US" dirty="0"/>
              <a:t>You can modify the </a:t>
            </a:r>
            <a:r>
              <a:rPr lang="en-US" b="1" dirty="0" err="1"/>
              <a:t>Logrotate.LogAge</a:t>
            </a:r>
            <a:r>
              <a:rPr lang="en-US" dirty="0"/>
              <a:t> database variable by performing the following procedure:</a:t>
            </a:r>
          </a:p>
          <a:p>
            <a:endParaRPr lang="en-US" dirty="0"/>
          </a:p>
          <a:p>
            <a:pPr lvl="1">
              <a:buFont typeface="+mj-lt"/>
              <a:buAutoNum type="arabicPeriod"/>
            </a:pPr>
            <a:r>
              <a:rPr lang="en-US" dirty="0"/>
              <a:t>Log in to the Traffic Management Shell (</a:t>
            </a:r>
            <a:r>
              <a:rPr lang="en-US" b="1" dirty="0" err="1"/>
              <a:t>tmsh</a:t>
            </a:r>
            <a:r>
              <a:rPr lang="en-US" dirty="0"/>
              <a:t>) by typing the following command: </a:t>
            </a:r>
            <a:r>
              <a:rPr lang="en-US" dirty="0" err="1"/>
              <a:t>tmsh</a:t>
            </a:r>
            <a:endParaRPr lang="en-US" dirty="0"/>
          </a:p>
          <a:p>
            <a:pPr lvl="1">
              <a:buFont typeface="+mj-lt"/>
              <a:buAutoNum type="arabicPeriod"/>
            </a:pPr>
            <a:r>
              <a:rPr lang="en-US" dirty="0"/>
              <a:t>Modify the age at which log files are eligible for deletion, by using the following command syntax: modify /sys </a:t>
            </a:r>
            <a:r>
              <a:rPr lang="en-US" dirty="0" err="1"/>
              <a:t>db</a:t>
            </a:r>
            <a:r>
              <a:rPr lang="en-US" dirty="0"/>
              <a:t> </a:t>
            </a:r>
            <a:r>
              <a:rPr lang="en-US" dirty="0" err="1"/>
              <a:t>logrotate.logage</a:t>
            </a:r>
            <a:r>
              <a:rPr lang="en-US" dirty="0"/>
              <a:t> value &lt;value&gt;</a:t>
            </a:r>
          </a:p>
          <a:p>
            <a:pPr lvl="1">
              <a:buFont typeface="+mj-lt"/>
              <a:buAutoNum type="arabicPeriod"/>
            </a:pPr>
            <a:r>
              <a:rPr lang="en-US" dirty="0"/>
              <a:t>In this command syntax, note the following: Legal values range from </a:t>
            </a:r>
            <a:r>
              <a:rPr lang="en-US" b="1" dirty="0"/>
              <a:t>0</a:t>
            </a:r>
            <a:r>
              <a:rPr lang="en-US" dirty="0"/>
              <a:t> to </a:t>
            </a:r>
            <a:r>
              <a:rPr lang="en-US" b="1" dirty="0"/>
              <a:t>100</a:t>
            </a:r>
            <a:endParaRPr lang="en-US" dirty="0"/>
          </a:p>
          <a:p>
            <a:pPr lvl="1">
              <a:buFont typeface="+mj-lt"/>
              <a:buAutoNum type="arabicPeriod"/>
            </a:pPr>
            <a:r>
              <a:rPr lang="en-US" dirty="0"/>
              <a:t>Save the change by typing the following command:</a:t>
            </a:r>
          </a:p>
          <a:p>
            <a:pPr lvl="1"/>
            <a:r>
              <a:rPr lang="en-US" dirty="0"/>
              <a:t> save /sys </a:t>
            </a:r>
            <a:r>
              <a:rPr lang="en-US" dirty="0" err="1"/>
              <a:t>config</a:t>
            </a:r>
            <a:endParaRPr lang="en-US" dirty="0"/>
          </a:p>
        </p:txBody>
      </p:sp>
      <p:sp>
        <p:nvSpPr>
          <p:cNvPr id="3"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Rotation: Changing Log Removal</a:t>
            </a:r>
          </a:p>
        </p:txBody>
      </p:sp>
      <p:sp>
        <p:nvSpPr>
          <p:cNvPr id="5" name="Rectangle 4"/>
          <p:cNvSpPr/>
          <p:nvPr/>
        </p:nvSpPr>
        <p:spPr>
          <a:xfrm>
            <a:off x="7273951" y="5829896"/>
            <a:ext cx="4764061" cy="384721"/>
          </a:xfrm>
          <a:prstGeom prst="rect">
            <a:avLst/>
          </a:prstGeom>
        </p:spPr>
        <p:txBody>
          <a:bodyPr wrap="none">
            <a:spAutoFit/>
          </a:bodyPr>
          <a:lstStyle/>
          <a:p>
            <a:r>
              <a:rPr lang="en-US" dirty="0"/>
              <a:t>https://support.f5.com/csp/article/K13367</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9012" y="5791199"/>
            <a:ext cx="459277" cy="459277"/>
          </a:xfrm>
          <a:prstGeom prst="rect">
            <a:avLst/>
          </a:prstGeom>
          <a:effectLst>
            <a:outerShdw blurRad="50800" dist="38100" dir="2700000" algn="tl" rotWithShape="0">
              <a:prstClr val="black">
                <a:alpha val="40000"/>
              </a:prstClr>
            </a:outerShdw>
          </a:effectLst>
        </p:spPr>
      </p:pic>
      <p:sp>
        <p:nvSpPr>
          <p:cNvPr id="7" name="Rounded Rectangle 6"/>
          <p:cNvSpPr/>
          <p:nvPr/>
        </p:nvSpPr>
        <p:spPr>
          <a:xfrm>
            <a:off x="7847012" y="1570169"/>
            <a:ext cx="3704907" cy="185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Logging defaults</a:t>
            </a:r>
          </a:p>
          <a:p>
            <a:pPr marL="342900" indent="-342900">
              <a:buFont typeface="Arial" panose="020B0604020202020204" pitchFamily="34" charset="0"/>
              <a:buChar char="•"/>
            </a:pPr>
            <a:r>
              <a:rPr lang="en-US" sz="2000" dirty="0"/>
              <a:t>Rotated every 24 hours or 1Gb of Data</a:t>
            </a:r>
          </a:p>
          <a:p>
            <a:pPr marL="342900" indent="-342900">
              <a:buFont typeface="Arial" panose="020B0604020202020204" pitchFamily="34" charset="0"/>
              <a:buChar char="•"/>
            </a:pPr>
            <a:r>
              <a:rPr lang="en-US" sz="2000" dirty="0"/>
              <a:t>&gt;8 day Log deletion</a:t>
            </a:r>
          </a:p>
          <a:p>
            <a:pPr marL="342900" indent="-342900">
              <a:buFont typeface="Arial" panose="020B0604020202020204" pitchFamily="34" charset="0"/>
              <a:buChar char="•"/>
            </a:pPr>
            <a:r>
              <a:rPr lang="en-US" sz="2000" dirty="0"/>
              <a:t>Archive retention, 24 days</a:t>
            </a:r>
          </a:p>
        </p:txBody>
      </p:sp>
    </p:spTree>
    <p:extLst>
      <p:ext uri="{BB962C8B-B14F-4D97-AF65-F5344CB8AC3E}">
        <p14:creationId xmlns:p14="http://schemas.microsoft.com/office/powerpoint/2010/main" val="4597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31520" y="503238"/>
            <a:ext cx="10972800" cy="914400"/>
          </a:xfrm>
          <a:prstGeom prst="rect">
            <a:avLst/>
          </a:prstGeom>
        </p:spPr>
        <p:txBody>
          <a:bodyPr vert="horz" lIns="0" tIns="0" rIns="0" bIns="0" rtlCol="0" anchor="t" anchorCtr="0">
            <a:noAutofit/>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chemeClr val="tx2"/>
                </a:solidFill>
              </a:rPr>
              <a:t>Agenda</a:t>
            </a:r>
          </a:p>
        </p:txBody>
      </p:sp>
      <p:sp>
        <p:nvSpPr>
          <p:cNvPr id="3" name="Rectangle 2"/>
          <p:cNvSpPr>
            <a:spLocks noChangeArrowheads="1"/>
          </p:cNvSpPr>
          <p:nvPr/>
        </p:nvSpPr>
        <p:spPr bwMode="auto">
          <a:xfrm>
            <a:off x="712003" y="1417638"/>
            <a:ext cx="108492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3200" dirty="0">
                <a:solidFill>
                  <a:schemeClr val="tx1">
                    <a:lumMod val="75000"/>
                    <a:lumOff val="25000"/>
                  </a:schemeClr>
                </a:solidFill>
                <a:latin typeface="Arial" panose="020B0604020202020204" pitchFamily="34" charset="0"/>
              </a:rPr>
              <a:t>11:00am – 11:10am: Meet/Greet (Wait for stragglers)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lumMod val="75000"/>
                    <a:lumOff val="25000"/>
                  </a:schemeClr>
                </a:solidFill>
                <a:effectLst/>
                <a:latin typeface="Arial" panose="020B0604020202020204" pitchFamily="34" charset="0"/>
              </a:rPr>
              <a:t>11:10</a:t>
            </a:r>
            <a:r>
              <a:rPr lang="en-US" altLang="en-US" sz="3200" dirty="0">
                <a:solidFill>
                  <a:schemeClr val="tx1">
                    <a:lumMod val="75000"/>
                    <a:lumOff val="25000"/>
                  </a:schemeClr>
                </a:solidFill>
                <a:latin typeface="Arial" panose="020B0604020202020204" pitchFamily="34" charset="0"/>
              </a:rPr>
              <a:t>am – 11:15am: Intro/Business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lumMod val="75000"/>
                    <a:lumOff val="25000"/>
                  </a:schemeClr>
                </a:solidFill>
                <a:effectLst/>
                <a:latin typeface="Arial" panose="020B0604020202020204" pitchFamily="34" charset="0"/>
              </a:rPr>
              <a:t>11:15am</a:t>
            </a:r>
            <a:r>
              <a:rPr kumimoji="0" lang="en-US" altLang="en-US" sz="3200" i="0" u="none" strike="noStrike" cap="none" normalizeH="0" dirty="0">
                <a:ln>
                  <a:noFill/>
                </a:ln>
                <a:solidFill>
                  <a:schemeClr val="tx1">
                    <a:lumMod val="75000"/>
                    <a:lumOff val="25000"/>
                  </a:schemeClr>
                </a:solidFill>
                <a:effectLst/>
                <a:latin typeface="Arial" panose="020B0604020202020204" pitchFamily="34" charset="0"/>
              </a:rPr>
              <a:t> – 12:00pm: Logging Presentation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aseline="0" dirty="0">
                <a:solidFill>
                  <a:schemeClr val="tx1">
                    <a:lumMod val="75000"/>
                    <a:lumOff val="25000"/>
                  </a:schemeClr>
                </a:solidFill>
                <a:latin typeface="Arial" panose="020B0604020202020204" pitchFamily="34" charset="0"/>
              </a:rPr>
              <a:t>12:00pm</a:t>
            </a:r>
            <a:r>
              <a:rPr lang="en-US" altLang="en-US" sz="3200" dirty="0">
                <a:solidFill>
                  <a:schemeClr val="tx1">
                    <a:lumMod val="75000"/>
                    <a:lumOff val="25000"/>
                  </a:schemeClr>
                </a:solidFill>
                <a:latin typeface="Arial" panose="020B0604020202020204" pitchFamily="34" charset="0"/>
              </a:rPr>
              <a:t> – 12:30pm: Lunch (THANK YOU JANET!)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chemeClr val="tx1">
                    <a:lumMod val="75000"/>
                    <a:lumOff val="25000"/>
                  </a:schemeClr>
                </a:solidFill>
                <a:effectLst/>
                <a:latin typeface="Arial" panose="020B0604020202020204" pitchFamily="34" charset="0"/>
              </a:rPr>
              <a:t>12:30pm</a:t>
            </a:r>
            <a:r>
              <a:rPr kumimoji="0" lang="en-US" altLang="en-US" sz="3200" i="0" u="none" strike="noStrike" cap="none" normalizeH="0" dirty="0">
                <a:ln>
                  <a:noFill/>
                </a:ln>
                <a:solidFill>
                  <a:schemeClr val="tx1">
                    <a:lumMod val="75000"/>
                    <a:lumOff val="25000"/>
                  </a:schemeClr>
                </a:solidFill>
                <a:effectLst/>
                <a:latin typeface="Arial" panose="020B0604020202020204" pitchFamily="34" charset="0"/>
              </a:rPr>
              <a:t> – 1:00pm: Logging Cont. Presentation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aseline="0" dirty="0">
                <a:solidFill>
                  <a:schemeClr val="tx1">
                    <a:lumMod val="75000"/>
                    <a:lumOff val="25000"/>
                  </a:schemeClr>
                </a:solidFill>
                <a:latin typeface="Arial" panose="020B0604020202020204" pitchFamily="34" charset="0"/>
              </a:rPr>
              <a:t>1:00pm – Wrap</a:t>
            </a:r>
            <a:r>
              <a:rPr lang="en-US" altLang="en-US" sz="3200" dirty="0">
                <a:solidFill>
                  <a:schemeClr val="tx1">
                    <a:lumMod val="75000"/>
                    <a:lumOff val="25000"/>
                  </a:schemeClr>
                </a:solidFill>
                <a:latin typeface="Arial" panose="020B0604020202020204" pitchFamily="34" charset="0"/>
              </a:rPr>
              <a:t>-up!</a:t>
            </a:r>
            <a:endParaRPr kumimoji="0" lang="en-US" altLang="en-US" sz="3200" i="0" u="none" strike="noStrike" cap="none" normalizeH="0" baseline="0" dirty="0">
              <a:ln>
                <a:noFill/>
              </a:ln>
              <a:solidFill>
                <a:schemeClr val="tx1">
                  <a:lumMod val="75000"/>
                  <a:lumOff val="25000"/>
                </a:schemeClr>
              </a:solidFill>
              <a:effectLst/>
              <a:latin typeface="Arial" panose="020B0604020202020204" pitchFamily="34" charset="0"/>
            </a:endParaRPr>
          </a:p>
        </p:txBody>
      </p:sp>
      <p:sp>
        <p:nvSpPr>
          <p:cNvPr id="4" name="Rectangle 3"/>
          <p:cNvSpPr>
            <a:spLocks noChangeArrowheads="1"/>
          </p:cNvSpPr>
          <p:nvPr/>
        </p:nvSpPr>
        <p:spPr bwMode="auto">
          <a:xfrm>
            <a:off x="455612" y="5181600"/>
            <a:ext cx="10849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3200" dirty="0">
                <a:solidFill>
                  <a:schemeClr val="tx1">
                    <a:lumMod val="75000"/>
                    <a:lumOff val="25000"/>
                  </a:schemeClr>
                </a:solidFill>
                <a:latin typeface="Arial" panose="020B0604020202020204" pitchFamily="34" charset="0"/>
              </a:rPr>
              <a:t>THANK YOU FOR COMING!</a:t>
            </a:r>
          </a:p>
        </p:txBody>
      </p:sp>
    </p:spTree>
    <p:extLst>
      <p:ext uri="{BB962C8B-B14F-4D97-AF65-F5344CB8AC3E}">
        <p14:creationId xmlns:p14="http://schemas.microsoft.com/office/powerpoint/2010/main" val="55730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1066800"/>
            <a:ext cx="7162800" cy="5355312"/>
          </a:xfrm>
          <a:prstGeom prst="rect">
            <a:avLst/>
          </a:prstGeom>
        </p:spPr>
        <p:txBody>
          <a:bodyPr wrap="square">
            <a:spAutoFit/>
          </a:bodyPr>
          <a:lstStyle/>
          <a:p>
            <a:r>
              <a:rPr lang="en-US" dirty="0"/>
              <a:t>The </a:t>
            </a:r>
            <a:r>
              <a:rPr lang="en-US" b="1" dirty="0" err="1"/>
              <a:t>tmsh</a:t>
            </a:r>
            <a:r>
              <a:rPr lang="en-US" b="1" dirty="0"/>
              <a:t> log-rotate common-backlogs</a:t>
            </a:r>
            <a:r>
              <a:rPr lang="en-US" dirty="0"/>
              <a:t> option specifies the maximum number of log files that the system retains for each log file. By default, the BIG-IP system is configured to retain up to a maximum of </a:t>
            </a:r>
            <a:r>
              <a:rPr lang="en-US" b="1" dirty="0"/>
              <a:t>24</a:t>
            </a:r>
            <a:r>
              <a:rPr lang="en-US" dirty="0"/>
              <a:t> archive copies of each log file.</a:t>
            </a:r>
          </a:p>
          <a:p>
            <a:endParaRPr lang="en-US" dirty="0"/>
          </a:p>
          <a:p>
            <a:r>
              <a:rPr lang="en-US" b="1" dirty="0"/>
              <a:t>Impact of procedure</a:t>
            </a:r>
            <a:r>
              <a:rPr lang="en-US" dirty="0"/>
              <a:t>: Performing the following procedure should not have a negative impact on your system. You can modify the number of archived log files by performing the following procedure:</a:t>
            </a:r>
          </a:p>
          <a:p>
            <a:endParaRPr lang="en-US" dirty="0"/>
          </a:p>
          <a:p>
            <a:pPr lvl="1">
              <a:buFont typeface="+mj-lt"/>
              <a:buAutoNum type="arabicPeriod"/>
            </a:pPr>
            <a:r>
              <a:rPr lang="en-US" dirty="0"/>
              <a:t>Log in to the </a:t>
            </a:r>
            <a:r>
              <a:rPr lang="en-US" b="1" dirty="0" err="1"/>
              <a:t>tmsh</a:t>
            </a:r>
            <a:r>
              <a:rPr lang="en-US" dirty="0"/>
              <a:t> utility by typing the following command: </a:t>
            </a:r>
            <a:r>
              <a:rPr lang="en-US" dirty="0" err="1"/>
              <a:t>tmsh</a:t>
            </a:r>
            <a:endParaRPr lang="en-US" dirty="0"/>
          </a:p>
          <a:p>
            <a:pPr lvl="1">
              <a:buFont typeface="+mj-lt"/>
              <a:buAutoNum type="arabicPeriod"/>
            </a:pPr>
            <a:r>
              <a:rPr lang="en-US" dirty="0"/>
              <a:t>Modify the number of archived logs that the system retains by using the following command syntax: modify /sys log-rotate common-backlogs &lt;value&gt;</a:t>
            </a:r>
          </a:p>
          <a:p>
            <a:pPr lvl="1">
              <a:buFont typeface="+mj-lt"/>
              <a:buAutoNum type="arabicPeriod"/>
            </a:pPr>
            <a:r>
              <a:rPr lang="en-US" dirty="0"/>
              <a:t>In this command syntax, note the following: Legal values range from</a:t>
            </a:r>
            <a:r>
              <a:rPr lang="en-US" b="1" dirty="0"/>
              <a:t> 0</a:t>
            </a:r>
            <a:r>
              <a:rPr lang="en-US" dirty="0"/>
              <a:t> to </a:t>
            </a:r>
            <a:r>
              <a:rPr lang="en-US" b="1" dirty="0"/>
              <a:t>100</a:t>
            </a:r>
            <a:endParaRPr lang="en-US" dirty="0"/>
          </a:p>
          <a:p>
            <a:pPr lvl="1">
              <a:buFont typeface="+mj-lt"/>
              <a:buAutoNum type="arabicPeriod"/>
            </a:pPr>
            <a:r>
              <a:rPr lang="en-US" dirty="0"/>
              <a:t>Save the change by typing the following command: </a:t>
            </a:r>
          </a:p>
          <a:p>
            <a:pPr lvl="1"/>
            <a:r>
              <a:rPr lang="en-US" dirty="0"/>
              <a:t>save /sys </a:t>
            </a:r>
            <a:r>
              <a:rPr lang="en-US" dirty="0" err="1"/>
              <a:t>config</a:t>
            </a:r>
            <a:endParaRPr lang="en-US" dirty="0"/>
          </a:p>
        </p:txBody>
      </p:sp>
      <p:sp>
        <p:nvSpPr>
          <p:cNvPr id="3"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Rotation: Archive Retention</a:t>
            </a:r>
          </a:p>
        </p:txBody>
      </p:sp>
      <p:sp>
        <p:nvSpPr>
          <p:cNvPr id="4" name="Rounded Rectangle 3"/>
          <p:cNvSpPr/>
          <p:nvPr/>
        </p:nvSpPr>
        <p:spPr>
          <a:xfrm>
            <a:off x="7847012" y="1570169"/>
            <a:ext cx="3704907" cy="185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Logging defaults</a:t>
            </a:r>
          </a:p>
          <a:p>
            <a:pPr marL="342900" indent="-342900">
              <a:buFont typeface="Arial" panose="020B0604020202020204" pitchFamily="34" charset="0"/>
              <a:buChar char="•"/>
            </a:pPr>
            <a:r>
              <a:rPr lang="en-US" sz="2000" dirty="0"/>
              <a:t>Rotated every 24 hours or 1Gb of Data</a:t>
            </a:r>
          </a:p>
          <a:p>
            <a:pPr marL="342900" indent="-342900">
              <a:buFont typeface="Arial" panose="020B0604020202020204" pitchFamily="34" charset="0"/>
              <a:buChar char="•"/>
            </a:pPr>
            <a:r>
              <a:rPr lang="en-US" sz="2000" dirty="0"/>
              <a:t>&gt;8 day Log deletion</a:t>
            </a:r>
          </a:p>
          <a:p>
            <a:pPr marL="342900" indent="-342900">
              <a:buFont typeface="Arial" panose="020B0604020202020204" pitchFamily="34" charset="0"/>
              <a:buChar char="•"/>
            </a:pPr>
            <a:r>
              <a:rPr lang="en-US" sz="2000" dirty="0"/>
              <a:t>Archive retention, 24 days</a:t>
            </a:r>
          </a:p>
        </p:txBody>
      </p:sp>
      <p:sp>
        <p:nvSpPr>
          <p:cNvPr id="5" name="Rectangle 4"/>
          <p:cNvSpPr/>
          <p:nvPr/>
        </p:nvSpPr>
        <p:spPr>
          <a:xfrm>
            <a:off x="7847011" y="3581849"/>
            <a:ext cx="3704907" cy="1846659"/>
          </a:xfrm>
          <a:prstGeom prst="rect">
            <a:avLst/>
          </a:prstGeom>
        </p:spPr>
        <p:txBody>
          <a:bodyPr wrap="square">
            <a:spAutoFit/>
          </a:bodyPr>
          <a:lstStyle/>
          <a:p>
            <a:r>
              <a:rPr lang="en-US" b="1" dirty="0"/>
              <a:t>Note</a:t>
            </a:r>
            <a:r>
              <a:rPr lang="en-US" dirty="0"/>
              <a:t>: The system is unlikely to reach the maximum of </a:t>
            </a:r>
            <a:r>
              <a:rPr lang="en-US" b="1" dirty="0"/>
              <a:t>24</a:t>
            </a:r>
            <a:r>
              <a:rPr lang="en-US" dirty="0"/>
              <a:t> archive copies for a log file unless you change the log rotation frequency or the </a:t>
            </a:r>
            <a:r>
              <a:rPr lang="en-US" b="1" dirty="0" err="1"/>
              <a:t>Logrotate.LogAge</a:t>
            </a:r>
            <a:r>
              <a:rPr lang="en-US" dirty="0"/>
              <a:t> database variable.</a:t>
            </a:r>
          </a:p>
        </p:txBody>
      </p:sp>
      <p:sp>
        <p:nvSpPr>
          <p:cNvPr id="6" name="Rectangle 5"/>
          <p:cNvSpPr/>
          <p:nvPr/>
        </p:nvSpPr>
        <p:spPr>
          <a:xfrm>
            <a:off x="7273951" y="5829896"/>
            <a:ext cx="4764061" cy="384721"/>
          </a:xfrm>
          <a:prstGeom prst="rect">
            <a:avLst/>
          </a:prstGeom>
        </p:spPr>
        <p:txBody>
          <a:bodyPr wrap="none">
            <a:spAutoFit/>
          </a:bodyPr>
          <a:lstStyle/>
          <a:p>
            <a:r>
              <a:rPr lang="en-US" dirty="0"/>
              <a:t>https://support.f5.com/csp/article/K13367</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9012" y="5791199"/>
            <a:ext cx="459277" cy="4592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72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1189925"/>
            <a:ext cx="6092825" cy="4478149"/>
          </a:xfrm>
          <a:prstGeom prst="rect">
            <a:avLst/>
          </a:prstGeom>
        </p:spPr>
        <p:txBody>
          <a:bodyPr>
            <a:spAutoFit/>
          </a:bodyPr>
          <a:lstStyle/>
          <a:p>
            <a:r>
              <a:rPr lang="en-US" dirty="0"/>
              <a:t>You can change the </a:t>
            </a:r>
            <a:r>
              <a:rPr lang="en-US" b="1" dirty="0"/>
              <a:t>max-file-size</a:t>
            </a:r>
            <a:r>
              <a:rPr lang="en-US" dirty="0"/>
              <a:t> log-rotate variable to a higher value. 102400 (1GB) is recommended. Setting it to zero (0) disables the setting. To do so, perform the following procedure:</a:t>
            </a:r>
          </a:p>
          <a:p>
            <a:endParaRPr lang="en-US" dirty="0"/>
          </a:p>
          <a:p>
            <a:r>
              <a:rPr lang="en-US" b="1" dirty="0"/>
              <a:t>Impact of workaround</a:t>
            </a:r>
            <a:r>
              <a:rPr lang="en-US" dirty="0"/>
              <a:t>: Performing the following procedure should not have a negative impact on your system.</a:t>
            </a:r>
          </a:p>
          <a:p>
            <a:endParaRPr lang="en-US" dirty="0"/>
          </a:p>
          <a:p>
            <a:pPr lvl="1">
              <a:buFont typeface="+mj-lt"/>
              <a:buAutoNum type="arabicPeriod"/>
            </a:pPr>
            <a:r>
              <a:rPr lang="en-US" dirty="0"/>
              <a:t>Log in to the Traffic Management Shell (</a:t>
            </a:r>
            <a:r>
              <a:rPr lang="en-US" b="1" dirty="0" err="1"/>
              <a:t>tmsh</a:t>
            </a:r>
            <a:r>
              <a:rPr lang="en-US" dirty="0"/>
              <a:t>) by typing the following command: </a:t>
            </a:r>
            <a:r>
              <a:rPr lang="en-US" dirty="0" err="1"/>
              <a:t>tmsh</a:t>
            </a:r>
            <a:endParaRPr lang="en-US" dirty="0"/>
          </a:p>
          <a:p>
            <a:pPr lvl="1">
              <a:buFont typeface="+mj-lt"/>
              <a:buAutoNum type="arabicPeriod"/>
            </a:pPr>
            <a:r>
              <a:rPr lang="en-US" dirty="0"/>
              <a:t>Set the </a:t>
            </a:r>
            <a:r>
              <a:rPr lang="en-US" b="1" dirty="0"/>
              <a:t>max-file-size</a:t>
            </a:r>
            <a:r>
              <a:rPr lang="en-US" dirty="0"/>
              <a:t> log-rotate variable to 102400 by typing the following command: modify /sys log-rotate max-file-size 102400</a:t>
            </a:r>
          </a:p>
          <a:p>
            <a:pPr lvl="1">
              <a:buFont typeface="+mj-lt"/>
              <a:buAutoNum type="arabicPeriod"/>
            </a:pPr>
            <a:r>
              <a:rPr lang="en-US" dirty="0"/>
              <a:t>Save the change by typing the following command: save /sys </a:t>
            </a:r>
            <a:r>
              <a:rPr lang="en-US" dirty="0" err="1"/>
              <a:t>config</a:t>
            </a:r>
            <a:endParaRPr lang="en-US" dirty="0"/>
          </a:p>
        </p:txBody>
      </p:sp>
      <p:sp>
        <p:nvSpPr>
          <p:cNvPr id="3"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Rotation: Max File Size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9705" y="5791199"/>
            <a:ext cx="459277" cy="459277"/>
          </a:xfrm>
          <a:prstGeom prst="rect">
            <a:avLst/>
          </a:prstGeom>
          <a:effectLst>
            <a:outerShdw blurRad="50800" dist="38100" dir="2700000" algn="tl" rotWithShape="0">
              <a:prstClr val="black">
                <a:alpha val="40000"/>
              </a:prstClr>
            </a:outerShdw>
          </a:effectLst>
        </p:spPr>
      </p:pic>
      <p:sp>
        <p:nvSpPr>
          <p:cNvPr id="5" name="Rectangle 4"/>
          <p:cNvSpPr/>
          <p:nvPr/>
        </p:nvSpPr>
        <p:spPr>
          <a:xfrm>
            <a:off x="8024644" y="5829896"/>
            <a:ext cx="3937168" cy="384721"/>
          </a:xfrm>
          <a:prstGeom prst="rect">
            <a:avLst/>
          </a:prstGeom>
        </p:spPr>
        <p:txBody>
          <a:bodyPr wrap="none">
            <a:spAutoFit/>
          </a:bodyPr>
          <a:lstStyle/>
          <a:p>
            <a:r>
              <a:rPr lang="en-US" dirty="0"/>
              <a:t>support.f5.com/</a:t>
            </a:r>
            <a:r>
              <a:rPr lang="en-US" dirty="0" err="1"/>
              <a:t>csp</a:t>
            </a:r>
            <a:r>
              <a:rPr lang="en-US" dirty="0"/>
              <a:t>/article/K16015</a:t>
            </a:r>
          </a:p>
        </p:txBody>
      </p:sp>
      <p:sp>
        <p:nvSpPr>
          <p:cNvPr id="6" name="Rounded Rectangle 5"/>
          <p:cNvSpPr/>
          <p:nvPr/>
        </p:nvSpPr>
        <p:spPr>
          <a:xfrm>
            <a:off x="7847012" y="1570169"/>
            <a:ext cx="3704907" cy="185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Logging defaults</a:t>
            </a:r>
          </a:p>
          <a:p>
            <a:pPr marL="342900" indent="-342900">
              <a:buFont typeface="Arial" panose="020B0604020202020204" pitchFamily="34" charset="0"/>
              <a:buChar char="•"/>
            </a:pPr>
            <a:r>
              <a:rPr lang="en-US" sz="2000" dirty="0"/>
              <a:t>Rotated every 24 hours or 1Gb of Data</a:t>
            </a:r>
          </a:p>
          <a:p>
            <a:pPr marL="342900" indent="-342900">
              <a:buFont typeface="Arial" panose="020B0604020202020204" pitchFamily="34" charset="0"/>
              <a:buChar char="•"/>
            </a:pPr>
            <a:r>
              <a:rPr lang="en-US" sz="2000" dirty="0"/>
              <a:t>&gt;8 day Log deletion</a:t>
            </a:r>
          </a:p>
          <a:p>
            <a:pPr marL="342900" indent="-342900">
              <a:buFont typeface="Arial" panose="020B0604020202020204" pitchFamily="34" charset="0"/>
              <a:buChar char="•"/>
            </a:pPr>
            <a:r>
              <a:rPr lang="en-US" sz="2000" dirty="0"/>
              <a:t>Archive retention, 24 days</a:t>
            </a:r>
          </a:p>
        </p:txBody>
      </p:sp>
    </p:spTree>
    <p:extLst>
      <p:ext uri="{BB962C8B-B14F-4D97-AF65-F5344CB8AC3E}">
        <p14:creationId xmlns:p14="http://schemas.microsoft.com/office/powerpoint/2010/main" val="59058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 Rotation: Force Rotation</a:t>
            </a:r>
          </a:p>
        </p:txBody>
      </p:sp>
      <p:sp>
        <p:nvSpPr>
          <p:cNvPr id="3" name="Rectangle 2"/>
          <p:cNvSpPr/>
          <p:nvPr/>
        </p:nvSpPr>
        <p:spPr>
          <a:xfrm>
            <a:off x="285177" y="2840812"/>
            <a:ext cx="4108048" cy="461665"/>
          </a:xfrm>
          <a:prstGeom prst="rect">
            <a:avLst/>
          </a:prstGeom>
        </p:spPr>
        <p:txBody>
          <a:bodyPr wrap="none">
            <a:spAutoFit/>
          </a:bodyPr>
          <a:lstStyle/>
          <a:p>
            <a:r>
              <a:rPr lang="en-US" sz="2400" dirty="0" err="1">
                <a:solidFill>
                  <a:srgbClr val="0000FF"/>
                </a:solidFill>
              </a:rPr>
              <a:t>logrotate</a:t>
            </a:r>
            <a:r>
              <a:rPr lang="en-US" sz="2400" dirty="0">
                <a:solidFill>
                  <a:srgbClr val="0000FF"/>
                </a:solidFill>
              </a:rPr>
              <a:t> -f /</a:t>
            </a:r>
            <a:r>
              <a:rPr lang="en-US" sz="2400" dirty="0" err="1">
                <a:solidFill>
                  <a:srgbClr val="0000FF"/>
                </a:solidFill>
              </a:rPr>
              <a:t>etc</a:t>
            </a:r>
            <a:r>
              <a:rPr lang="en-US" sz="2400" dirty="0">
                <a:solidFill>
                  <a:srgbClr val="0000FF"/>
                </a:solidFill>
              </a:rPr>
              <a:t>/</a:t>
            </a:r>
            <a:r>
              <a:rPr lang="en-US" sz="2400" dirty="0" err="1">
                <a:solidFill>
                  <a:srgbClr val="0000FF"/>
                </a:solidFill>
              </a:rPr>
              <a:t>logrotate.conf</a:t>
            </a:r>
            <a:endParaRPr lang="en-US" sz="2400" dirty="0">
              <a:solidFill>
                <a:srgbClr val="0000FF"/>
              </a:solidFill>
            </a:endParaRPr>
          </a:p>
        </p:txBody>
      </p:sp>
      <p:pic>
        <p:nvPicPr>
          <p:cNvPr id="3074" name="Picture 2" descr="image0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4212" y="1143000"/>
            <a:ext cx="7362825" cy="26098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image0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353" y="4191000"/>
            <a:ext cx="11592684" cy="17592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2307" y="1167493"/>
            <a:ext cx="4013812" cy="969496"/>
          </a:xfrm>
          <a:prstGeom prst="rect">
            <a:avLst/>
          </a:prstGeom>
        </p:spPr>
        <p:txBody>
          <a:bodyPr wrap="square">
            <a:spAutoFit/>
          </a:bodyPr>
          <a:lstStyle/>
          <a:p>
            <a:r>
              <a:rPr lang="en-US" dirty="0"/>
              <a:t>Force rotation of ALL system log files (ex /</a:t>
            </a:r>
            <a:r>
              <a:rPr lang="en-US" dirty="0" err="1"/>
              <a:t>var</a:t>
            </a:r>
            <a:r>
              <a:rPr lang="en-US" dirty="0"/>
              <a:t>/log/</a:t>
            </a:r>
            <a:r>
              <a:rPr lang="en-US" dirty="0" err="1"/>
              <a:t>ltm</a:t>
            </a:r>
            <a:r>
              <a:rPr lang="en-US" dirty="0"/>
              <a:t> viewed in the </a:t>
            </a:r>
            <a:r>
              <a:rPr lang="en-US" dirty="0" err="1"/>
              <a:t>Config</a:t>
            </a:r>
            <a:r>
              <a:rPr lang="en-US" dirty="0"/>
              <a:t> Utility </a:t>
            </a:r>
            <a:r>
              <a:rPr lang="en-US" i="1" dirty="0"/>
              <a:t>System&gt;Logs&gt;Local Traffic</a:t>
            </a:r>
          </a:p>
        </p:txBody>
      </p:sp>
    </p:spTree>
    <p:extLst>
      <p:ext uri="{BB962C8B-B14F-4D97-AF65-F5344CB8AC3E}">
        <p14:creationId xmlns:p14="http://schemas.microsoft.com/office/powerpoint/2010/main" val="319188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212" y="3962400"/>
            <a:ext cx="10791508" cy="2554545"/>
          </a:xfrm>
          <a:prstGeom prst="rect">
            <a:avLst/>
          </a:prstGeom>
        </p:spPr>
        <p:txBody>
          <a:bodyPr wrap="square">
            <a:spAutoFit/>
          </a:bodyPr>
          <a:lstStyle/>
          <a:p>
            <a:pPr lvl="0" defTabSz="914400" eaLnBrk="0" fontAlgn="base" hangingPunct="0">
              <a:spcBef>
                <a:spcPct val="0"/>
              </a:spcBef>
              <a:spcAft>
                <a:spcPct val="0"/>
              </a:spcAft>
            </a:pPr>
            <a:r>
              <a:rPr lang="en-US" altLang="en-US" sz="2000" dirty="0">
                <a:latin typeface="Arial" panose="020B0604020202020204" pitchFamily="34" charset="0"/>
              </a:rPr>
              <a:t>A</a:t>
            </a:r>
            <a:r>
              <a:rPr lang="en-US" altLang="en-US" sz="2000" dirty="0" bmk="">
                <a:latin typeface="Arial" panose="020B0604020202020204" pitchFamily="34" charset="0"/>
              </a:rPr>
              <a:t>lthough local logging is not recommended, you can store log messages locally on the BIG-IP system instead of remotely. In this case, you can still use the high-speed logging mechanism to store and view log messages locally on the BIG-IP system.</a:t>
            </a:r>
          </a:p>
          <a:p>
            <a:pPr lvl="0" defTabSz="914400" eaLnBrk="0" fontAlgn="base" hangingPunct="0">
              <a:spcBef>
                <a:spcPct val="0"/>
              </a:spcBef>
              <a:spcAft>
                <a:spcPct val="0"/>
              </a:spcAft>
            </a:pPr>
            <a:endParaRPr lang="en-US" altLang="en-US" sz="2000" dirty="0" bmk="">
              <a:latin typeface="Arial" panose="020B0604020202020204" pitchFamily="34" charset="0"/>
            </a:endParaRPr>
          </a:p>
          <a:p>
            <a:pPr lvl="0" defTabSz="914400" eaLnBrk="0" fontAlgn="base" hangingPunct="0">
              <a:spcBef>
                <a:spcPct val="0"/>
              </a:spcBef>
              <a:spcAft>
                <a:spcPct val="0"/>
              </a:spcAft>
            </a:pPr>
            <a:r>
              <a:rPr lang="en-US" altLang="en-US" sz="2000" dirty="0" bmk="">
                <a:latin typeface="Arial" panose="020B0604020202020204" pitchFamily="34" charset="0"/>
              </a:rPr>
              <a:t>When you use the high-speed logging mechanism to configure local </a:t>
            </a:r>
            <a:r>
              <a:rPr lang="en-US" altLang="en-US" sz="2000" dirty="0">
                <a:latin typeface="Arial" panose="020B0604020202020204" pitchFamily="34" charset="0"/>
              </a:rPr>
              <a:t>logging, the system stores the log messages in either the local Syslog data base or the local MySQL data base. The storage database that the BIG-IP system chooses depends on the specific log destination you assign to the publisher</a:t>
            </a:r>
            <a:endParaRPr lang="en-US" dirty="0"/>
          </a:p>
        </p:txBody>
      </p:sp>
      <p:pic>
        <p:nvPicPr>
          <p:cNvPr id="7" name="Picture 6"/>
          <p:cNvPicPr>
            <a:picLocks noChangeAspect="1"/>
          </p:cNvPicPr>
          <p:nvPr/>
        </p:nvPicPr>
        <p:blipFill>
          <a:blip r:embed="rId3"/>
          <a:stretch>
            <a:fillRect/>
          </a:stretch>
        </p:blipFill>
        <p:spPr>
          <a:xfrm>
            <a:off x="731520" y="1295400"/>
            <a:ext cx="10744200" cy="2426486"/>
          </a:xfrm>
          <a:prstGeom prst="rect">
            <a:avLst/>
          </a:prstGeom>
          <a:effectLst>
            <a:outerShdw blurRad="50800" dist="38100" dir="2700000" algn="tl" rotWithShape="0">
              <a:prstClr val="black">
                <a:alpha val="40000"/>
              </a:prstClr>
            </a:outerShdw>
          </a:effectLst>
        </p:spPr>
      </p:pic>
      <p:sp>
        <p:nvSpPr>
          <p:cNvPr id="8"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Local Logging: General Recommendation</a:t>
            </a:r>
          </a:p>
        </p:txBody>
      </p:sp>
    </p:spTree>
    <p:extLst>
      <p:ext uri="{BB962C8B-B14F-4D97-AF65-F5344CB8AC3E}">
        <p14:creationId xmlns:p14="http://schemas.microsoft.com/office/powerpoint/2010/main" val="48371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Logging: Application</a:t>
            </a:r>
            <a:endParaRPr lang="en-US" sz="4400" dirty="0"/>
          </a:p>
        </p:txBody>
      </p:sp>
    </p:spTree>
    <p:extLst>
      <p:ext uri="{BB962C8B-B14F-4D97-AF65-F5344CB8AC3E}">
        <p14:creationId xmlns:p14="http://schemas.microsoft.com/office/powerpoint/2010/main" val="293589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612" y="1219200"/>
            <a:ext cx="7162800" cy="2651910"/>
          </a:xfrm>
          <a:prstGeom prst="rect">
            <a:avLst/>
          </a:prstGeom>
          <a:effectLst>
            <a:outerShdw blurRad="50800" dist="38100" dir="2700000" algn="tl" rotWithShape="0">
              <a:prstClr val="black">
                <a:alpha val="40000"/>
              </a:prstClr>
            </a:outerShdw>
          </a:effectLst>
        </p:spPr>
      </p:pic>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Request &amp; Response Logging</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12" y="1828800"/>
            <a:ext cx="6248400" cy="4411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253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4812" y="1143000"/>
            <a:ext cx="3817464" cy="5181600"/>
          </a:xfrm>
          <a:prstGeom prst="rect">
            <a:avLst/>
          </a:prstGeom>
          <a:effectLst>
            <a:outerShdw blurRad="50800" dist="38100" dir="2700000" algn="tl" rotWithShape="0">
              <a:prstClr val="black">
                <a:alpha val="40000"/>
              </a:prstClr>
            </a:outerShdw>
          </a:effectLst>
        </p:spPr>
      </p:pic>
      <p:sp>
        <p:nvSpPr>
          <p:cNvPr id="3"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Request &amp; Response Logging Profile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5812" y="1126067"/>
            <a:ext cx="4827858" cy="41548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023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477" y="1143000"/>
            <a:ext cx="11353843" cy="4766268"/>
          </a:xfrm>
          <a:prstGeom prst="rect">
            <a:avLst/>
          </a:prstGeom>
          <a:effectLst>
            <a:outerShdw blurRad="50800" dist="38100" dir="2700000" algn="tl" rotWithShape="0">
              <a:prstClr val="black">
                <a:alpha val="40000"/>
              </a:prstClr>
            </a:outerShdw>
          </a:effectLst>
        </p:spPr>
      </p:pic>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Request &amp; Response Formats</a:t>
            </a:r>
          </a:p>
        </p:txBody>
      </p:sp>
    </p:spTree>
    <p:extLst>
      <p:ext uri="{BB962C8B-B14F-4D97-AF65-F5344CB8AC3E}">
        <p14:creationId xmlns:p14="http://schemas.microsoft.com/office/powerpoint/2010/main" val="287974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Request &amp; Response Formats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012" y="990824"/>
            <a:ext cx="10972799" cy="5074471"/>
          </a:xfrm>
          <a:prstGeom prst="rect">
            <a:avLst/>
          </a:prstGeom>
          <a:effectLst>
            <a:outerShdw blurRad="50800" dist="38100" dir="2700000" algn="tl" rotWithShape="0">
              <a:prstClr val="black">
                <a:alpha val="40000"/>
              </a:prstClr>
            </a:outerShdw>
          </a:effectLst>
        </p:spPr>
      </p:pic>
      <p:sp>
        <p:nvSpPr>
          <p:cNvPr id="5" name="Rectangle 4"/>
          <p:cNvSpPr/>
          <p:nvPr/>
        </p:nvSpPr>
        <p:spPr>
          <a:xfrm>
            <a:off x="150812" y="3528060"/>
            <a:ext cx="11658600" cy="707886"/>
          </a:xfrm>
          <a:prstGeom prst="rect">
            <a:avLst/>
          </a:prstGeom>
          <a:solidFill>
            <a:schemeClr val="bg1">
              <a:lumMod val="95000"/>
            </a:schemeClr>
          </a:solidFill>
          <a:ln w="38100">
            <a:solidFill>
              <a:srgbClr val="0000FF"/>
            </a:solidFill>
          </a:ln>
        </p:spPr>
        <p:txBody>
          <a:bodyPr wrap="square">
            <a:spAutoFit/>
          </a:bodyPr>
          <a:lstStyle/>
          <a:p>
            <a:r>
              <a:rPr lang="en-US" sz="2000" dirty="0">
                <a:solidFill>
                  <a:srgbClr val="1F497D"/>
                </a:solidFill>
                <a:latin typeface="Calibri" panose="020F0502020204030204" pitchFamily="34" charset="0"/>
                <a:ea typeface="Calibri" panose="020F0502020204030204" pitchFamily="34" charset="0"/>
              </a:rPr>
              <a:t>$NCSA_COMMON = $CLIENT_IP - - $DATE_NCSA $HTTP_REQUEST $HTTP_STATCODE $RESPONSE_SIZE.</a:t>
            </a:r>
            <a:endParaRPr lang="en-US" sz="2400" dirty="0">
              <a:latin typeface="Times New Roman" panose="02020603050405020304" pitchFamily="18" charset="0"/>
              <a:ea typeface="Calibri" panose="020F0502020204030204" pitchFamily="34" charset="0"/>
            </a:endParaRPr>
          </a:p>
          <a:p>
            <a:r>
              <a:rPr lang="en-US" sz="2000" dirty="0">
                <a:solidFill>
                  <a:srgbClr val="1F497D"/>
                </a:solidFill>
                <a:latin typeface="Calibri" panose="020F0502020204030204" pitchFamily="34" charset="0"/>
                <a:ea typeface="Calibri" panose="020F0502020204030204" pitchFamily="34" charset="0"/>
              </a:rPr>
              <a:t>$NCSA_COMBINED = $NCSA_COMMON $</a:t>
            </a:r>
            <a:r>
              <a:rPr lang="en-US" sz="2000" dirty="0" err="1">
                <a:solidFill>
                  <a:srgbClr val="1F497D"/>
                </a:solidFill>
                <a:latin typeface="Calibri" panose="020F0502020204030204" pitchFamily="34" charset="0"/>
                <a:ea typeface="Calibri" panose="020F0502020204030204" pitchFamily="34" charset="0"/>
              </a:rPr>
              <a:t>Referer</a:t>
            </a:r>
            <a:r>
              <a:rPr lang="en-US" sz="2000" dirty="0">
                <a:solidFill>
                  <a:srgbClr val="1F497D"/>
                </a:solidFill>
                <a:latin typeface="Calibri" panose="020F0502020204030204" pitchFamily="34" charset="0"/>
                <a:ea typeface="Calibri" panose="020F0502020204030204" pitchFamily="34" charset="0"/>
              </a:rPr>
              <a:t> ${User-agent} $Cookie.</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65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Request &amp; Response Formats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454" y="1143000"/>
            <a:ext cx="11358931" cy="47976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669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3212" y="1091452"/>
            <a:ext cx="3124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System Logging</a:t>
            </a:r>
            <a:endParaRPr lang="en-US" sz="2000" dirty="0"/>
          </a:p>
          <a:p>
            <a:pPr marL="342900" indent="-342900">
              <a:buFont typeface="Arial" panose="020B0604020202020204" pitchFamily="34" charset="0"/>
              <a:buChar char="•"/>
            </a:pPr>
            <a:r>
              <a:rPr lang="en-US" sz="2000" dirty="0"/>
              <a:t>Facilities </a:t>
            </a:r>
          </a:p>
          <a:p>
            <a:pPr marL="342900" indent="-342900">
              <a:buFont typeface="Arial" panose="020B0604020202020204" pitchFamily="34" charset="0"/>
              <a:buChar char="•"/>
            </a:pPr>
            <a:r>
              <a:rPr lang="en-US" sz="2000" dirty="0"/>
              <a:t>Options</a:t>
            </a:r>
          </a:p>
          <a:p>
            <a:pPr marL="342900" indent="-342900">
              <a:buFont typeface="Arial" panose="020B0604020202020204" pitchFamily="34" charset="0"/>
              <a:buChar char="•"/>
            </a:pPr>
            <a:r>
              <a:rPr lang="en-US" sz="2000" dirty="0"/>
              <a:t>Rotation</a:t>
            </a:r>
          </a:p>
        </p:txBody>
      </p:sp>
      <p:sp>
        <p:nvSpPr>
          <p:cNvPr id="5" name="Rounded Rectangle 4"/>
          <p:cNvSpPr/>
          <p:nvPr/>
        </p:nvSpPr>
        <p:spPr>
          <a:xfrm>
            <a:off x="3684212" y="1815352"/>
            <a:ext cx="3124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Application Logging</a:t>
            </a:r>
            <a:endParaRPr lang="en-US" sz="2000" dirty="0"/>
          </a:p>
          <a:p>
            <a:pPr marL="342900" indent="-342900">
              <a:buFont typeface="Arial" panose="020B0604020202020204" pitchFamily="34" charset="0"/>
              <a:buChar char="•"/>
            </a:pPr>
            <a:r>
              <a:rPr lang="en-US" sz="2000" dirty="0"/>
              <a:t>Request/Response </a:t>
            </a:r>
          </a:p>
          <a:p>
            <a:pPr marL="342900" indent="-342900">
              <a:buFont typeface="Arial" panose="020B0604020202020204" pitchFamily="34" charset="0"/>
              <a:buChar char="•"/>
            </a:pPr>
            <a:r>
              <a:rPr lang="en-US" sz="2000" dirty="0"/>
              <a:t>Formats</a:t>
            </a:r>
          </a:p>
          <a:p>
            <a:pPr marL="342900" indent="-342900">
              <a:buFont typeface="Arial" panose="020B0604020202020204" pitchFamily="34" charset="0"/>
              <a:buChar char="•"/>
            </a:pPr>
            <a:r>
              <a:rPr lang="en-US" sz="2000" dirty="0" err="1"/>
              <a:t>iRule</a:t>
            </a:r>
            <a:r>
              <a:rPr lang="en-US" sz="2000" dirty="0"/>
              <a:t> Logging</a:t>
            </a:r>
          </a:p>
        </p:txBody>
      </p:sp>
      <p:sp>
        <p:nvSpPr>
          <p:cNvPr id="6" name="Rounded Rectangle 5"/>
          <p:cNvSpPr/>
          <p:nvPr/>
        </p:nvSpPr>
        <p:spPr>
          <a:xfrm>
            <a:off x="7086036" y="2539252"/>
            <a:ext cx="4799576" cy="1846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Module Logging</a:t>
            </a:r>
            <a:endParaRPr lang="en-US" sz="2000" dirty="0"/>
          </a:p>
          <a:p>
            <a:pPr marL="342900" indent="-342900">
              <a:buFont typeface="Arial" panose="020B0604020202020204" pitchFamily="34" charset="0"/>
              <a:buChar char="•"/>
            </a:pPr>
            <a:r>
              <a:rPr lang="en-US" sz="2000" dirty="0"/>
              <a:t>Analytics, Visibility &amp; Reporting (AVR)</a:t>
            </a:r>
          </a:p>
          <a:p>
            <a:pPr marL="342900" indent="-342900">
              <a:buFont typeface="Arial" panose="020B0604020202020204" pitchFamily="34" charset="0"/>
              <a:buChar char="•"/>
            </a:pPr>
            <a:r>
              <a:rPr lang="en-US" sz="2000" dirty="0"/>
              <a:t>Access Policy Manager (APM)</a:t>
            </a:r>
          </a:p>
          <a:p>
            <a:pPr marL="342900" indent="-342900">
              <a:buFont typeface="Arial" panose="020B0604020202020204" pitchFamily="34" charset="0"/>
              <a:buChar char="•"/>
            </a:pPr>
            <a:r>
              <a:rPr lang="en-US" sz="2000" dirty="0"/>
              <a:t>Application Security Manager (ASM)</a:t>
            </a:r>
          </a:p>
          <a:p>
            <a:pPr marL="342900" indent="-342900">
              <a:buFont typeface="Arial" panose="020B0604020202020204" pitchFamily="34" charset="0"/>
              <a:buChar char="•"/>
            </a:pPr>
            <a:r>
              <a:rPr lang="en-US" sz="2000" dirty="0"/>
              <a:t>Advanced Firewall Manager (AFM)</a:t>
            </a:r>
          </a:p>
        </p:txBody>
      </p:sp>
      <p:sp>
        <p:nvSpPr>
          <p:cNvPr id="10" name="Arc 9"/>
          <p:cNvSpPr/>
          <p:nvPr/>
        </p:nvSpPr>
        <p:spPr>
          <a:xfrm>
            <a:off x="2970212" y="1091452"/>
            <a:ext cx="2209800" cy="2019300"/>
          </a:xfrm>
          <a:prstGeom prst="arc">
            <a:avLst>
              <a:gd name="adj1" fmla="val 13634508"/>
              <a:gd name="adj2" fmla="val 20671723"/>
            </a:avLst>
          </a:prstGeom>
          <a:ln w="50800">
            <a:prstDash val="sysDot"/>
            <a:headEnd type="ova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a:off x="6323012" y="1720102"/>
            <a:ext cx="3276600" cy="2019300"/>
          </a:xfrm>
          <a:prstGeom prst="arc">
            <a:avLst>
              <a:gd name="adj1" fmla="val 12281743"/>
              <a:gd name="adj2" fmla="val 21273987"/>
            </a:avLst>
          </a:prstGeom>
          <a:ln w="50800">
            <a:prstDash val="sysDot"/>
            <a:headEnd type="ova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flipH="1">
            <a:off x="2589212" y="3422276"/>
            <a:ext cx="6505200" cy="2019300"/>
          </a:xfrm>
          <a:prstGeom prst="arc">
            <a:avLst>
              <a:gd name="adj1" fmla="val 12281743"/>
              <a:gd name="adj2" fmla="val 21579906"/>
            </a:avLst>
          </a:prstGeom>
          <a:ln w="50800">
            <a:prstDash val="sysDot"/>
            <a:headEnd type="ova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504354" y="4385982"/>
            <a:ext cx="4647176" cy="184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Remote System Logging</a:t>
            </a:r>
            <a:endParaRPr lang="en-US" sz="2000" dirty="0"/>
          </a:p>
          <a:p>
            <a:pPr marL="342900" indent="-342900">
              <a:buFont typeface="Arial" panose="020B0604020202020204" pitchFamily="34" charset="0"/>
              <a:buChar char="•"/>
            </a:pPr>
            <a:r>
              <a:rPr lang="en-US" sz="2000" dirty="0"/>
              <a:t>Log Filters</a:t>
            </a:r>
          </a:p>
          <a:p>
            <a:pPr marL="342900" indent="-342900">
              <a:buFont typeface="Arial" panose="020B0604020202020204" pitchFamily="34" charset="0"/>
              <a:buChar char="•"/>
            </a:pPr>
            <a:r>
              <a:rPr lang="en-US" sz="2000" dirty="0"/>
              <a:t>Log Publishers </a:t>
            </a:r>
          </a:p>
          <a:p>
            <a:pPr marL="342900" indent="-342900">
              <a:buFont typeface="Arial" panose="020B0604020202020204" pitchFamily="34" charset="0"/>
              <a:buChar char="•"/>
            </a:pPr>
            <a:r>
              <a:rPr lang="en-US" sz="2000" dirty="0"/>
              <a:t>Log Destinations</a:t>
            </a:r>
          </a:p>
          <a:p>
            <a:pPr marL="342900" indent="-342900">
              <a:buFont typeface="Arial" panose="020B0604020202020204" pitchFamily="34" charset="0"/>
              <a:buChar char="•"/>
            </a:pPr>
            <a:r>
              <a:rPr lang="en-US" sz="2000" dirty="0"/>
              <a:t>High Speed Logging </a:t>
            </a:r>
          </a:p>
          <a:p>
            <a:pPr marL="342900" indent="-342900">
              <a:buFont typeface="Arial" panose="020B0604020202020204" pitchFamily="34" charset="0"/>
              <a:buChar char="•"/>
            </a:pPr>
            <a:r>
              <a:rPr lang="en-US" sz="2000" dirty="0" err="1"/>
              <a:t>iApps</a:t>
            </a:r>
            <a:r>
              <a:rPr lang="en-US" sz="2000" dirty="0"/>
              <a:t> (f5.analytics)</a:t>
            </a:r>
          </a:p>
        </p:txBody>
      </p:sp>
      <p:sp>
        <p:nvSpPr>
          <p:cNvPr id="15" name="Arc 14"/>
          <p:cNvSpPr/>
          <p:nvPr/>
        </p:nvSpPr>
        <p:spPr>
          <a:xfrm>
            <a:off x="4718982" y="4436409"/>
            <a:ext cx="4118629" cy="1005168"/>
          </a:xfrm>
          <a:prstGeom prst="arc">
            <a:avLst>
              <a:gd name="adj1" fmla="val 11297302"/>
              <a:gd name="adj2" fmla="val 25493"/>
            </a:avLst>
          </a:prstGeom>
          <a:ln w="50800">
            <a:prstDash val="sysDot"/>
            <a:headEnd type="ova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ounded Rectangle 15"/>
          <p:cNvSpPr/>
          <p:nvPr/>
        </p:nvSpPr>
        <p:spPr>
          <a:xfrm>
            <a:off x="7281300" y="4964768"/>
            <a:ext cx="3037588" cy="1359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82880" tIns="0" rIns="91440" bIns="0" rtlCol="0" anchor="ctr">
            <a:noAutofit/>
          </a:bodyPr>
          <a:lstStyle/>
          <a:p>
            <a:r>
              <a:rPr lang="en-US" sz="2000" b="1" u="sng" dirty="0"/>
              <a:t>F5 BIG-IQ</a:t>
            </a:r>
            <a:endParaRPr lang="en-US" sz="2000" dirty="0"/>
          </a:p>
          <a:p>
            <a:pPr marL="342900" indent="-342900">
              <a:buFont typeface="Arial" panose="020B0604020202020204" pitchFamily="34" charset="0"/>
              <a:buChar char="•"/>
            </a:pPr>
            <a:r>
              <a:rPr lang="en-US" sz="2000" dirty="0"/>
              <a:t>Reporting &amp; Logging </a:t>
            </a:r>
          </a:p>
          <a:p>
            <a:pPr marL="342900" indent="-342900">
              <a:buFont typeface="Arial" panose="020B0604020202020204" pitchFamily="34" charset="0"/>
              <a:buChar char="•"/>
            </a:pPr>
            <a:r>
              <a:rPr lang="en-US" sz="2000" dirty="0"/>
              <a:t>Logging Nodes</a:t>
            </a:r>
          </a:p>
          <a:p>
            <a:pPr marL="342900" indent="-342900">
              <a:buFont typeface="Arial" panose="020B0604020202020204" pitchFamily="34" charset="0"/>
              <a:buChar char="•"/>
            </a:pPr>
            <a:r>
              <a:rPr lang="en-US" sz="2000" dirty="0"/>
              <a:t>Module Support</a:t>
            </a:r>
          </a:p>
        </p:txBody>
      </p:sp>
      <p:sp>
        <p:nvSpPr>
          <p:cNvPr id="17" name="Title 3"/>
          <p:cNvSpPr txBox="1">
            <a:spLocks/>
          </p:cNvSpPr>
          <p:nvPr/>
        </p:nvSpPr>
        <p:spPr>
          <a:xfrm>
            <a:off x="731520" y="503238"/>
            <a:ext cx="10972800" cy="914400"/>
          </a:xfrm>
          <a:prstGeom prst="rect">
            <a:avLst/>
          </a:prstGeom>
        </p:spPr>
        <p:txBody>
          <a:bodyPr vert="horz" lIns="0" tIns="0" rIns="0" bIns="0" rtlCol="0" anchor="t" anchorCtr="0">
            <a:noAutofit/>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chemeClr val="tx2"/>
                </a:solidFill>
              </a:rPr>
              <a:t>Agenda: Logging</a:t>
            </a:r>
          </a:p>
        </p:txBody>
      </p:sp>
    </p:spTree>
    <p:extLst>
      <p:ext uri="{BB962C8B-B14F-4D97-AF65-F5344CB8AC3E}">
        <p14:creationId xmlns:p14="http://schemas.microsoft.com/office/powerpoint/2010/main" val="10907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a:solidFill>
                  <a:srgbClr val="0000FF"/>
                </a:solidFill>
              </a:rPr>
              <a:t>iRule</a:t>
            </a:r>
            <a:r>
              <a:rPr lang="en-US" dirty="0">
                <a:solidFill>
                  <a:srgbClr val="0000FF"/>
                </a:solidFill>
              </a:rPr>
              <a:t> Logging: Log</a:t>
            </a:r>
          </a:p>
        </p:txBody>
      </p:sp>
      <p:pic>
        <p:nvPicPr>
          <p:cNvPr id="3" name="Picture 2"/>
          <p:cNvPicPr>
            <a:picLocks noChangeAspect="1"/>
          </p:cNvPicPr>
          <p:nvPr/>
        </p:nvPicPr>
        <p:blipFill>
          <a:blip r:embed="rId3"/>
          <a:stretch>
            <a:fillRect/>
          </a:stretch>
        </p:blipFill>
        <p:spPr>
          <a:xfrm>
            <a:off x="571007" y="2416406"/>
            <a:ext cx="10814404" cy="1402080"/>
          </a:xfrm>
          <a:prstGeom prst="rect">
            <a:avLst/>
          </a:prstGeom>
          <a:effectLst>
            <a:outerShdw blurRad="50800" dist="38100" dir="2700000" algn="tl" rotWithShape="0">
              <a:prstClr val="black">
                <a:alpha val="40000"/>
              </a:prstClr>
            </a:outerShdw>
          </a:effectLst>
        </p:spPr>
      </p:pic>
      <p:sp>
        <p:nvSpPr>
          <p:cNvPr id="5" name="Rectangle 4"/>
          <p:cNvSpPr/>
          <p:nvPr/>
        </p:nvSpPr>
        <p:spPr>
          <a:xfrm>
            <a:off x="7085012" y="5791200"/>
            <a:ext cx="4014689" cy="384721"/>
          </a:xfrm>
          <a:prstGeom prst="rect">
            <a:avLst/>
          </a:prstGeom>
        </p:spPr>
        <p:txBody>
          <a:bodyPr wrap="none">
            <a:spAutoFit/>
          </a:bodyPr>
          <a:lstStyle/>
          <a:p>
            <a:r>
              <a:rPr lang="en-US" dirty="0"/>
              <a:t>Will be UDP (Can’t specify otherwise )</a:t>
            </a:r>
          </a:p>
        </p:txBody>
      </p:sp>
      <p:pic>
        <p:nvPicPr>
          <p:cNvPr id="8" name="Picture 7"/>
          <p:cNvPicPr>
            <a:picLocks noChangeAspect="1"/>
          </p:cNvPicPr>
          <p:nvPr/>
        </p:nvPicPr>
        <p:blipFill>
          <a:blip r:embed="rId4"/>
          <a:stretch>
            <a:fillRect/>
          </a:stretch>
        </p:blipFill>
        <p:spPr>
          <a:xfrm>
            <a:off x="608012" y="1143000"/>
            <a:ext cx="10814404" cy="723900"/>
          </a:xfrm>
          <a:prstGeom prst="rect">
            <a:avLst/>
          </a:prstGeom>
        </p:spPr>
      </p:pic>
      <p:pic>
        <p:nvPicPr>
          <p:cNvPr id="9" name="Picture 8"/>
          <p:cNvPicPr>
            <a:picLocks noChangeAspect="1"/>
          </p:cNvPicPr>
          <p:nvPr/>
        </p:nvPicPr>
        <p:blipFill>
          <a:blip r:embed="rId5"/>
          <a:stretch>
            <a:fillRect/>
          </a:stretch>
        </p:blipFill>
        <p:spPr>
          <a:xfrm>
            <a:off x="560833" y="4572000"/>
            <a:ext cx="10837457" cy="672914"/>
          </a:xfrm>
          <a:prstGeom prst="rect">
            <a:avLst/>
          </a:prstGeom>
        </p:spPr>
      </p:pic>
      <p:sp>
        <p:nvSpPr>
          <p:cNvPr id="10" name="Rectangle 9"/>
          <p:cNvSpPr/>
          <p:nvPr/>
        </p:nvSpPr>
        <p:spPr>
          <a:xfrm>
            <a:off x="571007" y="1981721"/>
            <a:ext cx="1519968" cy="384721"/>
          </a:xfrm>
          <a:prstGeom prst="rect">
            <a:avLst/>
          </a:prstGeom>
        </p:spPr>
        <p:txBody>
          <a:bodyPr wrap="none">
            <a:spAutoFit/>
          </a:bodyPr>
          <a:lstStyle/>
          <a:p>
            <a:r>
              <a:rPr lang="en-US" dirty="0"/>
              <a:t>Local logging</a:t>
            </a:r>
          </a:p>
        </p:txBody>
      </p:sp>
      <p:sp>
        <p:nvSpPr>
          <p:cNvPr id="11" name="Rectangle 10"/>
          <p:cNvSpPr/>
          <p:nvPr/>
        </p:nvSpPr>
        <p:spPr>
          <a:xfrm>
            <a:off x="527048" y="4175631"/>
            <a:ext cx="1769395" cy="384721"/>
          </a:xfrm>
          <a:prstGeom prst="rect">
            <a:avLst/>
          </a:prstGeom>
        </p:spPr>
        <p:txBody>
          <a:bodyPr wrap="none">
            <a:spAutoFit/>
          </a:bodyPr>
          <a:lstStyle/>
          <a:p>
            <a:r>
              <a:rPr lang="en-US" dirty="0"/>
              <a:t>Remote logging</a:t>
            </a:r>
          </a:p>
        </p:txBody>
      </p:sp>
    </p:spTree>
    <p:extLst>
      <p:ext uri="{BB962C8B-B14F-4D97-AF65-F5344CB8AC3E}">
        <p14:creationId xmlns:p14="http://schemas.microsoft.com/office/powerpoint/2010/main" val="3106403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12" y="1066801"/>
            <a:ext cx="8034338" cy="4565112"/>
          </a:xfrm>
          <a:prstGeom prst="rect">
            <a:avLst/>
          </a:prstGeom>
          <a:effectLst>
            <a:outerShdw blurRad="50800" dist="38100" dir="2700000" algn="tl" rotWithShape="0">
              <a:prstClr val="black">
                <a:alpha val="40000"/>
              </a:prstClr>
            </a:outerShdw>
          </a:effectLst>
        </p:spPr>
      </p:pic>
      <p:sp>
        <p:nvSpPr>
          <p:cNvPr id="3"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a:solidFill>
                  <a:srgbClr val="0000FF"/>
                </a:solidFill>
              </a:rPr>
              <a:t>iRule</a:t>
            </a:r>
            <a:r>
              <a:rPr lang="en-US" dirty="0">
                <a:solidFill>
                  <a:srgbClr val="0000FF"/>
                </a:solidFill>
              </a:rPr>
              <a:t> Logging: HSL (High Speed Logging)</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8730" y="2057400"/>
            <a:ext cx="7460682" cy="30479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783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583" y="1295400"/>
            <a:ext cx="11187082" cy="4162425"/>
          </a:xfrm>
          <a:prstGeom prst="rect">
            <a:avLst/>
          </a:prstGeom>
          <a:effectLst>
            <a:outerShdw blurRad="50800" dist="38100" dir="2700000" algn="tl" rotWithShape="0">
              <a:prstClr val="black">
                <a:alpha val="40000"/>
              </a:prstClr>
            </a:outerShdw>
          </a:effectLst>
        </p:spPr>
      </p:pic>
      <p:sp>
        <p:nvSpPr>
          <p:cNvPr id="4" name="Title 3"/>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err="1">
                <a:solidFill>
                  <a:srgbClr val="0000FF"/>
                </a:solidFill>
              </a:rPr>
              <a:t>iRule</a:t>
            </a:r>
            <a:r>
              <a:rPr lang="en-US" dirty="0">
                <a:solidFill>
                  <a:srgbClr val="0000FF"/>
                </a:solidFill>
              </a:rPr>
              <a:t> Logging: HSL (High Speed Logging)</a:t>
            </a:r>
          </a:p>
        </p:txBody>
      </p:sp>
    </p:spTree>
    <p:extLst>
      <p:ext uri="{BB962C8B-B14F-4D97-AF65-F5344CB8AC3E}">
        <p14:creationId xmlns:p14="http://schemas.microsoft.com/office/powerpoint/2010/main" val="309162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Logging: Module</a:t>
            </a:r>
            <a:endParaRPr lang="en-US" sz="4400" dirty="0"/>
          </a:p>
        </p:txBody>
      </p:sp>
    </p:spTree>
    <p:extLst>
      <p:ext uri="{BB962C8B-B14F-4D97-AF65-F5344CB8AC3E}">
        <p14:creationId xmlns:p14="http://schemas.microsoft.com/office/powerpoint/2010/main" val="202428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Analytics Modules</a:t>
            </a:r>
            <a:br>
              <a:rPr lang="en-US" dirty="0"/>
            </a:br>
            <a:r>
              <a:rPr lang="en-US" sz="4000" dirty="0"/>
              <a:t>Analytics, Visibility &amp; Reporting (APM)</a:t>
            </a:r>
          </a:p>
        </p:txBody>
      </p:sp>
    </p:spTree>
    <p:extLst>
      <p:ext uri="{BB962C8B-B14F-4D97-AF65-F5344CB8AC3E}">
        <p14:creationId xmlns:p14="http://schemas.microsoft.com/office/powerpoint/2010/main" val="629874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2479"/>
            <a:ext cx="12185651" cy="5484971"/>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799"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22" y="1135175"/>
            <a:ext cx="5777129" cy="4529547"/>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112922" y="4253733"/>
            <a:ext cx="5550907" cy="357716"/>
          </a:xfrm>
          <a:prstGeom prst="ellipse">
            <a:avLst/>
          </a:prstGeom>
          <a:noFill/>
          <a:ln w="28575">
            <a:solidFill>
              <a:srgbClr val="FF0000"/>
            </a:solidFill>
          </a:ln>
        </p:spPr>
        <p:txBody>
          <a:bodyPr vert="horz" wrap="square" lIns="182832" tIns="0" rIns="91416" bIns="0" rtlCol="0" anchor="ctr">
            <a:noAutofit/>
          </a:bodyPr>
          <a:lstStyle/>
          <a:p>
            <a:pPr algn="ctr">
              <a:lnSpc>
                <a:spcPct val="90000"/>
              </a:lnSpc>
            </a:pPr>
            <a:endParaRPr lang="en-US" sz="1999" cap="all">
              <a:solidFill>
                <a:schemeClr val="bg1"/>
              </a:solidFill>
              <a:effectLst>
                <a:outerShdw blurRad="38100" dist="25400" dir="2700000" algn="tl">
                  <a:srgbClr val="000000">
                    <a:alpha val="0"/>
                  </a:srgbClr>
                </a:outerShdw>
              </a:effectLst>
              <a:latin typeface="+mj-lt"/>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921" y="5455851"/>
            <a:ext cx="11951341" cy="1011663"/>
          </a:xfrm>
          <a:prstGeom prst="rect">
            <a:avLst/>
          </a:prstGeom>
        </p:spPr>
      </p:pic>
      <p:sp>
        <p:nvSpPr>
          <p:cNvPr id="6" name="TextBox 5"/>
          <p:cNvSpPr txBox="1"/>
          <p:nvPr/>
        </p:nvSpPr>
        <p:spPr>
          <a:xfrm>
            <a:off x="6866151" y="1385697"/>
            <a:ext cx="4621448" cy="3513911"/>
          </a:xfrm>
          <a:prstGeom prst="rect">
            <a:avLst/>
          </a:prstGeom>
          <a:noFill/>
        </p:spPr>
        <p:txBody>
          <a:bodyPr wrap="square" lIns="0" tIns="0" rIns="0" bIns="0" rtlCol="0">
            <a:noAutofit/>
          </a:bodyPr>
          <a:lstStyle/>
          <a:p>
            <a:pPr marL="457063" indent="-457063">
              <a:lnSpc>
                <a:spcPct val="90000"/>
              </a:lnSpc>
              <a:spcAft>
                <a:spcPts val="600"/>
              </a:spcAft>
              <a:buFont typeface="Arial" panose="020B0604020202020204" pitchFamily="34" charset="0"/>
              <a:buChar char="•"/>
            </a:pPr>
            <a:r>
              <a:rPr lang="en-US" sz="2999" dirty="0">
                <a:solidFill>
                  <a:srgbClr val="002060"/>
                </a:solidFill>
                <a:effectLst>
                  <a:outerShdw blurRad="38100" dist="25400" dir="2700000" algn="tl">
                    <a:srgbClr val="000000">
                      <a:alpha val="0"/>
                    </a:srgbClr>
                  </a:outerShdw>
                </a:effectLst>
              </a:rPr>
              <a:t>Does require a system “restart” to provision</a:t>
            </a:r>
          </a:p>
          <a:p>
            <a:pPr marL="457063" indent="-457063">
              <a:lnSpc>
                <a:spcPct val="90000"/>
              </a:lnSpc>
              <a:spcAft>
                <a:spcPts val="600"/>
              </a:spcAft>
              <a:buFont typeface="Arial" panose="020B0604020202020204" pitchFamily="34" charset="0"/>
              <a:buChar char="•"/>
            </a:pPr>
            <a:r>
              <a:rPr lang="en-US" sz="2999" dirty="0">
                <a:solidFill>
                  <a:srgbClr val="002060"/>
                </a:solidFill>
                <a:effectLst>
                  <a:outerShdw blurRad="38100" dist="25400" dir="2700000" algn="tl">
                    <a:srgbClr val="000000">
                      <a:alpha val="0"/>
                    </a:srgbClr>
                  </a:outerShdw>
                </a:effectLst>
              </a:rPr>
              <a:t>Does not count as a “module”</a:t>
            </a:r>
          </a:p>
          <a:p>
            <a:pPr marL="457063" indent="-457063">
              <a:lnSpc>
                <a:spcPct val="90000"/>
              </a:lnSpc>
              <a:spcAft>
                <a:spcPts val="600"/>
              </a:spcAft>
              <a:buFont typeface="Arial" panose="020B0604020202020204" pitchFamily="34" charset="0"/>
              <a:buChar char="•"/>
            </a:pPr>
            <a:r>
              <a:rPr lang="en-US" sz="2999" dirty="0">
                <a:solidFill>
                  <a:srgbClr val="002060"/>
                </a:solidFill>
                <a:effectLst>
                  <a:outerShdw blurRad="38100" dist="25400" dir="2700000" algn="tl">
                    <a:srgbClr val="000000">
                      <a:alpha val="0"/>
                    </a:srgbClr>
                  </a:outerShdw>
                </a:effectLst>
              </a:rPr>
              <a:t>There is no license cost</a:t>
            </a:r>
          </a:p>
          <a:p>
            <a:pPr marL="457063" indent="-457063">
              <a:lnSpc>
                <a:spcPct val="90000"/>
              </a:lnSpc>
              <a:spcAft>
                <a:spcPts val="600"/>
              </a:spcAft>
              <a:buFont typeface="Arial" panose="020B0604020202020204" pitchFamily="34" charset="0"/>
              <a:buChar char="•"/>
            </a:pPr>
            <a:r>
              <a:rPr lang="en-US" sz="2999" dirty="0">
                <a:solidFill>
                  <a:srgbClr val="002060"/>
                </a:solidFill>
                <a:effectLst>
                  <a:outerShdw blurRad="38100" dist="25400" dir="2700000" algn="tl">
                    <a:srgbClr val="000000">
                      <a:alpha val="0"/>
                    </a:srgbClr>
                  </a:outerShdw>
                </a:effectLst>
              </a:rPr>
              <a:t>There is CPU, Disk &amp; Memory impact</a:t>
            </a:r>
          </a:p>
        </p:txBody>
      </p:sp>
      <p:sp>
        <p:nvSpPr>
          <p:cNvPr id="7" name="Oval 6"/>
          <p:cNvSpPr/>
          <p:nvPr/>
        </p:nvSpPr>
        <p:spPr>
          <a:xfrm>
            <a:off x="8565299" y="5587676"/>
            <a:ext cx="3498964" cy="782541"/>
          </a:xfrm>
          <a:prstGeom prst="ellipse">
            <a:avLst/>
          </a:prstGeom>
          <a:noFill/>
          <a:ln w="28575">
            <a:solidFill>
              <a:srgbClr val="FF0000"/>
            </a:solidFill>
          </a:ln>
        </p:spPr>
        <p:txBody>
          <a:bodyPr vert="horz" wrap="square" lIns="182832" tIns="0" rIns="91416" bIns="0" rtlCol="0" anchor="ctr">
            <a:noAutofit/>
          </a:bodyPr>
          <a:lstStyle/>
          <a:p>
            <a:pPr algn="ctr">
              <a:lnSpc>
                <a:spcPct val="90000"/>
              </a:lnSpc>
            </a:pPr>
            <a:endParaRPr lang="en-US" sz="1999" cap="all">
              <a:solidFill>
                <a:schemeClr val="bg1"/>
              </a:solidFill>
              <a:effectLst>
                <a:outerShdw blurRad="38100" dist="25400" dir="2700000" algn="tl">
                  <a:srgbClr val="000000">
                    <a:alpha val="0"/>
                  </a:srgbClr>
                </a:outerShdw>
              </a:effectLst>
              <a:latin typeface="+mj-lt"/>
            </a:endParaRPr>
          </a:p>
        </p:txBody>
      </p:sp>
      <p:sp>
        <p:nvSpPr>
          <p:cNvPr id="8" name="Title 1"/>
          <p:cNvSpPr txBox="1">
            <a:spLocks/>
          </p:cNvSpPr>
          <p:nvPr/>
        </p:nvSpPr>
        <p:spPr>
          <a:xfrm>
            <a:off x="731520" y="503682"/>
            <a:ext cx="10972800" cy="914162"/>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399" dirty="0"/>
              <a:t>AVR Provisioning</a:t>
            </a:r>
          </a:p>
        </p:txBody>
      </p:sp>
    </p:spTree>
    <p:extLst>
      <p:ext uri="{BB962C8B-B14F-4D97-AF65-F5344CB8AC3E}">
        <p14:creationId xmlns:p14="http://schemas.microsoft.com/office/powerpoint/2010/main" val="37636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2479"/>
            <a:ext cx="12185651" cy="5484971"/>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799"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860" y="1069273"/>
            <a:ext cx="5201765" cy="4972396"/>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3088517" y="4902797"/>
            <a:ext cx="2062004" cy="337804"/>
          </a:xfrm>
          <a:prstGeom prst="ellipse">
            <a:avLst/>
          </a:prstGeom>
          <a:noFill/>
          <a:ln w="28575">
            <a:solidFill>
              <a:srgbClr val="FF0000"/>
            </a:solidFill>
          </a:ln>
        </p:spPr>
        <p:txBody>
          <a:bodyPr vert="horz" wrap="square" lIns="182832" tIns="0" rIns="91416" bIns="0" rtlCol="0" anchor="ctr">
            <a:noAutofit/>
          </a:bodyPr>
          <a:lstStyle/>
          <a:p>
            <a:pPr algn="ctr">
              <a:lnSpc>
                <a:spcPct val="90000"/>
              </a:lnSpc>
            </a:pPr>
            <a:endParaRPr lang="en-US" sz="1999" cap="all">
              <a:solidFill>
                <a:schemeClr val="bg1"/>
              </a:solidFill>
              <a:effectLst>
                <a:outerShdw blurRad="38100" dist="25400" dir="2700000" algn="tl">
                  <a:srgbClr val="000000">
                    <a:alpha val="0"/>
                  </a:srgbClr>
                </a:outerShdw>
              </a:effectLst>
              <a:latin typeface="+mj-lt"/>
            </a:endParaRPr>
          </a:p>
        </p:txBody>
      </p:sp>
      <p:sp>
        <p:nvSpPr>
          <p:cNvPr id="5" name="Title 1"/>
          <p:cNvSpPr txBox="1">
            <a:spLocks/>
          </p:cNvSpPr>
          <p:nvPr/>
        </p:nvSpPr>
        <p:spPr>
          <a:xfrm>
            <a:off x="731520" y="503682"/>
            <a:ext cx="10972800" cy="914162"/>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399" dirty="0"/>
              <a:t>Getting Started – Analytics Profile</a:t>
            </a:r>
          </a:p>
        </p:txBody>
      </p:sp>
      <p:sp>
        <p:nvSpPr>
          <p:cNvPr id="7" name="Snip Single Corner Rectangle 6"/>
          <p:cNvSpPr/>
          <p:nvPr/>
        </p:nvSpPr>
        <p:spPr>
          <a:xfrm>
            <a:off x="6092822" y="1458858"/>
            <a:ext cx="5827827" cy="607630"/>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32" tIns="0" rIns="91416" bIns="0" rtlCol="0" anchor="ctr">
            <a:noAutofit/>
          </a:bodyPr>
          <a:lstStyle/>
          <a:p>
            <a:pPr algn="ctr">
              <a:lnSpc>
                <a:spcPct val="90000"/>
              </a:lnSpc>
            </a:pPr>
            <a:r>
              <a:rPr lang="en-US" sz="2199" dirty="0">
                <a:solidFill>
                  <a:schemeClr val="tx1">
                    <a:lumMod val="95000"/>
                    <a:lumOff val="5000"/>
                  </a:schemeClr>
                </a:solidFill>
                <a:latin typeface="Gadugi" panose="020B0502040204020203" pitchFamily="34" charset="0"/>
              </a:rPr>
              <a:t>Build Analytics Profiles</a:t>
            </a:r>
          </a:p>
        </p:txBody>
      </p:sp>
      <p:sp>
        <p:nvSpPr>
          <p:cNvPr id="8" name="Snip Single Corner Rectangle 7"/>
          <p:cNvSpPr/>
          <p:nvPr/>
        </p:nvSpPr>
        <p:spPr>
          <a:xfrm>
            <a:off x="6075343" y="3036202"/>
            <a:ext cx="5827827" cy="607630"/>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32" tIns="0" rIns="91416" bIns="0" rtlCol="0" anchor="ctr">
            <a:noAutofit/>
          </a:bodyPr>
          <a:lstStyle/>
          <a:p>
            <a:pPr algn="ctr">
              <a:lnSpc>
                <a:spcPct val="90000"/>
              </a:lnSpc>
            </a:pPr>
            <a:r>
              <a:rPr lang="en-US" sz="2199" dirty="0">
                <a:solidFill>
                  <a:schemeClr val="tx1">
                    <a:lumMod val="95000"/>
                    <a:lumOff val="5000"/>
                  </a:schemeClr>
                </a:solidFill>
                <a:latin typeface="Gadugi" panose="020B0502040204020203" pitchFamily="34" charset="0"/>
              </a:rPr>
              <a:t>Assign it to Virtual Server</a:t>
            </a:r>
          </a:p>
        </p:txBody>
      </p:sp>
      <p:sp>
        <p:nvSpPr>
          <p:cNvPr id="9" name="Snip Single Corner Rectangle 8"/>
          <p:cNvSpPr/>
          <p:nvPr/>
        </p:nvSpPr>
        <p:spPr>
          <a:xfrm>
            <a:off x="5989007" y="4634991"/>
            <a:ext cx="5827827" cy="607630"/>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32" tIns="0" rIns="91416" bIns="0" rtlCol="0" anchor="ctr">
            <a:noAutofit/>
          </a:bodyPr>
          <a:lstStyle/>
          <a:p>
            <a:pPr algn="ctr">
              <a:lnSpc>
                <a:spcPct val="90000"/>
              </a:lnSpc>
            </a:pPr>
            <a:r>
              <a:rPr lang="en-US" sz="2199" dirty="0">
                <a:solidFill>
                  <a:schemeClr val="tx1">
                    <a:lumMod val="95000"/>
                    <a:lumOff val="5000"/>
                  </a:schemeClr>
                </a:solidFill>
                <a:latin typeface="Gadugi" panose="020B0502040204020203" pitchFamily="34" charset="0"/>
              </a:rPr>
              <a:t>Start Reporting</a:t>
            </a:r>
          </a:p>
        </p:txBody>
      </p:sp>
      <p:sp>
        <p:nvSpPr>
          <p:cNvPr id="10" name="Right Arrow 9"/>
          <p:cNvSpPr/>
          <p:nvPr/>
        </p:nvSpPr>
        <p:spPr>
          <a:xfrm rot="5400000">
            <a:off x="8434872" y="2083622"/>
            <a:ext cx="936099" cy="929923"/>
          </a:xfrm>
          <a:prstGeom prst="rightArrow">
            <a:avLst/>
          </a:prstGeom>
          <a:solidFill>
            <a:srgbClr val="325D17"/>
          </a:solidFill>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82832" tIns="0" rIns="91416" bIns="0" rtlCol="0" anchor="ctr">
            <a:noAutofit/>
          </a:bodyPr>
          <a:lstStyle/>
          <a:p>
            <a:pPr algn="ctr">
              <a:lnSpc>
                <a:spcPct val="90000"/>
              </a:lnSpc>
            </a:pPr>
            <a:endParaRPr lang="en-US" sz="1999" cap="all">
              <a:solidFill>
                <a:schemeClr val="bg1"/>
              </a:solidFill>
              <a:effectLst>
                <a:outerShdw blurRad="38100" dist="25400" dir="2700000" algn="tl">
                  <a:srgbClr val="000000">
                    <a:alpha val="0"/>
                  </a:srgbClr>
                </a:outerShdw>
              </a:effectLst>
              <a:latin typeface="+mj-lt"/>
            </a:endParaRPr>
          </a:p>
        </p:txBody>
      </p:sp>
      <p:sp>
        <p:nvSpPr>
          <p:cNvPr id="11" name="Right Arrow 10"/>
          <p:cNvSpPr/>
          <p:nvPr/>
        </p:nvSpPr>
        <p:spPr>
          <a:xfrm rot="5400000">
            <a:off x="8434872" y="3669157"/>
            <a:ext cx="936099" cy="929923"/>
          </a:xfrm>
          <a:prstGeom prst="rightArrow">
            <a:avLst/>
          </a:prstGeom>
          <a:solidFill>
            <a:srgbClr val="325D17"/>
          </a:solidFill>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82832" tIns="0" rIns="91416" bIns="0" rtlCol="0" anchor="ctr">
            <a:noAutofit/>
          </a:bodyPr>
          <a:lstStyle/>
          <a:p>
            <a:pPr algn="ctr">
              <a:lnSpc>
                <a:spcPct val="90000"/>
              </a:lnSpc>
            </a:pPr>
            <a:endParaRPr lang="en-US" sz="1999"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4518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2479"/>
            <a:ext cx="12185651" cy="5484971"/>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799" b="1" dirty="0">
              <a:solidFill>
                <a:srgbClr val="FFFFFF"/>
              </a:solidFill>
              <a:effectLst>
                <a:outerShdw blurRad="25400" dist="25400" dir="2700000" algn="tl">
                  <a:srgbClr val="000000">
                    <a:alpha val="0"/>
                  </a:srgbClr>
                </a:outerShdw>
              </a:effectLst>
            </a:endParaRPr>
          </a:p>
        </p:txBody>
      </p:sp>
      <p:grpSp>
        <p:nvGrpSpPr>
          <p:cNvPr id="2" name="Group 1"/>
          <p:cNvGrpSpPr/>
          <p:nvPr/>
        </p:nvGrpSpPr>
        <p:grpSpPr>
          <a:xfrm>
            <a:off x="311007" y="1198084"/>
            <a:ext cx="8629942" cy="4845197"/>
            <a:chOff x="254766" y="257697"/>
            <a:chExt cx="9824006" cy="538482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766" y="257697"/>
              <a:ext cx="7851889" cy="538482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06655" y="257697"/>
              <a:ext cx="1972117" cy="5384820"/>
            </a:xfrm>
            <a:prstGeom prst="rect">
              <a:avLst/>
            </a:prstGeom>
            <a:ln>
              <a:noFill/>
            </a:ln>
            <a:effectLst>
              <a:outerShdw blurRad="292100" dist="139700" dir="2700000" algn="tl" rotWithShape="0">
                <a:srgbClr val="333333">
                  <a:alpha val="65000"/>
                </a:srgbClr>
              </a:outerShdw>
            </a:effectLst>
          </p:spPr>
        </p:pic>
      </p:grpSp>
      <p:sp>
        <p:nvSpPr>
          <p:cNvPr id="7" name="Snip Single Corner Rectangle 6"/>
          <p:cNvSpPr/>
          <p:nvPr/>
        </p:nvSpPr>
        <p:spPr>
          <a:xfrm>
            <a:off x="9206921" y="1851513"/>
            <a:ext cx="2712758" cy="3470843"/>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32" tIns="0" rIns="91416" bIns="0" rtlCol="0" anchor="ctr">
            <a:noAutofit/>
          </a:bodyPr>
          <a:lstStyle/>
          <a:p>
            <a:pPr marL="342797" indent="-342797">
              <a:lnSpc>
                <a:spcPct val="90000"/>
              </a:lnSpc>
              <a:buFont typeface="Arial" panose="020B0604020202020204" pitchFamily="34" charset="0"/>
              <a:buChar char="•"/>
            </a:pPr>
            <a:r>
              <a:rPr lang="en-US" sz="2199" dirty="0">
                <a:solidFill>
                  <a:schemeClr val="tx1">
                    <a:lumMod val="95000"/>
                    <a:lumOff val="5000"/>
                  </a:schemeClr>
                </a:solidFill>
                <a:latin typeface="Gadugi" panose="020B0502040204020203" pitchFamily="34" charset="0"/>
              </a:rPr>
              <a:t>Name</a:t>
            </a:r>
          </a:p>
          <a:p>
            <a:pPr marL="342797" indent="-342797">
              <a:lnSpc>
                <a:spcPct val="90000"/>
              </a:lnSpc>
              <a:buFont typeface="Arial" panose="020B0604020202020204" pitchFamily="34" charset="0"/>
              <a:buChar char="•"/>
            </a:pPr>
            <a:endParaRPr lang="en-US" sz="2199" dirty="0">
              <a:solidFill>
                <a:schemeClr val="tx1">
                  <a:lumMod val="95000"/>
                  <a:lumOff val="5000"/>
                </a:schemeClr>
              </a:solidFill>
              <a:latin typeface="Gadugi" panose="020B0502040204020203" pitchFamily="34" charset="0"/>
            </a:endParaRPr>
          </a:p>
          <a:p>
            <a:pPr marL="342797" indent="-342797">
              <a:lnSpc>
                <a:spcPct val="90000"/>
              </a:lnSpc>
              <a:buFont typeface="Arial" panose="020B0604020202020204" pitchFamily="34" charset="0"/>
              <a:buChar char="•"/>
            </a:pPr>
            <a:r>
              <a:rPr lang="en-US" sz="2199" dirty="0">
                <a:solidFill>
                  <a:schemeClr val="tx1">
                    <a:lumMod val="95000"/>
                    <a:lumOff val="5000"/>
                  </a:schemeClr>
                </a:solidFill>
                <a:latin typeface="Gadugi" panose="020B0502040204020203" pitchFamily="34" charset="0"/>
              </a:rPr>
              <a:t>Internal or External Logging</a:t>
            </a:r>
          </a:p>
          <a:p>
            <a:pPr marL="342797" indent="-342797">
              <a:lnSpc>
                <a:spcPct val="90000"/>
              </a:lnSpc>
              <a:buFont typeface="Arial" panose="020B0604020202020204" pitchFamily="34" charset="0"/>
              <a:buChar char="•"/>
            </a:pPr>
            <a:endParaRPr lang="en-US" sz="2199" dirty="0">
              <a:solidFill>
                <a:schemeClr val="tx1">
                  <a:lumMod val="95000"/>
                  <a:lumOff val="5000"/>
                </a:schemeClr>
              </a:solidFill>
              <a:latin typeface="Gadugi" panose="020B0502040204020203" pitchFamily="34" charset="0"/>
            </a:endParaRPr>
          </a:p>
          <a:p>
            <a:pPr marL="342797" indent="-342797">
              <a:lnSpc>
                <a:spcPct val="90000"/>
              </a:lnSpc>
              <a:buFont typeface="Arial" panose="020B0604020202020204" pitchFamily="34" charset="0"/>
              <a:buChar char="•"/>
            </a:pPr>
            <a:r>
              <a:rPr lang="en-US" sz="2199" dirty="0">
                <a:solidFill>
                  <a:schemeClr val="tx1">
                    <a:lumMod val="95000"/>
                    <a:lumOff val="5000"/>
                  </a:schemeClr>
                </a:solidFill>
                <a:latin typeface="Gadugi" panose="020B0502040204020203" pitchFamily="34" charset="0"/>
              </a:rPr>
              <a:t>Traffic Capture Logging Type</a:t>
            </a:r>
          </a:p>
          <a:p>
            <a:pPr marL="342797" indent="-342797">
              <a:lnSpc>
                <a:spcPct val="90000"/>
              </a:lnSpc>
              <a:buFont typeface="Arial" panose="020B0604020202020204" pitchFamily="34" charset="0"/>
              <a:buChar char="•"/>
            </a:pPr>
            <a:endParaRPr lang="en-US" sz="2199" dirty="0">
              <a:solidFill>
                <a:schemeClr val="tx1">
                  <a:lumMod val="95000"/>
                  <a:lumOff val="5000"/>
                </a:schemeClr>
              </a:solidFill>
              <a:latin typeface="Gadugi" panose="020B0502040204020203" pitchFamily="34" charset="0"/>
            </a:endParaRPr>
          </a:p>
          <a:p>
            <a:pPr marL="342797" indent="-342797">
              <a:lnSpc>
                <a:spcPct val="90000"/>
              </a:lnSpc>
              <a:buFont typeface="Arial" panose="020B0604020202020204" pitchFamily="34" charset="0"/>
              <a:buChar char="•"/>
            </a:pPr>
            <a:r>
              <a:rPr lang="en-US" sz="2199" dirty="0">
                <a:solidFill>
                  <a:schemeClr val="tx1">
                    <a:lumMod val="95000"/>
                    <a:lumOff val="5000"/>
                  </a:schemeClr>
                </a:solidFill>
                <a:latin typeface="Gadugi" panose="020B0502040204020203" pitchFamily="34" charset="0"/>
              </a:rPr>
              <a:t>Notifications</a:t>
            </a:r>
          </a:p>
          <a:p>
            <a:pPr marL="342797" indent="-342797">
              <a:lnSpc>
                <a:spcPct val="90000"/>
              </a:lnSpc>
              <a:buFont typeface="Arial" panose="020B0604020202020204" pitchFamily="34" charset="0"/>
              <a:buChar char="•"/>
            </a:pPr>
            <a:endParaRPr lang="en-US" sz="2199" dirty="0">
              <a:solidFill>
                <a:schemeClr val="tx1">
                  <a:lumMod val="95000"/>
                  <a:lumOff val="5000"/>
                </a:schemeClr>
              </a:solidFill>
              <a:latin typeface="Gadugi" panose="020B0502040204020203" pitchFamily="34" charset="0"/>
            </a:endParaRPr>
          </a:p>
        </p:txBody>
      </p:sp>
      <p:sp>
        <p:nvSpPr>
          <p:cNvPr id="8" name="Title 1"/>
          <p:cNvSpPr txBox="1">
            <a:spLocks/>
          </p:cNvSpPr>
          <p:nvPr/>
        </p:nvSpPr>
        <p:spPr>
          <a:xfrm>
            <a:off x="731520" y="503682"/>
            <a:ext cx="10972800" cy="914162"/>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399" dirty="0"/>
              <a:t>Setting up an Analytics Profile</a:t>
            </a:r>
          </a:p>
        </p:txBody>
      </p:sp>
      <p:cxnSp>
        <p:nvCxnSpPr>
          <p:cNvPr id="9" name="Straight Arrow Connector 8"/>
          <p:cNvCxnSpPr/>
          <p:nvPr/>
        </p:nvCxnSpPr>
        <p:spPr>
          <a:xfrm flipH="1" flipV="1">
            <a:off x="2824240" y="2029886"/>
            <a:ext cx="6592371" cy="185806"/>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36393" y="2827734"/>
            <a:ext cx="6280218" cy="1030476"/>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5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2479"/>
            <a:ext cx="12185651" cy="5484971"/>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799"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3238" y="1300854"/>
            <a:ext cx="9008248" cy="907406"/>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193238" y="2697056"/>
            <a:ext cx="9008248" cy="3370377"/>
            <a:chOff x="71397" y="4175456"/>
            <a:chExt cx="8104773" cy="2682544"/>
          </a:xfrm>
        </p:grpSpPr>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397" y="4175456"/>
              <a:ext cx="6813497" cy="268254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84894" y="4175456"/>
              <a:ext cx="1291276" cy="2682544"/>
            </a:xfrm>
            <a:prstGeom prst="rect">
              <a:avLst/>
            </a:prstGeom>
            <a:ln>
              <a:noFill/>
            </a:ln>
            <a:effectLst>
              <a:outerShdw blurRad="292100" dist="139700" dir="2700000" algn="tl" rotWithShape="0">
                <a:srgbClr val="333333">
                  <a:alpha val="65000"/>
                </a:srgbClr>
              </a:outerShdw>
            </a:effectLst>
          </p:spPr>
        </p:pic>
      </p:grpSp>
      <p:sp>
        <p:nvSpPr>
          <p:cNvPr id="7" name="Title 1"/>
          <p:cNvSpPr txBox="1">
            <a:spLocks/>
          </p:cNvSpPr>
          <p:nvPr/>
        </p:nvSpPr>
        <p:spPr>
          <a:xfrm>
            <a:off x="731520" y="503682"/>
            <a:ext cx="10972800" cy="914162"/>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399" dirty="0"/>
              <a:t>Getting Started – Analytics Profile</a:t>
            </a:r>
          </a:p>
        </p:txBody>
      </p:sp>
      <p:sp>
        <p:nvSpPr>
          <p:cNvPr id="8" name="Snip Single Corner Rectangle 7"/>
          <p:cNvSpPr/>
          <p:nvPr/>
        </p:nvSpPr>
        <p:spPr>
          <a:xfrm>
            <a:off x="9713899" y="2697055"/>
            <a:ext cx="2379325" cy="3370377"/>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32" tIns="0" rIns="91416" bIns="0" rtlCol="0" anchor="ctr">
            <a:noAutofit/>
          </a:bodyPr>
          <a:lstStyle/>
          <a:p>
            <a:pPr>
              <a:lnSpc>
                <a:spcPct val="90000"/>
              </a:lnSpc>
            </a:pPr>
            <a:r>
              <a:rPr lang="en-US" sz="2199"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Metrics</a:t>
            </a:r>
          </a:p>
          <a:p>
            <a:pPr marL="342797" indent="-342797">
              <a:lnSpc>
                <a:spcPct val="90000"/>
              </a:lnSpc>
              <a:buFont typeface="Arial" panose="020B0604020202020204" pitchFamily="34" charset="0"/>
              <a:buChar char="•"/>
            </a:pPr>
            <a:r>
              <a:rPr lang="en-US" sz="1999" dirty="0">
                <a:solidFill>
                  <a:schemeClr val="tx1">
                    <a:lumMod val="95000"/>
                    <a:lumOff val="5000"/>
                  </a:schemeClr>
                </a:solidFill>
                <a:latin typeface="Gadugi" panose="020B0502040204020203" pitchFamily="34" charset="0"/>
              </a:rPr>
              <a:t>Max TPS &amp; Throughput</a:t>
            </a:r>
          </a:p>
          <a:p>
            <a:pPr marL="342797" indent="-342797">
              <a:lnSpc>
                <a:spcPct val="90000"/>
              </a:lnSpc>
              <a:buFont typeface="Arial" panose="020B0604020202020204" pitchFamily="34" charset="0"/>
              <a:buChar char="•"/>
            </a:pPr>
            <a:r>
              <a:rPr lang="en-US" sz="1999" dirty="0">
                <a:solidFill>
                  <a:schemeClr val="tx1">
                    <a:lumMod val="95000"/>
                    <a:lumOff val="5000"/>
                  </a:schemeClr>
                </a:solidFill>
                <a:latin typeface="Gadugi" panose="020B0502040204020203" pitchFamily="34" charset="0"/>
              </a:rPr>
              <a:t>Page Load Times</a:t>
            </a:r>
          </a:p>
          <a:p>
            <a:pPr marL="342797" indent="-342797">
              <a:lnSpc>
                <a:spcPct val="90000"/>
              </a:lnSpc>
              <a:buFont typeface="Arial" panose="020B0604020202020204" pitchFamily="34" charset="0"/>
              <a:buChar char="•"/>
            </a:pPr>
            <a:r>
              <a:rPr lang="en-US" sz="1999" dirty="0">
                <a:solidFill>
                  <a:schemeClr val="tx1">
                    <a:lumMod val="95000"/>
                    <a:lumOff val="5000"/>
                  </a:schemeClr>
                </a:solidFill>
                <a:latin typeface="Gadugi" panose="020B0502040204020203" pitchFamily="34" charset="0"/>
              </a:rPr>
              <a:t>User Sessions</a:t>
            </a:r>
            <a:endParaRPr lang="en-US" sz="2199"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endParaRPr>
          </a:p>
          <a:p>
            <a:pPr>
              <a:lnSpc>
                <a:spcPct val="90000"/>
              </a:lnSpc>
            </a:pPr>
            <a:r>
              <a:rPr lang="en-US" sz="2199"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Collected Entities</a:t>
            </a:r>
          </a:p>
          <a:p>
            <a:pPr marL="342797" indent="-342797">
              <a:lnSpc>
                <a:spcPct val="90000"/>
              </a:lnSpc>
              <a:buFont typeface="Arial" panose="020B0604020202020204" pitchFamily="34" charset="0"/>
              <a:buChar char="•"/>
            </a:pPr>
            <a:r>
              <a:rPr lang="en-US" sz="2199" dirty="0">
                <a:solidFill>
                  <a:schemeClr val="tx1">
                    <a:lumMod val="95000"/>
                    <a:lumOff val="5000"/>
                  </a:schemeClr>
                </a:solidFill>
                <a:latin typeface="Gadugi" panose="020B0502040204020203" pitchFamily="34" charset="0"/>
              </a:rPr>
              <a:t>Very cool pieces of information</a:t>
            </a:r>
          </a:p>
          <a:p>
            <a:pPr marL="342797" indent="-342797">
              <a:lnSpc>
                <a:spcPct val="90000"/>
              </a:lnSpc>
              <a:buFont typeface="Arial" panose="020B0604020202020204" pitchFamily="34" charset="0"/>
              <a:buChar char="•"/>
            </a:pPr>
            <a:endParaRPr lang="en-US" sz="2199" dirty="0">
              <a:solidFill>
                <a:schemeClr val="tx1">
                  <a:lumMod val="95000"/>
                  <a:lumOff val="5000"/>
                </a:schemeClr>
              </a:solidFill>
              <a:latin typeface="Gadugi" panose="020B0502040204020203" pitchFamily="34" charset="0"/>
            </a:endParaRPr>
          </a:p>
        </p:txBody>
      </p:sp>
      <p:cxnSp>
        <p:nvCxnSpPr>
          <p:cNvPr id="9" name="Straight Arrow Connector 8"/>
          <p:cNvCxnSpPr/>
          <p:nvPr/>
        </p:nvCxnSpPr>
        <p:spPr>
          <a:xfrm flipH="1">
            <a:off x="9111891" y="2988642"/>
            <a:ext cx="602008" cy="304721"/>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111891" y="4727780"/>
            <a:ext cx="602008" cy="44592"/>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19" name="Snip Single Corner Rectangle 18"/>
          <p:cNvSpPr/>
          <p:nvPr/>
        </p:nvSpPr>
        <p:spPr>
          <a:xfrm>
            <a:off x="9858617" y="1357402"/>
            <a:ext cx="2230680" cy="929635"/>
          </a:xfrm>
          <a:prstGeom prst="snip1Rect">
            <a:avLst/>
          </a:prstGeom>
          <a:gradFill flip="none" rotWithShape="1">
            <a:gsLst>
              <a:gs pos="15000">
                <a:srgbClr val="FAFAFA"/>
              </a:gs>
              <a:gs pos="100000">
                <a:srgbClr val="00A800"/>
              </a:gs>
            </a:gsLst>
            <a:lin ang="8100000" scaled="1"/>
            <a:tileRect/>
          </a:gradFill>
          <a:ln>
            <a:solidFill>
              <a:schemeClr val="bg1">
                <a:lumMod val="85000"/>
              </a:schemeClr>
            </a:solidFill>
          </a:ln>
        </p:spPr>
        <p:txBody>
          <a:bodyPr vert="horz" wrap="square" lIns="182832" tIns="0" rIns="91416" bIns="0" rtlCol="0" anchor="ctr">
            <a:noAutofit/>
          </a:bodyPr>
          <a:lstStyle/>
          <a:p>
            <a:pPr>
              <a:lnSpc>
                <a:spcPct val="90000"/>
              </a:lnSpc>
            </a:pPr>
            <a:r>
              <a:rPr lang="en-US" sz="2199"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Applied Virtual Servers</a:t>
            </a:r>
          </a:p>
        </p:txBody>
      </p:sp>
      <p:cxnSp>
        <p:nvCxnSpPr>
          <p:cNvPr id="20" name="Straight Arrow Connector 19"/>
          <p:cNvCxnSpPr/>
          <p:nvPr/>
        </p:nvCxnSpPr>
        <p:spPr>
          <a:xfrm flipH="1">
            <a:off x="8918653" y="1794284"/>
            <a:ext cx="939964" cy="27935"/>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
        <p:nvSpPr>
          <p:cNvPr id="13" name="Snip Single Corner Rectangle 12"/>
          <p:cNvSpPr/>
          <p:nvPr/>
        </p:nvSpPr>
        <p:spPr>
          <a:xfrm>
            <a:off x="4836683" y="3697803"/>
            <a:ext cx="2975796" cy="1872916"/>
          </a:xfrm>
          <a:prstGeom prst="snip1Rect">
            <a:avLst/>
          </a:prstGeom>
          <a:gradFill flip="none" rotWithShape="1">
            <a:gsLst>
              <a:gs pos="15000">
                <a:srgbClr val="FAFAFA"/>
              </a:gs>
              <a:gs pos="100000">
                <a:srgbClr val="FF0000"/>
              </a:gs>
            </a:gsLst>
            <a:lin ang="8100000" scaled="1"/>
            <a:tileRect/>
          </a:gradFill>
          <a:ln>
            <a:solidFill>
              <a:schemeClr val="bg1">
                <a:lumMod val="85000"/>
              </a:schemeClr>
            </a:solidFill>
          </a:ln>
        </p:spPr>
        <p:txBody>
          <a:bodyPr vert="horz" wrap="square" lIns="182832" tIns="0" rIns="91416" bIns="0" rtlCol="0" anchor="ctr">
            <a:noAutofit/>
          </a:bodyPr>
          <a:lstStyle/>
          <a:p>
            <a:pPr algn="ctr">
              <a:lnSpc>
                <a:spcPct val="90000"/>
              </a:lnSpc>
            </a:pPr>
            <a:r>
              <a:rPr lang="en-US" sz="2199"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Caution with</a:t>
            </a:r>
          </a:p>
          <a:p>
            <a:pPr algn="ctr">
              <a:lnSpc>
                <a:spcPct val="90000"/>
              </a:lnSpc>
            </a:pPr>
            <a:r>
              <a:rPr lang="en-US" sz="2199" u="sng" dirty="0">
                <a:solidFill>
                  <a:schemeClr val="tx1">
                    <a:lumMod val="95000"/>
                    <a:lumOff val="5000"/>
                  </a:schemeClr>
                </a:solidFill>
                <a:effectLst>
                  <a:outerShdw blurRad="38100" dist="38100" dir="2700000" algn="tl">
                    <a:srgbClr val="000000">
                      <a:alpha val="43137"/>
                    </a:srgbClr>
                  </a:outerShdw>
                </a:effectLst>
                <a:latin typeface="Gadugi" panose="020B0502040204020203" pitchFamily="34" charset="0"/>
              </a:rPr>
              <a:t> Page Load Times</a:t>
            </a:r>
          </a:p>
          <a:p>
            <a:pPr algn="ctr">
              <a:lnSpc>
                <a:spcPct val="90000"/>
              </a:lnSpc>
            </a:pPr>
            <a:r>
              <a:rPr lang="en-US" sz="1899" i="1" dirty="0">
                <a:solidFill>
                  <a:schemeClr val="tx1">
                    <a:lumMod val="95000"/>
                    <a:lumOff val="5000"/>
                  </a:schemeClr>
                </a:solidFill>
                <a:latin typeface="Gadugi" panose="020B0502040204020203" pitchFamily="34" charset="0"/>
              </a:rPr>
              <a:t>Injects Java Script which can affect system performance &amp; application functionality </a:t>
            </a:r>
          </a:p>
        </p:txBody>
      </p:sp>
      <p:cxnSp>
        <p:nvCxnSpPr>
          <p:cNvPr id="16" name="Straight Arrow Connector 15"/>
          <p:cNvCxnSpPr/>
          <p:nvPr/>
        </p:nvCxnSpPr>
        <p:spPr>
          <a:xfrm flipH="1" flipV="1">
            <a:off x="3916776" y="3526794"/>
            <a:ext cx="919907" cy="208170"/>
          </a:xfrm>
          <a:prstGeom prst="straightConnector1">
            <a:avLst/>
          </a:prstGeom>
          <a:ln w="31750" cmpd="sng">
            <a:solidFill>
              <a:schemeClr val="tx1">
                <a:lumMod val="50000"/>
                <a:lumOff val="50000"/>
              </a:schemeClr>
            </a:solidFill>
            <a:prstDash val="sysDot"/>
            <a:headEnd type="oval" w="sm" len="sm"/>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6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2479"/>
            <a:ext cx="12185651" cy="5484971"/>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799"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3741" y="1417844"/>
            <a:ext cx="9581244" cy="4786157"/>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2174735" y="4155500"/>
            <a:ext cx="9865446" cy="839838"/>
          </a:xfrm>
          <a:prstGeom prst="ellipse">
            <a:avLst/>
          </a:prstGeom>
          <a:noFill/>
          <a:ln w="28575">
            <a:solidFill>
              <a:srgbClr val="FF0000"/>
            </a:solidFill>
          </a:ln>
        </p:spPr>
        <p:txBody>
          <a:bodyPr vert="horz" wrap="square" lIns="182832" tIns="0" rIns="91416" bIns="0" rtlCol="0" anchor="ctr">
            <a:noAutofit/>
          </a:bodyPr>
          <a:lstStyle/>
          <a:p>
            <a:pPr algn="ctr">
              <a:lnSpc>
                <a:spcPct val="90000"/>
              </a:lnSpc>
            </a:pPr>
            <a:endParaRPr lang="en-US" sz="1999" cap="all">
              <a:solidFill>
                <a:schemeClr val="bg1"/>
              </a:solidFill>
              <a:effectLst>
                <a:outerShdw blurRad="38100" dist="25400" dir="2700000" algn="tl">
                  <a:srgbClr val="000000">
                    <a:alpha val="0"/>
                  </a:srgbClr>
                </a:outerShdw>
              </a:effectLst>
              <a:latin typeface="+mj-lt"/>
            </a:endParaRPr>
          </a:p>
        </p:txBody>
      </p:sp>
      <p:sp>
        <p:nvSpPr>
          <p:cNvPr id="6" name="Title 1"/>
          <p:cNvSpPr txBox="1">
            <a:spLocks/>
          </p:cNvSpPr>
          <p:nvPr/>
        </p:nvSpPr>
        <p:spPr>
          <a:xfrm>
            <a:off x="731520" y="503682"/>
            <a:ext cx="10972800" cy="914162"/>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399" dirty="0"/>
              <a:t>Applying Analytics Profile to Virtual Server</a:t>
            </a:r>
          </a:p>
        </p:txBody>
      </p:sp>
      <p:sp>
        <p:nvSpPr>
          <p:cNvPr id="7" name="TextBox 6"/>
          <p:cNvSpPr txBox="1"/>
          <p:nvPr/>
        </p:nvSpPr>
        <p:spPr>
          <a:xfrm>
            <a:off x="193422" y="2092056"/>
            <a:ext cx="2125726" cy="2126393"/>
          </a:xfrm>
          <a:prstGeom prst="rect">
            <a:avLst/>
          </a:prstGeom>
          <a:noFill/>
        </p:spPr>
        <p:txBody>
          <a:bodyPr wrap="square" lIns="0" tIns="0" rIns="0" bIns="0" rtlCol="0">
            <a:noAutofit/>
          </a:bodyPr>
          <a:lstStyle/>
          <a:p>
            <a:pPr algn="ctr">
              <a:lnSpc>
                <a:spcPct val="90000"/>
              </a:lnSpc>
              <a:spcAft>
                <a:spcPts val="600"/>
              </a:spcAft>
            </a:pPr>
            <a:r>
              <a:rPr lang="en-US" sz="2999" dirty="0">
                <a:solidFill>
                  <a:srgbClr val="002060"/>
                </a:solidFill>
                <a:effectLst>
                  <a:outerShdw blurRad="38100" dist="25400" dir="2700000" algn="tl">
                    <a:srgbClr val="000000">
                      <a:alpha val="0"/>
                    </a:srgbClr>
                  </a:outerShdw>
                </a:effectLst>
                <a:latin typeface="Gadugi" panose="020B0502040204020203" pitchFamily="34" charset="0"/>
              </a:rPr>
              <a:t>Change from </a:t>
            </a:r>
          </a:p>
          <a:p>
            <a:pPr algn="ctr">
              <a:lnSpc>
                <a:spcPct val="90000"/>
              </a:lnSpc>
              <a:spcAft>
                <a:spcPts val="600"/>
              </a:spcAft>
            </a:pPr>
            <a:r>
              <a:rPr lang="en-US" sz="2999" i="1" dirty="0">
                <a:solidFill>
                  <a:srgbClr val="002060"/>
                </a:solidFill>
                <a:effectLst>
                  <a:outerShdw blurRad="38100" dist="25400" dir="2700000" algn="tl">
                    <a:srgbClr val="000000">
                      <a:alpha val="0"/>
                    </a:srgbClr>
                  </a:outerShdw>
                </a:effectLst>
                <a:latin typeface="Gadugi" panose="020B0502040204020203" pitchFamily="34" charset="0"/>
              </a:rPr>
              <a:t>“Basic”</a:t>
            </a:r>
          </a:p>
          <a:p>
            <a:pPr algn="ctr">
              <a:lnSpc>
                <a:spcPct val="90000"/>
              </a:lnSpc>
              <a:spcAft>
                <a:spcPts val="600"/>
              </a:spcAft>
            </a:pPr>
            <a:r>
              <a:rPr lang="en-US" sz="2999" dirty="0">
                <a:solidFill>
                  <a:srgbClr val="002060"/>
                </a:solidFill>
                <a:effectLst>
                  <a:outerShdw blurRad="38100" dist="25400" dir="2700000" algn="tl">
                    <a:srgbClr val="000000">
                      <a:alpha val="0"/>
                    </a:srgbClr>
                  </a:outerShdw>
                </a:effectLst>
                <a:latin typeface="Gadugi" panose="020B0502040204020203" pitchFamily="34" charset="0"/>
              </a:rPr>
              <a:t>to </a:t>
            </a:r>
            <a:r>
              <a:rPr lang="en-US" sz="2999" i="1" dirty="0">
                <a:solidFill>
                  <a:srgbClr val="002060"/>
                </a:solidFill>
                <a:effectLst>
                  <a:outerShdw blurRad="38100" dist="25400" dir="2700000" algn="tl">
                    <a:srgbClr val="000000">
                      <a:alpha val="0"/>
                    </a:srgbClr>
                  </a:outerShdw>
                </a:effectLst>
                <a:latin typeface="Gadugi" panose="020B0502040204020203" pitchFamily="34" charset="0"/>
              </a:rPr>
              <a:t>“Advanced”</a:t>
            </a:r>
          </a:p>
        </p:txBody>
      </p:sp>
    </p:spTree>
    <p:extLst>
      <p:ext uri="{BB962C8B-B14F-4D97-AF65-F5344CB8AC3E}">
        <p14:creationId xmlns:p14="http://schemas.microsoft.com/office/powerpoint/2010/main" val="22932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522412" y="914400"/>
            <a:ext cx="9144000" cy="4754880"/>
          </a:xfrm>
          <a:prstGeom prst="rect">
            <a:avLst/>
          </a:prstGeom>
        </p:spPr>
        <p:txBody>
          <a:bodyPr vert="horz" wrap="square" lIns="0" tIns="0" rIns="0" bIns="0" rtlCol="0" anchor="ctr">
            <a:noAutofit/>
          </a:bodyPr>
          <a:lstStyle>
            <a:lvl1pPr marL="0" indent="0" algn="ctr" defTabSz="914400" rtl="0" eaLnBrk="1" latinLnBrk="0" hangingPunct="1">
              <a:lnSpc>
                <a:spcPct val="85000"/>
              </a:lnSpc>
              <a:spcBef>
                <a:spcPts val="1200"/>
              </a:spcBef>
              <a:spcAft>
                <a:spcPts val="600"/>
              </a:spcAft>
              <a:buClrTx/>
              <a:buFont typeface="Arial" pitchFamily="34" charset="0"/>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defTabSz="914400" rtl="0" eaLnBrk="1" latinLnBrk="0" hangingPunct="1">
              <a:lnSpc>
                <a:spcPct val="90000"/>
              </a:lnSpc>
              <a:spcBef>
                <a:spcPts val="2400"/>
              </a:spcBef>
              <a:spcAft>
                <a:spcPts val="600"/>
              </a:spcAft>
              <a:buClrTx/>
              <a:buFont typeface="Arial" pitchFamily="34" charset="0"/>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defTabSz="914400" rtl="0" eaLnBrk="1" latinLnBrk="0" hangingPunct="1">
              <a:lnSpc>
                <a:spcPct val="90000"/>
              </a:lnSpc>
              <a:spcBef>
                <a:spcPts val="0"/>
              </a:spcBef>
              <a:spcAft>
                <a:spcPts val="0"/>
              </a:spcAft>
              <a:buClrTx/>
              <a:buFont typeface="Arial" pitchFamily="34" charset="0"/>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defTabSz="914400" rtl="0" eaLnBrk="1" latinLnBrk="0" hangingPunct="1">
              <a:lnSpc>
                <a:spcPct val="90000"/>
              </a:lnSpc>
              <a:spcBef>
                <a:spcPts val="0"/>
              </a:spcBef>
              <a:spcAft>
                <a:spcPts val="0"/>
              </a:spcAft>
              <a:buClrTx/>
              <a:buFont typeface="Arial" pitchFamily="34" charset="0"/>
              <a:buNone/>
              <a:defRPr sz="2200" kern="1200">
                <a:solidFill>
                  <a:schemeClr val="bg1"/>
                </a:solidFill>
                <a:effectLst>
                  <a:outerShdw blurRad="38100" dist="25400" dir="2700000" algn="tl">
                    <a:srgbClr val="000000">
                      <a:alpha val="0"/>
                    </a:srgbClr>
                  </a:outerShdw>
                </a:effectLst>
                <a:latin typeface="+mn-lt"/>
                <a:ea typeface="+mn-ea"/>
                <a:cs typeface="+mn-cs"/>
              </a:defRPr>
            </a:lvl4pPr>
            <a:lvl5pPr marL="0" indent="0" algn="ctr" defTabSz="914400" rtl="0" eaLnBrk="1" latinLnBrk="0" hangingPunct="1">
              <a:lnSpc>
                <a:spcPct val="90000"/>
              </a:lnSpc>
              <a:spcBef>
                <a:spcPts val="0"/>
              </a:spcBef>
              <a:spcAft>
                <a:spcPts val="0"/>
              </a:spcAft>
              <a:buClrTx/>
              <a:buFont typeface="Arial" pitchFamily="34" charset="0"/>
              <a:buNone/>
              <a:defRPr sz="2200" kern="1200">
                <a:solidFill>
                  <a:schemeClr val="bg1"/>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600" dirty="0"/>
              <a:t>Logging</a:t>
            </a:r>
          </a:p>
        </p:txBody>
      </p:sp>
    </p:spTree>
    <p:extLst>
      <p:ext uri="{BB962C8B-B14F-4D97-AF65-F5344CB8AC3E}">
        <p14:creationId xmlns:p14="http://schemas.microsoft.com/office/powerpoint/2010/main" val="364966529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9612" y="457200"/>
            <a:ext cx="6170590" cy="578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731520" y="1219200"/>
            <a:ext cx="10424159" cy="4572000"/>
          </a:xfrm>
        </p:spPr>
        <p:txBody>
          <a:bodyPr/>
          <a:lstStyle/>
          <a:p>
            <a:pPr marL="171450" indent="-171450">
              <a:defRPr/>
            </a:pPr>
            <a:r>
              <a:rPr lang="en-US" dirty="0">
                <a:solidFill>
                  <a:srgbClr val="3B3D3C">
                    <a:lumMod val="75000"/>
                  </a:srgbClr>
                </a:solidFill>
                <a:latin typeface="Calibri" pitchFamily="34" charset="0"/>
                <a:ea typeface="ＭＳ Ｐゴシック" pitchFamily="34" charset="-128"/>
                <a:cs typeface="Calibri" pitchFamily="34" charset="0"/>
              </a:rPr>
              <a:t>Stats grouped by application</a:t>
            </a:r>
          </a:p>
          <a:p>
            <a:pPr marL="171450" indent="-171450">
              <a:defRPr/>
            </a:pPr>
            <a:r>
              <a:rPr lang="en-US" dirty="0">
                <a:solidFill>
                  <a:srgbClr val="3B3D3C">
                    <a:lumMod val="75000"/>
                  </a:srgbClr>
                </a:solidFill>
                <a:latin typeface="Calibri" pitchFamily="34" charset="0"/>
                <a:ea typeface="ＭＳ Ｐゴシック" pitchFamily="34" charset="-128"/>
                <a:cs typeface="Calibri" pitchFamily="34" charset="0"/>
              </a:rPr>
              <a:t>Capture HTTP Requests/Responses</a:t>
            </a:r>
          </a:p>
          <a:p>
            <a:pPr marL="171450" indent="-171450">
              <a:defRPr/>
            </a:pPr>
            <a:r>
              <a:rPr lang="en-US" dirty="0">
                <a:solidFill>
                  <a:srgbClr val="3B3D3C">
                    <a:lumMod val="75000"/>
                  </a:srgbClr>
                </a:solidFill>
                <a:latin typeface="Calibri" pitchFamily="34" charset="0"/>
                <a:ea typeface="ＭＳ Ｐゴシック" pitchFamily="34" charset="-128"/>
                <a:cs typeface="Calibri" pitchFamily="34" charset="0"/>
              </a:rPr>
              <a:t>External Logging</a:t>
            </a:r>
          </a:p>
          <a:p>
            <a:pPr marL="171450" indent="-171450">
              <a:defRPr/>
            </a:pPr>
            <a:r>
              <a:rPr lang="en-US" dirty="0">
                <a:solidFill>
                  <a:srgbClr val="3B3D3C">
                    <a:lumMod val="75000"/>
                  </a:srgbClr>
                </a:solidFill>
                <a:latin typeface="Calibri" pitchFamily="34" charset="0"/>
                <a:ea typeface="ＭＳ Ｐゴシック" pitchFamily="34" charset="-128"/>
                <a:cs typeface="Calibri" pitchFamily="34" charset="0"/>
              </a:rPr>
              <a:t>Provides</a:t>
            </a:r>
          </a:p>
          <a:p>
            <a:pPr marL="628650" lvl="1" indent="-171450">
              <a:defRPr/>
            </a:pPr>
            <a:r>
              <a:rPr lang="en-US" dirty="0">
                <a:solidFill>
                  <a:srgbClr val="3B3D3C">
                    <a:lumMod val="75000"/>
                  </a:srgbClr>
                </a:solidFill>
                <a:latin typeface="Calibri" pitchFamily="34" charset="0"/>
                <a:ea typeface="ＭＳ Ｐゴシック" pitchFamily="34" charset="-128"/>
                <a:cs typeface="Calibri" pitchFamily="34" charset="0"/>
              </a:rPr>
              <a:t>Business Intelligence</a:t>
            </a:r>
          </a:p>
          <a:p>
            <a:pPr marL="628650" lvl="1" indent="-171450">
              <a:defRPr/>
            </a:pPr>
            <a:r>
              <a:rPr lang="en-US" dirty="0">
                <a:solidFill>
                  <a:srgbClr val="3B3D3C">
                    <a:lumMod val="75000"/>
                  </a:srgbClr>
                </a:solidFill>
                <a:latin typeface="Calibri" pitchFamily="34" charset="0"/>
                <a:ea typeface="ＭＳ Ｐゴシック" pitchFamily="34" charset="-128"/>
                <a:cs typeface="Calibri" pitchFamily="34" charset="0"/>
              </a:rPr>
              <a:t>Capacity Planning</a:t>
            </a:r>
          </a:p>
          <a:p>
            <a:pPr marL="628650" lvl="1" indent="-171450">
              <a:defRPr/>
            </a:pPr>
            <a:r>
              <a:rPr lang="en-US" dirty="0">
                <a:solidFill>
                  <a:srgbClr val="3B3D3C">
                    <a:lumMod val="75000"/>
                  </a:srgbClr>
                </a:solidFill>
                <a:latin typeface="Calibri" pitchFamily="34" charset="0"/>
                <a:ea typeface="ＭＳ Ｐゴシック" pitchFamily="34" charset="-128"/>
                <a:cs typeface="Calibri" pitchFamily="34" charset="0"/>
              </a:rPr>
              <a:t>Troubleshooting</a:t>
            </a:r>
          </a:p>
          <a:p>
            <a:pPr marL="628650" lvl="1" indent="-171450">
              <a:defRPr/>
            </a:pPr>
            <a:r>
              <a:rPr lang="en-US" dirty="0">
                <a:solidFill>
                  <a:srgbClr val="3B3D3C">
                    <a:lumMod val="75000"/>
                  </a:srgbClr>
                </a:solidFill>
                <a:latin typeface="Calibri" pitchFamily="34" charset="0"/>
                <a:ea typeface="ＭＳ Ｐゴシック" pitchFamily="34" charset="-128"/>
                <a:cs typeface="Calibri" pitchFamily="34" charset="0"/>
              </a:rPr>
              <a:t>Performance</a:t>
            </a:r>
          </a:p>
          <a:p>
            <a:endParaRPr lang="en-US" dirty="0"/>
          </a:p>
        </p:txBody>
      </p:sp>
      <p:sp>
        <p:nvSpPr>
          <p:cNvPr id="3" name="Title 2"/>
          <p:cNvSpPr>
            <a:spLocks noGrp="1"/>
          </p:cNvSpPr>
          <p:nvPr>
            <p:ph type="title"/>
          </p:nvPr>
        </p:nvSpPr>
        <p:spPr/>
        <p:txBody>
          <a:bodyPr/>
          <a:lstStyle/>
          <a:p>
            <a:r>
              <a:rPr lang="en-US" dirty="0"/>
              <a:t>Application Analytics</a:t>
            </a:r>
          </a:p>
        </p:txBody>
      </p:sp>
      <p:pic>
        <p:nvPicPr>
          <p:cNvPr id="583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74305" y="3115625"/>
            <a:ext cx="3938588" cy="2238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016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520" y="503682"/>
            <a:ext cx="10972800" cy="914162"/>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sz="3399" dirty="0"/>
              <a:t>AVR (Availability, Visibility &amp; Reporting)</a:t>
            </a:r>
          </a:p>
        </p:txBody>
      </p:sp>
      <p:sp>
        <p:nvSpPr>
          <p:cNvPr id="3" name="Rectangle 2"/>
          <p:cNvSpPr/>
          <p:nvPr/>
        </p:nvSpPr>
        <p:spPr>
          <a:xfrm>
            <a:off x="0" y="992479"/>
            <a:ext cx="12185651" cy="5484971"/>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2799" b="1" dirty="0">
              <a:solidFill>
                <a:srgbClr val="FFFFFF"/>
              </a:solidFill>
              <a:effectLst>
                <a:outerShdw blurRad="25400" dist="25400" dir="2700000" algn="tl">
                  <a:srgbClr val="000000">
                    <a:alpha val="0"/>
                  </a:srgbClr>
                </a:outerShdw>
              </a:effectLst>
            </a:endParaRPr>
          </a:p>
        </p:txBody>
      </p:sp>
      <p:sp>
        <p:nvSpPr>
          <p:cNvPr id="4" name="Rectangle 3"/>
          <p:cNvSpPr/>
          <p:nvPr/>
        </p:nvSpPr>
        <p:spPr>
          <a:xfrm>
            <a:off x="111794" y="2439291"/>
            <a:ext cx="3922442" cy="267695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outerShdw blurRad="50800" dist="38100" dir="5400000" algn="t" rotWithShape="0">
              <a:prstClr val="black">
                <a:alpha val="40000"/>
              </a:prstClr>
            </a:outerShdw>
          </a:effectLst>
        </p:spPr>
        <p:txBody>
          <a:bodyPr wrap="square">
            <a:spAutoFit/>
          </a:bodyPr>
          <a:lstStyle/>
          <a:p>
            <a:r>
              <a:rPr lang="en-US" sz="2399" dirty="0">
                <a:latin typeface="Gadugi" panose="020B0502040204020203" pitchFamily="34" charset="0"/>
              </a:rPr>
              <a:t>Provides metrics such as:</a:t>
            </a:r>
          </a:p>
          <a:p>
            <a:pPr marL="342797" indent="-342797">
              <a:buFont typeface="Arial" panose="020B0604020202020204" pitchFamily="34" charset="0"/>
              <a:buChar char="•"/>
            </a:pPr>
            <a:r>
              <a:rPr lang="en-US" sz="2399" dirty="0">
                <a:latin typeface="Gadugi" panose="020B0502040204020203" pitchFamily="34" charset="0"/>
              </a:rPr>
              <a:t>Transactions per second, </a:t>
            </a:r>
          </a:p>
          <a:p>
            <a:pPr marL="342797" indent="-342797">
              <a:buFont typeface="Arial" panose="020B0604020202020204" pitchFamily="34" charset="0"/>
              <a:buChar char="•"/>
            </a:pPr>
            <a:r>
              <a:rPr lang="en-US" sz="2399" dirty="0">
                <a:latin typeface="Gadugi" panose="020B0502040204020203" pitchFamily="34" charset="0"/>
              </a:rPr>
              <a:t>Server latency </a:t>
            </a:r>
          </a:p>
          <a:p>
            <a:pPr marL="342797" indent="-342797">
              <a:buFont typeface="Arial" panose="020B0604020202020204" pitchFamily="34" charset="0"/>
              <a:buChar char="•"/>
            </a:pPr>
            <a:r>
              <a:rPr lang="en-US" sz="2399" dirty="0">
                <a:latin typeface="Gadugi" panose="020B0502040204020203" pitchFamily="34" charset="0"/>
              </a:rPr>
              <a:t>Client latency, </a:t>
            </a:r>
          </a:p>
          <a:p>
            <a:pPr marL="342797" indent="-342797">
              <a:buFont typeface="Arial" panose="020B0604020202020204" pitchFamily="34" charset="0"/>
              <a:buChar char="•"/>
            </a:pPr>
            <a:r>
              <a:rPr lang="en-US" sz="2399" dirty="0">
                <a:latin typeface="Gadugi" panose="020B0502040204020203" pitchFamily="34" charset="0"/>
              </a:rPr>
              <a:t>Request throughput</a:t>
            </a:r>
          </a:p>
          <a:p>
            <a:pPr marL="342797" indent="-342797">
              <a:buFont typeface="Arial" panose="020B0604020202020204" pitchFamily="34" charset="0"/>
              <a:buChar char="•"/>
            </a:pPr>
            <a:r>
              <a:rPr lang="en-US" sz="2399" dirty="0">
                <a:latin typeface="Gadugi" panose="020B0502040204020203" pitchFamily="34" charset="0"/>
              </a:rPr>
              <a:t>Response throughput, </a:t>
            </a:r>
          </a:p>
          <a:p>
            <a:pPr marL="342797" indent="-342797">
              <a:buFont typeface="Arial" panose="020B0604020202020204" pitchFamily="34" charset="0"/>
              <a:buChar char="•"/>
            </a:pPr>
            <a:r>
              <a:rPr lang="en-US" sz="2399" dirty="0">
                <a:latin typeface="Gadugi" panose="020B0502040204020203" pitchFamily="34" charset="0"/>
              </a:rPr>
              <a:t>Sessions. Counts</a:t>
            </a:r>
          </a:p>
        </p:txBody>
      </p:sp>
      <p:sp>
        <p:nvSpPr>
          <p:cNvPr id="6" name="Rectangle 5"/>
          <p:cNvSpPr/>
          <p:nvPr/>
        </p:nvSpPr>
        <p:spPr>
          <a:xfrm>
            <a:off x="4146030" y="2413602"/>
            <a:ext cx="3580467" cy="2676959"/>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r>
              <a:rPr lang="en-US" sz="2399" dirty="0">
                <a:latin typeface="Gadugi" panose="020B0502040204020203" pitchFamily="34" charset="0"/>
              </a:rPr>
              <a:t>Can view metrics for: </a:t>
            </a:r>
          </a:p>
          <a:p>
            <a:pPr marL="342797" indent="-342797">
              <a:buFont typeface="Arial" panose="020B0604020202020204" pitchFamily="34" charset="0"/>
              <a:buChar char="•"/>
            </a:pPr>
            <a:r>
              <a:rPr lang="en-US" sz="2399" dirty="0">
                <a:latin typeface="Gadugi" panose="020B0502040204020203" pitchFamily="34" charset="0"/>
              </a:rPr>
              <a:t>Applications</a:t>
            </a:r>
          </a:p>
          <a:p>
            <a:pPr marL="342797" indent="-342797">
              <a:buFont typeface="Arial" panose="020B0604020202020204" pitchFamily="34" charset="0"/>
              <a:buChar char="•"/>
            </a:pPr>
            <a:r>
              <a:rPr lang="en-US" sz="2399" dirty="0">
                <a:latin typeface="Gadugi" panose="020B0502040204020203" pitchFamily="34" charset="0"/>
              </a:rPr>
              <a:t>Virtual servers, </a:t>
            </a:r>
          </a:p>
          <a:p>
            <a:pPr marL="342797" indent="-342797">
              <a:buFont typeface="Arial" panose="020B0604020202020204" pitchFamily="34" charset="0"/>
              <a:buChar char="•"/>
            </a:pPr>
            <a:r>
              <a:rPr lang="en-US" sz="2399" dirty="0">
                <a:latin typeface="Gadugi" panose="020B0502040204020203" pitchFamily="34" charset="0"/>
              </a:rPr>
              <a:t>Pool members, </a:t>
            </a:r>
          </a:p>
          <a:p>
            <a:pPr marL="342797" indent="-342797">
              <a:buFont typeface="Arial" panose="020B0604020202020204" pitchFamily="34" charset="0"/>
              <a:buChar char="•"/>
            </a:pPr>
            <a:r>
              <a:rPr lang="en-US" sz="2399" dirty="0">
                <a:latin typeface="Gadugi" panose="020B0502040204020203" pitchFamily="34" charset="0"/>
              </a:rPr>
              <a:t>URLs, </a:t>
            </a:r>
          </a:p>
          <a:p>
            <a:pPr marL="342797" indent="-342797">
              <a:buFont typeface="Arial" panose="020B0604020202020204" pitchFamily="34" charset="0"/>
              <a:buChar char="•"/>
            </a:pPr>
            <a:r>
              <a:rPr lang="en-US" sz="2399" dirty="0">
                <a:latin typeface="Gadugi" panose="020B0502040204020203" pitchFamily="34" charset="0"/>
              </a:rPr>
              <a:t>Specific countries, </a:t>
            </a:r>
          </a:p>
          <a:p>
            <a:pPr marL="342797" indent="-342797">
              <a:buFont typeface="Arial" panose="020B0604020202020204" pitchFamily="34" charset="0"/>
              <a:buChar char="•"/>
            </a:pPr>
            <a:r>
              <a:rPr lang="en-US" sz="2399" dirty="0">
                <a:latin typeface="Gadugi" panose="020B0502040204020203" pitchFamily="34" charset="0"/>
              </a:rPr>
              <a:t>App traffic details</a:t>
            </a:r>
          </a:p>
        </p:txBody>
      </p:sp>
      <p:sp>
        <p:nvSpPr>
          <p:cNvPr id="7" name="Rectangle 6"/>
          <p:cNvSpPr/>
          <p:nvPr/>
        </p:nvSpPr>
        <p:spPr>
          <a:xfrm>
            <a:off x="7848160" y="2413602"/>
            <a:ext cx="4132067" cy="2676959"/>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r>
              <a:rPr lang="en-US" sz="2399" dirty="0">
                <a:latin typeface="Gadugi" panose="020B0502040204020203" pitchFamily="34" charset="0"/>
              </a:rPr>
              <a:t>Transaction counters for:</a:t>
            </a:r>
          </a:p>
          <a:p>
            <a:pPr marL="342797" indent="-342797">
              <a:buFont typeface="Arial" panose="020B0604020202020204" pitchFamily="34" charset="0"/>
              <a:buChar char="•"/>
            </a:pPr>
            <a:r>
              <a:rPr lang="en-US" sz="2399" dirty="0">
                <a:latin typeface="Gadugi" panose="020B0502040204020203" pitchFamily="34" charset="0"/>
              </a:rPr>
              <a:t>Response codes, </a:t>
            </a:r>
          </a:p>
          <a:p>
            <a:pPr marL="342797" indent="-342797">
              <a:buFont typeface="Arial" panose="020B0604020202020204" pitchFamily="34" charset="0"/>
              <a:buChar char="•"/>
            </a:pPr>
            <a:r>
              <a:rPr lang="en-US" sz="2399" dirty="0">
                <a:latin typeface="Gadugi" panose="020B0502040204020203" pitchFamily="34" charset="0"/>
              </a:rPr>
              <a:t>User agents, </a:t>
            </a:r>
          </a:p>
          <a:p>
            <a:pPr marL="342797" indent="-342797">
              <a:buFont typeface="Arial" panose="020B0604020202020204" pitchFamily="34" charset="0"/>
              <a:buChar char="•"/>
            </a:pPr>
            <a:r>
              <a:rPr lang="en-US" sz="2399" dirty="0">
                <a:latin typeface="Gadugi" panose="020B0502040204020203" pitchFamily="34" charset="0"/>
              </a:rPr>
              <a:t>HTTP methods, </a:t>
            </a:r>
          </a:p>
          <a:p>
            <a:pPr marL="342797" indent="-342797">
              <a:buFont typeface="Arial" panose="020B0604020202020204" pitchFamily="34" charset="0"/>
              <a:buChar char="•"/>
            </a:pPr>
            <a:r>
              <a:rPr lang="en-US" sz="2399" dirty="0">
                <a:latin typeface="Gadugi" panose="020B0502040204020203" pitchFamily="34" charset="0"/>
              </a:rPr>
              <a:t>Countries</a:t>
            </a:r>
          </a:p>
          <a:p>
            <a:pPr marL="342797" indent="-342797">
              <a:buFont typeface="Arial" panose="020B0604020202020204" pitchFamily="34" charset="0"/>
              <a:buChar char="•"/>
            </a:pPr>
            <a:r>
              <a:rPr lang="en-US" sz="2399" dirty="0">
                <a:latin typeface="Gadugi" panose="020B0502040204020203" pitchFamily="34" charset="0"/>
              </a:rPr>
              <a:t>IP addresses </a:t>
            </a:r>
          </a:p>
          <a:p>
            <a:pPr marL="342797" indent="-342797">
              <a:buFont typeface="Arial" panose="020B0604020202020204" pitchFamily="34" charset="0"/>
              <a:buChar char="•"/>
            </a:pPr>
            <a:endParaRPr lang="en-US" sz="2399" dirty="0">
              <a:latin typeface="Gadugi" panose="020B0502040204020203" pitchFamily="34" charset="0"/>
            </a:endParaRPr>
          </a:p>
        </p:txBody>
      </p:sp>
      <p:sp>
        <p:nvSpPr>
          <p:cNvPr id="8" name="Rectangle 7"/>
          <p:cNvSpPr/>
          <p:nvPr/>
        </p:nvSpPr>
        <p:spPr>
          <a:xfrm>
            <a:off x="238476" y="1207591"/>
            <a:ext cx="11536326" cy="830781"/>
          </a:xfrm>
          <a:prstGeom prst="rect">
            <a:avLst/>
          </a:prstGeom>
        </p:spPr>
        <p:txBody>
          <a:bodyPr wrap="square">
            <a:spAutoFit/>
          </a:bodyPr>
          <a:lstStyle/>
          <a:p>
            <a:r>
              <a:rPr lang="en-US" sz="2399" dirty="0">
                <a:latin typeface="Gadugi" panose="020B0502040204020203" pitchFamily="34" charset="0"/>
              </a:rPr>
              <a:t>Analytics (also called Application Visibility and Reporting) is a module on the BIG-IP</a:t>
            </a:r>
            <a:r>
              <a:rPr lang="en-US" sz="2399" baseline="30000" dirty="0">
                <a:latin typeface="Gadugi" panose="020B0502040204020203" pitchFamily="34" charset="0"/>
              </a:rPr>
              <a:t>®</a:t>
            </a:r>
            <a:r>
              <a:rPr lang="en-US" sz="2399" dirty="0">
                <a:latin typeface="Gadugi" panose="020B0502040204020203" pitchFamily="34" charset="0"/>
              </a:rPr>
              <a:t> system that lets you analyze performance of web applications. </a:t>
            </a:r>
          </a:p>
        </p:txBody>
      </p:sp>
      <p:sp>
        <p:nvSpPr>
          <p:cNvPr id="9" name="Rectangle 8"/>
          <p:cNvSpPr/>
          <p:nvPr/>
        </p:nvSpPr>
        <p:spPr>
          <a:xfrm>
            <a:off x="265008" y="5368615"/>
            <a:ext cx="11655632" cy="830781"/>
          </a:xfrm>
          <a:prstGeom prst="rect">
            <a:avLst/>
          </a:prstGeom>
        </p:spPr>
        <p:txBody>
          <a:bodyPr wrap="square">
            <a:spAutoFit/>
          </a:bodyPr>
          <a:lstStyle/>
          <a:p>
            <a:r>
              <a:rPr lang="en-US" sz="2399" dirty="0">
                <a:latin typeface="Gadugi" panose="020B0502040204020203" pitchFamily="34" charset="0"/>
              </a:rPr>
              <a:t>AVR also provides remote logging capabilities to consolidate statistics gathered from multiple BIG-IP appliances onto syslog servers or SIEM devices, such as </a:t>
            </a:r>
            <a:r>
              <a:rPr lang="en-US" sz="2399" dirty="0" err="1">
                <a:latin typeface="Gadugi" panose="020B0502040204020203" pitchFamily="34" charset="0"/>
              </a:rPr>
              <a:t>Splunk</a:t>
            </a:r>
            <a:r>
              <a:rPr lang="en-US" sz="2399" dirty="0">
                <a:latin typeface="Gadugi" panose="020B0502040204020203" pitchFamily="34" charset="0"/>
              </a:rPr>
              <a:t>.</a:t>
            </a:r>
          </a:p>
        </p:txBody>
      </p:sp>
    </p:spTree>
    <p:extLst>
      <p:ext uri="{BB962C8B-B14F-4D97-AF65-F5344CB8AC3E}">
        <p14:creationId xmlns:p14="http://schemas.microsoft.com/office/powerpoint/2010/main" val="23400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1143000"/>
            <a:ext cx="7801292" cy="4572000"/>
          </a:xfrm>
        </p:spPr>
        <p:txBody>
          <a:bodyPr/>
          <a:lstStyle/>
          <a:p>
            <a:r>
              <a:rPr lang="en-US" dirty="0"/>
              <a:t>Geo-location Information</a:t>
            </a:r>
          </a:p>
          <a:p>
            <a:pPr lvl="1"/>
            <a:r>
              <a:rPr lang="en-US" dirty="0"/>
              <a:t>Who’s accessing my site?</a:t>
            </a:r>
          </a:p>
          <a:p>
            <a:pPr lvl="1"/>
            <a:r>
              <a:rPr lang="en-US" dirty="0"/>
              <a:t>Who’s attacking my site?</a:t>
            </a:r>
          </a:p>
          <a:p>
            <a:pPr lvl="1"/>
            <a:endParaRPr lang="en-US" dirty="0"/>
          </a:p>
        </p:txBody>
      </p:sp>
      <p:sp>
        <p:nvSpPr>
          <p:cNvPr id="3" name="Title 2"/>
          <p:cNvSpPr>
            <a:spLocks noGrp="1"/>
          </p:cNvSpPr>
          <p:nvPr>
            <p:ph type="title"/>
          </p:nvPr>
        </p:nvSpPr>
        <p:spPr/>
        <p:txBody>
          <a:bodyPr/>
          <a:lstStyle/>
          <a:p>
            <a:r>
              <a:rPr lang="en-US" dirty="0"/>
              <a:t>Geo-Location Visibility at Network and Application Level</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47012" y="916965"/>
            <a:ext cx="2599159" cy="52983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2412" y="3200400"/>
            <a:ext cx="5638800" cy="29383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318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620" y="1137977"/>
            <a:ext cx="4448492" cy="4572000"/>
          </a:xfrm>
        </p:spPr>
        <p:txBody>
          <a:bodyPr/>
          <a:lstStyle/>
          <a:p>
            <a:r>
              <a:rPr lang="en-US" dirty="0"/>
              <a:t>What type of clients are accessing your site?</a:t>
            </a:r>
          </a:p>
          <a:p>
            <a:r>
              <a:rPr lang="en-US" dirty="0"/>
              <a:t>Reports on User-Agent Field</a:t>
            </a:r>
          </a:p>
          <a:p>
            <a:r>
              <a:rPr lang="en-US" dirty="0"/>
              <a:t>Drill downs per virtual server, pool </a:t>
            </a:r>
            <a:r>
              <a:rPr lang="en-US" dirty="0" err="1"/>
              <a:t>etc</a:t>
            </a:r>
            <a:r>
              <a:rPr lang="en-US" dirty="0"/>
              <a:t>…</a:t>
            </a:r>
          </a:p>
        </p:txBody>
      </p:sp>
      <p:sp>
        <p:nvSpPr>
          <p:cNvPr id="2" name="Title 1"/>
          <p:cNvSpPr>
            <a:spLocks noGrp="1"/>
          </p:cNvSpPr>
          <p:nvPr>
            <p:ph type="title"/>
          </p:nvPr>
        </p:nvSpPr>
        <p:spPr/>
        <p:txBody>
          <a:bodyPr/>
          <a:lstStyle/>
          <a:p>
            <a:r>
              <a:rPr lang="en-US" dirty="0"/>
              <a:t>Tracking Clients – User Agent, Client IP, Geography</a:t>
            </a:r>
          </a:p>
        </p:txBody>
      </p:sp>
      <p:pic>
        <p:nvPicPr>
          <p:cNvPr id="235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4491" y="1115976"/>
            <a:ext cx="6296676" cy="31185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0987" y="3276898"/>
            <a:ext cx="2219325" cy="2828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1412" y="3505200"/>
            <a:ext cx="3886200" cy="23723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03632" y="3249815"/>
            <a:ext cx="3908636" cy="28317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715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Code Checking</a:t>
            </a:r>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291" y="990600"/>
            <a:ext cx="6657751" cy="38345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814" y="5022034"/>
            <a:ext cx="6019800" cy="9792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5412" y="2907885"/>
            <a:ext cx="9648826" cy="15732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8457" y="1546891"/>
            <a:ext cx="4995863" cy="9340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1212" y="4583142"/>
            <a:ext cx="8501063" cy="11687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61012" y="990600"/>
            <a:ext cx="1628551" cy="990600"/>
          </a:xfrm>
          <a:prstGeom prst="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Rectangle 8"/>
          <p:cNvSpPr/>
          <p:nvPr/>
        </p:nvSpPr>
        <p:spPr>
          <a:xfrm>
            <a:off x="379412" y="5009947"/>
            <a:ext cx="1628551" cy="990600"/>
          </a:xfrm>
          <a:prstGeom prst="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02372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1" y="1463039"/>
            <a:ext cx="4143692" cy="4572000"/>
          </a:xfrm>
        </p:spPr>
        <p:txBody>
          <a:bodyPr/>
          <a:lstStyle/>
          <a:p>
            <a:r>
              <a:rPr lang="en-US" dirty="0"/>
              <a:t>AVR Tracks Response times of Servers</a:t>
            </a:r>
          </a:p>
        </p:txBody>
      </p:sp>
      <p:sp>
        <p:nvSpPr>
          <p:cNvPr id="2" name="Title 1"/>
          <p:cNvSpPr>
            <a:spLocks noGrp="1"/>
          </p:cNvSpPr>
          <p:nvPr>
            <p:ph type="title"/>
          </p:nvPr>
        </p:nvSpPr>
        <p:spPr>
          <a:xfrm>
            <a:off x="731520" y="381000"/>
            <a:ext cx="10972800" cy="914400"/>
          </a:xfrm>
        </p:spPr>
        <p:txBody>
          <a:bodyPr/>
          <a:lstStyle/>
          <a:p>
            <a:r>
              <a:rPr lang="en-US" dirty="0"/>
              <a:t>Is it the Application or the Network that is Slow? Tracking Server Latency</a:t>
            </a:r>
          </a:p>
        </p:txBody>
      </p:sp>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012" y="2312365"/>
            <a:ext cx="6019800" cy="345247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0812" y="5791200"/>
            <a:ext cx="914400" cy="914400"/>
          </a:xfrm>
          <a:prstGeom prst="rect">
            <a:avLst/>
          </a:prstGeom>
          <a:noFill/>
        </p:spPr>
        <p:txBody>
          <a:bodyPr wrap="none" lIns="0" tIns="0" rIns="0" bIns="0" rtlCol="0">
            <a:noAutofit/>
          </a:bodyPr>
          <a:lstStyle/>
          <a:p>
            <a:pPr>
              <a:lnSpc>
                <a:spcPct val="90000"/>
              </a:lnSpc>
              <a:spcAft>
                <a:spcPts val="600"/>
              </a:spcAft>
            </a:pPr>
            <a:r>
              <a:rPr lang="en-US" sz="2000" kern="1200" dirty="0">
                <a:solidFill>
                  <a:schemeClr val="tx2"/>
                </a:solidFill>
                <a:effectLst>
                  <a:outerShdw blurRad="38100" dist="25400" dir="2700000" algn="tl">
                    <a:srgbClr val="000000">
                      <a:alpha val="0"/>
                    </a:srgbClr>
                  </a:outerShdw>
                </a:effectLst>
                <a:latin typeface="+mn-lt"/>
                <a:ea typeface="+mn-ea"/>
                <a:cs typeface="+mn-cs"/>
              </a:rPr>
              <a:t>Latency per Pool Member</a:t>
            </a:r>
          </a:p>
        </p:txBody>
      </p:sp>
      <p:sp>
        <p:nvSpPr>
          <p:cNvPr id="7" name="TextBox 6"/>
          <p:cNvSpPr txBox="1"/>
          <p:nvPr/>
        </p:nvSpPr>
        <p:spPr>
          <a:xfrm>
            <a:off x="7847012" y="1167673"/>
            <a:ext cx="914400" cy="914400"/>
          </a:xfrm>
          <a:prstGeom prst="rect">
            <a:avLst/>
          </a:prstGeom>
          <a:noFill/>
        </p:spPr>
        <p:txBody>
          <a:bodyPr wrap="none" lIns="0" tIns="0" rIns="0" bIns="0" rtlCol="0">
            <a:noAutofit/>
          </a:bodyPr>
          <a:lstStyle/>
          <a:p>
            <a:pPr>
              <a:lnSpc>
                <a:spcPct val="90000"/>
              </a:lnSpc>
              <a:spcAft>
                <a:spcPts val="600"/>
              </a:spcAft>
            </a:pPr>
            <a:r>
              <a:rPr lang="en-US" sz="2000" kern="1200" dirty="0">
                <a:solidFill>
                  <a:schemeClr val="tx2"/>
                </a:solidFill>
                <a:effectLst>
                  <a:outerShdw blurRad="38100" dist="25400" dir="2700000" algn="tl">
                    <a:srgbClr val="000000">
                      <a:alpha val="0"/>
                    </a:srgbClr>
                  </a:outerShdw>
                </a:effectLst>
                <a:latin typeface="+mn-lt"/>
                <a:ea typeface="+mn-ea"/>
                <a:cs typeface="+mn-cs"/>
              </a:rPr>
              <a:t>Latency per URL</a:t>
            </a:r>
          </a:p>
        </p:txBody>
      </p:sp>
      <p:pic>
        <p:nvPicPr>
          <p:cNvPr id="2253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7497" y="1449492"/>
            <a:ext cx="6612807" cy="30978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4037012" y="5334000"/>
            <a:ext cx="40386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63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Load Balancing Performing within the Pool?</a:t>
            </a:r>
          </a:p>
        </p:txBody>
      </p:sp>
      <p:pic>
        <p:nvPicPr>
          <p:cNvPr id="512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812" y="1295400"/>
            <a:ext cx="10073476" cy="3486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806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Modules – General </a:t>
            </a:r>
          </a:p>
        </p:txBody>
      </p:sp>
    </p:spTree>
    <p:extLst>
      <p:ext uri="{BB962C8B-B14F-4D97-AF65-F5344CB8AC3E}">
        <p14:creationId xmlns:p14="http://schemas.microsoft.com/office/powerpoint/2010/main" val="2471304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1" y="1463039"/>
            <a:ext cx="5667692" cy="4572000"/>
          </a:xfrm>
        </p:spPr>
        <p:txBody>
          <a:bodyPr/>
          <a:lstStyle/>
          <a:p>
            <a:r>
              <a:rPr lang="en-US" sz="2000" dirty="0"/>
              <a:t>Each Virtual Server can have its own unique Log Profile</a:t>
            </a:r>
          </a:p>
          <a:p>
            <a:r>
              <a:rPr lang="en-US" sz="2000" dirty="0"/>
              <a:t>Logging Profiles can log:</a:t>
            </a:r>
          </a:p>
          <a:p>
            <a:pPr lvl="1"/>
            <a:r>
              <a:rPr lang="en-US" sz="2000" dirty="0"/>
              <a:t>Application Security</a:t>
            </a:r>
          </a:p>
          <a:p>
            <a:pPr lvl="1"/>
            <a:r>
              <a:rPr lang="en-US" sz="2000" dirty="0"/>
              <a:t>Protocol Security</a:t>
            </a:r>
          </a:p>
          <a:p>
            <a:pPr lvl="1"/>
            <a:r>
              <a:rPr lang="en-US" sz="2000" dirty="0"/>
              <a:t>Network Firewall</a:t>
            </a:r>
          </a:p>
          <a:p>
            <a:pPr lvl="1"/>
            <a:r>
              <a:rPr lang="en-US" sz="2000" dirty="0"/>
              <a:t>Dos Protections</a:t>
            </a:r>
          </a:p>
        </p:txBody>
      </p:sp>
      <p:sp>
        <p:nvSpPr>
          <p:cNvPr id="3" name="Title 2"/>
          <p:cNvSpPr>
            <a:spLocks noGrp="1"/>
          </p:cNvSpPr>
          <p:nvPr>
            <p:ph type="title"/>
          </p:nvPr>
        </p:nvSpPr>
        <p:spPr/>
        <p:txBody>
          <a:bodyPr/>
          <a:lstStyle/>
          <a:p>
            <a:r>
              <a:rPr lang="en-US" sz="3200" dirty="0"/>
              <a:t>Unique Logging per Application w/Per Virtual Server Logging</a:t>
            </a:r>
          </a:p>
        </p:txBody>
      </p:sp>
      <p:pic>
        <p:nvPicPr>
          <p:cNvPr id="40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4012" y="1676400"/>
            <a:ext cx="4775201" cy="44291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4012" y="4724400"/>
            <a:ext cx="4775201" cy="1219200"/>
          </a:xfrm>
          <a:prstGeom prst="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409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612" y="4318855"/>
            <a:ext cx="6019800" cy="20302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983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Choose What Fields Get Logged at Protocol or Network Level</a:t>
            </a:r>
          </a:p>
        </p:txBody>
      </p:sp>
      <p:pic>
        <p:nvPicPr>
          <p:cNvPr id="419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212" y="1453738"/>
            <a:ext cx="6256338" cy="43374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5395" y="2425002"/>
            <a:ext cx="5908309" cy="42275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3677" y="1665204"/>
            <a:ext cx="4841876" cy="2873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76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812" y="2835088"/>
            <a:ext cx="838200" cy="838200"/>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2284412" y="2792506"/>
            <a:ext cx="8610600" cy="685800"/>
          </a:xfrm>
          <a:prstGeom prst="rect">
            <a:avLst/>
          </a:prstGeom>
          <a:noFill/>
        </p:spPr>
        <p:txBody>
          <a:bodyPr wrap="square" lIns="0" tIns="0" rIns="0" bIns="0" rtlCol="0">
            <a:noAutofit/>
          </a:bodyPr>
          <a:lstStyle/>
          <a:p>
            <a:pPr>
              <a:lnSpc>
                <a:spcPct val="90000"/>
              </a:lnSpc>
              <a:spcAft>
                <a:spcPts val="600"/>
              </a:spcAft>
            </a:pPr>
            <a:r>
              <a:rPr lang="en-US" sz="6600" kern="1200" dirty="0">
                <a:solidFill>
                  <a:schemeClr val="tx2"/>
                </a:solidFill>
                <a:effectLst>
                  <a:outerShdw blurRad="38100" dist="25400" dir="2700000" algn="tl">
                    <a:srgbClr val="000000">
                      <a:alpha val="0"/>
                    </a:srgbClr>
                  </a:outerShdw>
                </a:effectLst>
                <a:latin typeface="+mn-lt"/>
                <a:ea typeface="+mn-ea"/>
                <a:cs typeface="+mn-cs"/>
              </a:rPr>
              <a:t>Logging = Confusing </a:t>
            </a:r>
          </a:p>
        </p:txBody>
      </p:sp>
      <p:sp>
        <p:nvSpPr>
          <p:cNvPr id="4" name="TextBox 3"/>
          <p:cNvSpPr txBox="1"/>
          <p:nvPr/>
        </p:nvSpPr>
        <p:spPr>
          <a:xfrm>
            <a:off x="9447212" y="3048000"/>
            <a:ext cx="2251729" cy="472888"/>
          </a:xfrm>
          <a:prstGeom prst="rect">
            <a:avLst/>
          </a:prstGeom>
          <a:noFill/>
        </p:spPr>
        <p:txBody>
          <a:bodyPr wrap="square" lIns="0" tIns="0" rIns="0" bIns="0" rtlCol="0">
            <a:noAutofit/>
          </a:bodyPr>
          <a:lstStyle/>
          <a:p>
            <a:pPr algn="ctr">
              <a:lnSpc>
                <a:spcPct val="90000"/>
              </a:lnSpc>
              <a:spcAft>
                <a:spcPts val="600"/>
              </a:spcAft>
            </a:pPr>
            <a:r>
              <a:rPr lang="en-US" sz="3200" kern="1200" dirty="0">
                <a:solidFill>
                  <a:srgbClr val="00B050"/>
                </a:solidFill>
                <a:effectLst>
                  <a:outerShdw blurRad="38100" dist="25400" dir="2700000" algn="tl">
                    <a:srgbClr val="000000">
                      <a:alpha val="0"/>
                    </a:srgbClr>
                  </a:outerShdw>
                </a:effectLst>
              </a:rPr>
              <a:t>(Somewha</a:t>
            </a:r>
            <a:r>
              <a:rPr lang="en-US" sz="3200" dirty="0">
                <a:solidFill>
                  <a:srgbClr val="00B050"/>
                </a:solidFill>
                <a:effectLst>
                  <a:outerShdw blurRad="38100" dist="25400" dir="2700000" algn="tl">
                    <a:srgbClr val="000000">
                      <a:alpha val="0"/>
                    </a:srgbClr>
                  </a:outerShdw>
                </a:effectLst>
              </a:rPr>
              <a:t>t)</a:t>
            </a:r>
            <a:endParaRPr lang="en-US" sz="3200" kern="1200" dirty="0">
              <a:solidFill>
                <a:srgbClr val="00B050"/>
              </a:solidFill>
              <a:effectLst>
                <a:outerShdw blurRad="38100" dist="25400" dir="2700000" algn="tl">
                  <a:srgbClr val="000000">
                    <a:alpha val="0"/>
                  </a:srgbClr>
                </a:outerShdw>
              </a:effectLst>
            </a:endParaRPr>
          </a:p>
        </p:txBody>
      </p:sp>
      <p:sp>
        <p:nvSpPr>
          <p:cNvPr id="5" name="TextBox 4"/>
          <p:cNvSpPr txBox="1"/>
          <p:nvPr/>
        </p:nvSpPr>
        <p:spPr>
          <a:xfrm>
            <a:off x="2589212" y="4343400"/>
            <a:ext cx="7010400" cy="472888"/>
          </a:xfrm>
          <a:prstGeom prst="rect">
            <a:avLst/>
          </a:prstGeom>
          <a:noFill/>
        </p:spPr>
        <p:txBody>
          <a:bodyPr wrap="square" lIns="0" tIns="0" rIns="0" bIns="0" rtlCol="0">
            <a:noAutofit/>
          </a:bodyPr>
          <a:lstStyle/>
          <a:p>
            <a:pPr algn="ctr">
              <a:lnSpc>
                <a:spcPct val="90000"/>
              </a:lnSpc>
              <a:spcAft>
                <a:spcPts val="600"/>
              </a:spcAft>
            </a:pPr>
            <a:r>
              <a:rPr lang="en-US" sz="3200" dirty="0">
                <a:solidFill>
                  <a:schemeClr val="tx1">
                    <a:lumMod val="75000"/>
                    <a:lumOff val="25000"/>
                  </a:schemeClr>
                </a:solidFill>
                <a:effectLst>
                  <a:outerShdw blurRad="38100" dist="25400" dir="2700000" algn="tl">
                    <a:srgbClr val="000000">
                      <a:alpha val="0"/>
                    </a:srgbClr>
                  </a:outerShdw>
                </a:effectLst>
              </a:rPr>
              <a:t>~ so many options to choose from ~</a:t>
            </a:r>
            <a:endParaRPr lang="en-US" sz="3200" kern="1200" dirty="0">
              <a:solidFill>
                <a:schemeClr val="tx1">
                  <a:lumMod val="75000"/>
                  <a:lumOff val="25000"/>
                </a:schemeClr>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93016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Modules</a:t>
            </a:r>
            <a:br>
              <a:rPr lang="en-US" dirty="0"/>
            </a:br>
            <a:r>
              <a:rPr lang="en-US" sz="4000" dirty="0"/>
              <a:t>Advanced Firewall Manager (AFM)</a:t>
            </a:r>
          </a:p>
        </p:txBody>
      </p:sp>
    </p:spTree>
    <p:extLst>
      <p:ext uri="{BB962C8B-B14F-4D97-AF65-F5344CB8AC3E}">
        <p14:creationId xmlns:p14="http://schemas.microsoft.com/office/powerpoint/2010/main" val="1697417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Firewall Granular Logging – Per ACL</a:t>
            </a:r>
          </a:p>
        </p:txBody>
      </p:sp>
      <p:sp>
        <p:nvSpPr>
          <p:cNvPr id="3" name="Content Placeholder 2"/>
          <p:cNvSpPr>
            <a:spLocks noGrp="1"/>
          </p:cNvSpPr>
          <p:nvPr>
            <p:ph idx="1"/>
          </p:nvPr>
        </p:nvSpPr>
        <p:spPr>
          <a:xfrm>
            <a:off x="609441" y="1295400"/>
            <a:ext cx="10969943" cy="850900"/>
          </a:xfrm>
        </p:spPr>
        <p:txBody>
          <a:bodyPr/>
          <a:lstStyle/>
          <a:p>
            <a:r>
              <a:rPr lang="en-US" dirty="0"/>
              <a:t>The Network Firewall event logs can be enabled/disabled  on a per ACL basis</a:t>
            </a:r>
          </a:p>
        </p:txBody>
      </p:sp>
      <p:sp>
        <p:nvSpPr>
          <p:cNvPr id="4" name="TextBox 3"/>
          <p:cNvSpPr txBox="1"/>
          <p:nvPr/>
        </p:nvSpPr>
        <p:spPr>
          <a:xfrm>
            <a:off x="531812" y="3810000"/>
            <a:ext cx="10918631" cy="830997"/>
          </a:xfrm>
          <a:prstGeom prst="rect">
            <a:avLst/>
          </a:prstGeom>
          <a:noFill/>
        </p:spPr>
        <p:txBody>
          <a:bodyPr wrap="square" rtlCol="0">
            <a:spAutoFit/>
          </a:bodyPr>
          <a:lstStyle/>
          <a:p>
            <a:pPr marL="285750" indent="-285750">
              <a:buFont typeface="Arial" pitchFamily="34" charset="0"/>
              <a:buChar char="•"/>
            </a:pPr>
            <a:r>
              <a:rPr lang="en-US" sz="2400" dirty="0"/>
              <a:t>As Rule matches are identified the values associated with the traffic are sent to the log publisher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021" y="2200275"/>
            <a:ext cx="10590212" cy="1228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04212" y="2514600"/>
            <a:ext cx="685800" cy="762000"/>
          </a:xfrm>
          <a:prstGeom prst="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1812" y="4876800"/>
            <a:ext cx="11161712" cy="10953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101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Firewall Visibility</a:t>
            </a:r>
          </a:p>
        </p:txBody>
      </p:sp>
      <p:pic>
        <p:nvPicPr>
          <p:cNvPr id="10242" name="Picture 2" descr="L:\SIEM\report_examples\screenshots\bigip\bigip-avr-acl-rules-AC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8513" y="502920"/>
            <a:ext cx="6138191" cy="58261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0125" y="3581400"/>
            <a:ext cx="2504722" cy="1905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3693" y="1158088"/>
            <a:ext cx="5761038" cy="29818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7822" y="4251528"/>
            <a:ext cx="4246562" cy="2108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91871" y="2775153"/>
            <a:ext cx="2219325" cy="2952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05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AFM: Stateless </a:t>
            </a:r>
            <a:r>
              <a:rPr lang="en-US" dirty="0" err="1"/>
              <a:t>DoS</a:t>
            </a:r>
            <a:r>
              <a:rPr lang="en-US" dirty="0"/>
              <a:t> Detection &amp; Mitigation</a:t>
            </a:r>
            <a:br>
              <a:rPr lang="en-US" dirty="0"/>
            </a:br>
            <a:r>
              <a:rPr lang="en-US" sz="2400" dirty="0">
                <a:solidFill>
                  <a:schemeClr val="tx2"/>
                </a:solidFill>
              </a:rPr>
              <a:t>L2-L4 stateless dos vectors</a:t>
            </a:r>
          </a:p>
        </p:txBody>
      </p:sp>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7012" y="1485900"/>
            <a:ext cx="6309280" cy="4838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4475" y="1729832"/>
            <a:ext cx="1139507" cy="4594768"/>
          </a:xfrm>
          <a:prstGeom prst="rect">
            <a:avLst/>
          </a:prstGeom>
          <a:noFill/>
          <a:ln w="28575">
            <a:solidFill>
              <a:srgbClr val="0070B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83982" y="1920240"/>
            <a:ext cx="1272857" cy="396240"/>
          </a:xfrm>
          <a:prstGeom prst="rect">
            <a:avLst/>
          </a:prstGeom>
          <a:noFill/>
          <a:ln w="28575">
            <a:solidFill>
              <a:srgbClr val="DB79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83982" y="3489960"/>
            <a:ext cx="1272857" cy="2443480"/>
          </a:xfrm>
          <a:prstGeom prst="rect">
            <a:avLst/>
          </a:prstGeom>
          <a:noFill/>
          <a:ln w="28575">
            <a:solidFill>
              <a:srgbClr val="DB79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53983" y="1920240"/>
            <a:ext cx="487679" cy="4013200"/>
          </a:xfrm>
          <a:prstGeom prst="rect">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66474" y="1920240"/>
            <a:ext cx="487679" cy="4013200"/>
          </a:xfrm>
          <a:prstGeom prst="rect">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6531" y="1920240"/>
            <a:ext cx="487679" cy="4013200"/>
          </a:xfrm>
          <a:prstGeom prst="rect">
            <a:avLst/>
          </a:prstGeom>
          <a:noFill/>
          <a:ln w="2857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81063" y="6024452"/>
            <a:ext cx="1717799" cy="414448"/>
          </a:xfrm>
          <a:prstGeom prst="rect">
            <a:avLst/>
          </a:prstGeom>
          <a:solidFill>
            <a:srgbClr val="004892"/>
          </a:solidFill>
        </p:spPr>
        <p:txBody>
          <a:bodyPr vert="horz" wrap="square" lIns="91440" tIns="91440" rIns="91440" bIns="91440" rtlCol="0" anchor="ctr">
            <a:noAutofit/>
          </a:bodyPr>
          <a:lstStyle>
            <a:defPPr>
              <a:defRPr lang="en-US"/>
            </a:defPPr>
            <a:lvl1pPr>
              <a:lnSpc>
                <a:spcPct val="90000"/>
              </a:lnSpc>
              <a:spcBef>
                <a:spcPts val="300"/>
              </a:spcBef>
              <a:buFont typeface="Arial" pitchFamily="34" charset="0"/>
              <a:buNone/>
              <a:defRPr>
                <a:solidFill>
                  <a:schemeClr val="bg1"/>
                </a:solidFill>
                <a:effectLst>
                  <a:outerShdw blurRad="38100" dist="25400" dir="2700000" algn="tl">
                    <a:srgbClr val="000000">
                      <a:alpha val="0"/>
                    </a:srgbClr>
                  </a:outerShdw>
                </a:effectLst>
                <a:latin typeface="+mj-lt"/>
              </a:defRPr>
            </a:lvl1pPr>
          </a:lstStyle>
          <a:p>
            <a:r>
              <a:rPr lang="en-US" sz="1600" dirty="0"/>
              <a:t>DOS Categories</a:t>
            </a:r>
          </a:p>
        </p:txBody>
      </p:sp>
      <p:sp>
        <p:nvSpPr>
          <p:cNvPr id="11" name="TextBox 10"/>
          <p:cNvSpPr txBox="1"/>
          <p:nvPr/>
        </p:nvSpPr>
        <p:spPr>
          <a:xfrm>
            <a:off x="1565706" y="2615940"/>
            <a:ext cx="909409" cy="574560"/>
          </a:xfrm>
          <a:prstGeom prst="rect">
            <a:avLst/>
          </a:prstGeom>
          <a:solidFill>
            <a:srgbClr val="DB7917"/>
          </a:solidFill>
        </p:spPr>
        <p:txBody>
          <a:bodyPr vert="horz" wrap="square" lIns="91440" tIns="91440" rIns="91440" bIns="91440" rtlCol="0" anchor="ctr">
            <a:noAutofit/>
          </a:bodyPr>
          <a:lstStyle>
            <a:defPPr>
              <a:defRPr lang="en-US"/>
            </a:defPPr>
            <a:lvl1pPr>
              <a:lnSpc>
                <a:spcPct val="90000"/>
              </a:lnSpc>
              <a:spcBef>
                <a:spcPts val="300"/>
              </a:spcBef>
              <a:buFont typeface="Arial" pitchFamily="34" charset="0"/>
              <a:buNone/>
              <a:defRPr>
                <a:solidFill>
                  <a:schemeClr val="bg1"/>
                </a:solidFill>
                <a:effectLst>
                  <a:outerShdw blurRad="38100" dist="25400" dir="2700000" algn="tl">
                    <a:srgbClr val="000000">
                      <a:alpha val="0"/>
                    </a:srgbClr>
                  </a:outerShdw>
                </a:effectLst>
                <a:latin typeface="+mj-lt"/>
              </a:defRPr>
            </a:lvl1pPr>
          </a:lstStyle>
          <a:p>
            <a:pPr algn="ctr"/>
            <a:r>
              <a:rPr lang="en-US" sz="1600" dirty="0"/>
              <a:t>DOS</a:t>
            </a:r>
          </a:p>
          <a:p>
            <a:pPr algn="ctr"/>
            <a:r>
              <a:rPr lang="en-US" sz="1600" dirty="0"/>
              <a:t>Vectors</a:t>
            </a:r>
          </a:p>
        </p:txBody>
      </p:sp>
      <p:sp>
        <p:nvSpPr>
          <p:cNvPr id="12" name="TextBox 11"/>
          <p:cNvSpPr txBox="1"/>
          <p:nvPr/>
        </p:nvSpPr>
        <p:spPr>
          <a:xfrm>
            <a:off x="6690418" y="2357964"/>
            <a:ext cx="2375794" cy="832536"/>
          </a:xfrm>
          <a:prstGeom prst="rect">
            <a:avLst/>
          </a:prstGeom>
          <a:solidFill>
            <a:schemeClr val="accent3"/>
          </a:solidFill>
          <a:effectLst>
            <a:outerShdw blurRad="50800" dist="38100" dir="2700000" algn="tl" rotWithShape="0">
              <a:prstClr val="black">
                <a:alpha val="40000"/>
              </a:prstClr>
            </a:outerShdw>
          </a:effectLst>
        </p:spPr>
        <p:txBody>
          <a:bodyPr vert="horz" wrap="square" lIns="91440" tIns="91440" rIns="91440" bIns="91440" rtlCol="0" anchor="t">
            <a:spAutoFit/>
          </a:bodyPr>
          <a:lstStyle>
            <a:defPPr>
              <a:defRPr lang="en-US"/>
            </a:defPPr>
            <a:lvl1pPr>
              <a:lnSpc>
                <a:spcPct val="90000"/>
              </a:lnSpc>
              <a:spcBef>
                <a:spcPts val="300"/>
              </a:spcBef>
              <a:buFont typeface="Arial" pitchFamily="34" charset="0"/>
              <a:buNone/>
              <a:defRPr>
                <a:solidFill>
                  <a:schemeClr val="bg1"/>
                </a:solidFill>
                <a:effectLst>
                  <a:outerShdw blurRad="38100" dist="25400" dir="2700000" algn="tl">
                    <a:srgbClr val="000000">
                      <a:alpha val="0"/>
                    </a:srgbClr>
                  </a:outerShdw>
                </a:effectLst>
                <a:latin typeface="+mj-lt"/>
              </a:defRPr>
            </a:lvl1pPr>
          </a:lstStyle>
          <a:p>
            <a:r>
              <a:rPr lang="en-US" sz="1600" dirty="0"/>
              <a:t>When to </a:t>
            </a:r>
            <a:r>
              <a:rPr lang="en-US" sz="1600" i="1" dirty="0"/>
              <a:t>report</a:t>
            </a:r>
            <a:r>
              <a:rPr lang="en-US" sz="1600" dirty="0"/>
              <a:t> an attack </a:t>
            </a:r>
          </a:p>
          <a:p>
            <a:r>
              <a:rPr lang="en-US" sz="1400" dirty="0"/>
              <a:t>Absolute Number in PPS</a:t>
            </a:r>
            <a:br>
              <a:rPr lang="en-US" sz="1400" dirty="0"/>
            </a:br>
            <a:r>
              <a:rPr lang="en-US" sz="1400" dirty="0"/>
              <a:t>Detection Threshold</a:t>
            </a:r>
          </a:p>
        </p:txBody>
      </p:sp>
      <p:sp>
        <p:nvSpPr>
          <p:cNvPr id="13" name="TextBox 12"/>
          <p:cNvSpPr txBox="1"/>
          <p:nvPr/>
        </p:nvSpPr>
        <p:spPr>
          <a:xfrm>
            <a:off x="6690418" y="3396954"/>
            <a:ext cx="2375794" cy="832536"/>
          </a:xfrm>
          <a:prstGeom prst="rect">
            <a:avLst/>
          </a:prstGeom>
          <a:solidFill>
            <a:schemeClr val="accent1"/>
          </a:solidFill>
          <a:effectLst>
            <a:outerShdw blurRad="50800" dist="38100" dir="2700000" algn="tl" rotWithShape="0">
              <a:prstClr val="black">
                <a:alpha val="40000"/>
              </a:prstClr>
            </a:outerShdw>
          </a:effectLst>
        </p:spPr>
        <p:txBody>
          <a:bodyPr vert="horz" wrap="square" lIns="91440" tIns="91440" rIns="91440" bIns="91440" rtlCol="0" anchor="t">
            <a:spAutoFit/>
          </a:bodyPr>
          <a:lstStyle>
            <a:defPPr>
              <a:defRPr lang="en-US"/>
            </a:defPPr>
            <a:lvl1pPr>
              <a:lnSpc>
                <a:spcPct val="90000"/>
              </a:lnSpc>
              <a:spcBef>
                <a:spcPts val="300"/>
              </a:spcBef>
              <a:buFont typeface="Arial" pitchFamily="34" charset="0"/>
              <a:buNone/>
              <a:defRPr>
                <a:solidFill>
                  <a:schemeClr val="bg1"/>
                </a:solidFill>
                <a:effectLst>
                  <a:outerShdw blurRad="38100" dist="25400" dir="2700000" algn="tl">
                    <a:srgbClr val="000000">
                      <a:alpha val="0"/>
                    </a:srgbClr>
                  </a:outerShdw>
                </a:effectLst>
                <a:latin typeface="+mj-lt"/>
              </a:defRPr>
            </a:lvl1pPr>
          </a:lstStyle>
          <a:p>
            <a:r>
              <a:rPr lang="en-US" sz="1600" dirty="0"/>
              <a:t>When to report an attack </a:t>
            </a:r>
          </a:p>
          <a:p>
            <a:r>
              <a:rPr lang="en-US" sz="1400" dirty="0"/>
              <a:t>Relative Percent Increase in PPS Detection Threshold</a:t>
            </a:r>
          </a:p>
        </p:txBody>
      </p:sp>
      <p:sp>
        <p:nvSpPr>
          <p:cNvPr id="14" name="TextBox 13"/>
          <p:cNvSpPr txBox="1"/>
          <p:nvPr/>
        </p:nvSpPr>
        <p:spPr>
          <a:xfrm>
            <a:off x="6690418" y="4435944"/>
            <a:ext cx="2375794" cy="832536"/>
          </a:xfrm>
          <a:prstGeom prst="rect">
            <a:avLst/>
          </a:prstGeom>
          <a:solidFill>
            <a:schemeClr val="accent6"/>
          </a:solidFill>
          <a:effectLst>
            <a:outerShdw blurRad="50800" dist="38100" dir="2700000" algn="tl" rotWithShape="0">
              <a:prstClr val="black">
                <a:alpha val="40000"/>
              </a:prstClr>
            </a:outerShdw>
          </a:effectLst>
        </p:spPr>
        <p:txBody>
          <a:bodyPr vert="horz" wrap="square" lIns="91440" tIns="91440" rIns="91440" bIns="91440" rtlCol="0" anchor="t">
            <a:spAutoFit/>
          </a:bodyPr>
          <a:lstStyle>
            <a:defPPr>
              <a:defRPr lang="en-US"/>
            </a:defPPr>
            <a:lvl1pPr>
              <a:lnSpc>
                <a:spcPct val="90000"/>
              </a:lnSpc>
              <a:spcBef>
                <a:spcPts val="300"/>
              </a:spcBef>
              <a:buFont typeface="Arial" pitchFamily="34" charset="0"/>
              <a:buNone/>
              <a:defRPr>
                <a:solidFill>
                  <a:schemeClr val="bg1"/>
                </a:solidFill>
                <a:effectLst>
                  <a:outerShdw blurRad="38100" dist="25400" dir="2700000" algn="tl">
                    <a:srgbClr val="000000">
                      <a:alpha val="0"/>
                    </a:srgbClr>
                  </a:outerShdw>
                </a:effectLst>
                <a:latin typeface="+mj-lt"/>
              </a:defRPr>
            </a:lvl1pPr>
          </a:lstStyle>
          <a:p>
            <a:r>
              <a:rPr lang="en-US" sz="1600" dirty="0"/>
              <a:t>When to </a:t>
            </a:r>
            <a:r>
              <a:rPr lang="en-US" sz="1600" i="1" dirty="0"/>
              <a:t>mitigate</a:t>
            </a:r>
            <a:r>
              <a:rPr lang="en-US" sz="1600" dirty="0"/>
              <a:t> an attack </a:t>
            </a:r>
          </a:p>
          <a:p>
            <a:r>
              <a:rPr lang="en-US" sz="1400" i="1" dirty="0"/>
              <a:t>Absolute</a:t>
            </a:r>
            <a:r>
              <a:rPr lang="en-US" sz="1400" dirty="0"/>
              <a:t> Number in PPS</a:t>
            </a:r>
            <a:br>
              <a:rPr lang="en-US" sz="1400" dirty="0"/>
            </a:br>
            <a:r>
              <a:rPr lang="en-US" sz="1400" dirty="0"/>
              <a:t>Mitigation Threshold</a:t>
            </a:r>
          </a:p>
        </p:txBody>
      </p:sp>
      <p:cxnSp>
        <p:nvCxnSpPr>
          <p:cNvPr id="15" name="Straight Connector 14"/>
          <p:cNvCxnSpPr/>
          <p:nvPr/>
        </p:nvCxnSpPr>
        <p:spPr>
          <a:xfrm flipH="1" flipV="1">
            <a:off x="1383983" y="6231676"/>
            <a:ext cx="497080" cy="0"/>
          </a:xfrm>
          <a:prstGeom prst="line">
            <a:avLst/>
          </a:prstGeom>
          <a:ln w="28575">
            <a:solidFill>
              <a:srgbClr val="0070B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24063" y="3190500"/>
            <a:ext cx="0" cy="299460"/>
          </a:xfrm>
          <a:prstGeom prst="line">
            <a:avLst/>
          </a:prstGeom>
          <a:ln w="28575">
            <a:solidFill>
              <a:srgbClr val="DB791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5" idx="2"/>
          </p:cNvCxnSpPr>
          <p:nvPr/>
        </p:nvCxnSpPr>
        <p:spPr>
          <a:xfrm flipV="1">
            <a:off x="2020411" y="2316480"/>
            <a:ext cx="0" cy="299460"/>
          </a:xfrm>
          <a:prstGeom prst="line">
            <a:avLst/>
          </a:prstGeom>
          <a:ln w="28575">
            <a:solidFill>
              <a:srgbClr val="DB791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41662" y="2774232"/>
            <a:ext cx="3716307" cy="0"/>
          </a:xfrm>
          <a:prstGeom prst="line">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354153" y="3489960"/>
            <a:ext cx="2503817" cy="0"/>
          </a:xfrm>
          <a:prstGeom prst="line">
            <a:avLst/>
          </a:prstGeom>
          <a:ln w="28575">
            <a:solidFill>
              <a:srgbClr val="0070B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44210" y="4861560"/>
            <a:ext cx="1135669" cy="0"/>
          </a:xfrm>
          <a:prstGeom prst="line">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73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8612" y="1127053"/>
            <a:ext cx="2680642" cy="226421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6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Dos Event Logs with have entries for:</a:t>
            </a:r>
          </a:p>
          <a:p>
            <a:pPr lvl="1"/>
            <a:r>
              <a:rPr lang="en-US" dirty="0"/>
              <a:t>Each time a </a:t>
            </a:r>
            <a:r>
              <a:rPr lang="en-US" dirty="0" err="1"/>
              <a:t>DoS</a:t>
            </a:r>
            <a:r>
              <a:rPr lang="en-US" dirty="0"/>
              <a:t> event is detected, An Attack ID is assigned</a:t>
            </a:r>
          </a:p>
          <a:p>
            <a:pPr lvl="1"/>
            <a:r>
              <a:rPr lang="en-US" dirty="0"/>
              <a:t>Each time the event is sampled</a:t>
            </a:r>
          </a:p>
          <a:p>
            <a:pPr lvl="1"/>
            <a:r>
              <a:rPr lang="en-US" dirty="0"/>
              <a:t>When the </a:t>
            </a:r>
            <a:r>
              <a:rPr lang="en-US" dirty="0" err="1"/>
              <a:t>DoS</a:t>
            </a:r>
            <a:r>
              <a:rPr lang="en-US" dirty="0"/>
              <a:t> attack ends</a:t>
            </a:r>
          </a:p>
        </p:txBody>
      </p:sp>
      <p:sp>
        <p:nvSpPr>
          <p:cNvPr id="2" name="Title 1"/>
          <p:cNvSpPr>
            <a:spLocks noGrp="1"/>
          </p:cNvSpPr>
          <p:nvPr>
            <p:ph type="title"/>
          </p:nvPr>
        </p:nvSpPr>
        <p:spPr/>
        <p:txBody>
          <a:bodyPr/>
          <a:lstStyle/>
          <a:p>
            <a:r>
              <a:rPr lang="en-US" dirty="0"/>
              <a:t>Network </a:t>
            </a:r>
            <a:r>
              <a:rPr lang="en-US" dirty="0" err="1"/>
              <a:t>DoS</a:t>
            </a:r>
            <a:r>
              <a:rPr lang="en-US" dirty="0"/>
              <a:t> Event Logs</a:t>
            </a:r>
          </a:p>
        </p:txBody>
      </p:sp>
      <p:sp>
        <p:nvSpPr>
          <p:cNvPr id="5" name="TextBox 4"/>
          <p:cNvSpPr txBox="1"/>
          <p:nvPr/>
        </p:nvSpPr>
        <p:spPr>
          <a:xfrm>
            <a:off x="812588" y="4038601"/>
            <a:ext cx="10360501" cy="461665"/>
          </a:xfrm>
          <a:prstGeom prst="rect">
            <a:avLst/>
          </a:prstGeom>
          <a:noFill/>
        </p:spPr>
        <p:txBody>
          <a:bodyPr wrap="square" rtlCol="0">
            <a:spAutoFit/>
          </a:bodyPr>
          <a:lstStyle/>
          <a:p>
            <a:pPr marL="342900" indent="-342900">
              <a:buFont typeface="Arial" pitchFamily="34" charset="0"/>
              <a:buChar char="•"/>
            </a:pP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812" y="3421708"/>
            <a:ext cx="10552112" cy="16954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265612" y="3962400"/>
            <a:ext cx="17272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5612" y="5029200"/>
            <a:ext cx="17272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361612" y="3421708"/>
            <a:ext cx="1295400" cy="1912292"/>
          </a:xfrm>
          <a:prstGeom prst="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TextBox 8"/>
          <p:cNvSpPr txBox="1"/>
          <p:nvPr/>
        </p:nvSpPr>
        <p:spPr>
          <a:xfrm>
            <a:off x="6155904" y="5715000"/>
            <a:ext cx="914400" cy="914400"/>
          </a:xfrm>
          <a:prstGeom prst="rect">
            <a:avLst/>
          </a:prstGeom>
          <a:noFill/>
        </p:spPr>
        <p:txBody>
          <a:bodyPr wrap="none" lIns="0" tIns="0" rIns="0" bIns="0" rtlCol="0">
            <a:noAutofit/>
          </a:bodyPr>
          <a:lstStyle/>
          <a:p>
            <a:pPr>
              <a:lnSpc>
                <a:spcPct val="90000"/>
              </a:lnSpc>
              <a:spcAft>
                <a:spcPts val="600"/>
              </a:spcAft>
            </a:pPr>
            <a:r>
              <a:rPr lang="en-US" sz="3200" b="1" dirty="0">
                <a:solidFill>
                  <a:schemeClr val="tx2"/>
                </a:solidFill>
                <a:effectLst>
                  <a:outerShdw blurRad="38100" dist="25400" dir="2700000" algn="tl">
                    <a:srgbClr val="000000">
                      <a:alpha val="0"/>
                    </a:srgbClr>
                  </a:outerShdw>
                </a:effectLst>
              </a:rPr>
              <a:t>Dos Throttling</a:t>
            </a:r>
            <a:endParaRPr lang="en-US" sz="3200" b="1" kern="1200" dirty="0">
              <a:solidFill>
                <a:schemeClr val="tx2"/>
              </a:solidFill>
              <a:effectLst>
                <a:outerShdw blurRad="38100" dist="25400" dir="2700000" algn="tl">
                  <a:srgbClr val="000000">
                    <a:alpha val="0"/>
                  </a:srgbClr>
                </a:outerShdw>
              </a:effectLst>
            </a:endParaRPr>
          </a:p>
        </p:txBody>
      </p:sp>
      <p:cxnSp>
        <p:nvCxnSpPr>
          <p:cNvPr id="11" name="Straight Arrow Connector 10"/>
          <p:cNvCxnSpPr/>
          <p:nvPr/>
        </p:nvCxnSpPr>
        <p:spPr>
          <a:xfrm flipV="1">
            <a:off x="8228012" y="4500266"/>
            <a:ext cx="1981200" cy="119232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42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Level </a:t>
            </a:r>
            <a:r>
              <a:rPr lang="en-US" dirty="0" err="1"/>
              <a:t>DoS</a:t>
            </a:r>
            <a:r>
              <a:rPr lang="en-US" dirty="0"/>
              <a:t> Visibility</a:t>
            </a:r>
          </a:p>
        </p:txBody>
      </p:sp>
      <p:sp>
        <p:nvSpPr>
          <p:cNvPr id="3" name="Content Placeholder 2"/>
          <p:cNvSpPr>
            <a:spLocks noGrp="1"/>
          </p:cNvSpPr>
          <p:nvPr>
            <p:ph idx="1"/>
          </p:nvPr>
        </p:nvSpPr>
        <p:spPr>
          <a:xfrm>
            <a:off x="608012" y="1227483"/>
            <a:ext cx="10969943" cy="850900"/>
          </a:xfrm>
        </p:spPr>
        <p:txBody>
          <a:bodyPr/>
          <a:lstStyle/>
          <a:p>
            <a:r>
              <a:rPr lang="en-US" dirty="0"/>
              <a:t>The Attack ID value is a number assigned by AFM for each unique attack that is identified.</a:t>
            </a:r>
          </a:p>
        </p:txBody>
      </p:sp>
      <p:pic>
        <p:nvPicPr>
          <p:cNvPr id="15362" name="Picture 2" descr="L:\SIEM\report_examples\screenshots\bigip\bigip-total_requests-per-attack-i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812" y="2237962"/>
            <a:ext cx="6121896" cy="27840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0012" y="3629991"/>
            <a:ext cx="6701737" cy="25595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6612" y="1634298"/>
            <a:ext cx="57245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08212" y="4648200"/>
            <a:ext cx="2304288" cy="137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158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Transaction Capture Logging</a:t>
            </a:r>
          </a:p>
        </p:txBody>
      </p:sp>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 y="1524000"/>
            <a:ext cx="10712450" cy="43964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71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Modules</a:t>
            </a:r>
            <a:br>
              <a:rPr lang="en-US" dirty="0"/>
            </a:br>
            <a:r>
              <a:rPr lang="en-US" sz="4000" dirty="0"/>
              <a:t>Application Security Manager (ASM)</a:t>
            </a:r>
          </a:p>
        </p:txBody>
      </p:sp>
    </p:spTree>
    <p:extLst>
      <p:ext uri="{BB962C8B-B14F-4D97-AF65-F5344CB8AC3E}">
        <p14:creationId xmlns:p14="http://schemas.microsoft.com/office/powerpoint/2010/main" val="3305772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ASM Captured Transaction Detail</a:t>
            </a:r>
          </a:p>
        </p:txBody>
      </p:sp>
      <p:pic>
        <p:nvPicPr>
          <p:cNvPr id="450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12" y="1676400"/>
            <a:ext cx="3819526" cy="42647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1212" y="960120"/>
            <a:ext cx="7256462" cy="2924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3812" y="3200400"/>
            <a:ext cx="5867400" cy="2971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41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ASM Enhanced visibility and analysis</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36028" y="1580606"/>
            <a:ext cx="4981892" cy="2761144"/>
          </a:xfrm>
          <a:prstGeom prst="rect">
            <a:avLst/>
          </a:prstGeom>
          <a:noFill/>
          <a:ln>
            <a:noFill/>
          </a:ln>
          <a:effectLst>
            <a:outerShdw blurRad="50800" dist="38100" dir="2700000" algn="tl" rotWithShape="0">
              <a:prstClr val="black">
                <a:alpha val="40000"/>
              </a:prstClr>
            </a:outerShdw>
          </a:effectLst>
        </p:spPr>
      </p:pic>
      <p:graphicFrame>
        <p:nvGraphicFramePr>
          <p:cNvPr id="4" name="Table 3"/>
          <p:cNvGraphicFramePr>
            <a:graphicFrameLocks noGrp="1"/>
          </p:cNvGraphicFramePr>
          <p:nvPr>
            <p:extLst>
              <p:ext uri="{D42A27DB-BD31-4B8C-83A1-F6EECF244321}">
                <p14:modId xmlns:p14="http://schemas.microsoft.com/office/powerpoint/2010/main" val="1617847654"/>
              </p:ext>
            </p:extLst>
          </p:nvPr>
        </p:nvGraphicFramePr>
        <p:xfrm>
          <a:off x="731520" y="4121727"/>
          <a:ext cx="3004820" cy="1789317"/>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1555115">
                  <a:extLst>
                    <a:ext uri="{9D8B030D-6E8A-4147-A177-3AD203B41FA5}">
                      <a16:colId xmlns:a16="http://schemas.microsoft.com/office/drawing/2014/main" val="20000"/>
                    </a:ext>
                  </a:extLst>
                </a:gridCol>
                <a:gridCol w="1449705">
                  <a:extLst>
                    <a:ext uri="{9D8B030D-6E8A-4147-A177-3AD203B41FA5}">
                      <a16:colId xmlns:a16="http://schemas.microsoft.com/office/drawing/2014/main" val="20001"/>
                    </a:ext>
                  </a:extLst>
                </a:gridCol>
              </a:tblGrid>
              <a:tr h="364653">
                <a:tc gridSpan="2">
                  <a:txBody>
                    <a:bodyPr/>
                    <a:lstStyle/>
                    <a:p>
                      <a:r>
                        <a:rPr lang="en-US" sz="1400" dirty="0">
                          <a:latin typeface="+mj-lt"/>
                        </a:rPr>
                        <a:t>Statistics collected</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4892"/>
                    </a:solidFill>
                  </a:tcPr>
                </a:tc>
                <a:tc hMerge="1">
                  <a:txBody>
                    <a:bodyPr/>
                    <a:lstStyle/>
                    <a:p>
                      <a:endParaRPr lang="en-US" sz="1400" dirty="0"/>
                    </a:p>
                  </a:txBody>
                  <a:tcPr/>
                </a:tc>
                <a:extLst>
                  <a:ext uri="{0D108BD9-81ED-4DB2-BD59-A6C34878D82A}">
                    <a16:rowId xmlns:a16="http://schemas.microsoft.com/office/drawing/2014/main" val="10000"/>
                  </a:ext>
                </a:extLst>
              </a:tr>
              <a:tr h="356166">
                <a:tc>
                  <a:txBody>
                    <a:bodyPr/>
                    <a:lstStyle/>
                    <a:p>
                      <a:r>
                        <a:rPr lang="en-US" sz="1200" dirty="0"/>
                        <a:t>URLs</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dirty="0"/>
                        <a:t>Methods</a:t>
                      </a:r>
                    </a:p>
                  </a:txBody>
                  <a:tcPr anchor="ctr">
                    <a:lnL w="12700"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56166">
                <a:tc>
                  <a:txBody>
                    <a:bodyPr/>
                    <a:lstStyle/>
                    <a:p>
                      <a:r>
                        <a:rPr lang="en-US" sz="1200" dirty="0"/>
                        <a:t>Server</a:t>
                      </a:r>
                      <a:r>
                        <a:rPr lang="en-US" sz="1200" baseline="0" dirty="0"/>
                        <a:t>/client </a:t>
                      </a:r>
                      <a:r>
                        <a:rPr lang="en-US" sz="1200" dirty="0"/>
                        <a:t>latency</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1200" dirty="0"/>
                        <a:t>Client IPs and</a:t>
                      </a:r>
                      <a:r>
                        <a:rPr lang="en-US" sz="1200" baseline="0" dirty="0"/>
                        <a:t> </a:t>
                      </a:r>
                      <a:r>
                        <a:rPr lang="en-US" sz="1200" dirty="0"/>
                        <a:t>geos</a:t>
                      </a:r>
                    </a:p>
                  </a:txBody>
                  <a:tcPr anchor="ctr">
                    <a:lnL w="12700"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56166">
                <a:tc>
                  <a:txBody>
                    <a:bodyPr/>
                    <a:lstStyle/>
                    <a:p>
                      <a:r>
                        <a:rPr lang="en-US" sz="1200" dirty="0"/>
                        <a:t>Throughput</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dirty="0"/>
                        <a:t>User agents</a:t>
                      </a:r>
                    </a:p>
                  </a:txBody>
                  <a:tcPr anchor="ctr">
                    <a:lnL w="12700"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56166">
                <a:tc>
                  <a:txBody>
                    <a:bodyPr/>
                    <a:lstStyle/>
                    <a:p>
                      <a:r>
                        <a:rPr lang="en-US" sz="1200" dirty="0"/>
                        <a:t>Response codes</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1200" dirty="0"/>
                        <a:t>User sessions</a:t>
                      </a:r>
                    </a:p>
                  </a:txBody>
                  <a:tcPr anchor="ctr">
                    <a:lnL w="12700"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4450321"/>
              </p:ext>
            </p:extLst>
          </p:nvPr>
        </p:nvGraphicFramePr>
        <p:xfrm>
          <a:off x="4208360" y="4114800"/>
          <a:ext cx="1812481" cy="1789317"/>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1812481">
                  <a:extLst>
                    <a:ext uri="{9D8B030D-6E8A-4147-A177-3AD203B41FA5}">
                      <a16:colId xmlns:a16="http://schemas.microsoft.com/office/drawing/2014/main" val="20000"/>
                    </a:ext>
                  </a:extLst>
                </a:gridCol>
              </a:tblGrid>
              <a:tr h="364653">
                <a:tc>
                  <a:txBody>
                    <a:bodyPr/>
                    <a:lstStyle/>
                    <a:p>
                      <a:r>
                        <a:rPr lang="en-US" sz="1400" dirty="0">
                          <a:latin typeface="+mj-lt"/>
                        </a:rPr>
                        <a:t>Views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4892"/>
                    </a:solidFill>
                  </a:tcPr>
                </a:tc>
                <a:extLst>
                  <a:ext uri="{0D108BD9-81ED-4DB2-BD59-A6C34878D82A}">
                    <a16:rowId xmlns:a16="http://schemas.microsoft.com/office/drawing/2014/main" val="10000"/>
                  </a:ext>
                </a:extLst>
              </a:tr>
              <a:tr h="356166">
                <a:tc>
                  <a:txBody>
                    <a:bodyPr/>
                    <a:lstStyle/>
                    <a:p>
                      <a:r>
                        <a:rPr lang="en-US" sz="1200" dirty="0"/>
                        <a:t>Virtual server</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56166">
                <a:tc>
                  <a:txBody>
                    <a:bodyPr/>
                    <a:lstStyle/>
                    <a:p>
                      <a:r>
                        <a:rPr lang="en-US" sz="1200" dirty="0"/>
                        <a:t>Pool member</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56166">
                <a:tc>
                  <a:txBody>
                    <a:bodyPr/>
                    <a:lstStyle/>
                    <a:p>
                      <a:r>
                        <a:rPr lang="en-US" sz="1200" dirty="0"/>
                        <a:t>Response codes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56166">
                <a:tc>
                  <a:txBody>
                    <a:bodyPr/>
                    <a:lstStyle/>
                    <a:p>
                      <a:r>
                        <a:rPr lang="en-US" sz="1200" dirty="0"/>
                        <a:t>URLs and HTTP methods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6" name="Text Placeholder 7"/>
          <p:cNvSpPr>
            <a:spLocks noGrp="1"/>
          </p:cNvSpPr>
          <p:nvPr/>
        </p:nvSpPr>
        <p:spPr>
          <a:xfrm>
            <a:off x="6492860" y="1487081"/>
            <a:ext cx="4962539" cy="3429000"/>
          </a:xfrm>
          <a:prstGeom prst="rect">
            <a:avLst/>
          </a:prstGeom>
          <a:noFill/>
        </p:spPr>
        <p:txBody>
          <a:bodyPr wrap="square" lIns="0" tIns="0" rIns="0" bIns="182880" rtlCol="0" anchor="ctr">
            <a:noAutofit/>
          </a:bodyPr>
          <a:lstStyle/>
          <a:p>
            <a:r>
              <a:rPr lang="en-JM" sz="2400" dirty="0">
                <a:solidFill>
                  <a:schemeClr val="accent1">
                    <a:lumMod val="75000"/>
                  </a:schemeClr>
                </a:solidFill>
                <a:latin typeface="Franklin Gothic Medium"/>
                <a:cs typeface="Franklin Gothic Medium"/>
              </a:rPr>
              <a:t>Application analytics for assured availability</a:t>
            </a:r>
          </a:p>
          <a:p>
            <a:pPr marL="342900" indent="-342900">
              <a:buClr>
                <a:schemeClr val="tx2"/>
              </a:buClr>
              <a:buFont typeface="Arial" panose="020B0604020202020204" pitchFamily="34" charset="0"/>
              <a:buChar char="•"/>
            </a:pPr>
            <a:r>
              <a:rPr lang="en-US" sz="2000" dirty="0">
                <a:solidFill>
                  <a:schemeClr val="bg1">
                    <a:lumMod val="50000"/>
                  </a:schemeClr>
                </a:solidFill>
              </a:rPr>
              <a:t>ASM logs provide deeper intelligence grouped by application and user </a:t>
            </a:r>
          </a:p>
          <a:p>
            <a:pPr marL="342900" indent="-342900">
              <a:buClr>
                <a:schemeClr val="tx2"/>
              </a:buClr>
              <a:buFont typeface="Arial" panose="020B0604020202020204" pitchFamily="34" charset="0"/>
              <a:buChar char="•"/>
            </a:pPr>
            <a:r>
              <a:rPr lang="en-US" sz="2000" dirty="0">
                <a:solidFill>
                  <a:schemeClr val="bg1">
                    <a:lumMod val="50000"/>
                  </a:schemeClr>
                </a:solidFill>
              </a:rPr>
              <a:t>Rules can be applied based on user behavior</a:t>
            </a:r>
          </a:p>
          <a:p>
            <a:pPr marL="342900" indent="-342900">
              <a:buClr>
                <a:schemeClr val="tx2"/>
              </a:buClr>
              <a:buFont typeface="Arial" panose="020B0604020202020204" pitchFamily="34" charset="0"/>
              <a:buChar char="•"/>
            </a:pPr>
            <a:r>
              <a:rPr lang="en-US" sz="2000" dirty="0">
                <a:solidFill>
                  <a:schemeClr val="bg1">
                    <a:lumMod val="50000"/>
                  </a:schemeClr>
                </a:solidFill>
              </a:rPr>
              <a:t>Latency monitoring provides:</a:t>
            </a:r>
          </a:p>
          <a:p>
            <a:pPr marL="685800" indent="-342900">
              <a:buClr>
                <a:schemeClr val="tx2"/>
              </a:buClr>
              <a:buFont typeface="Arial" panose="020B0604020202020204" pitchFamily="34" charset="0"/>
              <a:buChar char="•"/>
            </a:pPr>
            <a:r>
              <a:rPr lang="en-US" sz="2000" dirty="0">
                <a:solidFill>
                  <a:schemeClr val="bg1">
                    <a:lumMod val="50000"/>
                  </a:schemeClr>
                </a:solidFill>
              </a:rPr>
              <a:t>Business intelligence/capacity planning </a:t>
            </a:r>
          </a:p>
          <a:p>
            <a:pPr marL="685800" indent="-342900">
              <a:buClr>
                <a:schemeClr val="tx2"/>
              </a:buClr>
              <a:buFont typeface="Arial" panose="020B0604020202020204" pitchFamily="34" charset="0"/>
              <a:buChar char="•"/>
            </a:pPr>
            <a:r>
              <a:rPr lang="en-US" sz="2000" dirty="0">
                <a:solidFill>
                  <a:schemeClr val="bg1">
                    <a:lumMod val="50000"/>
                  </a:schemeClr>
                </a:solidFill>
              </a:rPr>
              <a:t>Troubleshooting and performance tuning</a:t>
            </a:r>
          </a:p>
          <a:p>
            <a:pPr marL="685800" indent="-342900">
              <a:buClr>
                <a:schemeClr val="tx2"/>
              </a:buClr>
              <a:buFont typeface="Arial" panose="020B0604020202020204" pitchFamily="34" charset="0"/>
              <a:buChar char="•"/>
            </a:pPr>
            <a:r>
              <a:rPr lang="en-US" sz="2000" dirty="0">
                <a:solidFill>
                  <a:schemeClr val="bg1">
                    <a:lumMod val="50000"/>
                  </a:schemeClr>
                </a:solidFill>
              </a:rPr>
              <a:t>Anomalous behavior detection</a:t>
            </a:r>
          </a:p>
        </p:txBody>
      </p:sp>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382138" y="1114236"/>
            <a:ext cx="3768606" cy="20873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344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958584" y="1655064"/>
            <a:ext cx="3046413" cy="3048000"/>
            <a:chOff x="7870825" y="1652588"/>
            <a:chExt cx="3046413" cy="3048000"/>
          </a:xfrm>
        </p:grpSpPr>
        <p:sp>
          <p:nvSpPr>
            <p:cNvPr id="29" name="Oval 10"/>
            <p:cNvSpPr>
              <a:spLocks noChangeArrowheads="1"/>
            </p:cNvSpPr>
            <p:nvPr/>
          </p:nvSpPr>
          <p:spPr bwMode="auto">
            <a:xfrm>
              <a:off x="7870825" y="1652588"/>
              <a:ext cx="3046413" cy="30480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noEditPoints="1"/>
            </p:cNvSpPr>
            <p:nvPr/>
          </p:nvSpPr>
          <p:spPr bwMode="auto">
            <a:xfrm>
              <a:off x="8389938" y="2195513"/>
              <a:ext cx="2012950" cy="1905000"/>
            </a:xfrm>
            <a:custGeom>
              <a:avLst/>
              <a:gdLst>
                <a:gd name="T0" fmla="*/ 349 w 423"/>
                <a:gd name="T1" fmla="*/ 0 h 400"/>
                <a:gd name="T2" fmla="*/ 161 w 423"/>
                <a:gd name="T3" fmla="*/ 0 h 400"/>
                <a:gd name="T4" fmla="*/ 87 w 423"/>
                <a:gd name="T5" fmla="*/ 74 h 400"/>
                <a:gd name="T6" fmla="*/ 87 w 423"/>
                <a:gd name="T7" fmla="*/ 110 h 400"/>
                <a:gd name="T8" fmla="*/ 74 w 423"/>
                <a:gd name="T9" fmla="*/ 110 h 400"/>
                <a:gd name="T10" fmla="*/ 0 w 423"/>
                <a:gd name="T11" fmla="*/ 184 h 400"/>
                <a:gd name="T12" fmla="*/ 0 w 423"/>
                <a:gd name="T13" fmla="*/ 326 h 400"/>
                <a:gd name="T14" fmla="*/ 74 w 423"/>
                <a:gd name="T15" fmla="*/ 400 h 400"/>
                <a:gd name="T16" fmla="*/ 262 w 423"/>
                <a:gd name="T17" fmla="*/ 400 h 400"/>
                <a:gd name="T18" fmla="*/ 336 w 423"/>
                <a:gd name="T19" fmla="*/ 326 h 400"/>
                <a:gd name="T20" fmla="*/ 336 w 423"/>
                <a:gd name="T21" fmla="*/ 291 h 400"/>
                <a:gd name="T22" fmla="*/ 349 w 423"/>
                <a:gd name="T23" fmla="*/ 291 h 400"/>
                <a:gd name="T24" fmla="*/ 423 w 423"/>
                <a:gd name="T25" fmla="*/ 217 h 400"/>
                <a:gd name="T26" fmla="*/ 423 w 423"/>
                <a:gd name="T27" fmla="*/ 74 h 400"/>
                <a:gd name="T28" fmla="*/ 349 w 423"/>
                <a:gd name="T29" fmla="*/ 0 h 400"/>
                <a:gd name="T30" fmla="*/ 146 w 423"/>
                <a:gd name="T31" fmla="*/ 17 h 400"/>
                <a:gd name="T32" fmla="*/ 166 w 423"/>
                <a:gd name="T33" fmla="*/ 38 h 400"/>
                <a:gd name="T34" fmla="*/ 146 w 423"/>
                <a:gd name="T35" fmla="*/ 58 h 400"/>
                <a:gd name="T36" fmla="*/ 125 w 423"/>
                <a:gd name="T37" fmla="*/ 38 h 400"/>
                <a:gd name="T38" fmla="*/ 146 w 423"/>
                <a:gd name="T39" fmla="*/ 17 h 400"/>
                <a:gd name="T40" fmla="*/ 59 w 423"/>
                <a:gd name="T41" fmla="*/ 126 h 400"/>
                <a:gd name="T42" fmla="*/ 79 w 423"/>
                <a:gd name="T43" fmla="*/ 147 h 400"/>
                <a:gd name="T44" fmla="*/ 59 w 423"/>
                <a:gd name="T45" fmla="*/ 167 h 400"/>
                <a:gd name="T46" fmla="*/ 38 w 423"/>
                <a:gd name="T47" fmla="*/ 147 h 400"/>
                <a:gd name="T48" fmla="*/ 59 w 423"/>
                <a:gd name="T49" fmla="*/ 126 h 400"/>
                <a:gd name="T50" fmla="*/ 302 w 423"/>
                <a:gd name="T51" fmla="*/ 326 h 400"/>
                <a:gd name="T52" fmla="*/ 262 w 423"/>
                <a:gd name="T53" fmla="*/ 366 h 400"/>
                <a:gd name="T54" fmla="*/ 74 w 423"/>
                <a:gd name="T55" fmla="*/ 366 h 400"/>
                <a:gd name="T56" fmla="*/ 34 w 423"/>
                <a:gd name="T57" fmla="*/ 326 h 400"/>
                <a:gd name="T58" fmla="*/ 34 w 423"/>
                <a:gd name="T59" fmla="*/ 184 h 400"/>
                <a:gd name="T60" fmla="*/ 35 w 423"/>
                <a:gd name="T61" fmla="*/ 175 h 400"/>
                <a:gd name="T62" fmla="*/ 301 w 423"/>
                <a:gd name="T63" fmla="*/ 175 h 400"/>
                <a:gd name="T64" fmla="*/ 302 w 423"/>
                <a:gd name="T65" fmla="*/ 184 h 400"/>
                <a:gd name="T66" fmla="*/ 302 w 423"/>
                <a:gd name="T67" fmla="*/ 326 h 400"/>
                <a:gd name="T68" fmla="*/ 389 w 423"/>
                <a:gd name="T69" fmla="*/ 217 h 400"/>
                <a:gd name="T70" fmla="*/ 349 w 423"/>
                <a:gd name="T71" fmla="*/ 257 h 400"/>
                <a:gd name="T72" fmla="*/ 336 w 423"/>
                <a:gd name="T73" fmla="*/ 257 h 400"/>
                <a:gd name="T74" fmla="*/ 336 w 423"/>
                <a:gd name="T75" fmla="*/ 184 h 400"/>
                <a:gd name="T76" fmla="*/ 262 w 423"/>
                <a:gd name="T77" fmla="*/ 110 h 400"/>
                <a:gd name="T78" fmla="*/ 121 w 423"/>
                <a:gd name="T79" fmla="*/ 110 h 400"/>
                <a:gd name="T80" fmla="*/ 121 w 423"/>
                <a:gd name="T81" fmla="*/ 74 h 400"/>
                <a:gd name="T82" fmla="*/ 122 w 423"/>
                <a:gd name="T83" fmla="*/ 66 h 400"/>
                <a:gd name="T84" fmla="*/ 388 w 423"/>
                <a:gd name="T85" fmla="*/ 66 h 400"/>
                <a:gd name="T86" fmla="*/ 389 w 423"/>
                <a:gd name="T87" fmla="*/ 74 h 400"/>
                <a:gd name="T88" fmla="*/ 389 w 423"/>
                <a:gd name="T89" fmla="*/ 21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3" h="400">
                  <a:moveTo>
                    <a:pt x="349" y="0"/>
                  </a:moveTo>
                  <a:cubicBezTo>
                    <a:pt x="161" y="0"/>
                    <a:pt x="161" y="0"/>
                    <a:pt x="161" y="0"/>
                  </a:cubicBezTo>
                  <a:cubicBezTo>
                    <a:pt x="120" y="0"/>
                    <a:pt x="87" y="34"/>
                    <a:pt x="87" y="74"/>
                  </a:cubicBezTo>
                  <a:cubicBezTo>
                    <a:pt x="87" y="110"/>
                    <a:pt x="87" y="110"/>
                    <a:pt x="87" y="110"/>
                  </a:cubicBezTo>
                  <a:cubicBezTo>
                    <a:pt x="74" y="110"/>
                    <a:pt x="74" y="110"/>
                    <a:pt x="74" y="110"/>
                  </a:cubicBezTo>
                  <a:cubicBezTo>
                    <a:pt x="33" y="110"/>
                    <a:pt x="0" y="143"/>
                    <a:pt x="0" y="184"/>
                  </a:cubicBezTo>
                  <a:cubicBezTo>
                    <a:pt x="0" y="326"/>
                    <a:pt x="0" y="326"/>
                    <a:pt x="0" y="326"/>
                  </a:cubicBezTo>
                  <a:cubicBezTo>
                    <a:pt x="0" y="367"/>
                    <a:pt x="33" y="400"/>
                    <a:pt x="74" y="400"/>
                  </a:cubicBezTo>
                  <a:cubicBezTo>
                    <a:pt x="262" y="400"/>
                    <a:pt x="262" y="400"/>
                    <a:pt x="262" y="400"/>
                  </a:cubicBezTo>
                  <a:cubicBezTo>
                    <a:pt x="303" y="400"/>
                    <a:pt x="336" y="367"/>
                    <a:pt x="336" y="326"/>
                  </a:cubicBezTo>
                  <a:cubicBezTo>
                    <a:pt x="336" y="291"/>
                    <a:pt x="336" y="291"/>
                    <a:pt x="336" y="291"/>
                  </a:cubicBezTo>
                  <a:cubicBezTo>
                    <a:pt x="349" y="291"/>
                    <a:pt x="349" y="291"/>
                    <a:pt x="349" y="291"/>
                  </a:cubicBezTo>
                  <a:cubicBezTo>
                    <a:pt x="389" y="291"/>
                    <a:pt x="423" y="258"/>
                    <a:pt x="423" y="217"/>
                  </a:cubicBezTo>
                  <a:cubicBezTo>
                    <a:pt x="423" y="74"/>
                    <a:pt x="423" y="74"/>
                    <a:pt x="423" y="74"/>
                  </a:cubicBezTo>
                  <a:cubicBezTo>
                    <a:pt x="423" y="34"/>
                    <a:pt x="389" y="0"/>
                    <a:pt x="349" y="0"/>
                  </a:cubicBezTo>
                  <a:close/>
                  <a:moveTo>
                    <a:pt x="146" y="17"/>
                  </a:moveTo>
                  <a:cubicBezTo>
                    <a:pt x="157" y="17"/>
                    <a:pt x="166" y="26"/>
                    <a:pt x="166" y="38"/>
                  </a:cubicBezTo>
                  <a:cubicBezTo>
                    <a:pt x="166" y="49"/>
                    <a:pt x="157" y="58"/>
                    <a:pt x="146" y="58"/>
                  </a:cubicBezTo>
                  <a:cubicBezTo>
                    <a:pt x="134" y="58"/>
                    <a:pt x="125" y="49"/>
                    <a:pt x="125" y="38"/>
                  </a:cubicBezTo>
                  <a:cubicBezTo>
                    <a:pt x="125" y="26"/>
                    <a:pt x="134" y="17"/>
                    <a:pt x="146" y="17"/>
                  </a:cubicBezTo>
                  <a:close/>
                  <a:moveTo>
                    <a:pt x="59" y="126"/>
                  </a:moveTo>
                  <a:cubicBezTo>
                    <a:pt x="70" y="126"/>
                    <a:pt x="79" y="136"/>
                    <a:pt x="79" y="147"/>
                  </a:cubicBezTo>
                  <a:cubicBezTo>
                    <a:pt x="79" y="158"/>
                    <a:pt x="70" y="167"/>
                    <a:pt x="59" y="167"/>
                  </a:cubicBezTo>
                  <a:cubicBezTo>
                    <a:pt x="48" y="167"/>
                    <a:pt x="38" y="158"/>
                    <a:pt x="38" y="147"/>
                  </a:cubicBezTo>
                  <a:cubicBezTo>
                    <a:pt x="38" y="136"/>
                    <a:pt x="48" y="126"/>
                    <a:pt x="59" y="126"/>
                  </a:cubicBezTo>
                  <a:close/>
                  <a:moveTo>
                    <a:pt x="302" y="326"/>
                  </a:moveTo>
                  <a:cubicBezTo>
                    <a:pt x="302" y="348"/>
                    <a:pt x="284" y="366"/>
                    <a:pt x="262" y="366"/>
                  </a:cubicBezTo>
                  <a:cubicBezTo>
                    <a:pt x="74" y="366"/>
                    <a:pt x="74" y="366"/>
                    <a:pt x="74" y="366"/>
                  </a:cubicBezTo>
                  <a:cubicBezTo>
                    <a:pt x="52" y="366"/>
                    <a:pt x="34" y="348"/>
                    <a:pt x="34" y="326"/>
                  </a:cubicBezTo>
                  <a:cubicBezTo>
                    <a:pt x="34" y="184"/>
                    <a:pt x="34" y="184"/>
                    <a:pt x="34" y="184"/>
                  </a:cubicBezTo>
                  <a:cubicBezTo>
                    <a:pt x="34" y="181"/>
                    <a:pt x="34" y="178"/>
                    <a:pt x="35" y="175"/>
                  </a:cubicBezTo>
                  <a:cubicBezTo>
                    <a:pt x="301" y="175"/>
                    <a:pt x="301" y="175"/>
                    <a:pt x="301" y="175"/>
                  </a:cubicBezTo>
                  <a:cubicBezTo>
                    <a:pt x="302" y="178"/>
                    <a:pt x="302" y="181"/>
                    <a:pt x="302" y="184"/>
                  </a:cubicBezTo>
                  <a:lnTo>
                    <a:pt x="302" y="326"/>
                  </a:lnTo>
                  <a:close/>
                  <a:moveTo>
                    <a:pt x="389" y="217"/>
                  </a:moveTo>
                  <a:cubicBezTo>
                    <a:pt x="389" y="239"/>
                    <a:pt x="371" y="257"/>
                    <a:pt x="349" y="257"/>
                  </a:cubicBezTo>
                  <a:cubicBezTo>
                    <a:pt x="336" y="257"/>
                    <a:pt x="336" y="257"/>
                    <a:pt x="336" y="257"/>
                  </a:cubicBezTo>
                  <a:cubicBezTo>
                    <a:pt x="336" y="184"/>
                    <a:pt x="336" y="184"/>
                    <a:pt x="336" y="184"/>
                  </a:cubicBezTo>
                  <a:cubicBezTo>
                    <a:pt x="336" y="143"/>
                    <a:pt x="303" y="110"/>
                    <a:pt x="262" y="110"/>
                  </a:cubicBezTo>
                  <a:cubicBezTo>
                    <a:pt x="121" y="110"/>
                    <a:pt x="121" y="110"/>
                    <a:pt x="121" y="110"/>
                  </a:cubicBezTo>
                  <a:cubicBezTo>
                    <a:pt x="121" y="74"/>
                    <a:pt x="121" y="74"/>
                    <a:pt x="121" y="74"/>
                  </a:cubicBezTo>
                  <a:cubicBezTo>
                    <a:pt x="121" y="71"/>
                    <a:pt x="121" y="69"/>
                    <a:pt x="122" y="66"/>
                  </a:cubicBezTo>
                  <a:cubicBezTo>
                    <a:pt x="388" y="66"/>
                    <a:pt x="388" y="66"/>
                    <a:pt x="388" y="66"/>
                  </a:cubicBezTo>
                  <a:cubicBezTo>
                    <a:pt x="388" y="69"/>
                    <a:pt x="389" y="71"/>
                    <a:pt x="389" y="74"/>
                  </a:cubicBezTo>
                  <a:lnTo>
                    <a:pt x="389" y="21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4570412" y="1655064"/>
            <a:ext cx="3048000" cy="3048000"/>
            <a:chOff x="4570413" y="1652588"/>
            <a:chExt cx="3048000" cy="3048000"/>
          </a:xfrm>
        </p:grpSpPr>
        <p:sp>
          <p:nvSpPr>
            <p:cNvPr id="35" name="Oval 9"/>
            <p:cNvSpPr>
              <a:spLocks noChangeArrowheads="1"/>
            </p:cNvSpPr>
            <p:nvPr/>
          </p:nvSpPr>
          <p:spPr bwMode="auto">
            <a:xfrm>
              <a:off x="4570413" y="1652588"/>
              <a:ext cx="3048000" cy="30480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
            <p:cNvSpPr>
              <a:spLocks noEditPoints="1"/>
            </p:cNvSpPr>
            <p:nvPr/>
          </p:nvSpPr>
          <p:spPr bwMode="auto">
            <a:xfrm>
              <a:off x="4622800" y="3128963"/>
              <a:ext cx="2943225" cy="95250"/>
            </a:xfrm>
            <a:custGeom>
              <a:avLst/>
              <a:gdLst>
                <a:gd name="T0" fmla="*/ 897 w 1854"/>
                <a:gd name="T1" fmla="*/ 60 h 60"/>
                <a:gd name="T2" fmla="*/ 837 w 1854"/>
                <a:gd name="T3" fmla="*/ 0 h 60"/>
                <a:gd name="T4" fmla="*/ 597 w 1854"/>
                <a:gd name="T5" fmla="*/ 60 h 60"/>
                <a:gd name="T6" fmla="*/ 657 w 1854"/>
                <a:gd name="T7" fmla="*/ 0 h 60"/>
                <a:gd name="T8" fmla="*/ 597 w 1854"/>
                <a:gd name="T9" fmla="*/ 60 h 60"/>
                <a:gd name="T10" fmla="*/ 420 w 1854"/>
                <a:gd name="T11" fmla="*/ 60 h 60"/>
                <a:gd name="T12" fmla="*/ 360 w 1854"/>
                <a:gd name="T13" fmla="*/ 0 h 60"/>
                <a:gd name="T14" fmla="*/ 717 w 1854"/>
                <a:gd name="T15" fmla="*/ 60 h 60"/>
                <a:gd name="T16" fmla="*/ 777 w 1854"/>
                <a:gd name="T17" fmla="*/ 0 h 60"/>
                <a:gd name="T18" fmla="*/ 717 w 1854"/>
                <a:gd name="T19" fmla="*/ 60 h 60"/>
                <a:gd name="T20" fmla="*/ 537 w 1854"/>
                <a:gd name="T21" fmla="*/ 60 h 60"/>
                <a:gd name="T22" fmla="*/ 477 w 1854"/>
                <a:gd name="T23" fmla="*/ 0 h 60"/>
                <a:gd name="T24" fmla="*/ 0 w 1854"/>
                <a:gd name="T25" fmla="*/ 60 h 60"/>
                <a:gd name="T26" fmla="*/ 60 w 1854"/>
                <a:gd name="T27" fmla="*/ 0 h 60"/>
                <a:gd name="T28" fmla="*/ 0 w 1854"/>
                <a:gd name="T29" fmla="*/ 60 h 60"/>
                <a:gd name="T30" fmla="*/ 180 w 1854"/>
                <a:gd name="T31" fmla="*/ 60 h 60"/>
                <a:gd name="T32" fmla="*/ 120 w 1854"/>
                <a:gd name="T33" fmla="*/ 0 h 60"/>
                <a:gd name="T34" fmla="*/ 240 w 1854"/>
                <a:gd name="T35" fmla="*/ 60 h 60"/>
                <a:gd name="T36" fmla="*/ 300 w 1854"/>
                <a:gd name="T37" fmla="*/ 0 h 60"/>
                <a:gd name="T38" fmla="*/ 240 w 1854"/>
                <a:gd name="T39" fmla="*/ 60 h 60"/>
                <a:gd name="T40" fmla="*/ 1854 w 1854"/>
                <a:gd name="T41" fmla="*/ 60 h 60"/>
                <a:gd name="T42" fmla="*/ 1794 w 1854"/>
                <a:gd name="T43" fmla="*/ 0 h 60"/>
                <a:gd name="T44" fmla="*/ 1554 w 1854"/>
                <a:gd name="T45" fmla="*/ 60 h 60"/>
                <a:gd name="T46" fmla="*/ 1614 w 1854"/>
                <a:gd name="T47" fmla="*/ 0 h 60"/>
                <a:gd name="T48" fmla="*/ 1554 w 1854"/>
                <a:gd name="T49" fmla="*/ 60 h 60"/>
                <a:gd name="T50" fmla="*/ 1734 w 1854"/>
                <a:gd name="T51" fmla="*/ 60 h 60"/>
                <a:gd name="T52" fmla="*/ 1674 w 1854"/>
                <a:gd name="T53" fmla="*/ 0 h 60"/>
                <a:gd name="T54" fmla="*/ 1317 w 1854"/>
                <a:gd name="T55" fmla="*/ 60 h 60"/>
                <a:gd name="T56" fmla="*/ 1377 w 1854"/>
                <a:gd name="T57" fmla="*/ 0 h 60"/>
                <a:gd name="T58" fmla="*/ 1317 w 1854"/>
                <a:gd name="T59" fmla="*/ 60 h 60"/>
                <a:gd name="T60" fmla="*/ 1137 w 1854"/>
                <a:gd name="T61" fmla="*/ 60 h 60"/>
                <a:gd name="T62" fmla="*/ 1077 w 1854"/>
                <a:gd name="T63" fmla="*/ 0 h 60"/>
                <a:gd name="T64" fmla="*/ 1434 w 1854"/>
                <a:gd name="T65" fmla="*/ 60 h 60"/>
                <a:gd name="T66" fmla="*/ 1494 w 1854"/>
                <a:gd name="T67" fmla="*/ 0 h 60"/>
                <a:gd name="T68" fmla="*/ 1434 w 1854"/>
                <a:gd name="T69" fmla="*/ 60 h 60"/>
                <a:gd name="T70" fmla="*/ 1257 w 1854"/>
                <a:gd name="T71" fmla="*/ 60 h 60"/>
                <a:gd name="T72" fmla="*/ 1197 w 1854"/>
                <a:gd name="T73" fmla="*/ 0 h 60"/>
                <a:gd name="T74" fmla="*/ 957 w 1854"/>
                <a:gd name="T75" fmla="*/ 60 h 60"/>
                <a:gd name="T76" fmla="*/ 1017 w 1854"/>
                <a:gd name="T77" fmla="*/ 0 h 60"/>
                <a:gd name="T78" fmla="*/ 957 w 1854"/>
                <a:gd name="T7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4" h="60">
                  <a:moveTo>
                    <a:pt x="837" y="60"/>
                  </a:moveTo>
                  <a:lnTo>
                    <a:pt x="897" y="60"/>
                  </a:lnTo>
                  <a:lnTo>
                    <a:pt x="897" y="0"/>
                  </a:lnTo>
                  <a:lnTo>
                    <a:pt x="837" y="0"/>
                  </a:lnTo>
                  <a:lnTo>
                    <a:pt x="837" y="60"/>
                  </a:lnTo>
                  <a:close/>
                  <a:moveTo>
                    <a:pt x="597" y="60"/>
                  </a:moveTo>
                  <a:lnTo>
                    <a:pt x="657" y="60"/>
                  </a:lnTo>
                  <a:lnTo>
                    <a:pt x="657" y="0"/>
                  </a:lnTo>
                  <a:lnTo>
                    <a:pt x="597" y="0"/>
                  </a:lnTo>
                  <a:lnTo>
                    <a:pt x="597" y="60"/>
                  </a:lnTo>
                  <a:close/>
                  <a:moveTo>
                    <a:pt x="360" y="60"/>
                  </a:moveTo>
                  <a:lnTo>
                    <a:pt x="420" y="60"/>
                  </a:lnTo>
                  <a:lnTo>
                    <a:pt x="420" y="0"/>
                  </a:lnTo>
                  <a:lnTo>
                    <a:pt x="360" y="0"/>
                  </a:lnTo>
                  <a:lnTo>
                    <a:pt x="360" y="60"/>
                  </a:lnTo>
                  <a:close/>
                  <a:moveTo>
                    <a:pt x="717" y="60"/>
                  </a:moveTo>
                  <a:lnTo>
                    <a:pt x="777" y="60"/>
                  </a:lnTo>
                  <a:lnTo>
                    <a:pt x="777" y="0"/>
                  </a:lnTo>
                  <a:lnTo>
                    <a:pt x="717" y="0"/>
                  </a:lnTo>
                  <a:lnTo>
                    <a:pt x="717" y="60"/>
                  </a:lnTo>
                  <a:close/>
                  <a:moveTo>
                    <a:pt x="477" y="60"/>
                  </a:moveTo>
                  <a:lnTo>
                    <a:pt x="537" y="60"/>
                  </a:lnTo>
                  <a:lnTo>
                    <a:pt x="537" y="0"/>
                  </a:lnTo>
                  <a:lnTo>
                    <a:pt x="477" y="0"/>
                  </a:lnTo>
                  <a:lnTo>
                    <a:pt x="477" y="60"/>
                  </a:lnTo>
                  <a:close/>
                  <a:moveTo>
                    <a:pt x="0" y="60"/>
                  </a:moveTo>
                  <a:lnTo>
                    <a:pt x="60" y="60"/>
                  </a:lnTo>
                  <a:lnTo>
                    <a:pt x="60" y="0"/>
                  </a:lnTo>
                  <a:lnTo>
                    <a:pt x="0" y="0"/>
                  </a:lnTo>
                  <a:lnTo>
                    <a:pt x="0" y="60"/>
                  </a:lnTo>
                  <a:close/>
                  <a:moveTo>
                    <a:pt x="120" y="60"/>
                  </a:moveTo>
                  <a:lnTo>
                    <a:pt x="180" y="60"/>
                  </a:lnTo>
                  <a:lnTo>
                    <a:pt x="180" y="0"/>
                  </a:lnTo>
                  <a:lnTo>
                    <a:pt x="120" y="0"/>
                  </a:lnTo>
                  <a:lnTo>
                    <a:pt x="120" y="60"/>
                  </a:lnTo>
                  <a:close/>
                  <a:moveTo>
                    <a:pt x="240" y="60"/>
                  </a:moveTo>
                  <a:lnTo>
                    <a:pt x="300" y="60"/>
                  </a:lnTo>
                  <a:lnTo>
                    <a:pt x="300" y="0"/>
                  </a:lnTo>
                  <a:lnTo>
                    <a:pt x="240" y="0"/>
                  </a:lnTo>
                  <a:lnTo>
                    <a:pt x="240" y="60"/>
                  </a:lnTo>
                  <a:close/>
                  <a:moveTo>
                    <a:pt x="1794" y="60"/>
                  </a:moveTo>
                  <a:lnTo>
                    <a:pt x="1854" y="60"/>
                  </a:lnTo>
                  <a:lnTo>
                    <a:pt x="1854" y="0"/>
                  </a:lnTo>
                  <a:lnTo>
                    <a:pt x="1794" y="0"/>
                  </a:lnTo>
                  <a:lnTo>
                    <a:pt x="1794" y="60"/>
                  </a:lnTo>
                  <a:close/>
                  <a:moveTo>
                    <a:pt x="1554" y="60"/>
                  </a:moveTo>
                  <a:lnTo>
                    <a:pt x="1614" y="60"/>
                  </a:lnTo>
                  <a:lnTo>
                    <a:pt x="1614" y="0"/>
                  </a:lnTo>
                  <a:lnTo>
                    <a:pt x="1554" y="0"/>
                  </a:lnTo>
                  <a:lnTo>
                    <a:pt x="1554" y="60"/>
                  </a:lnTo>
                  <a:close/>
                  <a:moveTo>
                    <a:pt x="1674" y="60"/>
                  </a:moveTo>
                  <a:lnTo>
                    <a:pt x="1734" y="60"/>
                  </a:lnTo>
                  <a:lnTo>
                    <a:pt x="1734" y="0"/>
                  </a:lnTo>
                  <a:lnTo>
                    <a:pt x="1674" y="0"/>
                  </a:lnTo>
                  <a:lnTo>
                    <a:pt x="1674" y="60"/>
                  </a:lnTo>
                  <a:close/>
                  <a:moveTo>
                    <a:pt x="1317" y="60"/>
                  </a:moveTo>
                  <a:lnTo>
                    <a:pt x="1377" y="60"/>
                  </a:lnTo>
                  <a:lnTo>
                    <a:pt x="1377" y="0"/>
                  </a:lnTo>
                  <a:lnTo>
                    <a:pt x="1317" y="0"/>
                  </a:lnTo>
                  <a:lnTo>
                    <a:pt x="1317" y="60"/>
                  </a:lnTo>
                  <a:close/>
                  <a:moveTo>
                    <a:pt x="1077" y="60"/>
                  </a:moveTo>
                  <a:lnTo>
                    <a:pt x="1137" y="60"/>
                  </a:lnTo>
                  <a:lnTo>
                    <a:pt x="1137" y="0"/>
                  </a:lnTo>
                  <a:lnTo>
                    <a:pt x="1077" y="0"/>
                  </a:lnTo>
                  <a:lnTo>
                    <a:pt x="1077" y="60"/>
                  </a:lnTo>
                  <a:close/>
                  <a:moveTo>
                    <a:pt x="1434" y="60"/>
                  </a:moveTo>
                  <a:lnTo>
                    <a:pt x="1494" y="60"/>
                  </a:lnTo>
                  <a:lnTo>
                    <a:pt x="1494" y="0"/>
                  </a:lnTo>
                  <a:lnTo>
                    <a:pt x="1434" y="0"/>
                  </a:lnTo>
                  <a:lnTo>
                    <a:pt x="1434" y="60"/>
                  </a:lnTo>
                  <a:close/>
                  <a:moveTo>
                    <a:pt x="1197" y="60"/>
                  </a:moveTo>
                  <a:lnTo>
                    <a:pt x="1257" y="60"/>
                  </a:lnTo>
                  <a:lnTo>
                    <a:pt x="1257" y="0"/>
                  </a:lnTo>
                  <a:lnTo>
                    <a:pt x="1197" y="0"/>
                  </a:lnTo>
                  <a:lnTo>
                    <a:pt x="1197" y="60"/>
                  </a:lnTo>
                  <a:close/>
                  <a:moveTo>
                    <a:pt x="957" y="60"/>
                  </a:moveTo>
                  <a:lnTo>
                    <a:pt x="1017" y="60"/>
                  </a:lnTo>
                  <a:lnTo>
                    <a:pt x="1017" y="0"/>
                  </a:lnTo>
                  <a:lnTo>
                    <a:pt x="957" y="0"/>
                  </a:lnTo>
                  <a:lnTo>
                    <a:pt x="957" y="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2185416" y="1655064"/>
            <a:ext cx="3046413" cy="3048000"/>
            <a:chOff x="1271588" y="1652588"/>
            <a:chExt cx="3046413" cy="3048000"/>
          </a:xfrm>
        </p:grpSpPr>
        <p:sp>
          <p:nvSpPr>
            <p:cNvPr id="32" name="Oval 11"/>
            <p:cNvSpPr>
              <a:spLocks noChangeArrowheads="1"/>
            </p:cNvSpPr>
            <p:nvPr/>
          </p:nvSpPr>
          <p:spPr bwMode="auto">
            <a:xfrm>
              <a:off x="1271588" y="1652588"/>
              <a:ext cx="3046413" cy="30480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noEditPoints="1"/>
            </p:cNvSpPr>
            <p:nvPr/>
          </p:nvSpPr>
          <p:spPr bwMode="auto">
            <a:xfrm>
              <a:off x="1776413" y="2157413"/>
              <a:ext cx="2032000" cy="2033588"/>
            </a:xfrm>
            <a:custGeom>
              <a:avLst/>
              <a:gdLst>
                <a:gd name="T0" fmla="*/ 256 w 427"/>
                <a:gd name="T1" fmla="*/ 122 h 427"/>
                <a:gd name="T2" fmla="*/ 256 w 427"/>
                <a:gd name="T3" fmla="*/ 243 h 427"/>
                <a:gd name="T4" fmla="*/ 289 w 427"/>
                <a:gd name="T5" fmla="*/ 226 h 427"/>
                <a:gd name="T6" fmla="*/ 311 w 427"/>
                <a:gd name="T7" fmla="*/ 270 h 427"/>
                <a:gd name="T8" fmla="*/ 329 w 427"/>
                <a:gd name="T9" fmla="*/ 261 h 427"/>
                <a:gd name="T10" fmla="*/ 306 w 427"/>
                <a:gd name="T11" fmla="*/ 217 h 427"/>
                <a:gd name="T12" fmla="*/ 337 w 427"/>
                <a:gd name="T13" fmla="*/ 201 h 427"/>
                <a:gd name="T14" fmla="*/ 256 w 427"/>
                <a:gd name="T15" fmla="*/ 122 h 427"/>
                <a:gd name="T16" fmla="*/ 214 w 427"/>
                <a:gd name="T17" fmla="*/ 0 h 427"/>
                <a:gd name="T18" fmla="*/ 0 w 427"/>
                <a:gd name="T19" fmla="*/ 214 h 427"/>
                <a:gd name="T20" fmla="*/ 214 w 427"/>
                <a:gd name="T21" fmla="*/ 427 h 427"/>
                <a:gd name="T22" fmla="*/ 427 w 427"/>
                <a:gd name="T23" fmla="*/ 214 h 427"/>
                <a:gd name="T24" fmla="*/ 214 w 427"/>
                <a:gd name="T25" fmla="*/ 0 h 427"/>
                <a:gd name="T26" fmla="*/ 263 w 427"/>
                <a:gd name="T27" fmla="*/ 381 h 427"/>
                <a:gd name="T28" fmla="*/ 261 w 427"/>
                <a:gd name="T29" fmla="*/ 329 h 427"/>
                <a:gd name="T30" fmla="*/ 252 w 427"/>
                <a:gd name="T31" fmla="*/ 317 h 427"/>
                <a:gd name="T32" fmla="*/ 189 w 427"/>
                <a:gd name="T33" fmla="*/ 285 h 427"/>
                <a:gd name="T34" fmla="*/ 180 w 427"/>
                <a:gd name="T35" fmla="*/ 280 h 427"/>
                <a:gd name="T36" fmla="*/ 200 w 427"/>
                <a:gd name="T37" fmla="*/ 230 h 427"/>
                <a:gd name="T38" fmla="*/ 200 w 427"/>
                <a:gd name="T39" fmla="*/ 182 h 427"/>
                <a:gd name="T40" fmla="*/ 134 w 427"/>
                <a:gd name="T41" fmla="*/ 111 h 427"/>
                <a:gd name="T42" fmla="*/ 133 w 427"/>
                <a:gd name="T43" fmla="*/ 111 h 427"/>
                <a:gd name="T44" fmla="*/ 67 w 427"/>
                <a:gd name="T45" fmla="*/ 182 h 427"/>
                <a:gd name="T46" fmla="*/ 67 w 427"/>
                <a:gd name="T47" fmla="*/ 230 h 427"/>
                <a:gd name="T48" fmla="*/ 87 w 427"/>
                <a:gd name="T49" fmla="*/ 280 h 427"/>
                <a:gd name="T50" fmla="*/ 78 w 427"/>
                <a:gd name="T51" fmla="*/ 285 h 427"/>
                <a:gd name="T52" fmla="*/ 59 w 427"/>
                <a:gd name="T53" fmla="*/ 294 h 427"/>
                <a:gd name="T54" fmla="*/ 39 w 427"/>
                <a:gd name="T55" fmla="*/ 214 h 427"/>
                <a:gd name="T56" fmla="*/ 214 w 427"/>
                <a:gd name="T57" fmla="*/ 39 h 427"/>
                <a:gd name="T58" fmla="*/ 389 w 427"/>
                <a:gd name="T59" fmla="*/ 214 h 427"/>
                <a:gd name="T60" fmla="*/ 263 w 427"/>
                <a:gd name="T61" fmla="*/ 38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7" h="427">
                  <a:moveTo>
                    <a:pt x="256" y="122"/>
                  </a:moveTo>
                  <a:cubicBezTo>
                    <a:pt x="256" y="243"/>
                    <a:pt x="256" y="243"/>
                    <a:pt x="256" y="243"/>
                  </a:cubicBezTo>
                  <a:cubicBezTo>
                    <a:pt x="289" y="226"/>
                    <a:pt x="289" y="226"/>
                    <a:pt x="289" y="226"/>
                  </a:cubicBezTo>
                  <a:cubicBezTo>
                    <a:pt x="311" y="270"/>
                    <a:pt x="311" y="270"/>
                    <a:pt x="311" y="270"/>
                  </a:cubicBezTo>
                  <a:cubicBezTo>
                    <a:pt x="329" y="261"/>
                    <a:pt x="329" y="261"/>
                    <a:pt x="329" y="261"/>
                  </a:cubicBezTo>
                  <a:cubicBezTo>
                    <a:pt x="306" y="217"/>
                    <a:pt x="306" y="217"/>
                    <a:pt x="306" y="217"/>
                  </a:cubicBezTo>
                  <a:cubicBezTo>
                    <a:pt x="337" y="201"/>
                    <a:pt x="337" y="201"/>
                    <a:pt x="337" y="201"/>
                  </a:cubicBezTo>
                  <a:lnTo>
                    <a:pt x="256" y="122"/>
                  </a:lnTo>
                  <a:close/>
                  <a:moveTo>
                    <a:pt x="214" y="0"/>
                  </a:moveTo>
                  <a:cubicBezTo>
                    <a:pt x="96" y="0"/>
                    <a:pt x="0" y="96"/>
                    <a:pt x="0" y="214"/>
                  </a:cubicBezTo>
                  <a:cubicBezTo>
                    <a:pt x="0" y="331"/>
                    <a:pt x="96" y="427"/>
                    <a:pt x="214" y="427"/>
                  </a:cubicBezTo>
                  <a:cubicBezTo>
                    <a:pt x="331" y="427"/>
                    <a:pt x="427" y="331"/>
                    <a:pt x="427" y="214"/>
                  </a:cubicBezTo>
                  <a:cubicBezTo>
                    <a:pt x="427" y="96"/>
                    <a:pt x="331" y="0"/>
                    <a:pt x="214" y="0"/>
                  </a:cubicBezTo>
                  <a:close/>
                  <a:moveTo>
                    <a:pt x="263" y="381"/>
                  </a:moveTo>
                  <a:cubicBezTo>
                    <a:pt x="262" y="371"/>
                    <a:pt x="261" y="355"/>
                    <a:pt x="261" y="329"/>
                  </a:cubicBezTo>
                  <a:cubicBezTo>
                    <a:pt x="260" y="325"/>
                    <a:pt x="257" y="321"/>
                    <a:pt x="252" y="317"/>
                  </a:cubicBezTo>
                  <a:cubicBezTo>
                    <a:pt x="189" y="285"/>
                    <a:pt x="189" y="285"/>
                    <a:pt x="189" y="285"/>
                  </a:cubicBezTo>
                  <a:cubicBezTo>
                    <a:pt x="180" y="280"/>
                    <a:pt x="180" y="280"/>
                    <a:pt x="180" y="280"/>
                  </a:cubicBezTo>
                  <a:cubicBezTo>
                    <a:pt x="192" y="267"/>
                    <a:pt x="200" y="249"/>
                    <a:pt x="200" y="230"/>
                  </a:cubicBezTo>
                  <a:cubicBezTo>
                    <a:pt x="200" y="182"/>
                    <a:pt x="200" y="182"/>
                    <a:pt x="200" y="182"/>
                  </a:cubicBezTo>
                  <a:cubicBezTo>
                    <a:pt x="200" y="143"/>
                    <a:pt x="170" y="111"/>
                    <a:pt x="134" y="111"/>
                  </a:cubicBezTo>
                  <a:cubicBezTo>
                    <a:pt x="133" y="111"/>
                    <a:pt x="133" y="111"/>
                    <a:pt x="133" y="111"/>
                  </a:cubicBezTo>
                  <a:cubicBezTo>
                    <a:pt x="97" y="111"/>
                    <a:pt x="67" y="143"/>
                    <a:pt x="67" y="182"/>
                  </a:cubicBezTo>
                  <a:cubicBezTo>
                    <a:pt x="67" y="230"/>
                    <a:pt x="67" y="230"/>
                    <a:pt x="67" y="230"/>
                  </a:cubicBezTo>
                  <a:cubicBezTo>
                    <a:pt x="67" y="249"/>
                    <a:pt x="75" y="267"/>
                    <a:pt x="87" y="280"/>
                  </a:cubicBezTo>
                  <a:cubicBezTo>
                    <a:pt x="78" y="285"/>
                    <a:pt x="78" y="285"/>
                    <a:pt x="78" y="285"/>
                  </a:cubicBezTo>
                  <a:cubicBezTo>
                    <a:pt x="59" y="294"/>
                    <a:pt x="59" y="294"/>
                    <a:pt x="59" y="294"/>
                  </a:cubicBezTo>
                  <a:cubicBezTo>
                    <a:pt x="46" y="270"/>
                    <a:pt x="39" y="243"/>
                    <a:pt x="39" y="214"/>
                  </a:cubicBezTo>
                  <a:cubicBezTo>
                    <a:pt x="39" y="117"/>
                    <a:pt x="117" y="39"/>
                    <a:pt x="214" y="39"/>
                  </a:cubicBezTo>
                  <a:cubicBezTo>
                    <a:pt x="310" y="39"/>
                    <a:pt x="389" y="117"/>
                    <a:pt x="389" y="214"/>
                  </a:cubicBezTo>
                  <a:cubicBezTo>
                    <a:pt x="389" y="293"/>
                    <a:pt x="335" y="360"/>
                    <a:pt x="263" y="38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4570413" y="1652588"/>
            <a:ext cx="3048000" cy="3048000"/>
            <a:chOff x="4570413" y="1652588"/>
            <a:chExt cx="3048000" cy="3048000"/>
          </a:xfrm>
        </p:grpSpPr>
        <p:sp>
          <p:nvSpPr>
            <p:cNvPr id="9" name="Oval 9"/>
            <p:cNvSpPr>
              <a:spLocks noChangeArrowheads="1"/>
            </p:cNvSpPr>
            <p:nvPr/>
          </p:nvSpPr>
          <p:spPr bwMode="auto">
            <a:xfrm>
              <a:off x="4570413" y="1652588"/>
              <a:ext cx="3048000"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5451475" y="2224088"/>
              <a:ext cx="1285875" cy="1905000"/>
            </a:xfrm>
            <a:custGeom>
              <a:avLst/>
              <a:gdLst>
                <a:gd name="T0" fmla="*/ 214 w 270"/>
                <a:gd name="T1" fmla="*/ 0 h 400"/>
                <a:gd name="T2" fmla="*/ 56 w 270"/>
                <a:gd name="T3" fmla="*/ 0 h 400"/>
                <a:gd name="T4" fmla="*/ 0 w 270"/>
                <a:gd name="T5" fmla="*/ 56 h 400"/>
                <a:gd name="T6" fmla="*/ 0 w 270"/>
                <a:gd name="T7" fmla="*/ 344 h 400"/>
                <a:gd name="T8" fmla="*/ 56 w 270"/>
                <a:gd name="T9" fmla="*/ 400 h 400"/>
                <a:gd name="T10" fmla="*/ 214 w 270"/>
                <a:gd name="T11" fmla="*/ 400 h 400"/>
                <a:gd name="T12" fmla="*/ 270 w 270"/>
                <a:gd name="T13" fmla="*/ 344 h 400"/>
                <a:gd name="T14" fmla="*/ 270 w 270"/>
                <a:gd name="T15" fmla="*/ 56 h 400"/>
                <a:gd name="T16" fmla="*/ 214 w 270"/>
                <a:gd name="T17" fmla="*/ 0 h 400"/>
                <a:gd name="T18" fmla="*/ 135 w 270"/>
                <a:gd name="T19" fmla="*/ 365 h 400"/>
                <a:gd name="T20" fmla="*/ 89 w 270"/>
                <a:gd name="T21" fmla="*/ 319 h 400"/>
                <a:gd name="T22" fmla="*/ 135 w 270"/>
                <a:gd name="T23" fmla="*/ 272 h 400"/>
                <a:gd name="T24" fmla="*/ 181 w 270"/>
                <a:gd name="T25" fmla="*/ 319 h 400"/>
                <a:gd name="T26" fmla="*/ 135 w 270"/>
                <a:gd name="T27" fmla="*/ 365 h 400"/>
                <a:gd name="T28" fmla="*/ 135 w 270"/>
                <a:gd name="T29" fmla="*/ 246 h 400"/>
                <a:gd name="T30" fmla="*/ 89 w 270"/>
                <a:gd name="T31" fmla="*/ 200 h 400"/>
                <a:gd name="T32" fmla="*/ 135 w 270"/>
                <a:gd name="T33" fmla="*/ 154 h 400"/>
                <a:gd name="T34" fmla="*/ 181 w 270"/>
                <a:gd name="T35" fmla="*/ 200 h 400"/>
                <a:gd name="T36" fmla="*/ 135 w 270"/>
                <a:gd name="T37" fmla="*/ 246 h 400"/>
                <a:gd name="T38" fmla="*/ 135 w 270"/>
                <a:gd name="T39" fmla="*/ 127 h 400"/>
                <a:gd name="T40" fmla="*/ 89 w 270"/>
                <a:gd name="T41" fmla="*/ 81 h 400"/>
                <a:gd name="T42" fmla="*/ 135 w 270"/>
                <a:gd name="T43" fmla="*/ 35 h 400"/>
                <a:gd name="T44" fmla="*/ 181 w 270"/>
                <a:gd name="T45" fmla="*/ 81 h 400"/>
                <a:gd name="T46" fmla="*/ 135 w 270"/>
                <a:gd name="T47"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0" h="400">
                  <a:moveTo>
                    <a:pt x="214" y="0"/>
                  </a:moveTo>
                  <a:cubicBezTo>
                    <a:pt x="56" y="0"/>
                    <a:pt x="56" y="0"/>
                    <a:pt x="56" y="0"/>
                  </a:cubicBezTo>
                  <a:cubicBezTo>
                    <a:pt x="25" y="0"/>
                    <a:pt x="0" y="25"/>
                    <a:pt x="0" y="56"/>
                  </a:cubicBezTo>
                  <a:cubicBezTo>
                    <a:pt x="0" y="344"/>
                    <a:pt x="0" y="344"/>
                    <a:pt x="0" y="344"/>
                  </a:cubicBezTo>
                  <a:cubicBezTo>
                    <a:pt x="0" y="374"/>
                    <a:pt x="25" y="400"/>
                    <a:pt x="56" y="400"/>
                  </a:cubicBezTo>
                  <a:cubicBezTo>
                    <a:pt x="214" y="400"/>
                    <a:pt x="214" y="400"/>
                    <a:pt x="214" y="400"/>
                  </a:cubicBezTo>
                  <a:cubicBezTo>
                    <a:pt x="245" y="400"/>
                    <a:pt x="270" y="374"/>
                    <a:pt x="270" y="344"/>
                  </a:cubicBezTo>
                  <a:cubicBezTo>
                    <a:pt x="270" y="56"/>
                    <a:pt x="270" y="56"/>
                    <a:pt x="270" y="56"/>
                  </a:cubicBezTo>
                  <a:cubicBezTo>
                    <a:pt x="270" y="25"/>
                    <a:pt x="245" y="0"/>
                    <a:pt x="214" y="0"/>
                  </a:cubicBezTo>
                  <a:close/>
                  <a:moveTo>
                    <a:pt x="135" y="365"/>
                  </a:moveTo>
                  <a:cubicBezTo>
                    <a:pt x="109" y="365"/>
                    <a:pt x="89" y="344"/>
                    <a:pt x="89" y="319"/>
                  </a:cubicBezTo>
                  <a:cubicBezTo>
                    <a:pt x="89" y="293"/>
                    <a:pt x="109" y="272"/>
                    <a:pt x="135" y="272"/>
                  </a:cubicBezTo>
                  <a:cubicBezTo>
                    <a:pt x="160" y="272"/>
                    <a:pt x="181" y="293"/>
                    <a:pt x="181" y="319"/>
                  </a:cubicBezTo>
                  <a:cubicBezTo>
                    <a:pt x="181" y="344"/>
                    <a:pt x="160" y="365"/>
                    <a:pt x="135" y="365"/>
                  </a:cubicBezTo>
                  <a:close/>
                  <a:moveTo>
                    <a:pt x="135" y="246"/>
                  </a:moveTo>
                  <a:cubicBezTo>
                    <a:pt x="109" y="246"/>
                    <a:pt x="89" y="225"/>
                    <a:pt x="89" y="200"/>
                  </a:cubicBezTo>
                  <a:cubicBezTo>
                    <a:pt x="89" y="174"/>
                    <a:pt x="109" y="154"/>
                    <a:pt x="135" y="154"/>
                  </a:cubicBezTo>
                  <a:cubicBezTo>
                    <a:pt x="160" y="154"/>
                    <a:pt x="181" y="174"/>
                    <a:pt x="181" y="200"/>
                  </a:cubicBezTo>
                  <a:cubicBezTo>
                    <a:pt x="181" y="225"/>
                    <a:pt x="160" y="246"/>
                    <a:pt x="135" y="246"/>
                  </a:cubicBezTo>
                  <a:close/>
                  <a:moveTo>
                    <a:pt x="135" y="127"/>
                  </a:moveTo>
                  <a:cubicBezTo>
                    <a:pt x="109" y="127"/>
                    <a:pt x="89" y="106"/>
                    <a:pt x="89" y="81"/>
                  </a:cubicBezTo>
                  <a:cubicBezTo>
                    <a:pt x="89" y="55"/>
                    <a:pt x="109" y="35"/>
                    <a:pt x="135" y="35"/>
                  </a:cubicBezTo>
                  <a:cubicBezTo>
                    <a:pt x="160" y="35"/>
                    <a:pt x="181" y="55"/>
                    <a:pt x="181" y="81"/>
                  </a:cubicBezTo>
                  <a:cubicBezTo>
                    <a:pt x="181" y="106"/>
                    <a:pt x="160" y="127"/>
                    <a:pt x="135"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6"/>
          <p:cNvSpPr>
            <a:spLocks noChangeArrowheads="1"/>
          </p:cNvSpPr>
          <p:nvPr/>
        </p:nvSpPr>
        <p:spPr bwMode="auto">
          <a:xfrm>
            <a:off x="4570413" y="4824413"/>
            <a:ext cx="3048000" cy="762000"/>
          </a:xfrm>
          <a:prstGeom prst="rect">
            <a:avLst/>
          </a:prstGeom>
          <a:noFill/>
          <a:ln>
            <a:noFill/>
          </a:ln>
        </p:spPr>
        <p:txBody>
          <a:bodyPr vert="horz" wrap="square" lIns="0" tIns="0" rIns="0" bIns="0" numCol="1" anchor="ctr" anchorCtr="0" compatLnSpc="1">
            <a:prstTxWarp prst="textNoShape">
              <a:avLst/>
            </a:prstTxWarp>
          </a:bodyPr>
          <a:lstStyle/>
          <a:p>
            <a:pPr algn="ctr"/>
            <a:r>
              <a:rPr lang="en-US" sz="2800" dirty="0">
                <a:solidFill>
                  <a:schemeClr val="tx2"/>
                </a:solidFill>
                <a:latin typeface="+mj-lt"/>
              </a:rPr>
              <a:t>Traffic Content</a:t>
            </a:r>
          </a:p>
        </p:txBody>
      </p:sp>
      <p:sp>
        <p:nvSpPr>
          <p:cNvPr id="7" name="Rectangle 7"/>
          <p:cNvSpPr>
            <a:spLocks noChangeArrowheads="1"/>
          </p:cNvSpPr>
          <p:nvPr/>
        </p:nvSpPr>
        <p:spPr bwMode="auto">
          <a:xfrm>
            <a:off x="1271588" y="4824413"/>
            <a:ext cx="3046413" cy="762000"/>
          </a:xfrm>
          <a:prstGeom prst="rect">
            <a:avLst/>
          </a:prstGeom>
          <a:noFill/>
          <a:ln>
            <a:noFill/>
          </a:ln>
        </p:spPr>
        <p:txBody>
          <a:bodyPr vert="horz" wrap="square" lIns="0" tIns="0" rIns="0" bIns="0" numCol="1" anchor="ctr" anchorCtr="0" compatLnSpc="1">
            <a:prstTxWarp prst="textNoShape">
              <a:avLst/>
            </a:prstTxWarp>
          </a:bodyPr>
          <a:lstStyle/>
          <a:p>
            <a:pPr algn="ctr"/>
            <a:r>
              <a:rPr lang="en-US" sz="2800" dirty="0">
                <a:solidFill>
                  <a:schemeClr val="tx2"/>
                </a:solidFill>
                <a:latin typeface="+mj-lt"/>
              </a:rPr>
              <a:t>Client Information</a:t>
            </a:r>
          </a:p>
        </p:txBody>
      </p:sp>
      <p:sp>
        <p:nvSpPr>
          <p:cNvPr id="8" name="Rectangle 8"/>
          <p:cNvSpPr>
            <a:spLocks noChangeArrowheads="1"/>
          </p:cNvSpPr>
          <p:nvPr/>
        </p:nvSpPr>
        <p:spPr bwMode="auto">
          <a:xfrm>
            <a:off x="7870825" y="4824413"/>
            <a:ext cx="3046413" cy="762000"/>
          </a:xfrm>
          <a:prstGeom prst="rect">
            <a:avLst/>
          </a:prstGeom>
          <a:noFill/>
          <a:ln>
            <a:noFill/>
          </a:ln>
        </p:spPr>
        <p:txBody>
          <a:bodyPr vert="horz" wrap="square" lIns="0" tIns="0" rIns="0" bIns="0" numCol="1" anchor="ctr" anchorCtr="0" compatLnSpc="1">
            <a:prstTxWarp prst="textNoShape">
              <a:avLst/>
            </a:prstTxWarp>
          </a:bodyPr>
          <a:lstStyle/>
          <a:p>
            <a:pPr algn="ctr"/>
            <a:r>
              <a:rPr lang="en-US" sz="2800" dirty="0">
                <a:solidFill>
                  <a:schemeClr val="tx2"/>
                </a:solidFill>
                <a:latin typeface="+mj-lt"/>
              </a:rPr>
              <a:t>App Information</a:t>
            </a:r>
          </a:p>
        </p:txBody>
      </p:sp>
      <p:grpSp>
        <p:nvGrpSpPr>
          <p:cNvPr id="4" name="Group 3"/>
          <p:cNvGrpSpPr/>
          <p:nvPr/>
        </p:nvGrpSpPr>
        <p:grpSpPr>
          <a:xfrm>
            <a:off x="7870825" y="1652588"/>
            <a:ext cx="3046413" cy="3048000"/>
            <a:chOff x="7870825" y="1652588"/>
            <a:chExt cx="3046413" cy="3048000"/>
          </a:xfrm>
        </p:grpSpPr>
        <p:sp>
          <p:nvSpPr>
            <p:cNvPr id="10" name="Oval 10"/>
            <p:cNvSpPr>
              <a:spLocks noChangeArrowheads="1"/>
            </p:cNvSpPr>
            <p:nvPr/>
          </p:nvSpPr>
          <p:spPr bwMode="auto">
            <a:xfrm>
              <a:off x="7870825" y="1652588"/>
              <a:ext cx="3046413"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8389938" y="2195513"/>
              <a:ext cx="2012950" cy="1905000"/>
            </a:xfrm>
            <a:custGeom>
              <a:avLst/>
              <a:gdLst>
                <a:gd name="T0" fmla="*/ 349 w 423"/>
                <a:gd name="T1" fmla="*/ 0 h 400"/>
                <a:gd name="T2" fmla="*/ 161 w 423"/>
                <a:gd name="T3" fmla="*/ 0 h 400"/>
                <a:gd name="T4" fmla="*/ 87 w 423"/>
                <a:gd name="T5" fmla="*/ 74 h 400"/>
                <a:gd name="T6" fmla="*/ 87 w 423"/>
                <a:gd name="T7" fmla="*/ 110 h 400"/>
                <a:gd name="T8" fmla="*/ 74 w 423"/>
                <a:gd name="T9" fmla="*/ 110 h 400"/>
                <a:gd name="T10" fmla="*/ 0 w 423"/>
                <a:gd name="T11" fmla="*/ 184 h 400"/>
                <a:gd name="T12" fmla="*/ 0 w 423"/>
                <a:gd name="T13" fmla="*/ 326 h 400"/>
                <a:gd name="T14" fmla="*/ 74 w 423"/>
                <a:gd name="T15" fmla="*/ 400 h 400"/>
                <a:gd name="T16" fmla="*/ 262 w 423"/>
                <a:gd name="T17" fmla="*/ 400 h 400"/>
                <a:gd name="T18" fmla="*/ 336 w 423"/>
                <a:gd name="T19" fmla="*/ 326 h 400"/>
                <a:gd name="T20" fmla="*/ 336 w 423"/>
                <a:gd name="T21" fmla="*/ 291 h 400"/>
                <a:gd name="T22" fmla="*/ 349 w 423"/>
                <a:gd name="T23" fmla="*/ 291 h 400"/>
                <a:gd name="T24" fmla="*/ 423 w 423"/>
                <a:gd name="T25" fmla="*/ 217 h 400"/>
                <a:gd name="T26" fmla="*/ 423 w 423"/>
                <a:gd name="T27" fmla="*/ 74 h 400"/>
                <a:gd name="T28" fmla="*/ 349 w 423"/>
                <a:gd name="T29" fmla="*/ 0 h 400"/>
                <a:gd name="T30" fmla="*/ 146 w 423"/>
                <a:gd name="T31" fmla="*/ 17 h 400"/>
                <a:gd name="T32" fmla="*/ 166 w 423"/>
                <a:gd name="T33" fmla="*/ 38 h 400"/>
                <a:gd name="T34" fmla="*/ 146 w 423"/>
                <a:gd name="T35" fmla="*/ 58 h 400"/>
                <a:gd name="T36" fmla="*/ 125 w 423"/>
                <a:gd name="T37" fmla="*/ 38 h 400"/>
                <a:gd name="T38" fmla="*/ 146 w 423"/>
                <a:gd name="T39" fmla="*/ 17 h 400"/>
                <a:gd name="T40" fmla="*/ 59 w 423"/>
                <a:gd name="T41" fmla="*/ 126 h 400"/>
                <a:gd name="T42" fmla="*/ 79 w 423"/>
                <a:gd name="T43" fmla="*/ 147 h 400"/>
                <a:gd name="T44" fmla="*/ 59 w 423"/>
                <a:gd name="T45" fmla="*/ 167 h 400"/>
                <a:gd name="T46" fmla="*/ 38 w 423"/>
                <a:gd name="T47" fmla="*/ 147 h 400"/>
                <a:gd name="T48" fmla="*/ 59 w 423"/>
                <a:gd name="T49" fmla="*/ 126 h 400"/>
                <a:gd name="T50" fmla="*/ 302 w 423"/>
                <a:gd name="T51" fmla="*/ 326 h 400"/>
                <a:gd name="T52" fmla="*/ 262 w 423"/>
                <a:gd name="T53" fmla="*/ 366 h 400"/>
                <a:gd name="T54" fmla="*/ 74 w 423"/>
                <a:gd name="T55" fmla="*/ 366 h 400"/>
                <a:gd name="T56" fmla="*/ 34 w 423"/>
                <a:gd name="T57" fmla="*/ 326 h 400"/>
                <a:gd name="T58" fmla="*/ 34 w 423"/>
                <a:gd name="T59" fmla="*/ 184 h 400"/>
                <a:gd name="T60" fmla="*/ 35 w 423"/>
                <a:gd name="T61" fmla="*/ 175 h 400"/>
                <a:gd name="T62" fmla="*/ 301 w 423"/>
                <a:gd name="T63" fmla="*/ 175 h 400"/>
                <a:gd name="T64" fmla="*/ 302 w 423"/>
                <a:gd name="T65" fmla="*/ 184 h 400"/>
                <a:gd name="T66" fmla="*/ 302 w 423"/>
                <a:gd name="T67" fmla="*/ 326 h 400"/>
                <a:gd name="T68" fmla="*/ 389 w 423"/>
                <a:gd name="T69" fmla="*/ 217 h 400"/>
                <a:gd name="T70" fmla="*/ 349 w 423"/>
                <a:gd name="T71" fmla="*/ 257 h 400"/>
                <a:gd name="T72" fmla="*/ 336 w 423"/>
                <a:gd name="T73" fmla="*/ 257 h 400"/>
                <a:gd name="T74" fmla="*/ 336 w 423"/>
                <a:gd name="T75" fmla="*/ 184 h 400"/>
                <a:gd name="T76" fmla="*/ 262 w 423"/>
                <a:gd name="T77" fmla="*/ 110 h 400"/>
                <a:gd name="T78" fmla="*/ 121 w 423"/>
                <a:gd name="T79" fmla="*/ 110 h 400"/>
                <a:gd name="T80" fmla="*/ 121 w 423"/>
                <a:gd name="T81" fmla="*/ 74 h 400"/>
                <a:gd name="T82" fmla="*/ 122 w 423"/>
                <a:gd name="T83" fmla="*/ 66 h 400"/>
                <a:gd name="T84" fmla="*/ 388 w 423"/>
                <a:gd name="T85" fmla="*/ 66 h 400"/>
                <a:gd name="T86" fmla="*/ 389 w 423"/>
                <a:gd name="T87" fmla="*/ 74 h 400"/>
                <a:gd name="T88" fmla="*/ 389 w 423"/>
                <a:gd name="T89" fmla="*/ 21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3" h="400">
                  <a:moveTo>
                    <a:pt x="349" y="0"/>
                  </a:moveTo>
                  <a:cubicBezTo>
                    <a:pt x="161" y="0"/>
                    <a:pt x="161" y="0"/>
                    <a:pt x="161" y="0"/>
                  </a:cubicBezTo>
                  <a:cubicBezTo>
                    <a:pt x="120" y="0"/>
                    <a:pt x="87" y="34"/>
                    <a:pt x="87" y="74"/>
                  </a:cubicBezTo>
                  <a:cubicBezTo>
                    <a:pt x="87" y="110"/>
                    <a:pt x="87" y="110"/>
                    <a:pt x="87" y="110"/>
                  </a:cubicBezTo>
                  <a:cubicBezTo>
                    <a:pt x="74" y="110"/>
                    <a:pt x="74" y="110"/>
                    <a:pt x="74" y="110"/>
                  </a:cubicBezTo>
                  <a:cubicBezTo>
                    <a:pt x="33" y="110"/>
                    <a:pt x="0" y="143"/>
                    <a:pt x="0" y="184"/>
                  </a:cubicBezTo>
                  <a:cubicBezTo>
                    <a:pt x="0" y="326"/>
                    <a:pt x="0" y="326"/>
                    <a:pt x="0" y="326"/>
                  </a:cubicBezTo>
                  <a:cubicBezTo>
                    <a:pt x="0" y="367"/>
                    <a:pt x="33" y="400"/>
                    <a:pt x="74" y="400"/>
                  </a:cubicBezTo>
                  <a:cubicBezTo>
                    <a:pt x="262" y="400"/>
                    <a:pt x="262" y="400"/>
                    <a:pt x="262" y="400"/>
                  </a:cubicBezTo>
                  <a:cubicBezTo>
                    <a:pt x="303" y="400"/>
                    <a:pt x="336" y="367"/>
                    <a:pt x="336" y="326"/>
                  </a:cubicBezTo>
                  <a:cubicBezTo>
                    <a:pt x="336" y="291"/>
                    <a:pt x="336" y="291"/>
                    <a:pt x="336" y="291"/>
                  </a:cubicBezTo>
                  <a:cubicBezTo>
                    <a:pt x="349" y="291"/>
                    <a:pt x="349" y="291"/>
                    <a:pt x="349" y="291"/>
                  </a:cubicBezTo>
                  <a:cubicBezTo>
                    <a:pt x="389" y="291"/>
                    <a:pt x="423" y="258"/>
                    <a:pt x="423" y="217"/>
                  </a:cubicBezTo>
                  <a:cubicBezTo>
                    <a:pt x="423" y="74"/>
                    <a:pt x="423" y="74"/>
                    <a:pt x="423" y="74"/>
                  </a:cubicBezTo>
                  <a:cubicBezTo>
                    <a:pt x="423" y="34"/>
                    <a:pt x="389" y="0"/>
                    <a:pt x="349" y="0"/>
                  </a:cubicBezTo>
                  <a:close/>
                  <a:moveTo>
                    <a:pt x="146" y="17"/>
                  </a:moveTo>
                  <a:cubicBezTo>
                    <a:pt x="157" y="17"/>
                    <a:pt x="166" y="26"/>
                    <a:pt x="166" y="38"/>
                  </a:cubicBezTo>
                  <a:cubicBezTo>
                    <a:pt x="166" y="49"/>
                    <a:pt x="157" y="58"/>
                    <a:pt x="146" y="58"/>
                  </a:cubicBezTo>
                  <a:cubicBezTo>
                    <a:pt x="134" y="58"/>
                    <a:pt x="125" y="49"/>
                    <a:pt x="125" y="38"/>
                  </a:cubicBezTo>
                  <a:cubicBezTo>
                    <a:pt x="125" y="26"/>
                    <a:pt x="134" y="17"/>
                    <a:pt x="146" y="17"/>
                  </a:cubicBezTo>
                  <a:close/>
                  <a:moveTo>
                    <a:pt x="59" y="126"/>
                  </a:moveTo>
                  <a:cubicBezTo>
                    <a:pt x="70" y="126"/>
                    <a:pt x="79" y="136"/>
                    <a:pt x="79" y="147"/>
                  </a:cubicBezTo>
                  <a:cubicBezTo>
                    <a:pt x="79" y="158"/>
                    <a:pt x="70" y="167"/>
                    <a:pt x="59" y="167"/>
                  </a:cubicBezTo>
                  <a:cubicBezTo>
                    <a:pt x="48" y="167"/>
                    <a:pt x="38" y="158"/>
                    <a:pt x="38" y="147"/>
                  </a:cubicBezTo>
                  <a:cubicBezTo>
                    <a:pt x="38" y="136"/>
                    <a:pt x="48" y="126"/>
                    <a:pt x="59" y="126"/>
                  </a:cubicBezTo>
                  <a:close/>
                  <a:moveTo>
                    <a:pt x="302" y="326"/>
                  </a:moveTo>
                  <a:cubicBezTo>
                    <a:pt x="302" y="348"/>
                    <a:pt x="284" y="366"/>
                    <a:pt x="262" y="366"/>
                  </a:cubicBezTo>
                  <a:cubicBezTo>
                    <a:pt x="74" y="366"/>
                    <a:pt x="74" y="366"/>
                    <a:pt x="74" y="366"/>
                  </a:cubicBezTo>
                  <a:cubicBezTo>
                    <a:pt x="52" y="366"/>
                    <a:pt x="34" y="348"/>
                    <a:pt x="34" y="326"/>
                  </a:cubicBezTo>
                  <a:cubicBezTo>
                    <a:pt x="34" y="184"/>
                    <a:pt x="34" y="184"/>
                    <a:pt x="34" y="184"/>
                  </a:cubicBezTo>
                  <a:cubicBezTo>
                    <a:pt x="34" y="181"/>
                    <a:pt x="34" y="178"/>
                    <a:pt x="35" y="175"/>
                  </a:cubicBezTo>
                  <a:cubicBezTo>
                    <a:pt x="301" y="175"/>
                    <a:pt x="301" y="175"/>
                    <a:pt x="301" y="175"/>
                  </a:cubicBezTo>
                  <a:cubicBezTo>
                    <a:pt x="302" y="178"/>
                    <a:pt x="302" y="181"/>
                    <a:pt x="302" y="184"/>
                  </a:cubicBezTo>
                  <a:lnTo>
                    <a:pt x="302" y="326"/>
                  </a:lnTo>
                  <a:close/>
                  <a:moveTo>
                    <a:pt x="389" y="217"/>
                  </a:moveTo>
                  <a:cubicBezTo>
                    <a:pt x="389" y="239"/>
                    <a:pt x="371" y="257"/>
                    <a:pt x="349" y="257"/>
                  </a:cubicBezTo>
                  <a:cubicBezTo>
                    <a:pt x="336" y="257"/>
                    <a:pt x="336" y="257"/>
                    <a:pt x="336" y="257"/>
                  </a:cubicBezTo>
                  <a:cubicBezTo>
                    <a:pt x="336" y="184"/>
                    <a:pt x="336" y="184"/>
                    <a:pt x="336" y="184"/>
                  </a:cubicBezTo>
                  <a:cubicBezTo>
                    <a:pt x="336" y="143"/>
                    <a:pt x="303" y="110"/>
                    <a:pt x="262" y="110"/>
                  </a:cubicBezTo>
                  <a:cubicBezTo>
                    <a:pt x="121" y="110"/>
                    <a:pt x="121" y="110"/>
                    <a:pt x="121" y="110"/>
                  </a:cubicBezTo>
                  <a:cubicBezTo>
                    <a:pt x="121" y="74"/>
                    <a:pt x="121" y="74"/>
                    <a:pt x="121" y="74"/>
                  </a:cubicBezTo>
                  <a:cubicBezTo>
                    <a:pt x="121" y="71"/>
                    <a:pt x="121" y="69"/>
                    <a:pt x="122" y="66"/>
                  </a:cubicBezTo>
                  <a:cubicBezTo>
                    <a:pt x="388" y="66"/>
                    <a:pt x="388" y="66"/>
                    <a:pt x="388" y="66"/>
                  </a:cubicBezTo>
                  <a:cubicBezTo>
                    <a:pt x="388" y="69"/>
                    <a:pt x="389" y="71"/>
                    <a:pt x="389" y="74"/>
                  </a:cubicBezTo>
                  <a:lnTo>
                    <a:pt x="389"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1271588" y="1652588"/>
            <a:ext cx="3046413" cy="3048000"/>
            <a:chOff x="1271588" y="1652588"/>
            <a:chExt cx="3046413" cy="3048000"/>
          </a:xfrm>
        </p:grpSpPr>
        <p:sp>
          <p:nvSpPr>
            <p:cNvPr id="11" name="Oval 11"/>
            <p:cNvSpPr>
              <a:spLocks noChangeArrowheads="1"/>
            </p:cNvSpPr>
            <p:nvPr/>
          </p:nvSpPr>
          <p:spPr bwMode="auto">
            <a:xfrm>
              <a:off x="1271588" y="1652588"/>
              <a:ext cx="3046413"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1776413" y="2157413"/>
              <a:ext cx="2032000" cy="2033588"/>
            </a:xfrm>
            <a:custGeom>
              <a:avLst/>
              <a:gdLst>
                <a:gd name="T0" fmla="*/ 256 w 427"/>
                <a:gd name="T1" fmla="*/ 122 h 427"/>
                <a:gd name="T2" fmla="*/ 256 w 427"/>
                <a:gd name="T3" fmla="*/ 243 h 427"/>
                <a:gd name="T4" fmla="*/ 289 w 427"/>
                <a:gd name="T5" fmla="*/ 226 h 427"/>
                <a:gd name="T6" fmla="*/ 311 w 427"/>
                <a:gd name="T7" fmla="*/ 270 h 427"/>
                <a:gd name="T8" fmla="*/ 329 w 427"/>
                <a:gd name="T9" fmla="*/ 261 h 427"/>
                <a:gd name="T10" fmla="*/ 306 w 427"/>
                <a:gd name="T11" fmla="*/ 217 h 427"/>
                <a:gd name="T12" fmla="*/ 337 w 427"/>
                <a:gd name="T13" fmla="*/ 201 h 427"/>
                <a:gd name="T14" fmla="*/ 256 w 427"/>
                <a:gd name="T15" fmla="*/ 122 h 427"/>
                <a:gd name="T16" fmla="*/ 214 w 427"/>
                <a:gd name="T17" fmla="*/ 0 h 427"/>
                <a:gd name="T18" fmla="*/ 0 w 427"/>
                <a:gd name="T19" fmla="*/ 214 h 427"/>
                <a:gd name="T20" fmla="*/ 214 w 427"/>
                <a:gd name="T21" fmla="*/ 427 h 427"/>
                <a:gd name="T22" fmla="*/ 427 w 427"/>
                <a:gd name="T23" fmla="*/ 214 h 427"/>
                <a:gd name="T24" fmla="*/ 214 w 427"/>
                <a:gd name="T25" fmla="*/ 0 h 427"/>
                <a:gd name="T26" fmla="*/ 263 w 427"/>
                <a:gd name="T27" fmla="*/ 381 h 427"/>
                <a:gd name="T28" fmla="*/ 261 w 427"/>
                <a:gd name="T29" fmla="*/ 329 h 427"/>
                <a:gd name="T30" fmla="*/ 252 w 427"/>
                <a:gd name="T31" fmla="*/ 317 h 427"/>
                <a:gd name="T32" fmla="*/ 189 w 427"/>
                <a:gd name="T33" fmla="*/ 285 h 427"/>
                <a:gd name="T34" fmla="*/ 180 w 427"/>
                <a:gd name="T35" fmla="*/ 280 h 427"/>
                <a:gd name="T36" fmla="*/ 200 w 427"/>
                <a:gd name="T37" fmla="*/ 230 h 427"/>
                <a:gd name="T38" fmla="*/ 200 w 427"/>
                <a:gd name="T39" fmla="*/ 182 h 427"/>
                <a:gd name="T40" fmla="*/ 134 w 427"/>
                <a:gd name="T41" fmla="*/ 111 h 427"/>
                <a:gd name="T42" fmla="*/ 133 w 427"/>
                <a:gd name="T43" fmla="*/ 111 h 427"/>
                <a:gd name="T44" fmla="*/ 67 w 427"/>
                <a:gd name="T45" fmla="*/ 182 h 427"/>
                <a:gd name="T46" fmla="*/ 67 w 427"/>
                <a:gd name="T47" fmla="*/ 230 h 427"/>
                <a:gd name="T48" fmla="*/ 87 w 427"/>
                <a:gd name="T49" fmla="*/ 280 h 427"/>
                <a:gd name="T50" fmla="*/ 78 w 427"/>
                <a:gd name="T51" fmla="*/ 285 h 427"/>
                <a:gd name="T52" fmla="*/ 59 w 427"/>
                <a:gd name="T53" fmla="*/ 294 h 427"/>
                <a:gd name="T54" fmla="*/ 39 w 427"/>
                <a:gd name="T55" fmla="*/ 214 h 427"/>
                <a:gd name="T56" fmla="*/ 214 w 427"/>
                <a:gd name="T57" fmla="*/ 39 h 427"/>
                <a:gd name="T58" fmla="*/ 389 w 427"/>
                <a:gd name="T59" fmla="*/ 214 h 427"/>
                <a:gd name="T60" fmla="*/ 263 w 427"/>
                <a:gd name="T61" fmla="*/ 38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7" h="427">
                  <a:moveTo>
                    <a:pt x="256" y="122"/>
                  </a:moveTo>
                  <a:cubicBezTo>
                    <a:pt x="256" y="243"/>
                    <a:pt x="256" y="243"/>
                    <a:pt x="256" y="243"/>
                  </a:cubicBezTo>
                  <a:cubicBezTo>
                    <a:pt x="289" y="226"/>
                    <a:pt x="289" y="226"/>
                    <a:pt x="289" y="226"/>
                  </a:cubicBezTo>
                  <a:cubicBezTo>
                    <a:pt x="311" y="270"/>
                    <a:pt x="311" y="270"/>
                    <a:pt x="311" y="270"/>
                  </a:cubicBezTo>
                  <a:cubicBezTo>
                    <a:pt x="329" y="261"/>
                    <a:pt x="329" y="261"/>
                    <a:pt x="329" y="261"/>
                  </a:cubicBezTo>
                  <a:cubicBezTo>
                    <a:pt x="306" y="217"/>
                    <a:pt x="306" y="217"/>
                    <a:pt x="306" y="217"/>
                  </a:cubicBezTo>
                  <a:cubicBezTo>
                    <a:pt x="337" y="201"/>
                    <a:pt x="337" y="201"/>
                    <a:pt x="337" y="201"/>
                  </a:cubicBezTo>
                  <a:lnTo>
                    <a:pt x="256" y="122"/>
                  </a:lnTo>
                  <a:close/>
                  <a:moveTo>
                    <a:pt x="214" y="0"/>
                  </a:moveTo>
                  <a:cubicBezTo>
                    <a:pt x="96" y="0"/>
                    <a:pt x="0" y="96"/>
                    <a:pt x="0" y="214"/>
                  </a:cubicBezTo>
                  <a:cubicBezTo>
                    <a:pt x="0" y="331"/>
                    <a:pt x="96" y="427"/>
                    <a:pt x="214" y="427"/>
                  </a:cubicBezTo>
                  <a:cubicBezTo>
                    <a:pt x="331" y="427"/>
                    <a:pt x="427" y="331"/>
                    <a:pt x="427" y="214"/>
                  </a:cubicBezTo>
                  <a:cubicBezTo>
                    <a:pt x="427" y="96"/>
                    <a:pt x="331" y="0"/>
                    <a:pt x="214" y="0"/>
                  </a:cubicBezTo>
                  <a:close/>
                  <a:moveTo>
                    <a:pt x="263" y="381"/>
                  </a:moveTo>
                  <a:cubicBezTo>
                    <a:pt x="262" y="371"/>
                    <a:pt x="261" y="355"/>
                    <a:pt x="261" y="329"/>
                  </a:cubicBezTo>
                  <a:cubicBezTo>
                    <a:pt x="260" y="325"/>
                    <a:pt x="257" y="321"/>
                    <a:pt x="252" y="317"/>
                  </a:cubicBezTo>
                  <a:cubicBezTo>
                    <a:pt x="189" y="285"/>
                    <a:pt x="189" y="285"/>
                    <a:pt x="189" y="285"/>
                  </a:cubicBezTo>
                  <a:cubicBezTo>
                    <a:pt x="180" y="280"/>
                    <a:pt x="180" y="280"/>
                    <a:pt x="180" y="280"/>
                  </a:cubicBezTo>
                  <a:cubicBezTo>
                    <a:pt x="192" y="267"/>
                    <a:pt x="200" y="249"/>
                    <a:pt x="200" y="230"/>
                  </a:cubicBezTo>
                  <a:cubicBezTo>
                    <a:pt x="200" y="182"/>
                    <a:pt x="200" y="182"/>
                    <a:pt x="200" y="182"/>
                  </a:cubicBezTo>
                  <a:cubicBezTo>
                    <a:pt x="200" y="143"/>
                    <a:pt x="170" y="111"/>
                    <a:pt x="134" y="111"/>
                  </a:cubicBezTo>
                  <a:cubicBezTo>
                    <a:pt x="133" y="111"/>
                    <a:pt x="133" y="111"/>
                    <a:pt x="133" y="111"/>
                  </a:cubicBezTo>
                  <a:cubicBezTo>
                    <a:pt x="97" y="111"/>
                    <a:pt x="67" y="143"/>
                    <a:pt x="67" y="182"/>
                  </a:cubicBezTo>
                  <a:cubicBezTo>
                    <a:pt x="67" y="230"/>
                    <a:pt x="67" y="230"/>
                    <a:pt x="67" y="230"/>
                  </a:cubicBezTo>
                  <a:cubicBezTo>
                    <a:pt x="67" y="249"/>
                    <a:pt x="75" y="267"/>
                    <a:pt x="87" y="280"/>
                  </a:cubicBezTo>
                  <a:cubicBezTo>
                    <a:pt x="78" y="285"/>
                    <a:pt x="78" y="285"/>
                    <a:pt x="78" y="285"/>
                  </a:cubicBezTo>
                  <a:cubicBezTo>
                    <a:pt x="59" y="294"/>
                    <a:pt x="59" y="294"/>
                    <a:pt x="59" y="294"/>
                  </a:cubicBezTo>
                  <a:cubicBezTo>
                    <a:pt x="46" y="270"/>
                    <a:pt x="39" y="243"/>
                    <a:pt x="39" y="214"/>
                  </a:cubicBezTo>
                  <a:cubicBezTo>
                    <a:pt x="39" y="117"/>
                    <a:pt x="117" y="39"/>
                    <a:pt x="214" y="39"/>
                  </a:cubicBezTo>
                  <a:cubicBezTo>
                    <a:pt x="310" y="39"/>
                    <a:pt x="389" y="117"/>
                    <a:pt x="389" y="214"/>
                  </a:cubicBezTo>
                  <a:cubicBezTo>
                    <a:pt x="389" y="293"/>
                    <a:pt x="335" y="360"/>
                    <a:pt x="263" y="3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itle 13"/>
          <p:cNvSpPr txBox="1">
            <a:spLocks/>
          </p:cNvSpPr>
          <p:nvPr/>
        </p:nvSpPr>
        <p:spPr>
          <a:xfrm>
            <a:off x="731520" y="503238"/>
            <a:ext cx="10972800" cy="91440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solidFill>
                  <a:srgbClr val="0000FF"/>
                </a:solidFill>
              </a:rPr>
              <a:t>Logging in Various Contexts</a:t>
            </a:r>
          </a:p>
        </p:txBody>
      </p:sp>
      <p:sp>
        <p:nvSpPr>
          <p:cNvPr id="27" name="Rectangle 8"/>
          <p:cNvSpPr>
            <a:spLocks noChangeArrowheads="1"/>
          </p:cNvSpPr>
          <p:nvPr/>
        </p:nvSpPr>
        <p:spPr bwMode="auto">
          <a:xfrm>
            <a:off x="3931920" y="4824413"/>
            <a:ext cx="1371600" cy="762000"/>
          </a:xfrm>
          <a:prstGeom prst="rect">
            <a:avLst/>
          </a:prstGeom>
          <a:noFill/>
          <a:ln>
            <a:noFill/>
          </a:ln>
        </p:spPr>
        <p:txBody>
          <a:bodyPr vert="horz" wrap="square" lIns="0" tIns="0" rIns="0" bIns="0" numCol="1" anchor="ctr" anchorCtr="0" compatLnSpc="1">
            <a:prstTxWarp prst="textNoShape">
              <a:avLst/>
            </a:prstTxWarp>
          </a:bodyPr>
          <a:lstStyle/>
          <a:p>
            <a:pPr algn="ctr"/>
            <a:r>
              <a:rPr lang="en-US" sz="2800" dirty="0">
                <a:solidFill>
                  <a:schemeClr val="accent3"/>
                </a:solidFill>
                <a:latin typeface="+mj-lt"/>
              </a:rPr>
              <a:t>+</a:t>
            </a:r>
          </a:p>
        </p:txBody>
      </p:sp>
      <p:sp>
        <p:nvSpPr>
          <p:cNvPr id="37" name="Rectangle 8"/>
          <p:cNvSpPr>
            <a:spLocks noChangeArrowheads="1"/>
          </p:cNvSpPr>
          <p:nvPr/>
        </p:nvSpPr>
        <p:spPr bwMode="auto">
          <a:xfrm>
            <a:off x="6949440" y="4824413"/>
            <a:ext cx="1371600" cy="762000"/>
          </a:xfrm>
          <a:prstGeom prst="rect">
            <a:avLst/>
          </a:prstGeom>
          <a:noFill/>
          <a:ln>
            <a:noFill/>
          </a:ln>
        </p:spPr>
        <p:txBody>
          <a:bodyPr vert="horz" wrap="square" lIns="0" tIns="0" rIns="0" bIns="0" numCol="1" anchor="ctr" anchorCtr="0" compatLnSpc="1">
            <a:prstTxWarp prst="textNoShape">
              <a:avLst/>
            </a:prstTxWarp>
          </a:bodyPr>
          <a:lstStyle/>
          <a:p>
            <a:pPr algn="ctr"/>
            <a:r>
              <a:rPr lang="en-US" sz="2800" dirty="0">
                <a:solidFill>
                  <a:schemeClr val="accent3"/>
                </a:solidFill>
                <a:latin typeface="+mj-lt"/>
              </a:rPr>
              <a:t>+</a:t>
            </a:r>
          </a:p>
        </p:txBody>
      </p:sp>
    </p:spTree>
    <p:extLst>
      <p:ext uri="{BB962C8B-B14F-4D97-AF65-F5344CB8AC3E}">
        <p14:creationId xmlns:p14="http://schemas.microsoft.com/office/powerpoint/2010/main" val="1398187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2085E-6 1.50786E-6 L -0.07309 1.50786E-6 " pathEditMode="relative" rAng="0" ptsTypes="AA">
                                      <p:cBhvr>
                                        <p:cTn id="6" dur="750" fill="hold"/>
                                        <p:tgtEl>
                                          <p:spTgt spid="31"/>
                                        </p:tgtEl>
                                        <p:attrNameLst>
                                          <p:attrName>ppt_x</p:attrName>
                                          <p:attrName>ppt_y</p:attrName>
                                        </p:attrNameLst>
                                      </p:cBhvr>
                                      <p:rCtr x="-3661" y="0"/>
                                    </p:animMotion>
                                  </p:childTnLst>
                                </p:cTn>
                              </p:par>
                              <p:par>
                                <p:cTn id="7" presetID="63" presetClass="path" presetSubtype="0" accel="50000" decel="50000" fill="hold" nodeType="withEffect">
                                  <p:stCondLst>
                                    <p:cond delay="0"/>
                                  </p:stCondLst>
                                  <p:childTnLst>
                                    <p:animMotion origin="layout" path="M 3.94137E-6 1.50786E-6 L 0.07309 1.50786E-6 " pathEditMode="relative" rAng="0" ptsTypes="AA">
                                      <p:cBhvr>
                                        <p:cTn id="8" dur="750" fill="hold"/>
                                        <p:tgtEl>
                                          <p:spTgt spid="28"/>
                                        </p:tgtEl>
                                        <p:attrNameLst>
                                          <p:attrName>ppt_x</p:attrName>
                                          <p:attrName>ppt_y</p:attrName>
                                        </p:attrNameLst>
                                      </p:cBhvr>
                                      <p:rCtr x="3648" y="0"/>
                                    </p:animMotion>
                                  </p:childTnLst>
                                </p:cTn>
                              </p:par>
                              <p:par>
                                <p:cTn id="9" presetID="10"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47" presetClass="entr" presetSubtype="0" fill="hold" grpId="0" nodeType="withEffect">
                                  <p:stCondLst>
                                    <p:cond delay="7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25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3" grpId="0"/>
      <p:bldP spid="27" grpId="0"/>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Logging with Actionable Reports</a:t>
            </a:r>
            <a:br>
              <a:rPr lang="en-US" dirty="0"/>
            </a:br>
            <a:r>
              <a:rPr lang="en-US" sz="2400" dirty="0"/>
              <a:t>Application Level Visibility</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723900" y="1958458"/>
            <a:ext cx="5218112" cy="2537342"/>
          </a:xfrm>
          <a:prstGeom prst="rect">
            <a:avLst/>
          </a:prstGeom>
          <a:noFill/>
          <a:ln>
            <a:noFill/>
          </a:ln>
          <a:effectLst>
            <a:outerShdw blurRad="50800" dist="38100" dir="2700000" algn="tl" rotWithShape="0">
              <a:prstClr val="black">
                <a:alpha val="40000"/>
              </a:prstClr>
            </a:outerShdw>
          </a:effec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46812" y="1936687"/>
            <a:ext cx="5208588" cy="255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731520" y="1460500"/>
            <a:ext cx="3946080" cy="400110"/>
          </a:xfrm>
          <a:prstGeom prst="rect">
            <a:avLst/>
          </a:prstGeom>
        </p:spPr>
        <p:txBody>
          <a:bodyPr wrap="none">
            <a:spAutoFit/>
          </a:bodyPr>
          <a:lstStyle/>
          <a:p>
            <a:r>
              <a:rPr lang="en-US" sz="2000" dirty="0">
                <a:solidFill>
                  <a:srgbClr val="004892"/>
                </a:solidFill>
              </a:rPr>
              <a:t>At-a-glance PCI compliance reports</a:t>
            </a:r>
          </a:p>
        </p:txBody>
      </p:sp>
      <p:sp>
        <p:nvSpPr>
          <p:cNvPr id="7" name="Rectangle 6"/>
          <p:cNvSpPr/>
          <p:nvPr/>
        </p:nvSpPr>
        <p:spPr>
          <a:xfrm>
            <a:off x="6246812" y="1460500"/>
            <a:ext cx="5044201" cy="400110"/>
          </a:xfrm>
          <a:prstGeom prst="rect">
            <a:avLst/>
          </a:prstGeom>
        </p:spPr>
        <p:txBody>
          <a:bodyPr wrap="none">
            <a:spAutoFit/>
          </a:bodyPr>
          <a:lstStyle/>
          <a:p>
            <a:r>
              <a:rPr lang="en-US" sz="2000" dirty="0">
                <a:solidFill>
                  <a:srgbClr val="004892"/>
                </a:solidFill>
              </a:rPr>
              <a:t>Drill-down for information on security posture</a:t>
            </a:r>
          </a:p>
        </p:txBody>
      </p:sp>
    </p:spTree>
    <p:extLst>
      <p:ext uri="{BB962C8B-B14F-4D97-AF65-F5344CB8AC3E}">
        <p14:creationId xmlns:p14="http://schemas.microsoft.com/office/powerpoint/2010/main" val="9942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Application Layer Attack Expert System</a:t>
            </a:r>
            <a:endParaRPr lang="en-US" dirty="0"/>
          </a:p>
        </p:txBody>
      </p:sp>
      <p:pic>
        <p:nvPicPr>
          <p:cNvPr id="3"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79412" y="1143000"/>
            <a:ext cx="6443662" cy="4022589"/>
          </a:xfrm>
          <a:prstGeom prst="rect">
            <a:avLst/>
          </a:prstGeom>
          <a:noFill/>
          <a:ln>
            <a:noFill/>
          </a:ln>
          <a:effectLst>
            <a:outerShdw blurRad="50800" dist="38100" dir="2700000" algn="tl" rotWithShape="0">
              <a:prstClr val="black">
                <a:alpha val="40000"/>
              </a:prstClr>
            </a:outerShdw>
          </a:effectLst>
        </p:spPr>
      </p:pic>
      <p:sp>
        <p:nvSpPr>
          <p:cNvPr id="6" name="TextBox 5"/>
          <p:cNvSpPr txBox="1"/>
          <p:nvPr/>
        </p:nvSpPr>
        <p:spPr>
          <a:xfrm>
            <a:off x="1848286" y="1625009"/>
            <a:ext cx="2399230" cy="356191"/>
          </a:xfrm>
          <a:prstGeom prst="rect">
            <a:avLst/>
          </a:prstGeom>
          <a:solidFill>
            <a:srgbClr val="004892"/>
          </a:solidFill>
          <a:ln>
            <a:noFill/>
          </a:ln>
        </p:spPr>
        <p:txBody>
          <a:bodyPr vert="horz" wrap="square" lIns="182880" tIns="0" rIns="91440" bIns="0" rtlCol="0" anchor="ctr">
            <a:noAutofit/>
          </a:bodyPr>
          <a:lstStyle>
            <a:defPPr>
              <a:defRPr lang="en-US"/>
            </a:defPPr>
            <a:lvl1pPr indent="0">
              <a:lnSpc>
                <a:spcPct val="90000"/>
              </a:lnSpc>
              <a:spcBef>
                <a:spcPts val="0"/>
              </a:spcBef>
              <a:spcAft>
                <a:spcPts val="0"/>
              </a:spcAft>
              <a:buClrTx/>
              <a:buFont typeface="Arial" pitchFamily="34" charset="0"/>
              <a:buNone/>
              <a:defRPr b="0" i="0" cap="all" baseline="0">
                <a:solidFill>
                  <a:schemeClr val="bg1"/>
                </a:solidFill>
                <a:effectLst>
                  <a:outerShdw blurRad="38100" dist="25400" dir="2700000" algn="tl">
                    <a:srgbClr val="000000">
                      <a:alpha val="0"/>
                    </a:srgbClr>
                  </a:outerShdw>
                </a:effectLst>
                <a:latin typeface="+mj-lt"/>
              </a:defRPr>
            </a:lvl1pPr>
            <a:lvl2pPr indent="0">
              <a:lnSpc>
                <a:spcPct val="90000"/>
              </a:lnSpc>
              <a:spcBef>
                <a:spcPts val="0"/>
              </a:spcBef>
              <a:spcAft>
                <a:spcPts val="900"/>
              </a:spcAft>
              <a:buClrTx/>
              <a:buFont typeface="Arial" pitchFamily="34" charset="0"/>
              <a:buNone/>
              <a:defRPr sz="2000" b="1">
                <a:solidFill>
                  <a:schemeClr val="tx1">
                    <a:lumMod val="85000"/>
                    <a:lumOff val="15000"/>
                  </a:schemeClr>
                </a:solidFill>
                <a:effectLst>
                  <a:outerShdw blurRad="38100" dist="25400" dir="2700000" algn="tl">
                    <a:srgbClr val="000000">
                      <a:alpha val="0"/>
                    </a:srgbClr>
                  </a:outerShdw>
                </a:effectLst>
              </a:defRPr>
            </a:lvl2pPr>
            <a:lvl3pPr indent="0">
              <a:lnSpc>
                <a:spcPct val="90000"/>
              </a:lnSpc>
              <a:spcBef>
                <a:spcPts val="0"/>
              </a:spcBef>
              <a:spcAft>
                <a:spcPts val="900"/>
              </a:spcAft>
              <a:buClrTx/>
              <a:buFont typeface="Arial" pitchFamily="34" charset="0"/>
              <a:buNone/>
              <a:defRPr b="1">
                <a:solidFill>
                  <a:schemeClr val="tx1">
                    <a:lumMod val="85000"/>
                    <a:lumOff val="15000"/>
                  </a:schemeClr>
                </a:solidFill>
                <a:effectLst>
                  <a:outerShdw blurRad="38100" dist="25400" dir="2700000" algn="tl">
                    <a:srgbClr val="000000">
                      <a:alpha val="0"/>
                    </a:srgbClr>
                  </a:outerShdw>
                </a:effectLst>
              </a:defRPr>
            </a:lvl3pPr>
            <a:lvl4pPr indent="0">
              <a:lnSpc>
                <a:spcPct val="90000"/>
              </a:lnSpc>
              <a:spcBef>
                <a:spcPts val="0"/>
              </a:spcBef>
              <a:spcAft>
                <a:spcPts val="900"/>
              </a:spcAft>
              <a:buClrTx/>
              <a:buFont typeface="Arial" pitchFamily="34" charset="0"/>
              <a:buNone/>
              <a:defRPr sz="1600" b="1">
                <a:solidFill>
                  <a:schemeClr val="tx1">
                    <a:lumMod val="85000"/>
                    <a:lumOff val="15000"/>
                  </a:schemeClr>
                </a:solidFill>
                <a:effectLst>
                  <a:outerShdw blurRad="38100" dist="25400" dir="2700000" algn="tl">
                    <a:srgbClr val="000000">
                      <a:alpha val="0"/>
                    </a:srgbClr>
                  </a:outerShdw>
                </a:effectLst>
              </a:defRPr>
            </a:lvl4pPr>
            <a:lvl5pPr indent="0">
              <a:lnSpc>
                <a:spcPct val="90000"/>
              </a:lnSpc>
              <a:spcBef>
                <a:spcPts val="0"/>
              </a:spcBef>
              <a:spcAft>
                <a:spcPts val="900"/>
              </a:spcAft>
              <a:buClrTx/>
              <a:buFont typeface="Arial" pitchFamily="34" charset="0"/>
              <a:buNone/>
              <a:defRPr sz="1600" b="1">
                <a:solidFill>
                  <a:schemeClr val="tx1">
                    <a:lumMod val="85000"/>
                    <a:lumOff val="15000"/>
                  </a:schemeClr>
                </a:solidFill>
                <a:effectLst>
                  <a:outerShdw blurRad="38100" dist="25400" dir="2700000" algn="tl">
                    <a:srgbClr val="000000">
                      <a:alpha val="0"/>
                    </a:srgbClr>
                  </a:outerShdw>
                </a:effectLst>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1400" dirty="0"/>
              <a:t>1. Click on info tooltip  </a:t>
            </a:r>
          </a:p>
        </p:txBody>
      </p:sp>
      <p:sp>
        <p:nvSpPr>
          <p:cNvPr id="7" name="TextBox 6"/>
          <p:cNvSpPr txBox="1"/>
          <p:nvPr/>
        </p:nvSpPr>
        <p:spPr>
          <a:xfrm>
            <a:off x="368971" y="1752600"/>
            <a:ext cx="228600" cy="228600"/>
          </a:xfrm>
          <a:prstGeom prst="ellipse">
            <a:avLst/>
          </a:prstGeom>
          <a:noFill/>
          <a:ln w="28575">
            <a:solidFill>
              <a:srgbClr val="004892"/>
            </a:solidFill>
          </a:ln>
        </p:spPr>
        <p:txBody>
          <a:bodyPr vert="horz" wrap="square" lIns="182880" tIns="0" rIns="91440" bIns="0" rtlCol="0" anchor="ctr">
            <a:noAutofit/>
          </a:bodyPr>
          <a:lstStyle>
            <a:defPPr>
              <a:defRPr lang="en-US"/>
            </a:defPPr>
            <a:lvl1pPr indent="0">
              <a:lnSpc>
                <a:spcPct val="90000"/>
              </a:lnSpc>
              <a:spcBef>
                <a:spcPts val="0"/>
              </a:spcBef>
              <a:spcAft>
                <a:spcPts val="0"/>
              </a:spcAft>
              <a:buClrTx/>
              <a:buFont typeface="Arial" pitchFamily="34" charset="0"/>
              <a:buNone/>
              <a:defRPr b="0" i="0" cap="all" baseline="0">
                <a:solidFill>
                  <a:schemeClr val="bg1"/>
                </a:solidFill>
                <a:effectLst>
                  <a:outerShdw blurRad="38100" dist="25400" dir="2700000" algn="tl">
                    <a:srgbClr val="000000">
                      <a:alpha val="0"/>
                    </a:srgbClr>
                  </a:outerShdw>
                </a:effectLst>
                <a:latin typeface="+mj-lt"/>
              </a:defRPr>
            </a:lvl1pPr>
            <a:lvl2pPr indent="0">
              <a:lnSpc>
                <a:spcPct val="90000"/>
              </a:lnSpc>
              <a:spcBef>
                <a:spcPts val="0"/>
              </a:spcBef>
              <a:spcAft>
                <a:spcPts val="900"/>
              </a:spcAft>
              <a:buClrTx/>
              <a:buFont typeface="Arial" pitchFamily="34" charset="0"/>
              <a:buNone/>
              <a:defRPr sz="2000" b="1">
                <a:solidFill>
                  <a:schemeClr val="tx1">
                    <a:lumMod val="85000"/>
                    <a:lumOff val="15000"/>
                  </a:schemeClr>
                </a:solidFill>
                <a:effectLst>
                  <a:outerShdw blurRad="38100" dist="25400" dir="2700000" algn="tl">
                    <a:srgbClr val="000000">
                      <a:alpha val="0"/>
                    </a:srgbClr>
                  </a:outerShdw>
                </a:effectLst>
              </a:defRPr>
            </a:lvl2pPr>
            <a:lvl3pPr indent="0">
              <a:lnSpc>
                <a:spcPct val="90000"/>
              </a:lnSpc>
              <a:spcBef>
                <a:spcPts val="0"/>
              </a:spcBef>
              <a:spcAft>
                <a:spcPts val="900"/>
              </a:spcAft>
              <a:buClrTx/>
              <a:buFont typeface="Arial" pitchFamily="34" charset="0"/>
              <a:buNone/>
              <a:defRPr b="1">
                <a:solidFill>
                  <a:schemeClr val="tx1">
                    <a:lumMod val="85000"/>
                    <a:lumOff val="15000"/>
                  </a:schemeClr>
                </a:solidFill>
                <a:effectLst>
                  <a:outerShdw blurRad="38100" dist="25400" dir="2700000" algn="tl">
                    <a:srgbClr val="000000">
                      <a:alpha val="0"/>
                    </a:srgbClr>
                  </a:outerShdw>
                </a:effectLst>
              </a:defRPr>
            </a:lvl3pPr>
            <a:lvl4pPr indent="0">
              <a:lnSpc>
                <a:spcPct val="90000"/>
              </a:lnSpc>
              <a:spcBef>
                <a:spcPts val="0"/>
              </a:spcBef>
              <a:spcAft>
                <a:spcPts val="900"/>
              </a:spcAft>
              <a:buClrTx/>
              <a:buFont typeface="Arial" pitchFamily="34" charset="0"/>
              <a:buNone/>
              <a:defRPr sz="1600" b="1">
                <a:solidFill>
                  <a:schemeClr val="tx1">
                    <a:lumMod val="85000"/>
                    <a:lumOff val="15000"/>
                  </a:schemeClr>
                </a:solidFill>
                <a:effectLst>
                  <a:outerShdw blurRad="38100" dist="25400" dir="2700000" algn="tl">
                    <a:srgbClr val="000000">
                      <a:alpha val="0"/>
                    </a:srgbClr>
                  </a:outerShdw>
                </a:effectLst>
              </a:defRPr>
            </a:lvl4pPr>
            <a:lvl5pPr indent="0">
              <a:lnSpc>
                <a:spcPct val="90000"/>
              </a:lnSpc>
              <a:spcBef>
                <a:spcPts val="0"/>
              </a:spcBef>
              <a:spcAft>
                <a:spcPts val="900"/>
              </a:spcAft>
              <a:buClrTx/>
              <a:buFont typeface="Arial" pitchFamily="34" charset="0"/>
              <a:buNone/>
              <a:defRPr sz="1600" b="1">
                <a:solidFill>
                  <a:schemeClr val="tx1">
                    <a:lumMod val="85000"/>
                    <a:lumOff val="15000"/>
                  </a:schemeClr>
                </a:solidFill>
                <a:effectLst>
                  <a:outerShdw blurRad="38100" dist="25400" dir="2700000" algn="tl">
                    <a:srgbClr val="000000">
                      <a:alpha val="0"/>
                    </a:srgbClr>
                  </a:outerShdw>
                </a:effectLst>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endParaRPr lang="en-US" sz="1400" dirty="0"/>
          </a:p>
        </p:txBody>
      </p:sp>
      <p:cxnSp>
        <p:nvCxnSpPr>
          <p:cNvPr id="8" name="Straight Connector 7"/>
          <p:cNvCxnSpPr>
            <a:cxnSpLocks/>
          </p:cNvCxnSpPr>
          <p:nvPr/>
        </p:nvCxnSpPr>
        <p:spPr>
          <a:xfrm>
            <a:off x="597571" y="1770302"/>
            <a:ext cx="1240274" cy="4430"/>
          </a:xfrm>
          <a:prstGeom prst="line">
            <a:avLst/>
          </a:prstGeom>
          <a:ln w="22225" cap="rnd">
            <a:solidFill>
              <a:schemeClr val="tx2"/>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7" descr="C:\Documents and Settings\jgeorge\My Documents\F5\Products\BIG-IP\ASM\Screenshots\Equinox v10.1\Description-Illegal-File-Type-violation.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71158" y="2521657"/>
            <a:ext cx="6437656" cy="1539595"/>
          </a:xfrm>
          <a:prstGeom prst="rect">
            <a:avLst/>
          </a:prstGeom>
          <a:noFill/>
          <a:ln>
            <a:noFill/>
          </a:ln>
          <a:effectLst>
            <a:outerShdw blurRad="50800" dist="38100" dir="2700000" algn="tl" rotWithShape="0">
              <a:prstClr val="black">
                <a:alpha val="40000"/>
              </a:prstClr>
            </a:outerShdw>
          </a:effectLst>
        </p:spPr>
      </p:pic>
      <p:cxnSp>
        <p:nvCxnSpPr>
          <p:cNvPr id="12" name="Straight Connector 11"/>
          <p:cNvCxnSpPr/>
          <p:nvPr/>
        </p:nvCxnSpPr>
        <p:spPr>
          <a:xfrm flipH="1" flipV="1">
            <a:off x="3732212" y="1981200"/>
            <a:ext cx="0" cy="624156"/>
          </a:xfrm>
          <a:prstGeom prst="line">
            <a:avLst/>
          </a:prstGeom>
          <a:ln w="22225" cap="rnd">
            <a:solidFill>
              <a:schemeClr val="tx2"/>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71384" y="1287394"/>
            <a:ext cx="4505325" cy="3733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5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Application Attack Violation Ratings</a:t>
            </a:r>
            <a:br>
              <a:rPr lang="en-US" dirty="0"/>
            </a:br>
            <a:endParaRPr lang="en-US" dirty="0"/>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157" y="1149366"/>
            <a:ext cx="10363201" cy="35437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89131" y="3749039"/>
            <a:ext cx="5495925" cy="2438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141412" y="2438400"/>
            <a:ext cx="914400" cy="2324538"/>
          </a:xfrm>
          <a:prstGeom prst="rect">
            <a:avLst/>
          </a:prstGeom>
          <a:noFill/>
          <a:ln>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Rectangle 11"/>
          <p:cNvSpPr/>
          <p:nvPr/>
        </p:nvSpPr>
        <p:spPr>
          <a:xfrm>
            <a:off x="2719242" y="5715000"/>
            <a:ext cx="5495925" cy="228600"/>
          </a:xfrm>
          <a:prstGeom prst="rect">
            <a:avLst/>
          </a:prstGeom>
          <a:noFill/>
          <a:ln>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18375" y="2921235"/>
            <a:ext cx="2419350" cy="3162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698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27212"/>
            <a:ext cx="10972800" cy="914400"/>
          </a:xfrm>
        </p:spPr>
        <p:txBody>
          <a:bodyPr/>
          <a:lstStyle/>
          <a:p>
            <a:r>
              <a:rPr lang="en-US" sz="3200" dirty="0"/>
              <a:t>How Do You Detect Attacks that Are Legitimate Traffic? </a:t>
            </a:r>
            <a:br>
              <a:rPr lang="en-US" sz="3200" dirty="0"/>
            </a:br>
            <a:r>
              <a:rPr lang="en-US" sz="3200" dirty="0"/>
              <a:t>“Heavy URL” - URL Latencies</a:t>
            </a:r>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250" y="1143000"/>
            <a:ext cx="10765559" cy="51431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0412" y="3276600"/>
            <a:ext cx="3660776" cy="29072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870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744" y="1066800"/>
            <a:ext cx="10424159" cy="4572000"/>
          </a:xfrm>
        </p:spPr>
        <p:txBody>
          <a:bodyPr/>
          <a:lstStyle/>
          <a:p>
            <a:r>
              <a:rPr lang="en-US" dirty="0">
                <a:effectLst/>
              </a:rPr>
              <a:t>You may configure: </a:t>
            </a:r>
          </a:p>
          <a:p>
            <a:pPr lvl="1"/>
            <a:r>
              <a:rPr lang="en-US" dirty="0">
                <a:effectLst/>
              </a:rPr>
              <a:t>Which email addresses are configured to receive charts</a:t>
            </a:r>
          </a:p>
          <a:p>
            <a:pPr lvl="1"/>
            <a:r>
              <a:rPr lang="en-US" dirty="0">
                <a:effectLst/>
              </a:rPr>
              <a:t>The name of the chart</a:t>
            </a:r>
          </a:p>
          <a:p>
            <a:pPr lvl="1"/>
            <a:r>
              <a:rPr lang="en-US" dirty="0">
                <a:effectLst/>
              </a:rPr>
              <a:t>How often the system sends the charts</a:t>
            </a:r>
          </a:p>
          <a:p>
            <a:pPr lvl="1"/>
            <a:r>
              <a:rPr lang="en-US" dirty="0">
                <a:effectLst/>
              </a:rPr>
              <a:t>The last time a chart was sent to that email address</a:t>
            </a:r>
          </a:p>
          <a:p>
            <a:pPr lvl="1"/>
            <a:endParaRPr lang="en-US" dirty="0"/>
          </a:p>
        </p:txBody>
      </p:sp>
      <p:sp>
        <p:nvSpPr>
          <p:cNvPr id="3" name="Title 2"/>
          <p:cNvSpPr>
            <a:spLocks noGrp="1"/>
          </p:cNvSpPr>
          <p:nvPr>
            <p:ph type="title"/>
          </p:nvPr>
        </p:nvSpPr>
        <p:spPr/>
        <p:txBody>
          <a:bodyPr/>
          <a:lstStyle/>
          <a:p>
            <a:r>
              <a:rPr lang="en-US" dirty="0"/>
              <a:t>Application Layer Security Charts Scheduler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156" y="3386667"/>
            <a:ext cx="10361612" cy="2028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513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Application Layer Security Charts Scheduler </a:t>
            </a:r>
          </a:p>
        </p:txBody>
      </p:sp>
      <p:sp>
        <p:nvSpPr>
          <p:cNvPr id="2" name="Content Placeholder 1"/>
          <p:cNvSpPr>
            <a:spLocks noGrp="1"/>
          </p:cNvSpPr>
          <p:nvPr>
            <p:ph sz="half" idx="1"/>
          </p:nvPr>
        </p:nvSpPr>
        <p:spPr>
          <a:xfrm>
            <a:off x="731520" y="1219200"/>
            <a:ext cx="5120639" cy="4114800"/>
          </a:xfrm>
        </p:spPr>
        <p:txBody>
          <a:bodyPr/>
          <a:lstStyle/>
          <a:p>
            <a:r>
              <a:rPr lang="en-US" sz="1400" dirty="0"/>
              <a:t>Pre-defined Filters:</a:t>
            </a:r>
          </a:p>
          <a:p>
            <a:pPr lvl="1"/>
            <a:r>
              <a:rPr lang="en-US" sz="1400" dirty="0"/>
              <a:t>Top alarmed URLs</a:t>
            </a:r>
          </a:p>
          <a:p>
            <a:pPr lvl="1"/>
            <a:r>
              <a:rPr lang="en-US" sz="1400" dirty="0"/>
              <a:t>Top alarmed and blocked policies</a:t>
            </a:r>
          </a:p>
          <a:p>
            <a:pPr lvl="1"/>
            <a:r>
              <a:rPr lang="en-US" sz="1400" dirty="0"/>
              <a:t>Top alarmed policies</a:t>
            </a:r>
          </a:p>
          <a:p>
            <a:pPr lvl="1"/>
            <a:r>
              <a:rPr lang="en-US" sz="1400" dirty="0"/>
              <a:t>Top attackers for alarmed requests</a:t>
            </a:r>
          </a:p>
          <a:p>
            <a:pPr lvl="1"/>
            <a:r>
              <a:rPr lang="en-US" sz="1400" dirty="0"/>
              <a:t>Top attackers for blocked requests</a:t>
            </a:r>
          </a:p>
          <a:p>
            <a:pPr lvl="1"/>
            <a:r>
              <a:rPr lang="en-US" sz="1400" dirty="0"/>
              <a:t>Top attacks in last day</a:t>
            </a:r>
          </a:p>
          <a:p>
            <a:pPr lvl="1"/>
            <a:r>
              <a:rPr lang="en-US" sz="1400" dirty="0"/>
              <a:t>Top attacks in last hour</a:t>
            </a:r>
          </a:p>
          <a:p>
            <a:pPr lvl="1"/>
            <a:r>
              <a:rPr lang="en-US" sz="1400" dirty="0"/>
              <a:t>Top attacks in last week</a:t>
            </a:r>
          </a:p>
          <a:p>
            <a:pPr lvl="1"/>
            <a:r>
              <a:rPr lang="en-US" sz="1400" dirty="0"/>
              <a:t>Top blocked URLs</a:t>
            </a:r>
          </a:p>
          <a:p>
            <a:pPr lvl="1"/>
            <a:r>
              <a:rPr lang="en-US" sz="1400" dirty="0"/>
              <a:t>Top blocked policies</a:t>
            </a:r>
          </a:p>
          <a:p>
            <a:pPr lvl="1"/>
            <a:r>
              <a:rPr lang="en-US" sz="1400" dirty="0"/>
              <a:t>Top high-rated IPs</a:t>
            </a:r>
          </a:p>
        </p:txBody>
      </p:sp>
      <p:sp>
        <p:nvSpPr>
          <p:cNvPr id="4" name="Content Placeholder 3"/>
          <p:cNvSpPr>
            <a:spLocks noGrp="1"/>
          </p:cNvSpPr>
          <p:nvPr>
            <p:ph sz="half" idx="2"/>
          </p:nvPr>
        </p:nvSpPr>
        <p:spPr>
          <a:xfrm>
            <a:off x="3808412" y="1219200"/>
            <a:ext cx="5120639" cy="4114800"/>
          </a:xfrm>
        </p:spPr>
        <p:txBody>
          <a:bodyPr/>
          <a:lstStyle/>
          <a:p>
            <a:pPr lvl="1"/>
            <a:r>
              <a:rPr lang="en-US" sz="1400" dirty="0"/>
              <a:t>Top high-rated URLs</a:t>
            </a:r>
          </a:p>
          <a:p>
            <a:pPr lvl="1"/>
            <a:r>
              <a:rPr lang="en-US" sz="1400" dirty="0"/>
              <a:t>Top high-rated policies</a:t>
            </a:r>
          </a:p>
          <a:p>
            <a:pPr lvl="1"/>
            <a:r>
              <a:rPr lang="en-US" sz="1400" dirty="0"/>
              <a:t>Top policies</a:t>
            </a:r>
          </a:p>
          <a:p>
            <a:pPr lvl="1"/>
            <a:r>
              <a:rPr lang="en-US" sz="1400" dirty="0"/>
              <a:t>Top policies with GET method</a:t>
            </a:r>
          </a:p>
          <a:p>
            <a:pPr lvl="1"/>
            <a:r>
              <a:rPr lang="en-US" sz="1400" dirty="0"/>
              <a:t>Top policies with POST method</a:t>
            </a:r>
          </a:p>
          <a:p>
            <a:pPr lvl="1"/>
            <a:r>
              <a:rPr lang="en-US" sz="1400" dirty="0"/>
              <a:t>Top policies with Response Code 200</a:t>
            </a:r>
          </a:p>
          <a:p>
            <a:pPr lvl="1"/>
            <a:r>
              <a:rPr lang="en-US" sz="1400" dirty="0"/>
              <a:t>Top policies with Response Code 404</a:t>
            </a:r>
          </a:p>
          <a:p>
            <a:pPr lvl="1"/>
            <a:r>
              <a:rPr lang="en-US" sz="1400" dirty="0"/>
              <a:t>Top sessions</a:t>
            </a:r>
          </a:p>
          <a:p>
            <a:pPr lvl="1"/>
            <a:r>
              <a:rPr lang="en-US" sz="1400" dirty="0"/>
              <a:t>Top usernames</a:t>
            </a:r>
          </a:p>
          <a:p>
            <a:pPr lvl="1"/>
            <a:r>
              <a:rPr lang="en-US" sz="1400" dirty="0"/>
              <a:t>Top violations in last day</a:t>
            </a:r>
          </a:p>
          <a:p>
            <a:pPr lvl="1"/>
            <a:r>
              <a:rPr lang="en-US" sz="1400" dirty="0"/>
              <a:t>Top violations in last hour</a:t>
            </a:r>
          </a:p>
          <a:p>
            <a:pPr lvl="1"/>
            <a:r>
              <a:rPr lang="en-US" sz="1400" dirty="0"/>
              <a:t>Top violations in last week</a:t>
            </a:r>
          </a:p>
          <a:p>
            <a:pPr lvl="1"/>
            <a:r>
              <a:rPr lang="en-US" sz="1400" dirty="0"/>
              <a:t>Top violations with critical severity</a:t>
            </a:r>
          </a:p>
          <a:p>
            <a:pPr lvl="1"/>
            <a:r>
              <a:rPr lang="en-US" sz="1400" dirty="0"/>
              <a:t>Top viruses detected</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5498" y="1096680"/>
            <a:ext cx="4714875" cy="47707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9634" y="1219200"/>
            <a:ext cx="6058727" cy="16803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3017" y="914400"/>
            <a:ext cx="4057256" cy="55973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6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289" y="1837411"/>
            <a:ext cx="4264618" cy="296318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484" y="4051286"/>
            <a:ext cx="3637963" cy="247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700441" y="960120"/>
            <a:ext cx="10424159" cy="4572000"/>
          </a:xfrm>
        </p:spPr>
        <p:txBody>
          <a:bodyPr/>
          <a:lstStyle/>
          <a:p>
            <a:pPr>
              <a:lnSpc>
                <a:spcPct val="100000"/>
              </a:lnSpc>
              <a:spcBef>
                <a:spcPts val="0"/>
              </a:spcBef>
              <a:spcAft>
                <a:spcPts val="0"/>
              </a:spcAft>
            </a:pPr>
            <a:r>
              <a:rPr lang="en-US" kern="100" dirty="0"/>
              <a:t>All widgets can be modified</a:t>
            </a:r>
          </a:p>
          <a:p>
            <a:pPr>
              <a:lnSpc>
                <a:spcPct val="100000"/>
              </a:lnSpc>
              <a:spcBef>
                <a:spcPts val="0"/>
              </a:spcBef>
              <a:spcAft>
                <a:spcPts val="0"/>
              </a:spcAft>
            </a:pPr>
            <a:r>
              <a:rPr lang="en-US" kern="100" dirty="0"/>
              <a:t>You may export and individual widget or all widgets to a file or email</a:t>
            </a:r>
          </a:p>
        </p:txBody>
      </p:sp>
      <p:sp>
        <p:nvSpPr>
          <p:cNvPr id="3" name="Title 2"/>
          <p:cNvSpPr>
            <a:spLocks noGrp="1"/>
          </p:cNvSpPr>
          <p:nvPr>
            <p:ph type="title"/>
          </p:nvPr>
        </p:nvSpPr>
        <p:spPr/>
        <p:txBody>
          <a:bodyPr/>
          <a:lstStyle/>
          <a:p>
            <a:r>
              <a:rPr lang="en-US" dirty="0"/>
              <a:t>Exporting ASM Widgets</a:t>
            </a:r>
          </a:p>
        </p:txBody>
      </p:sp>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02519" y="2636802"/>
            <a:ext cx="9094788" cy="36115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2739" y="2226841"/>
            <a:ext cx="914400" cy="914400"/>
          </a:xfrm>
          <a:prstGeom prst="rect">
            <a:avLst/>
          </a:prstGeom>
          <a:noFill/>
        </p:spPr>
        <p:txBody>
          <a:bodyPr wrap="none" lIns="0" tIns="0" rIns="0" bIns="0" rtlCol="0">
            <a:noAutofit/>
          </a:bodyPr>
          <a:lstStyle/>
          <a:p>
            <a:pPr>
              <a:lnSpc>
                <a:spcPct val="90000"/>
              </a:lnSpc>
              <a:spcAft>
                <a:spcPts val="600"/>
              </a:spcAft>
            </a:pPr>
            <a:r>
              <a:rPr lang="en-US" sz="2000" kern="1200" dirty="0">
                <a:solidFill>
                  <a:schemeClr val="tx2"/>
                </a:solidFill>
                <a:effectLst>
                  <a:outerShdw blurRad="38100" dist="25400" dir="2700000" algn="tl">
                    <a:srgbClr val="000000">
                      <a:alpha val="0"/>
                    </a:srgbClr>
                  </a:outerShdw>
                </a:effectLst>
                <a:latin typeface="+mn-lt"/>
                <a:ea typeface="+mn-ea"/>
                <a:cs typeface="+mn-cs"/>
              </a:rPr>
              <a:t>Export an individual widget</a:t>
            </a:r>
          </a:p>
        </p:txBody>
      </p:sp>
      <p:cxnSp>
        <p:nvCxnSpPr>
          <p:cNvPr id="6" name="Straight Arrow Connector 5"/>
          <p:cNvCxnSpPr>
            <a:cxnSpLocks/>
          </p:cNvCxnSpPr>
          <p:nvPr/>
        </p:nvCxnSpPr>
        <p:spPr>
          <a:xfrm>
            <a:off x="7879610" y="2371114"/>
            <a:ext cx="972075" cy="1882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53488" y="2073917"/>
            <a:ext cx="914400" cy="914400"/>
          </a:xfrm>
          <a:prstGeom prst="rect">
            <a:avLst/>
          </a:prstGeom>
          <a:noFill/>
        </p:spPr>
        <p:txBody>
          <a:bodyPr wrap="none" lIns="0" tIns="0" rIns="0" bIns="0" rtlCol="0">
            <a:noAutofit/>
          </a:bodyPr>
          <a:lstStyle/>
          <a:p>
            <a:pPr>
              <a:lnSpc>
                <a:spcPct val="90000"/>
              </a:lnSpc>
              <a:spcAft>
                <a:spcPts val="600"/>
              </a:spcAft>
            </a:pPr>
            <a:r>
              <a:rPr lang="en-US" sz="2000" kern="1200" dirty="0">
                <a:solidFill>
                  <a:schemeClr val="tx2"/>
                </a:solidFill>
                <a:effectLst>
                  <a:outerShdw blurRad="38100" dist="25400" dir="2700000" algn="tl">
                    <a:srgbClr val="000000">
                      <a:alpha val="0"/>
                    </a:srgbClr>
                  </a:outerShdw>
                </a:effectLst>
                <a:latin typeface="+mn-lt"/>
                <a:ea typeface="+mn-ea"/>
                <a:cs typeface="+mn-cs"/>
              </a:rPr>
              <a:t>Export all widgets</a:t>
            </a:r>
          </a:p>
        </p:txBody>
      </p:sp>
      <p:cxnSp>
        <p:nvCxnSpPr>
          <p:cNvPr id="9" name="Straight Arrow Connector 8"/>
          <p:cNvCxnSpPr>
            <a:cxnSpLocks/>
          </p:cNvCxnSpPr>
          <p:nvPr/>
        </p:nvCxnSpPr>
        <p:spPr>
          <a:xfrm>
            <a:off x="10487050" y="2150117"/>
            <a:ext cx="791912" cy="15517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37322" y="4339587"/>
            <a:ext cx="3971925" cy="1770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239378" y="335359"/>
            <a:ext cx="1171575" cy="15144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730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Modules</a:t>
            </a:r>
            <a:br>
              <a:rPr lang="en-US" dirty="0"/>
            </a:br>
            <a:r>
              <a:rPr lang="en-US" sz="4000" dirty="0"/>
              <a:t>Access Policy Manager (APM)</a:t>
            </a:r>
          </a:p>
        </p:txBody>
      </p:sp>
    </p:spTree>
    <p:extLst>
      <p:ext uri="{BB962C8B-B14F-4D97-AF65-F5344CB8AC3E}">
        <p14:creationId xmlns:p14="http://schemas.microsoft.com/office/powerpoint/2010/main" val="2697445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All Access Sessions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 y="1524000"/>
            <a:ext cx="10930741"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1044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Details by Access Session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0012" y="1143000"/>
            <a:ext cx="9067800" cy="50188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757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new-gri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687" y="1866315"/>
            <a:ext cx="10157451" cy="3125370"/>
          </a:xfrm>
          <a:prstGeom prst="rect">
            <a:avLst/>
          </a:prstGeom>
        </p:spPr>
      </p:pic>
      <p:sp>
        <p:nvSpPr>
          <p:cNvPr id="14" name="Freeform 6"/>
          <p:cNvSpPr>
            <a:spLocks/>
          </p:cNvSpPr>
          <p:nvPr/>
        </p:nvSpPr>
        <p:spPr bwMode="auto">
          <a:xfrm>
            <a:off x="1176338" y="1590057"/>
            <a:ext cx="9836150" cy="4048125"/>
          </a:xfrm>
          <a:custGeom>
            <a:avLst/>
            <a:gdLst>
              <a:gd name="T0" fmla="*/ 1600 w 2066"/>
              <a:gd name="T1" fmla="*/ 720 h 850"/>
              <a:gd name="T2" fmla="*/ 1600 w 2066"/>
              <a:gd name="T3" fmla="*/ 146 h 850"/>
              <a:gd name="T4" fmla="*/ 1586 w 2066"/>
              <a:gd name="T5" fmla="*/ 133 h 850"/>
              <a:gd name="T6" fmla="*/ 906 w 2066"/>
              <a:gd name="T7" fmla="*/ 133 h 850"/>
              <a:gd name="T8" fmla="*/ 893 w 2066"/>
              <a:gd name="T9" fmla="*/ 146 h 850"/>
              <a:gd name="T10" fmla="*/ 893 w 2066"/>
              <a:gd name="T11" fmla="*/ 720 h 850"/>
              <a:gd name="T12" fmla="*/ 763 w 2066"/>
              <a:gd name="T13" fmla="*/ 850 h 850"/>
              <a:gd name="T14" fmla="*/ 0 w 2066"/>
              <a:gd name="T15" fmla="*/ 850 h 850"/>
              <a:gd name="T16" fmla="*/ 0 w 2066"/>
              <a:gd name="T17" fmla="*/ 716 h 850"/>
              <a:gd name="T18" fmla="*/ 746 w 2066"/>
              <a:gd name="T19" fmla="*/ 716 h 850"/>
              <a:gd name="T20" fmla="*/ 760 w 2066"/>
              <a:gd name="T21" fmla="*/ 703 h 850"/>
              <a:gd name="T22" fmla="*/ 760 w 2066"/>
              <a:gd name="T23" fmla="*/ 130 h 850"/>
              <a:gd name="T24" fmla="*/ 890 w 2066"/>
              <a:gd name="T25" fmla="*/ 0 h 850"/>
              <a:gd name="T26" fmla="*/ 1603 w 2066"/>
              <a:gd name="T27" fmla="*/ 0 h 850"/>
              <a:gd name="T28" fmla="*/ 1733 w 2066"/>
              <a:gd name="T29" fmla="*/ 130 h 850"/>
              <a:gd name="T30" fmla="*/ 1733 w 2066"/>
              <a:gd name="T31" fmla="*/ 703 h 850"/>
              <a:gd name="T32" fmla="*/ 1746 w 2066"/>
              <a:gd name="T33" fmla="*/ 716 h 850"/>
              <a:gd name="T34" fmla="*/ 2066 w 2066"/>
              <a:gd name="T35" fmla="*/ 716 h 850"/>
              <a:gd name="T36" fmla="*/ 2066 w 2066"/>
              <a:gd name="T37" fmla="*/ 850 h 850"/>
              <a:gd name="T38" fmla="*/ 1730 w 2066"/>
              <a:gd name="T39" fmla="*/ 850 h 850"/>
              <a:gd name="T40" fmla="*/ 1600 w 2066"/>
              <a:gd name="T41" fmla="*/ 72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6" h="850">
                <a:moveTo>
                  <a:pt x="1600" y="720"/>
                </a:moveTo>
                <a:cubicBezTo>
                  <a:pt x="1600" y="146"/>
                  <a:pt x="1600" y="146"/>
                  <a:pt x="1600" y="146"/>
                </a:cubicBezTo>
                <a:cubicBezTo>
                  <a:pt x="1600" y="139"/>
                  <a:pt x="1594" y="133"/>
                  <a:pt x="1586" y="133"/>
                </a:cubicBezTo>
                <a:cubicBezTo>
                  <a:pt x="906" y="133"/>
                  <a:pt x="906" y="133"/>
                  <a:pt x="906" y="133"/>
                </a:cubicBezTo>
                <a:cubicBezTo>
                  <a:pt x="899" y="133"/>
                  <a:pt x="893" y="139"/>
                  <a:pt x="893" y="146"/>
                </a:cubicBezTo>
                <a:cubicBezTo>
                  <a:pt x="893" y="720"/>
                  <a:pt x="893" y="720"/>
                  <a:pt x="893" y="720"/>
                </a:cubicBezTo>
                <a:cubicBezTo>
                  <a:pt x="893" y="791"/>
                  <a:pt x="835" y="850"/>
                  <a:pt x="763" y="850"/>
                </a:cubicBezTo>
                <a:cubicBezTo>
                  <a:pt x="0" y="850"/>
                  <a:pt x="0" y="850"/>
                  <a:pt x="0" y="850"/>
                </a:cubicBezTo>
                <a:cubicBezTo>
                  <a:pt x="0" y="716"/>
                  <a:pt x="0" y="716"/>
                  <a:pt x="0" y="716"/>
                </a:cubicBezTo>
                <a:cubicBezTo>
                  <a:pt x="746" y="716"/>
                  <a:pt x="746" y="716"/>
                  <a:pt x="746" y="716"/>
                </a:cubicBezTo>
                <a:cubicBezTo>
                  <a:pt x="754" y="716"/>
                  <a:pt x="760" y="710"/>
                  <a:pt x="760" y="703"/>
                </a:cubicBezTo>
                <a:cubicBezTo>
                  <a:pt x="760" y="130"/>
                  <a:pt x="760" y="130"/>
                  <a:pt x="760" y="130"/>
                </a:cubicBezTo>
                <a:cubicBezTo>
                  <a:pt x="760" y="58"/>
                  <a:pt x="818" y="0"/>
                  <a:pt x="890" y="0"/>
                </a:cubicBezTo>
                <a:cubicBezTo>
                  <a:pt x="1603" y="0"/>
                  <a:pt x="1603" y="0"/>
                  <a:pt x="1603" y="0"/>
                </a:cubicBezTo>
                <a:cubicBezTo>
                  <a:pt x="1675" y="0"/>
                  <a:pt x="1733" y="58"/>
                  <a:pt x="1733" y="130"/>
                </a:cubicBezTo>
                <a:cubicBezTo>
                  <a:pt x="1733" y="703"/>
                  <a:pt x="1733" y="703"/>
                  <a:pt x="1733" y="703"/>
                </a:cubicBezTo>
                <a:cubicBezTo>
                  <a:pt x="1733" y="710"/>
                  <a:pt x="1739" y="716"/>
                  <a:pt x="1746" y="716"/>
                </a:cubicBezTo>
                <a:cubicBezTo>
                  <a:pt x="2066" y="716"/>
                  <a:pt x="2066" y="716"/>
                  <a:pt x="2066" y="716"/>
                </a:cubicBezTo>
                <a:cubicBezTo>
                  <a:pt x="2066" y="850"/>
                  <a:pt x="2066" y="850"/>
                  <a:pt x="2066" y="850"/>
                </a:cubicBezTo>
                <a:cubicBezTo>
                  <a:pt x="1730" y="850"/>
                  <a:pt x="1730" y="850"/>
                  <a:pt x="1730" y="850"/>
                </a:cubicBezTo>
                <a:cubicBezTo>
                  <a:pt x="1658" y="850"/>
                  <a:pt x="1600" y="791"/>
                  <a:pt x="1600" y="72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2103120" y="2333007"/>
            <a:ext cx="10058400" cy="2286000"/>
            <a:chOff x="0" y="1776413"/>
            <a:chExt cx="12188825" cy="2286000"/>
          </a:xfrm>
        </p:grpSpPr>
        <p:sp>
          <p:nvSpPr>
            <p:cNvPr id="17" name="Rectangle 6"/>
            <p:cNvSpPr>
              <a:spLocks noChangeArrowheads="1"/>
            </p:cNvSpPr>
            <p:nvPr/>
          </p:nvSpPr>
          <p:spPr bwMode="auto">
            <a:xfrm>
              <a:off x="0" y="1776413"/>
              <a:ext cx="12188825" cy="571500"/>
            </a:xfrm>
            <a:prstGeom prst="rect">
              <a:avLst/>
            </a:prstGeom>
            <a:gradFill flip="none" rotWithShape="1">
              <a:gsLst>
                <a:gs pos="0">
                  <a:schemeClr val="accent3">
                    <a:alpha val="0"/>
                  </a:schemeClr>
                </a:gs>
                <a:gs pos="75000">
                  <a:schemeClr val="accent3">
                    <a:alpha val="20000"/>
                  </a:schemeClr>
                </a:gs>
                <a:gs pos="25000">
                  <a:schemeClr val="accent3">
                    <a:alpha val="20000"/>
                  </a:schemeClr>
                </a:gs>
                <a:gs pos="100000">
                  <a:schemeClr val="accent3">
                    <a:alpha val="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0" y="2633663"/>
              <a:ext cx="12188825" cy="571500"/>
            </a:xfrm>
            <a:prstGeom prst="rect">
              <a:avLst/>
            </a:prstGeom>
            <a:gradFill flip="none" rotWithShape="1">
              <a:gsLst>
                <a:gs pos="0">
                  <a:schemeClr val="accent3">
                    <a:alpha val="0"/>
                  </a:schemeClr>
                </a:gs>
                <a:gs pos="75000">
                  <a:schemeClr val="accent3">
                    <a:alpha val="20000"/>
                  </a:schemeClr>
                </a:gs>
                <a:gs pos="25000">
                  <a:schemeClr val="accent3">
                    <a:alpha val="20000"/>
                  </a:schemeClr>
                </a:gs>
                <a:gs pos="100000">
                  <a:schemeClr val="accent3">
                    <a:alpha val="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p:cNvSpPr>
              <a:spLocks noChangeArrowheads="1"/>
            </p:cNvSpPr>
            <p:nvPr/>
          </p:nvSpPr>
          <p:spPr bwMode="auto">
            <a:xfrm>
              <a:off x="0" y="3490913"/>
              <a:ext cx="12188825" cy="571500"/>
            </a:xfrm>
            <a:prstGeom prst="rect">
              <a:avLst/>
            </a:prstGeom>
            <a:gradFill flip="none" rotWithShape="1">
              <a:gsLst>
                <a:gs pos="0">
                  <a:schemeClr val="accent3">
                    <a:alpha val="0"/>
                  </a:schemeClr>
                </a:gs>
                <a:gs pos="75000">
                  <a:schemeClr val="accent3">
                    <a:alpha val="20000"/>
                  </a:schemeClr>
                </a:gs>
                <a:gs pos="25000">
                  <a:schemeClr val="accent3">
                    <a:alpha val="20000"/>
                  </a:schemeClr>
                </a:gs>
                <a:gs pos="100000">
                  <a:schemeClr val="accent3">
                    <a:alpha val="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27" name="Line 22"/>
          <p:cNvSpPr>
            <a:spLocks noChangeShapeType="1"/>
          </p:cNvSpPr>
          <p:nvPr/>
        </p:nvSpPr>
        <p:spPr bwMode="auto">
          <a:xfrm>
            <a:off x="1174750" y="5319094"/>
            <a:ext cx="3633788" cy="0"/>
          </a:xfrm>
          <a:prstGeom prst="line">
            <a:avLst/>
          </a:prstGeom>
          <a:noFill/>
          <a:ln w="508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23"/>
          <p:cNvSpPr>
            <a:spLocks/>
          </p:cNvSpPr>
          <p:nvPr/>
        </p:nvSpPr>
        <p:spPr bwMode="auto">
          <a:xfrm>
            <a:off x="9110663" y="2207594"/>
            <a:ext cx="300038" cy="3111500"/>
          </a:xfrm>
          <a:custGeom>
            <a:avLst/>
            <a:gdLst>
              <a:gd name="T0" fmla="*/ 0 w 190"/>
              <a:gd name="T1" fmla="*/ 0 h 1960"/>
              <a:gd name="T2" fmla="*/ 0 w 190"/>
              <a:gd name="T3" fmla="*/ 1770 h 1960"/>
              <a:gd name="T4" fmla="*/ 190 w 190"/>
              <a:gd name="T5" fmla="*/ 1960 h 1960"/>
            </a:gdLst>
            <a:ahLst/>
            <a:cxnLst>
              <a:cxn ang="0">
                <a:pos x="T0" y="T1"/>
              </a:cxn>
              <a:cxn ang="0">
                <a:pos x="T2" y="T3"/>
              </a:cxn>
              <a:cxn ang="0">
                <a:pos x="T4" y="T5"/>
              </a:cxn>
            </a:cxnLst>
            <a:rect l="0" t="0" r="r" b="b"/>
            <a:pathLst>
              <a:path w="190" h="1960">
                <a:moveTo>
                  <a:pt x="0" y="0"/>
                </a:moveTo>
                <a:cubicBezTo>
                  <a:pt x="0" y="1770"/>
                  <a:pt x="0" y="1770"/>
                  <a:pt x="0" y="1770"/>
                </a:cubicBezTo>
                <a:cubicBezTo>
                  <a:pt x="0" y="1875"/>
                  <a:pt x="85" y="1960"/>
                  <a:pt x="190" y="1960"/>
                </a:cubicBezTo>
              </a:path>
            </a:pathLst>
          </a:custGeom>
          <a:noFill/>
          <a:ln w="508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24"/>
          <p:cNvSpPr>
            <a:spLocks/>
          </p:cNvSpPr>
          <p:nvPr/>
        </p:nvSpPr>
        <p:spPr bwMode="auto">
          <a:xfrm>
            <a:off x="4808538" y="2207594"/>
            <a:ext cx="301625" cy="3111500"/>
          </a:xfrm>
          <a:custGeom>
            <a:avLst/>
            <a:gdLst>
              <a:gd name="T0" fmla="*/ 0 w 190"/>
              <a:gd name="T1" fmla="*/ 1960 h 1960"/>
              <a:gd name="T2" fmla="*/ 190 w 190"/>
              <a:gd name="T3" fmla="*/ 1770 h 1960"/>
              <a:gd name="T4" fmla="*/ 190 w 190"/>
              <a:gd name="T5" fmla="*/ 0 h 1960"/>
            </a:gdLst>
            <a:ahLst/>
            <a:cxnLst>
              <a:cxn ang="0">
                <a:pos x="T0" y="T1"/>
              </a:cxn>
              <a:cxn ang="0">
                <a:pos x="T2" y="T3"/>
              </a:cxn>
              <a:cxn ang="0">
                <a:pos x="T4" y="T5"/>
              </a:cxn>
            </a:cxnLst>
            <a:rect l="0" t="0" r="r" b="b"/>
            <a:pathLst>
              <a:path w="190" h="1960">
                <a:moveTo>
                  <a:pt x="0" y="1960"/>
                </a:moveTo>
                <a:cubicBezTo>
                  <a:pt x="105" y="1960"/>
                  <a:pt x="190" y="1875"/>
                  <a:pt x="190" y="1770"/>
                </a:cubicBezTo>
                <a:cubicBezTo>
                  <a:pt x="190" y="0"/>
                  <a:pt x="190" y="0"/>
                  <a:pt x="190" y="0"/>
                </a:cubicBezTo>
              </a:path>
            </a:pathLst>
          </a:custGeom>
          <a:noFill/>
          <a:ln w="508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25"/>
          <p:cNvSpPr>
            <a:spLocks/>
          </p:cNvSpPr>
          <p:nvPr/>
        </p:nvSpPr>
        <p:spPr bwMode="auto">
          <a:xfrm>
            <a:off x="5110163" y="1905969"/>
            <a:ext cx="4000500" cy="301625"/>
          </a:xfrm>
          <a:custGeom>
            <a:avLst/>
            <a:gdLst>
              <a:gd name="T0" fmla="*/ 0 w 2520"/>
              <a:gd name="T1" fmla="*/ 190 h 190"/>
              <a:gd name="T2" fmla="*/ 190 w 2520"/>
              <a:gd name="T3" fmla="*/ 0 h 190"/>
              <a:gd name="T4" fmla="*/ 2330 w 2520"/>
              <a:gd name="T5" fmla="*/ 0 h 190"/>
              <a:gd name="T6" fmla="*/ 2520 w 2520"/>
              <a:gd name="T7" fmla="*/ 190 h 190"/>
            </a:gdLst>
            <a:ahLst/>
            <a:cxnLst>
              <a:cxn ang="0">
                <a:pos x="T0" y="T1"/>
              </a:cxn>
              <a:cxn ang="0">
                <a:pos x="T2" y="T3"/>
              </a:cxn>
              <a:cxn ang="0">
                <a:pos x="T4" y="T5"/>
              </a:cxn>
              <a:cxn ang="0">
                <a:pos x="T6" y="T7"/>
              </a:cxn>
            </a:cxnLst>
            <a:rect l="0" t="0" r="r" b="b"/>
            <a:pathLst>
              <a:path w="2520" h="190">
                <a:moveTo>
                  <a:pt x="0" y="190"/>
                </a:moveTo>
                <a:cubicBezTo>
                  <a:pt x="0" y="85"/>
                  <a:pt x="85" y="0"/>
                  <a:pt x="190" y="0"/>
                </a:cubicBezTo>
                <a:cubicBezTo>
                  <a:pt x="2330" y="0"/>
                  <a:pt x="2330" y="0"/>
                  <a:pt x="2330" y="0"/>
                </a:cubicBezTo>
                <a:cubicBezTo>
                  <a:pt x="2435" y="0"/>
                  <a:pt x="2520" y="85"/>
                  <a:pt x="2520" y="190"/>
                </a:cubicBezTo>
              </a:path>
            </a:pathLst>
          </a:custGeom>
          <a:noFill/>
          <a:ln w="508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6"/>
          <p:cNvSpPr>
            <a:spLocks noChangeShapeType="1"/>
          </p:cNvSpPr>
          <p:nvPr/>
        </p:nvSpPr>
        <p:spPr bwMode="auto">
          <a:xfrm>
            <a:off x="9410700" y="5319094"/>
            <a:ext cx="1603375" cy="0"/>
          </a:xfrm>
          <a:prstGeom prst="line">
            <a:avLst/>
          </a:prstGeom>
          <a:noFill/>
          <a:ln w="508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Full-Proxy Architecture – Logging Up &amp; Down the Stack</a:t>
            </a:r>
          </a:p>
        </p:txBody>
      </p:sp>
      <p:grpSp>
        <p:nvGrpSpPr>
          <p:cNvPr id="7" name="Group 6"/>
          <p:cNvGrpSpPr/>
          <p:nvPr/>
        </p:nvGrpSpPr>
        <p:grpSpPr>
          <a:xfrm>
            <a:off x="10166350" y="4410251"/>
            <a:ext cx="1828800" cy="1828800"/>
            <a:chOff x="7870825" y="1652588"/>
            <a:chExt cx="3046413" cy="3048000"/>
          </a:xfrm>
        </p:grpSpPr>
        <p:sp>
          <p:nvSpPr>
            <p:cNvPr id="8" name="Oval 10"/>
            <p:cNvSpPr>
              <a:spLocks noChangeArrowheads="1"/>
            </p:cNvSpPr>
            <p:nvPr/>
          </p:nvSpPr>
          <p:spPr bwMode="auto">
            <a:xfrm>
              <a:off x="7870825" y="1652588"/>
              <a:ext cx="3046413"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noEditPoints="1"/>
            </p:cNvSpPr>
            <p:nvPr/>
          </p:nvSpPr>
          <p:spPr bwMode="auto">
            <a:xfrm>
              <a:off x="8389938" y="2195513"/>
              <a:ext cx="2012950" cy="1905000"/>
            </a:xfrm>
            <a:custGeom>
              <a:avLst/>
              <a:gdLst>
                <a:gd name="T0" fmla="*/ 349 w 423"/>
                <a:gd name="T1" fmla="*/ 0 h 400"/>
                <a:gd name="T2" fmla="*/ 161 w 423"/>
                <a:gd name="T3" fmla="*/ 0 h 400"/>
                <a:gd name="T4" fmla="*/ 87 w 423"/>
                <a:gd name="T5" fmla="*/ 74 h 400"/>
                <a:gd name="T6" fmla="*/ 87 w 423"/>
                <a:gd name="T7" fmla="*/ 110 h 400"/>
                <a:gd name="T8" fmla="*/ 74 w 423"/>
                <a:gd name="T9" fmla="*/ 110 h 400"/>
                <a:gd name="T10" fmla="*/ 0 w 423"/>
                <a:gd name="T11" fmla="*/ 184 h 400"/>
                <a:gd name="T12" fmla="*/ 0 w 423"/>
                <a:gd name="T13" fmla="*/ 326 h 400"/>
                <a:gd name="T14" fmla="*/ 74 w 423"/>
                <a:gd name="T15" fmla="*/ 400 h 400"/>
                <a:gd name="T16" fmla="*/ 262 w 423"/>
                <a:gd name="T17" fmla="*/ 400 h 400"/>
                <a:gd name="T18" fmla="*/ 336 w 423"/>
                <a:gd name="T19" fmla="*/ 326 h 400"/>
                <a:gd name="T20" fmla="*/ 336 w 423"/>
                <a:gd name="T21" fmla="*/ 291 h 400"/>
                <a:gd name="T22" fmla="*/ 349 w 423"/>
                <a:gd name="T23" fmla="*/ 291 h 400"/>
                <a:gd name="T24" fmla="*/ 423 w 423"/>
                <a:gd name="T25" fmla="*/ 217 h 400"/>
                <a:gd name="T26" fmla="*/ 423 w 423"/>
                <a:gd name="T27" fmla="*/ 74 h 400"/>
                <a:gd name="T28" fmla="*/ 349 w 423"/>
                <a:gd name="T29" fmla="*/ 0 h 400"/>
                <a:gd name="T30" fmla="*/ 146 w 423"/>
                <a:gd name="T31" fmla="*/ 17 h 400"/>
                <a:gd name="T32" fmla="*/ 166 w 423"/>
                <a:gd name="T33" fmla="*/ 38 h 400"/>
                <a:gd name="T34" fmla="*/ 146 w 423"/>
                <a:gd name="T35" fmla="*/ 58 h 400"/>
                <a:gd name="T36" fmla="*/ 125 w 423"/>
                <a:gd name="T37" fmla="*/ 38 h 400"/>
                <a:gd name="T38" fmla="*/ 146 w 423"/>
                <a:gd name="T39" fmla="*/ 17 h 400"/>
                <a:gd name="T40" fmla="*/ 59 w 423"/>
                <a:gd name="T41" fmla="*/ 126 h 400"/>
                <a:gd name="T42" fmla="*/ 79 w 423"/>
                <a:gd name="T43" fmla="*/ 147 h 400"/>
                <a:gd name="T44" fmla="*/ 59 w 423"/>
                <a:gd name="T45" fmla="*/ 167 h 400"/>
                <a:gd name="T46" fmla="*/ 38 w 423"/>
                <a:gd name="T47" fmla="*/ 147 h 400"/>
                <a:gd name="T48" fmla="*/ 59 w 423"/>
                <a:gd name="T49" fmla="*/ 126 h 400"/>
                <a:gd name="T50" fmla="*/ 302 w 423"/>
                <a:gd name="T51" fmla="*/ 326 h 400"/>
                <a:gd name="T52" fmla="*/ 262 w 423"/>
                <a:gd name="T53" fmla="*/ 366 h 400"/>
                <a:gd name="T54" fmla="*/ 74 w 423"/>
                <a:gd name="T55" fmla="*/ 366 h 400"/>
                <a:gd name="T56" fmla="*/ 34 w 423"/>
                <a:gd name="T57" fmla="*/ 326 h 400"/>
                <a:gd name="T58" fmla="*/ 34 w 423"/>
                <a:gd name="T59" fmla="*/ 184 h 400"/>
                <a:gd name="T60" fmla="*/ 35 w 423"/>
                <a:gd name="T61" fmla="*/ 175 h 400"/>
                <a:gd name="T62" fmla="*/ 301 w 423"/>
                <a:gd name="T63" fmla="*/ 175 h 400"/>
                <a:gd name="T64" fmla="*/ 302 w 423"/>
                <a:gd name="T65" fmla="*/ 184 h 400"/>
                <a:gd name="T66" fmla="*/ 302 w 423"/>
                <a:gd name="T67" fmla="*/ 326 h 400"/>
                <a:gd name="T68" fmla="*/ 389 w 423"/>
                <a:gd name="T69" fmla="*/ 217 h 400"/>
                <a:gd name="T70" fmla="*/ 349 w 423"/>
                <a:gd name="T71" fmla="*/ 257 h 400"/>
                <a:gd name="T72" fmla="*/ 336 w 423"/>
                <a:gd name="T73" fmla="*/ 257 h 400"/>
                <a:gd name="T74" fmla="*/ 336 w 423"/>
                <a:gd name="T75" fmla="*/ 184 h 400"/>
                <a:gd name="T76" fmla="*/ 262 w 423"/>
                <a:gd name="T77" fmla="*/ 110 h 400"/>
                <a:gd name="T78" fmla="*/ 121 w 423"/>
                <a:gd name="T79" fmla="*/ 110 h 400"/>
                <a:gd name="T80" fmla="*/ 121 w 423"/>
                <a:gd name="T81" fmla="*/ 74 h 400"/>
                <a:gd name="T82" fmla="*/ 122 w 423"/>
                <a:gd name="T83" fmla="*/ 66 h 400"/>
                <a:gd name="T84" fmla="*/ 388 w 423"/>
                <a:gd name="T85" fmla="*/ 66 h 400"/>
                <a:gd name="T86" fmla="*/ 389 w 423"/>
                <a:gd name="T87" fmla="*/ 74 h 400"/>
                <a:gd name="T88" fmla="*/ 389 w 423"/>
                <a:gd name="T89" fmla="*/ 21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3" h="400">
                  <a:moveTo>
                    <a:pt x="349" y="0"/>
                  </a:moveTo>
                  <a:cubicBezTo>
                    <a:pt x="161" y="0"/>
                    <a:pt x="161" y="0"/>
                    <a:pt x="161" y="0"/>
                  </a:cubicBezTo>
                  <a:cubicBezTo>
                    <a:pt x="120" y="0"/>
                    <a:pt x="87" y="34"/>
                    <a:pt x="87" y="74"/>
                  </a:cubicBezTo>
                  <a:cubicBezTo>
                    <a:pt x="87" y="110"/>
                    <a:pt x="87" y="110"/>
                    <a:pt x="87" y="110"/>
                  </a:cubicBezTo>
                  <a:cubicBezTo>
                    <a:pt x="74" y="110"/>
                    <a:pt x="74" y="110"/>
                    <a:pt x="74" y="110"/>
                  </a:cubicBezTo>
                  <a:cubicBezTo>
                    <a:pt x="33" y="110"/>
                    <a:pt x="0" y="143"/>
                    <a:pt x="0" y="184"/>
                  </a:cubicBezTo>
                  <a:cubicBezTo>
                    <a:pt x="0" y="326"/>
                    <a:pt x="0" y="326"/>
                    <a:pt x="0" y="326"/>
                  </a:cubicBezTo>
                  <a:cubicBezTo>
                    <a:pt x="0" y="367"/>
                    <a:pt x="33" y="400"/>
                    <a:pt x="74" y="400"/>
                  </a:cubicBezTo>
                  <a:cubicBezTo>
                    <a:pt x="262" y="400"/>
                    <a:pt x="262" y="400"/>
                    <a:pt x="262" y="400"/>
                  </a:cubicBezTo>
                  <a:cubicBezTo>
                    <a:pt x="303" y="400"/>
                    <a:pt x="336" y="367"/>
                    <a:pt x="336" y="326"/>
                  </a:cubicBezTo>
                  <a:cubicBezTo>
                    <a:pt x="336" y="291"/>
                    <a:pt x="336" y="291"/>
                    <a:pt x="336" y="291"/>
                  </a:cubicBezTo>
                  <a:cubicBezTo>
                    <a:pt x="349" y="291"/>
                    <a:pt x="349" y="291"/>
                    <a:pt x="349" y="291"/>
                  </a:cubicBezTo>
                  <a:cubicBezTo>
                    <a:pt x="389" y="291"/>
                    <a:pt x="423" y="258"/>
                    <a:pt x="423" y="217"/>
                  </a:cubicBezTo>
                  <a:cubicBezTo>
                    <a:pt x="423" y="74"/>
                    <a:pt x="423" y="74"/>
                    <a:pt x="423" y="74"/>
                  </a:cubicBezTo>
                  <a:cubicBezTo>
                    <a:pt x="423" y="34"/>
                    <a:pt x="389" y="0"/>
                    <a:pt x="349" y="0"/>
                  </a:cubicBezTo>
                  <a:close/>
                  <a:moveTo>
                    <a:pt x="146" y="17"/>
                  </a:moveTo>
                  <a:cubicBezTo>
                    <a:pt x="157" y="17"/>
                    <a:pt x="166" y="26"/>
                    <a:pt x="166" y="38"/>
                  </a:cubicBezTo>
                  <a:cubicBezTo>
                    <a:pt x="166" y="49"/>
                    <a:pt x="157" y="58"/>
                    <a:pt x="146" y="58"/>
                  </a:cubicBezTo>
                  <a:cubicBezTo>
                    <a:pt x="134" y="58"/>
                    <a:pt x="125" y="49"/>
                    <a:pt x="125" y="38"/>
                  </a:cubicBezTo>
                  <a:cubicBezTo>
                    <a:pt x="125" y="26"/>
                    <a:pt x="134" y="17"/>
                    <a:pt x="146" y="17"/>
                  </a:cubicBezTo>
                  <a:close/>
                  <a:moveTo>
                    <a:pt x="59" y="126"/>
                  </a:moveTo>
                  <a:cubicBezTo>
                    <a:pt x="70" y="126"/>
                    <a:pt x="79" y="136"/>
                    <a:pt x="79" y="147"/>
                  </a:cubicBezTo>
                  <a:cubicBezTo>
                    <a:pt x="79" y="158"/>
                    <a:pt x="70" y="167"/>
                    <a:pt x="59" y="167"/>
                  </a:cubicBezTo>
                  <a:cubicBezTo>
                    <a:pt x="48" y="167"/>
                    <a:pt x="38" y="158"/>
                    <a:pt x="38" y="147"/>
                  </a:cubicBezTo>
                  <a:cubicBezTo>
                    <a:pt x="38" y="136"/>
                    <a:pt x="48" y="126"/>
                    <a:pt x="59" y="126"/>
                  </a:cubicBezTo>
                  <a:close/>
                  <a:moveTo>
                    <a:pt x="302" y="326"/>
                  </a:moveTo>
                  <a:cubicBezTo>
                    <a:pt x="302" y="348"/>
                    <a:pt x="284" y="366"/>
                    <a:pt x="262" y="366"/>
                  </a:cubicBezTo>
                  <a:cubicBezTo>
                    <a:pt x="74" y="366"/>
                    <a:pt x="74" y="366"/>
                    <a:pt x="74" y="366"/>
                  </a:cubicBezTo>
                  <a:cubicBezTo>
                    <a:pt x="52" y="366"/>
                    <a:pt x="34" y="348"/>
                    <a:pt x="34" y="326"/>
                  </a:cubicBezTo>
                  <a:cubicBezTo>
                    <a:pt x="34" y="184"/>
                    <a:pt x="34" y="184"/>
                    <a:pt x="34" y="184"/>
                  </a:cubicBezTo>
                  <a:cubicBezTo>
                    <a:pt x="34" y="181"/>
                    <a:pt x="34" y="178"/>
                    <a:pt x="35" y="175"/>
                  </a:cubicBezTo>
                  <a:cubicBezTo>
                    <a:pt x="301" y="175"/>
                    <a:pt x="301" y="175"/>
                    <a:pt x="301" y="175"/>
                  </a:cubicBezTo>
                  <a:cubicBezTo>
                    <a:pt x="302" y="178"/>
                    <a:pt x="302" y="181"/>
                    <a:pt x="302" y="184"/>
                  </a:cubicBezTo>
                  <a:lnTo>
                    <a:pt x="302" y="326"/>
                  </a:lnTo>
                  <a:close/>
                  <a:moveTo>
                    <a:pt x="389" y="217"/>
                  </a:moveTo>
                  <a:cubicBezTo>
                    <a:pt x="389" y="239"/>
                    <a:pt x="371" y="257"/>
                    <a:pt x="349" y="257"/>
                  </a:cubicBezTo>
                  <a:cubicBezTo>
                    <a:pt x="336" y="257"/>
                    <a:pt x="336" y="257"/>
                    <a:pt x="336" y="257"/>
                  </a:cubicBezTo>
                  <a:cubicBezTo>
                    <a:pt x="336" y="184"/>
                    <a:pt x="336" y="184"/>
                    <a:pt x="336" y="184"/>
                  </a:cubicBezTo>
                  <a:cubicBezTo>
                    <a:pt x="336" y="143"/>
                    <a:pt x="303" y="110"/>
                    <a:pt x="262" y="110"/>
                  </a:cubicBezTo>
                  <a:cubicBezTo>
                    <a:pt x="121" y="110"/>
                    <a:pt x="121" y="110"/>
                    <a:pt x="121" y="110"/>
                  </a:cubicBezTo>
                  <a:cubicBezTo>
                    <a:pt x="121" y="74"/>
                    <a:pt x="121" y="74"/>
                    <a:pt x="121" y="74"/>
                  </a:cubicBezTo>
                  <a:cubicBezTo>
                    <a:pt x="121" y="71"/>
                    <a:pt x="121" y="69"/>
                    <a:pt x="122" y="66"/>
                  </a:cubicBezTo>
                  <a:cubicBezTo>
                    <a:pt x="388" y="66"/>
                    <a:pt x="388" y="66"/>
                    <a:pt x="388" y="66"/>
                  </a:cubicBezTo>
                  <a:cubicBezTo>
                    <a:pt x="388" y="69"/>
                    <a:pt x="389" y="71"/>
                    <a:pt x="389" y="74"/>
                  </a:cubicBezTo>
                  <a:lnTo>
                    <a:pt x="389"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a:grpSpLocks noChangeAspect="1"/>
          </p:cNvGrpSpPr>
          <p:nvPr/>
        </p:nvGrpSpPr>
        <p:grpSpPr>
          <a:xfrm>
            <a:off x="196532" y="4410251"/>
            <a:ext cx="1827848" cy="1828800"/>
            <a:chOff x="1271588" y="1652588"/>
            <a:chExt cx="3046413" cy="3048000"/>
          </a:xfrm>
        </p:grpSpPr>
        <p:sp>
          <p:nvSpPr>
            <p:cNvPr id="12" name="Oval 11"/>
            <p:cNvSpPr>
              <a:spLocks noChangeArrowheads="1"/>
            </p:cNvSpPr>
            <p:nvPr/>
          </p:nvSpPr>
          <p:spPr bwMode="auto">
            <a:xfrm>
              <a:off x="1271588" y="1652588"/>
              <a:ext cx="3046413"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1776413" y="2157413"/>
              <a:ext cx="2032000" cy="2033588"/>
            </a:xfrm>
            <a:custGeom>
              <a:avLst/>
              <a:gdLst>
                <a:gd name="T0" fmla="*/ 256 w 427"/>
                <a:gd name="T1" fmla="*/ 122 h 427"/>
                <a:gd name="T2" fmla="*/ 256 w 427"/>
                <a:gd name="T3" fmla="*/ 243 h 427"/>
                <a:gd name="T4" fmla="*/ 289 w 427"/>
                <a:gd name="T5" fmla="*/ 226 h 427"/>
                <a:gd name="T6" fmla="*/ 311 w 427"/>
                <a:gd name="T7" fmla="*/ 270 h 427"/>
                <a:gd name="T8" fmla="*/ 329 w 427"/>
                <a:gd name="T9" fmla="*/ 261 h 427"/>
                <a:gd name="T10" fmla="*/ 306 w 427"/>
                <a:gd name="T11" fmla="*/ 217 h 427"/>
                <a:gd name="T12" fmla="*/ 337 w 427"/>
                <a:gd name="T13" fmla="*/ 201 h 427"/>
                <a:gd name="T14" fmla="*/ 256 w 427"/>
                <a:gd name="T15" fmla="*/ 122 h 427"/>
                <a:gd name="T16" fmla="*/ 214 w 427"/>
                <a:gd name="T17" fmla="*/ 0 h 427"/>
                <a:gd name="T18" fmla="*/ 0 w 427"/>
                <a:gd name="T19" fmla="*/ 214 h 427"/>
                <a:gd name="T20" fmla="*/ 214 w 427"/>
                <a:gd name="T21" fmla="*/ 427 h 427"/>
                <a:gd name="T22" fmla="*/ 427 w 427"/>
                <a:gd name="T23" fmla="*/ 214 h 427"/>
                <a:gd name="T24" fmla="*/ 214 w 427"/>
                <a:gd name="T25" fmla="*/ 0 h 427"/>
                <a:gd name="T26" fmla="*/ 263 w 427"/>
                <a:gd name="T27" fmla="*/ 381 h 427"/>
                <a:gd name="T28" fmla="*/ 261 w 427"/>
                <a:gd name="T29" fmla="*/ 329 h 427"/>
                <a:gd name="T30" fmla="*/ 252 w 427"/>
                <a:gd name="T31" fmla="*/ 317 h 427"/>
                <a:gd name="T32" fmla="*/ 189 w 427"/>
                <a:gd name="T33" fmla="*/ 285 h 427"/>
                <a:gd name="T34" fmla="*/ 180 w 427"/>
                <a:gd name="T35" fmla="*/ 280 h 427"/>
                <a:gd name="T36" fmla="*/ 200 w 427"/>
                <a:gd name="T37" fmla="*/ 230 h 427"/>
                <a:gd name="T38" fmla="*/ 200 w 427"/>
                <a:gd name="T39" fmla="*/ 182 h 427"/>
                <a:gd name="T40" fmla="*/ 134 w 427"/>
                <a:gd name="T41" fmla="*/ 111 h 427"/>
                <a:gd name="T42" fmla="*/ 133 w 427"/>
                <a:gd name="T43" fmla="*/ 111 h 427"/>
                <a:gd name="T44" fmla="*/ 67 w 427"/>
                <a:gd name="T45" fmla="*/ 182 h 427"/>
                <a:gd name="T46" fmla="*/ 67 w 427"/>
                <a:gd name="T47" fmla="*/ 230 h 427"/>
                <a:gd name="T48" fmla="*/ 87 w 427"/>
                <a:gd name="T49" fmla="*/ 280 h 427"/>
                <a:gd name="T50" fmla="*/ 78 w 427"/>
                <a:gd name="T51" fmla="*/ 285 h 427"/>
                <a:gd name="T52" fmla="*/ 59 w 427"/>
                <a:gd name="T53" fmla="*/ 294 h 427"/>
                <a:gd name="T54" fmla="*/ 39 w 427"/>
                <a:gd name="T55" fmla="*/ 214 h 427"/>
                <a:gd name="T56" fmla="*/ 214 w 427"/>
                <a:gd name="T57" fmla="*/ 39 h 427"/>
                <a:gd name="T58" fmla="*/ 389 w 427"/>
                <a:gd name="T59" fmla="*/ 214 h 427"/>
                <a:gd name="T60" fmla="*/ 263 w 427"/>
                <a:gd name="T61" fmla="*/ 38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7" h="427">
                  <a:moveTo>
                    <a:pt x="256" y="122"/>
                  </a:moveTo>
                  <a:cubicBezTo>
                    <a:pt x="256" y="243"/>
                    <a:pt x="256" y="243"/>
                    <a:pt x="256" y="243"/>
                  </a:cubicBezTo>
                  <a:cubicBezTo>
                    <a:pt x="289" y="226"/>
                    <a:pt x="289" y="226"/>
                    <a:pt x="289" y="226"/>
                  </a:cubicBezTo>
                  <a:cubicBezTo>
                    <a:pt x="311" y="270"/>
                    <a:pt x="311" y="270"/>
                    <a:pt x="311" y="270"/>
                  </a:cubicBezTo>
                  <a:cubicBezTo>
                    <a:pt x="329" y="261"/>
                    <a:pt x="329" y="261"/>
                    <a:pt x="329" y="261"/>
                  </a:cubicBezTo>
                  <a:cubicBezTo>
                    <a:pt x="306" y="217"/>
                    <a:pt x="306" y="217"/>
                    <a:pt x="306" y="217"/>
                  </a:cubicBezTo>
                  <a:cubicBezTo>
                    <a:pt x="337" y="201"/>
                    <a:pt x="337" y="201"/>
                    <a:pt x="337" y="201"/>
                  </a:cubicBezTo>
                  <a:lnTo>
                    <a:pt x="256" y="122"/>
                  </a:lnTo>
                  <a:close/>
                  <a:moveTo>
                    <a:pt x="214" y="0"/>
                  </a:moveTo>
                  <a:cubicBezTo>
                    <a:pt x="96" y="0"/>
                    <a:pt x="0" y="96"/>
                    <a:pt x="0" y="214"/>
                  </a:cubicBezTo>
                  <a:cubicBezTo>
                    <a:pt x="0" y="331"/>
                    <a:pt x="96" y="427"/>
                    <a:pt x="214" y="427"/>
                  </a:cubicBezTo>
                  <a:cubicBezTo>
                    <a:pt x="331" y="427"/>
                    <a:pt x="427" y="331"/>
                    <a:pt x="427" y="214"/>
                  </a:cubicBezTo>
                  <a:cubicBezTo>
                    <a:pt x="427" y="96"/>
                    <a:pt x="331" y="0"/>
                    <a:pt x="214" y="0"/>
                  </a:cubicBezTo>
                  <a:close/>
                  <a:moveTo>
                    <a:pt x="263" y="381"/>
                  </a:moveTo>
                  <a:cubicBezTo>
                    <a:pt x="262" y="371"/>
                    <a:pt x="261" y="355"/>
                    <a:pt x="261" y="329"/>
                  </a:cubicBezTo>
                  <a:cubicBezTo>
                    <a:pt x="260" y="325"/>
                    <a:pt x="257" y="321"/>
                    <a:pt x="252" y="317"/>
                  </a:cubicBezTo>
                  <a:cubicBezTo>
                    <a:pt x="189" y="285"/>
                    <a:pt x="189" y="285"/>
                    <a:pt x="189" y="285"/>
                  </a:cubicBezTo>
                  <a:cubicBezTo>
                    <a:pt x="180" y="280"/>
                    <a:pt x="180" y="280"/>
                    <a:pt x="180" y="280"/>
                  </a:cubicBezTo>
                  <a:cubicBezTo>
                    <a:pt x="192" y="267"/>
                    <a:pt x="200" y="249"/>
                    <a:pt x="200" y="230"/>
                  </a:cubicBezTo>
                  <a:cubicBezTo>
                    <a:pt x="200" y="182"/>
                    <a:pt x="200" y="182"/>
                    <a:pt x="200" y="182"/>
                  </a:cubicBezTo>
                  <a:cubicBezTo>
                    <a:pt x="200" y="143"/>
                    <a:pt x="170" y="111"/>
                    <a:pt x="134" y="111"/>
                  </a:cubicBezTo>
                  <a:cubicBezTo>
                    <a:pt x="133" y="111"/>
                    <a:pt x="133" y="111"/>
                    <a:pt x="133" y="111"/>
                  </a:cubicBezTo>
                  <a:cubicBezTo>
                    <a:pt x="97" y="111"/>
                    <a:pt x="67" y="143"/>
                    <a:pt x="67" y="182"/>
                  </a:cubicBezTo>
                  <a:cubicBezTo>
                    <a:pt x="67" y="230"/>
                    <a:pt x="67" y="230"/>
                    <a:pt x="67" y="230"/>
                  </a:cubicBezTo>
                  <a:cubicBezTo>
                    <a:pt x="67" y="249"/>
                    <a:pt x="75" y="267"/>
                    <a:pt x="87" y="280"/>
                  </a:cubicBezTo>
                  <a:cubicBezTo>
                    <a:pt x="78" y="285"/>
                    <a:pt x="78" y="285"/>
                    <a:pt x="78" y="285"/>
                  </a:cubicBezTo>
                  <a:cubicBezTo>
                    <a:pt x="59" y="294"/>
                    <a:pt x="59" y="294"/>
                    <a:pt x="59" y="294"/>
                  </a:cubicBezTo>
                  <a:cubicBezTo>
                    <a:pt x="46" y="270"/>
                    <a:pt x="39" y="243"/>
                    <a:pt x="39" y="214"/>
                  </a:cubicBezTo>
                  <a:cubicBezTo>
                    <a:pt x="39" y="117"/>
                    <a:pt x="117" y="39"/>
                    <a:pt x="214" y="39"/>
                  </a:cubicBezTo>
                  <a:cubicBezTo>
                    <a:pt x="310" y="39"/>
                    <a:pt x="389" y="117"/>
                    <a:pt x="389" y="214"/>
                  </a:cubicBezTo>
                  <a:cubicBezTo>
                    <a:pt x="389" y="293"/>
                    <a:pt x="335" y="360"/>
                    <a:pt x="263" y="3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4537075" y="2333007"/>
            <a:ext cx="5141913" cy="2286000"/>
            <a:chOff x="4537075" y="1776413"/>
            <a:chExt cx="5141913" cy="2286000"/>
          </a:xfrm>
        </p:grpSpPr>
        <p:sp>
          <p:nvSpPr>
            <p:cNvPr id="22" name="Freeform 11"/>
            <p:cNvSpPr>
              <a:spLocks/>
            </p:cNvSpPr>
            <p:nvPr/>
          </p:nvSpPr>
          <p:spPr bwMode="auto">
            <a:xfrm>
              <a:off x="5669280" y="3490913"/>
              <a:ext cx="1143000" cy="571500"/>
            </a:xfrm>
            <a:prstGeom prst="rect">
              <a:avLst/>
            </a:prstGeom>
            <a:solidFill>
              <a:schemeClr val="accent3">
                <a:alpha val="67000"/>
              </a:schemeClr>
            </a:solidFill>
            <a:ln>
              <a:noFill/>
            </a:ln>
          </p:spPr>
          <p:txBody>
            <a:bodyPr vert="horz" wrap="none" lIns="0" tIns="0" rIns="0" bIns="0" numCol="1" anchor="ctr" anchorCtr="0" compatLnSpc="1">
              <a:prstTxWarp prst="textNoShape">
                <a:avLst/>
              </a:prstTxWarp>
            </a:bodyPr>
            <a:lstStyle/>
            <a:p>
              <a:pPr algn="ctr">
                <a:lnSpc>
                  <a:spcPct val="90000"/>
                </a:lnSpc>
              </a:pPr>
              <a:r>
                <a:rPr lang="en-US" sz="2000" spc="50" dirty="0">
                  <a:solidFill>
                    <a:schemeClr val="bg1"/>
                  </a:solidFill>
                  <a:latin typeface="+mj-lt"/>
                </a:rPr>
                <a:t>iRule</a:t>
              </a:r>
            </a:p>
          </p:txBody>
        </p:sp>
        <p:sp>
          <p:nvSpPr>
            <p:cNvPr id="23" name="Freeform 12"/>
            <p:cNvSpPr>
              <a:spLocks/>
            </p:cNvSpPr>
            <p:nvPr/>
          </p:nvSpPr>
          <p:spPr bwMode="auto">
            <a:xfrm>
              <a:off x="5669280" y="2633663"/>
              <a:ext cx="1143000" cy="571500"/>
            </a:xfrm>
            <a:prstGeom prst="rect">
              <a:avLst/>
            </a:prstGeom>
            <a:solidFill>
              <a:schemeClr val="accent3">
                <a:alpha val="67000"/>
              </a:schemeClr>
            </a:solidFill>
            <a:ln>
              <a:noFill/>
            </a:ln>
          </p:spPr>
          <p:txBody>
            <a:bodyPr vert="horz" wrap="none" lIns="0" tIns="0" rIns="0" bIns="0" numCol="1" anchor="ctr" anchorCtr="0" compatLnSpc="1">
              <a:prstTxWarp prst="textNoShape">
                <a:avLst/>
              </a:prstTxWarp>
            </a:bodyPr>
            <a:lstStyle/>
            <a:p>
              <a:pPr algn="ctr">
                <a:lnSpc>
                  <a:spcPct val="90000"/>
                </a:lnSpc>
              </a:pPr>
              <a:r>
                <a:rPr lang="en-US" sz="2000" spc="50" dirty="0">
                  <a:solidFill>
                    <a:schemeClr val="bg1"/>
                  </a:solidFill>
                  <a:latin typeface="+mj-lt"/>
                </a:rPr>
                <a:t>iRule</a:t>
              </a:r>
            </a:p>
          </p:txBody>
        </p:sp>
        <p:sp>
          <p:nvSpPr>
            <p:cNvPr id="24" name="Freeform 13"/>
            <p:cNvSpPr>
              <a:spLocks/>
            </p:cNvSpPr>
            <p:nvPr/>
          </p:nvSpPr>
          <p:spPr bwMode="auto">
            <a:xfrm>
              <a:off x="5669280" y="1776413"/>
              <a:ext cx="1143000" cy="571500"/>
            </a:xfrm>
            <a:prstGeom prst="rect">
              <a:avLst/>
            </a:prstGeom>
            <a:solidFill>
              <a:schemeClr val="accent3">
                <a:alpha val="67000"/>
              </a:schemeClr>
            </a:solidFill>
            <a:ln>
              <a:noFill/>
            </a:ln>
          </p:spPr>
          <p:txBody>
            <a:bodyPr vert="horz" wrap="none" lIns="0" tIns="0" rIns="0" bIns="0" numCol="1" anchor="ctr" anchorCtr="0" compatLnSpc="1">
              <a:prstTxWarp prst="textNoShape">
                <a:avLst/>
              </a:prstTxWarp>
            </a:bodyPr>
            <a:lstStyle/>
            <a:p>
              <a:pPr algn="ctr">
                <a:lnSpc>
                  <a:spcPct val="90000"/>
                </a:lnSpc>
              </a:pPr>
              <a:r>
                <a:rPr lang="en-US" sz="2000" spc="50" dirty="0">
                  <a:solidFill>
                    <a:schemeClr val="bg1"/>
                  </a:solidFill>
                  <a:latin typeface="+mj-lt"/>
                </a:rPr>
                <a:t>iRule</a:t>
              </a:r>
            </a:p>
          </p:txBody>
        </p:sp>
        <p:sp>
          <p:nvSpPr>
            <p:cNvPr id="25" name="Freeform 14"/>
            <p:cNvSpPr>
              <a:spLocks/>
            </p:cNvSpPr>
            <p:nvPr/>
          </p:nvSpPr>
          <p:spPr bwMode="auto">
            <a:xfrm>
              <a:off x="8537575" y="3490913"/>
              <a:ext cx="1141413" cy="571500"/>
            </a:xfrm>
            <a:prstGeom prst="rect">
              <a:avLst/>
            </a:prstGeom>
            <a:solidFill>
              <a:schemeClr val="accent3"/>
            </a:solidFill>
            <a:ln>
              <a:noFill/>
            </a:ln>
          </p:spPr>
          <p:txBody>
            <a:bodyPr vert="horz" wrap="none" lIns="0" tIns="0" rIns="0" bIns="0" numCol="1" anchor="ctr" anchorCtr="0" compatLnSpc="1">
              <a:prstTxWarp prst="textNoShape">
                <a:avLst/>
              </a:prstTxWarp>
            </a:bodyPr>
            <a:lstStyle/>
            <a:p>
              <a:pPr algn="ctr">
                <a:lnSpc>
                  <a:spcPct val="90000"/>
                </a:lnSpc>
              </a:pPr>
              <a:r>
                <a:rPr lang="en-US" sz="2800" spc="50" dirty="0">
                  <a:solidFill>
                    <a:schemeClr val="bg1"/>
                  </a:solidFill>
                  <a:latin typeface="+mj-lt"/>
                </a:rPr>
                <a:t>TCP</a:t>
              </a:r>
            </a:p>
          </p:txBody>
        </p:sp>
        <p:sp>
          <p:nvSpPr>
            <p:cNvPr id="26" name="Freeform 15"/>
            <p:cNvSpPr>
              <a:spLocks/>
            </p:cNvSpPr>
            <p:nvPr/>
          </p:nvSpPr>
          <p:spPr bwMode="auto">
            <a:xfrm>
              <a:off x="8537575" y="2633663"/>
              <a:ext cx="1141413" cy="571500"/>
            </a:xfrm>
            <a:prstGeom prst="rect">
              <a:avLst/>
            </a:prstGeom>
            <a:solidFill>
              <a:schemeClr val="accent3"/>
            </a:solidFill>
            <a:ln>
              <a:noFill/>
            </a:ln>
          </p:spPr>
          <p:txBody>
            <a:bodyPr vert="horz" wrap="none" lIns="0" tIns="0" rIns="0" bIns="0" numCol="1" anchor="ctr" anchorCtr="0" compatLnSpc="1">
              <a:prstTxWarp prst="textNoShape">
                <a:avLst/>
              </a:prstTxWarp>
            </a:bodyPr>
            <a:lstStyle/>
            <a:p>
              <a:pPr algn="ctr">
                <a:lnSpc>
                  <a:spcPct val="90000"/>
                </a:lnSpc>
              </a:pPr>
              <a:r>
                <a:rPr lang="en-US" sz="2800" spc="50" dirty="0">
                  <a:solidFill>
                    <a:schemeClr val="bg1"/>
                  </a:solidFill>
                  <a:latin typeface="+mj-lt"/>
                </a:rPr>
                <a:t>SSL</a:t>
              </a:r>
            </a:p>
          </p:txBody>
        </p:sp>
        <p:sp>
          <p:nvSpPr>
            <p:cNvPr id="27" name="Freeform 16"/>
            <p:cNvSpPr>
              <a:spLocks/>
            </p:cNvSpPr>
            <p:nvPr/>
          </p:nvSpPr>
          <p:spPr bwMode="auto">
            <a:xfrm>
              <a:off x="8537575" y="1776413"/>
              <a:ext cx="1141413" cy="571500"/>
            </a:xfrm>
            <a:prstGeom prst="rect">
              <a:avLst/>
            </a:prstGeom>
            <a:solidFill>
              <a:schemeClr val="accent3"/>
            </a:solidFill>
            <a:ln>
              <a:noFill/>
            </a:ln>
          </p:spPr>
          <p:txBody>
            <a:bodyPr vert="horz" wrap="none" lIns="0" tIns="0" rIns="0" bIns="0" numCol="1" anchor="ctr" anchorCtr="0" compatLnSpc="1">
              <a:prstTxWarp prst="textNoShape">
                <a:avLst/>
              </a:prstTxWarp>
            </a:bodyPr>
            <a:lstStyle/>
            <a:p>
              <a:pPr algn="ctr">
                <a:lnSpc>
                  <a:spcPct val="90000"/>
                </a:lnSpc>
              </a:pPr>
              <a:r>
                <a:rPr lang="en-US" sz="2800" spc="50" dirty="0">
                  <a:solidFill>
                    <a:schemeClr val="bg1"/>
                  </a:solidFill>
                  <a:latin typeface="+mj-lt"/>
                </a:rPr>
                <a:t>HTTP</a:t>
              </a:r>
            </a:p>
          </p:txBody>
        </p:sp>
        <p:sp>
          <p:nvSpPr>
            <p:cNvPr id="28" name="Freeform 17"/>
            <p:cNvSpPr>
              <a:spLocks/>
            </p:cNvSpPr>
            <p:nvPr/>
          </p:nvSpPr>
          <p:spPr bwMode="auto">
            <a:xfrm>
              <a:off x="4537075" y="3490913"/>
              <a:ext cx="1143000" cy="571500"/>
            </a:xfrm>
            <a:prstGeom prst="rect">
              <a:avLst/>
            </a:prstGeom>
            <a:solidFill>
              <a:schemeClr val="accent3"/>
            </a:solidFill>
            <a:ln>
              <a:noFill/>
            </a:ln>
          </p:spPr>
          <p:txBody>
            <a:bodyPr vert="horz" wrap="none" lIns="0" tIns="0" rIns="0" bIns="0" numCol="1" anchor="ctr" anchorCtr="0" compatLnSpc="1">
              <a:prstTxWarp prst="textNoShape">
                <a:avLst/>
              </a:prstTxWarp>
            </a:bodyPr>
            <a:lstStyle/>
            <a:p>
              <a:pPr algn="ctr">
                <a:lnSpc>
                  <a:spcPct val="90000"/>
                </a:lnSpc>
              </a:pPr>
              <a:r>
                <a:rPr lang="en-US" sz="2800" spc="50" dirty="0">
                  <a:solidFill>
                    <a:schemeClr val="bg1"/>
                  </a:solidFill>
                  <a:latin typeface="+mj-lt"/>
                </a:rPr>
                <a:t>TCP</a:t>
              </a:r>
            </a:p>
          </p:txBody>
        </p:sp>
        <p:sp>
          <p:nvSpPr>
            <p:cNvPr id="29" name="Freeform 18"/>
            <p:cNvSpPr>
              <a:spLocks/>
            </p:cNvSpPr>
            <p:nvPr/>
          </p:nvSpPr>
          <p:spPr bwMode="auto">
            <a:xfrm>
              <a:off x="4537075" y="2633663"/>
              <a:ext cx="1143000" cy="571500"/>
            </a:xfrm>
            <a:prstGeom prst="rect">
              <a:avLst/>
            </a:prstGeom>
            <a:solidFill>
              <a:schemeClr val="accent3"/>
            </a:solidFill>
            <a:ln>
              <a:noFill/>
            </a:ln>
          </p:spPr>
          <p:txBody>
            <a:bodyPr vert="horz" wrap="none" lIns="0" tIns="0" rIns="0" bIns="0" numCol="1" anchor="ctr" anchorCtr="0" compatLnSpc="1">
              <a:prstTxWarp prst="textNoShape">
                <a:avLst/>
              </a:prstTxWarp>
            </a:bodyPr>
            <a:lstStyle/>
            <a:p>
              <a:pPr algn="ctr">
                <a:lnSpc>
                  <a:spcPct val="90000"/>
                </a:lnSpc>
              </a:pPr>
              <a:r>
                <a:rPr lang="en-US" sz="2800" spc="50" dirty="0">
                  <a:solidFill>
                    <a:schemeClr val="bg1"/>
                  </a:solidFill>
                  <a:latin typeface="+mj-lt"/>
                </a:rPr>
                <a:t>SSL</a:t>
              </a:r>
            </a:p>
          </p:txBody>
        </p:sp>
        <p:sp>
          <p:nvSpPr>
            <p:cNvPr id="30" name="Freeform 19"/>
            <p:cNvSpPr>
              <a:spLocks/>
            </p:cNvSpPr>
            <p:nvPr/>
          </p:nvSpPr>
          <p:spPr bwMode="auto">
            <a:xfrm>
              <a:off x="4537075" y="1776413"/>
              <a:ext cx="1143000" cy="571500"/>
            </a:xfrm>
            <a:prstGeom prst="rect">
              <a:avLst/>
            </a:prstGeom>
            <a:solidFill>
              <a:schemeClr val="accent3"/>
            </a:solidFill>
            <a:ln>
              <a:noFill/>
            </a:ln>
          </p:spPr>
          <p:txBody>
            <a:bodyPr vert="horz" wrap="none" lIns="0" tIns="0" rIns="0" bIns="0" numCol="1" anchor="ctr" anchorCtr="0" compatLnSpc="1">
              <a:prstTxWarp prst="textNoShape">
                <a:avLst/>
              </a:prstTxWarp>
            </a:bodyPr>
            <a:lstStyle/>
            <a:p>
              <a:pPr algn="ctr">
                <a:lnSpc>
                  <a:spcPct val="90000"/>
                </a:lnSpc>
              </a:pPr>
              <a:r>
                <a:rPr lang="en-US" sz="2800" spc="50" dirty="0">
                  <a:solidFill>
                    <a:schemeClr val="bg1"/>
                  </a:solidFill>
                  <a:latin typeface="+mj-lt"/>
                </a:rPr>
                <a:t>HTTP</a:t>
              </a:r>
            </a:p>
          </p:txBody>
        </p:sp>
        <p:sp>
          <p:nvSpPr>
            <p:cNvPr id="31" name="Freeform 20"/>
            <p:cNvSpPr>
              <a:spLocks/>
            </p:cNvSpPr>
            <p:nvPr/>
          </p:nvSpPr>
          <p:spPr bwMode="auto">
            <a:xfrm>
              <a:off x="7406640" y="3490913"/>
              <a:ext cx="1143000" cy="571500"/>
            </a:xfrm>
            <a:prstGeom prst="rect">
              <a:avLst/>
            </a:prstGeom>
            <a:solidFill>
              <a:schemeClr val="accent3">
                <a:alpha val="67000"/>
              </a:schemeClr>
            </a:solidFill>
            <a:ln>
              <a:noFill/>
            </a:ln>
          </p:spPr>
          <p:txBody>
            <a:bodyPr vert="horz" wrap="none" lIns="0" tIns="0" rIns="0" bIns="0" numCol="1" anchor="ctr" anchorCtr="0" compatLnSpc="1">
              <a:prstTxWarp prst="textNoShape">
                <a:avLst/>
              </a:prstTxWarp>
            </a:bodyPr>
            <a:lstStyle/>
            <a:p>
              <a:pPr algn="ctr">
                <a:lnSpc>
                  <a:spcPct val="90000"/>
                </a:lnSpc>
              </a:pPr>
              <a:r>
                <a:rPr lang="en-US" sz="2000" spc="50" dirty="0">
                  <a:solidFill>
                    <a:schemeClr val="bg1"/>
                  </a:solidFill>
                  <a:latin typeface="+mj-lt"/>
                </a:rPr>
                <a:t>iRule</a:t>
              </a:r>
            </a:p>
          </p:txBody>
        </p:sp>
        <p:sp>
          <p:nvSpPr>
            <p:cNvPr id="32" name="Freeform 21"/>
            <p:cNvSpPr>
              <a:spLocks/>
            </p:cNvSpPr>
            <p:nvPr/>
          </p:nvSpPr>
          <p:spPr bwMode="auto">
            <a:xfrm>
              <a:off x="7406640" y="2633663"/>
              <a:ext cx="1143000" cy="571500"/>
            </a:xfrm>
            <a:prstGeom prst="rect">
              <a:avLst/>
            </a:prstGeom>
            <a:solidFill>
              <a:schemeClr val="accent3">
                <a:alpha val="67000"/>
              </a:schemeClr>
            </a:solidFill>
            <a:ln>
              <a:noFill/>
            </a:ln>
          </p:spPr>
          <p:txBody>
            <a:bodyPr vert="horz" wrap="none" lIns="0" tIns="0" rIns="0" bIns="0" numCol="1" anchor="ctr" anchorCtr="0" compatLnSpc="1">
              <a:prstTxWarp prst="textNoShape">
                <a:avLst/>
              </a:prstTxWarp>
            </a:bodyPr>
            <a:lstStyle/>
            <a:p>
              <a:pPr algn="ctr">
                <a:lnSpc>
                  <a:spcPct val="90000"/>
                </a:lnSpc>
              </a:pPr>
              <a:r>
                <a:rPr lang="en-US" sz="2000" spc="50" dirty="0">
                  <a:solidFill>
                    <a:schemeClr val="bg1"/>
                  </a:solidFill>
                  <a:latin typeface="+mj-lt"/>
                </a:rPr>
                <a:t>iRule</a:t>
              </a:r>
            </a:p>
          </p:txBody>
        </p:sp>
        <p:sp>
          <p:nvSpPr>
            <p:cNvPr id="33" name="Freeform 22"/>
            <p:cNvSpPr>
              <a:spLocks/>
            </p:cNvSpPr>
            <p:nvPr/>
          </p:nvSpPr>
          <p:spPr bwMode="auto">
            <a:xfrm>
              <a:off x="7406640" y="1776413"/>
              <a:ext cx="1143000" cy="571500"/>
            </a:xfrm>
            <a:prstGeom prst="rect">
              <a:avLst/>
            </a:prstGeom>
            <a:solidFill>
              <a:schemeClr val="accent3">
                <a:alpha val="67000"/>
              </a:schemeClr>
            </a:solidFill>
            <a:ln>
              <a:noFill/>
            </a:ln>
          </p:spPr>
          <p:txBody>
            <a:bodyPr vert="horz" wrap="none" lIns="0" tIns="0" rIns="0" bIns="0" numCol="1" anchor="ctr" anchorCtr="0" compatLnSpc="1">
              <a:prstTxWarp prst="textNoShape">
                <a:avLst/>
              </a:prstTxWarp>
            </a:bodyPr>
            <a:lstStyle/>
            <a:p>
              <a:pPr algn="ctr">
                <a:lnSpc>
                  <a:spcPct val="90000"/>
                </a:lnSpc>
              </a:pPr>
              <a:r>
                <a:rPr lang="en-US" sz="2000" spc="50" dirty="0">
                  <a:solidFill>
                    <a:schemeClr val="bg1"/>
                  </a:solidFill>
                  <a:latin typeface="+mj-lt"/>
                </a:rPr>
                <a:t>iRule</a:t>
              </a:r>
            </a:p>
          </p:txBody>
        </p:sp>
      </p:grpSp>
      <p:grpSp>
        <p:nvGrpSpPr>
          <p:cNvPr id="10" name="Group 9"/>
          <p:cNvGrpSpPr/>
          <p:nvPr/>
        </p:nvGrpSpPr>
        <p:grpSpPr>
          <a:xfrm>
            <a:off x="2919381" y="1745314"/>
            <a:ext cx="7861395" cy="4554569"/>
            <a:chOff x="2919381" y="1188720"/>
            <a:chExt cx="7861395" cy="4554569"/>
          </a:xfrm>
        </p:grpSpPr>
        <p:sp>
          <p:nvSpPr>
            <p:cNvPr id="34" name="Freeform 23"/>
            <p:cNvSpPr>
              <a:spLocks/>
            </p:cNvSpPr>
            <p:nvPr/>
          </p:nvSpPr>
          <p:spPr bwMode="auto">
            <a:xfrm>
              <a:off x="2919381" y="4286250"/>
              <a:ext cx="950976" cy="952500"/>
            </a:xfrm>
            <a:prstGeom prst="roundRect">
              <a:avLst/>
            </a:prstGeom>
            <a:solidFill>
              <a:schemeClr val="tx2"/>
            </a:solidFill>
            <a:ln>
              <a:noFill/>
            </a:ln>
          </p:spPr>
          <p:txBody>
            <a:bodyPr vert="horz" wrap="none" lIns="0" tIns="0" rIns="0" bIns="0" numCol="1" anchor="ctr" anchorCtr="0" compatLnSpc="1">
              <a:prstTxWarp prst="textNoShape">
                <a:avLst/>
              </a:prstTxWarp>
            </a:bodyPr>
            <a:lstStyle/>
            <a:p>
              <a:pPr algn="ctr">
                <a:lnSpc>
                  <a:spcPct val="90000"/>
                </a:lnSpc>
              </a:pPr>
              <a:endParaRPr lang="en-US" sz="2000" spc="50" dirty="0">
                <a:solidFill>
                  <a:schemeClr val="bg1"/>
                </a:solidFill>
                <a:latin typeface="+mj-lt"/>
              </a:endParaRPr>
            </a:p>
          </p:txBody>
        </p:sp>
        <p:sp>
          <p:nvSpPr>
            <p:cNvPr id="74" name="Freeform 6"/>
            <p:cNvSpPr>
              <a:spLocks noChangeAspect="1" noEditPoints="1"/>
            </p:cNvSpPr>
            <p:nvPr/>
          </p:nvSpPr>
          <p:spPr bwMode="auto">
            <a:xfrm>
              <a:off x="3120549" y="4517986"/>
              <a:ext cx="548640" cy="489029"/>
            </a:xfrm>
            <a:custGeom>
              <a:avLst/>
              <a:gdLst>
                <a:gd name="T0" fmla="*/ 152 w 994"/>
                <a:gd name="T1" fmla="*/ 173 h 886"/>
                <a:gd name="T2" fmla="*/ 173 w 994"/>
                <a:gd name="T3" fmla="*/ 21 h 886"/>
                <a:gd name="T4" fmla="*/ 21 w 994"/>
                <a:gd name="T5" fmla="*/ 0 h 886"/>
                <a:gd name="T6" fmla="*/ 0 w 994"/>
                <a:gd name="T7" fmla="*/ 152 h 886"/>
                <a:gd name="T8" fmla="*/ 21 w 994"/>
                <a:gd name="T9" fmla="*/ 648 h 886"/>
                <a:gd name="T10" fmla="*/ 173 w 994"/>
                <a:gd name="T11" fmla="*/ 627 h 886"/>
                <a:gd name="T12" fmla="*/ 152 w 994"/>
                <a:gd name="T13" fmla="*/ 475 h 886"/>
                <a:gd name="T14" fmla="*/ 0 w 994"/>
                <a:gd name="T15" fmla="*/ 496 h 886"/>
                <a:gd name="T16" fmla="*/ 21 w 994"/>
                <a:gd name="T17" fmla="*/ 648 h 886"/>
                <a:gd name="T18" fmla="*/ 325 w 994"/>
                <a:gd name="T19" fmla="*/ 411 h 886"/>
                <a:gd name="T20" fmla="*/ 346 w 994"/>
                <a:gd name="T21" fmla="*/ 259 h 886"/>
                <a:gd name="T22" fmla="*/ 21 w 994"/>
                <a:gd name="T23" fmla="*/ 238 h 886"/>
                <a:gd name="T24" fmla="*/ 0 w 994"/>
                <a:gd name="T25" fmla="*/ 390 h 886"/>
                <a:gd name="T26" fmla="*/ 259 w 994"/>
                <a:gd name="T27" fmla="*/ 475 h 886"/>
                <a:gd name="T28" fmla="*/ 238 w 994"/>
                <a:gd name="T29" fmla="*/ 627 h 886"/>
                <a:gd name="T30" fmla="*/ 563 w 994"/>
                <a:gd name="T31" fmla="*/ 648 h 886"/>
                <a:gd name="T32" fmla="*/ 583 w 994"/>
                <a:gd name="T33" fmla="*/ 496 h 886"/>
                <a:gd name="T34" fmla="*/ 259 w 994"/>
                <a:gd name="T35" fmla="*/ 475 h 886"/>
                <a:gd name="T36" fmla="*/ 563 w 994"/>
                <a:gd name="T37" fmla="*/ 173 h 886"/>
                <a:gd name="T38" fmla="*/ 583 w 994"/>
                <a:gd name="T39" fmla="*/ 21 h 886"/>
                <a:gd name="T40" fmla="*/ 259 w 994"/>
                <a:gd name="T41" fmla="*/ 0 h 886"/>
                <a:gd name="T42" fmla="*/ 238 w 994"/>
                <a:gd name="T43" fmla="*/ 152 h 886"/>
                <a:gd name="T44" fmla="*/ 756 w 994"/>
                <a:gd name="T45" fmla="*/ 390 h 886"/>
                <a:gd name="T46" fmla="*/ 735 w 994"/>
                <a:gd name="T47" fmla="*/ 238 h 886"/>
                <a:gd name="T48" fmla="*/ 411 w 994"/>
                <a:gd name="T49" fmla="*/ 259 h 886"/>
                <a:gd name="T50" fmla="*/ 431 w 994"/>
                <a:gd name="T51" fmla="*/ 411 h 886"/>
                <a:gd name="T52" fmla="*/ 756 w 994"/>
                <a:gd name="T53" fmla="*/ 390 h 886"/>
                <a:gd name="T54" fmla="*/ 669 w 994"/>
                <a:gd name="T55" fmla="*/ 475 h 886"/>
                <a:gd name="T56" fmla="*/ 648 w 994"/>
                <a:gd name="T57" fmla="*/ 627 h 886"/>
                <a:gd name="T58" fmla="*/ 973 w 994"/>
                <a:gd name="T59" fmla="*/ 648 h 886"/>
                <a:gd name="T60" fmla="*/ 994 w 994"/>
                <a:gd name="T61" fmla="*/ 496 h 886"/>
                <a:gd name="T62" fmla="*/ 973 w 994"/>
                <a:gd name="T63" fmla="*/ 238 h 886"/>
                <a:gd name="T64" fmla="*/ 821 w 994"/>
                <a:gd name="T65" fmla="*/ 259 h 886"/>
                <a:gd name="T66" fmla="*/ 842 w 994"/>
                <a:gd name="T67" fmla="*/ 411 h 886"/>
                <a:gd name="T68" fmla="*/ 994 w 994"/>
                <a:gd name="T69" fmla="*/ 390 h 886"/>
                <a:gd name="T70" fmla="*/ 973 w 994"/>
                <a:gd name="T71" fmla="*/ 238 h 886"/>
                <a:gd name="T72" fmla="*/ 669 w 994"/>
                <a:gd name="T73" fmla="*/ 0 h 886"/>
                <a:gd name="T74" fmla="*/ 648 w 994"/>
                <a:gd name="T75" fmla="*/ 152 h 886"/>
                <a:gd name="T76" fmla="*/ 973 w 994"/>
                <a:gd name="T77" fmla="*/ 173 h 886"/>
                <a:gd name="T78" fmla="*/ 994 w 994"/>
                <a:gd name="T79" fmla="*/ 21 h 886"/>
                <a:gd name="T80" fmla="*/ 735 w 994"/>
                <a:gd name="T81" fmla="*/ 713 h 886"/>
                <a:gd name="T82" fmla="*/ 411 w 994"/>
                <a:gd name="T83" fmla="*/ 734 h 886"/>
                <a:gd name="T84" fmla="*/ 431 w 994"/>
                <a:gd name="T85" fmla="*/ 886 h 886"/>
                <a:gd name="T86" fmla="*/ 756 w 994"/>
                <a:gd name="T87" fmla="*/ 865 h 886"/>
                <a:gd name="T88" fmla="*/ 735 w 994"/>
                <a:gd name="T89" fmla="*/ 713 h 886"/>
                <a:gd name="T90" fmla="*/ 842 w 994"/>
                <a:gd name="T91" fmla="*/ 713 h 886"/>
                <a:gd name="T92" fmla="*/ 821 w 994"/>
                <a:gd name="T93" fmla="*/ 865 h 886"/>
                <a:gd name="T94" fmla="*/ 973 w 994"/>
                <a:gd name="T95" fmla="*/ 886 h 886"/>
                <a:gd name="T96" fmla="*/ 994 w 994"/>
                <a:gd name="T97" fmla="*/ 734 h 886"/>
                <a:gd name="T98" fmla="*/ 325 w 994"/>
                <a:gd name="T99" fmla="*/ 713 h 886"/>
                <a:gd name="T100" fmla="*/ 0 w 994"/>
                <a:gd name="T101" fmla="*/ 734 h 886"/>
                <a:gd name="T102" fmla="*/ 21 w 994"/>
                <a:gd name="T103" fmla="*/ 886 h 886"/>
                <a:gd name="T104" fmla="*/ 346 w 994"/>
                <a:gd name="T105" fmla="*/ 865 h 886"/>
                <a:gd name="T106" fmla="*/ 325 w 994"/>
                <a:gd name="T107" fmla="*/ 71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886">
                  <a:moveTo>
                    <a:pt x="21" y="173"/>
                  </a:moveTo>
                  <a:cubicBezTo>
                    <a:pt x="152" y="173"/>
                    <a:pt x="152" y="173"/>
                    <a:pt x="152" y="173"/>
                  </a:cubicBezTo>
                  <a:cubicBezTo>
                    <a:pt x="164" y="173"/>
                    <a:pt x="173" y="164"/>
                    <a:pt x="173" y="152"/>
                  </a:cubicBezTo>
                  <a:cubicBezTo>
                    <a:pt x="173" y="21"/>
                    <a:pt x="173" y="21"/>
                    <a:pt x="173" y="21"/>
                  </a:cubicBezTo>
                  <a:cubicBezTo>
                    <a:pt x="173" y="10"/>
                    <a:pt x="164" y="0"/>
                    <a:pt x="152" y="0"/>
                  </a:cubicBezTo>
                  <a:cubicBezTo>
                    <a:pt x="21" y="0"/>
                    <a:pt x="21" y="0"/>
                    <a:pt x="21" y="0"/>
                  </a:cubicBezTo>
                  <a:cubicBezTo>
                    <a:pt x="10" y="0"/>
                    <a:pt x="0" y="10"/>
                    <a:pt x="0" y="21"/>
                  </a:cubicBezTo>
                  <a:cubicBezTo>
                    <a:pt x="0" y="152"/>
                    <a:pt x="0" y="152"/>
                    <a:pt x="0" y="152"/>
                  </a:cubicBezTo>
                  <a:cubicBezTo>
                    <a:pt x="0" y="164"/>
                    <a:pt x="10" y="173"/>
                    <a:pt x="21" y="173"/>
                  </a:cubicBezTo>
                  <a:close/>
                  <a:moveTo>
                    <a:pt x="21" y="648"/>
                  </a:moveTo>
                  <a:cubicBezTo>
                    <a:pt x="152" y="648"/>
                    <a:pt x="152" y="648"/>
                    <a:pt x="152" y="648"/>
                  </a:cubicBezTo>
                  <a:cubicBezTo>
                    <a:pt x="164" y="648"/>
                    <a:pt x="173" y="639"/>
                    <a:pt x="173" y="627"/>
                  </a:cubicBezTo>
                  <a:cubicBezTo>
                    <a:pt x="173" y="496"/>
                    <a:pt x="173" y="496"/>
                    <a:pt x="173" y="496"/>
                  </a:cubicBezTo>
                  <a:cubicBezTo>
                    <a:pt x="173" y="485"/>
                    <a:pt x="164" y="475"/>
                    <a:pt x="152" y="475"/>
                  </a:cubicBezTo>
                  <a:cubicBezTo>
                    <a:pt x="21" y="475"/>
                    <a:pt x="21" y="475"/>
                    <a:pt x="21" y="475"/>
                  </a:cubicBezTo>
                  <a:cubicBezTo>
                    <a:pt x="10" y="475"/>
                    <a:pt x="0" y="485"/>
                    <a:pt x="0" y="496"/>
                  </a:cubicBezTo>
                  <a:cubicBezTo>
                    <a:pt x="0" y="627"/>
                    <a:pt x="0" y="627"/>
                    <a:pt x="0" y="627"/>
                  </a:cubicBezTo>
                  <a:cubicBezTo>
                    <a:pt x="0" y="639"/>
                    <a:pt x="10" y="648"/>
                    <a:pt x="21" y="648"/>
                  </a:cubicBezTo>
                  <a:close/>
                  <a:moveTo>
                    <a:pt x="21" y="411"/>
                  </a:moveTo>
                  <a:cubicBezTo>
                    <a:pt x="325" y="411"/>
                    <a:pt x="325" y="411"/>
                    <a:pt x="325" y="411"/>
                  </a:cubicBezTo>
                  <a:cubicBezTo>
                    <a:pt x="337" y="411"/>
                    <a:pt x="346" y="401"/>
                    <a:pt x="346" y="390"/>
                  </a:cubicBezTo>
                  <a:cubicBezTo>
                    <a:pt x="346" y="259"/>
                    <a:pt x="346" y="259"/>
                    <a:pt x="346" y="259"/>
                  </a:cubicBezTo>
                  <a:cubicBezTo>
                    <a:pt x="346" y="247"/>
                    <a:pt x="337" y="238"/>
                    <a:pt x="325" y="238"/>
                  </a:cubicBezTo>
                  <a:cubicBezTo>
                    <a:pt x="21" y="238"/>
                    <a:pt x="21" y="238"/>
                    <a:pt x="21" y="238"/>
                  </a:cubicBezTo>
                  <a:cubicBezTo>
                    <a:pt x="10" y="238"/>
                    <a:pt x="0" y="247"/>
                    <a:pt x="0" y="259"/>
                  </a:cubicBezTo>
                  <a:cubicBezTo>
                    <a:pt x="0" y="390"/>
                    <a:pt x="0" y="390"/>
                    <a:pt x="0" y="390"/>
                  </a:cubicBezTo>
                  <a:cubicBezTo>
                    <a:pt x="0" y="401"/>
                    <a:pt x="10" y="411"/>
                    <a:pt x="21" y="411"/>
                  </a:cubicBezTo>
                  <a:close/>
                  <a:moveTo>
                    <a:pt x="259" y="475"/>
                  </a:moveTo>
                  <a:cubicBezTo>
                    <a:pt x="247" y="475"/>
                    <a:pt x="238" y="485"/>
                    <a:pt x="238" y="496"/>
                  </a:cubicBezTo>
                  <a:cubicBezTo>
                    <a:pt x="238" y="627"/>
                    <a:pt x="238" y="627"/>
                    <a:pt x="238" y="627"/>
                  </a:cubicBezTo>
                  <a:cubicBezTo>
                    <a:pt x="238" y="639"/>
                    <a:pt x="247" y="648"/>
                    <a:pt x="259" y="648"/>
                  </a:cubicBezTo>
                  <a:cubicBezTo>
                    <a:pt x="563" y="648"/>
                    <a:pt x="563" y="648"/>
                    <a:pt x="563" y="648"/>
                  </a:cubicBezTo>
                  <a:cubicBezTo>
                    <a:pt x="574" y="648"/>
                    <a:pt x="583" y="639"/>
                    <a:pt x="583" y="627"/>
                  </a:cubicBezTo>
                  <a:cubicBezTo>
                    <a:pt x="583" y="496"/>
                    <a:pt x="583" y="496"/>
                    <a:pt x="583" y="496"/>
                  </a:cubicBezTo>
                  <a:cubicBezTo>
                    <a:pt x="583" y="485"/>
                    <a:pt x="574" y="475"/>
                    <a:pt x="563" y="475"/>
                  </a:cubicBezTo>
                  <a:lnTo>
                    <a:pt x="259" y="475"/>
                  </a:lnTo>
                  <a:close/>
                  <a:moveTo>
                    <a:pt x="259" y="173"/>
                  </a:moveTo>
                  <a:cubicBezTo>
                    <a:pt x="563" y="173"/>
                    <a:pt x="563" y="173"/>
                    <a:pt x="563" y="173"/>
                  </a:cubicBezTo>
                  <a:cubicBezTo>
                    <a:pt x="574" y="173"/>
                    <a:pt x="583" y="164"/>
                    <a:pt x="583" y="152"/>
                  </a:cubicBezTo>
                  <a:cubicBezTo>
                    <a:pt x="583" y="21"/>
                    <a:pt x="583" y="21"/>
                    <a:pt x="583" y="21"/>
                  </a:cubicBezTo>
                  <a:cubicBezTo>
                    <a:pt x="583" y="10"/>
                    <a:pt x="574" y="0"/>
                    <a:pt x="563" y="0"/>
                  </a:cubicBezTo>
                  <a:cubicBezTo>
                    <a:pt x="259" y="0"/>
                    <a:pt x="259" y="0"/>
                    <a:pt x="259" y="0"/>
                  </a:cubicBezTo>
                  <a:cubicBezTo>
                    <a:pt x="247" y="0"/>
                    <a:pt x="238" y="10"/>
                    <a:pt x="238" y="21"/>
                  </a:cubicBezTo>
                  <a:cubicBezTo>
                    <a:pt x="238" y="152"/>
                    <a:pt x="238" y="152"/>
                    <a:pt x="238" y="152"/>
                  </a:cubicBezTo>
                  <a:cubicBezTo>
                    <a:pt x="238" y="164"/>
                    <a:pt x="247" y="173"/>
                    <a:pt x="259" y="173"/>
                  </a:cubicBezTo>
                  <a:close/>
                  <a:moveTo>
                    <a:pt x="756" y="390"/>
                  </a:moveTo>
                  <a:cubicBezTo>
                    <a:pt x="756" y="259"/>
                    <a:pt x="756" y="259"/>
                    <a:pt x="756" y="259"/>
                  </a:cubicBezTo>
                  <a:cubicBezTo>
                    <a:pt x="756" y="247"/>
                    <a:pt x="747" y="238"/>
                    <a:pt x="735" y="238"/>
                  </a:cubicBezTo>
                  <a:cubicBezTo>
                    <a:pt x="431" y="238"/>
                    <a:pt x="431" y="238"/>
                    <a:pt x="431" y="238"/>
                  </a:cubicBezTo>
                  <a:cubicBezTo>
                    <a:pt x="420" y="238"/>
                    <a:pt x="411" y="247"/>
                    <a:pt x="411" y="259"/>
                  </a:cubicBezTo>
                  <a:cubicBezTo>
                    <a:pt x="411" y="390"/>
                    <a:pt x="411" y="390"/>
                    <a:pt x="411" y="390"/>
                  </a:cubicBezTo>
                  <a:cubicBezTo>
                    <a:pt x="411" y="401"/>
                    <a:pt x="420" y="411"/>
                    <a:pt x="431" y="411"/>
                  </a:cubicBezTo>
                  <a:cubicBezTo>
                    <a:pt x="735" y="411"/>
                    <a:pt x="735" y="411"/>
                    <a:pt x="735" y="411"/>
                  </a:cubicBezTo>
                  <a:cubicBezTo>
                    <a:pt x="747" y="411"/>
                    <a:pt x="756" y="401"/>
                    <a:pt x="756" y="390"/>
                  </a:cubicBezTo>
                  <a:close/>
                  <a:moveTo>
                    <a:pt x="973" y="475"/>
                  </a:moveTo>
                  <a:cubicBezTo>
                    <a:pt x="669" y="475"/>
                    <a:pt x="669" y="475"/>
                    <a:pt x="669" y="475"/>
                  </a:cubicBezTo>
                  <a:cubicBezTo>
                    <a:pt x="657" y="475"/>
                    <a:pt x="648" y="485"/>
                    <a:pt x="648" y="496"/>
                  </a:cubicBezTo>
                  <a:cubicBezTo>
                    <a:pt x="648" y="627"/>
                    <a:pt x="648" y="627"/>
                    <a:pt x="648" y="627"/>
                  </a:cubicBezTo>
                  <a:cubicBezTo>
                    <a:pt x="648" y="639"/>
                    <a:pt x="657" y="648"/>
                    <a:pt x="669" y="648"/>
                  </a:cubicBezTo>
                  <a:cubicBezTo>
                    <a:pt x="973" y="648"/>
                    <a:pt x="973" y="648"/>
                    <a:pt x="973" y="648"/>
                  </a:cubicBezTo>
                  <a:cubicBezTo>
                    <a:pt x="984" y="648"/>
                    <a:pt x="994" y="639"/>
                    <a:pt x="994" y="627"/>
                  </a:cubicBezTo>
                  <a:cubicBezTo>
                    <a:pt x="994" y="496"/>
                    <a:pt x="994" y="496"/>
                    <a:pt x="994" y="496"/>
                  </a:cubicBezTo>
                  <a:cubicBezTo>
                    <a:pt x="994" y="485"/>
                    <a:pt x="984" y="475"/>
                    <a:pt x="973" y="475"/>
                  </a:cubicBezTo>
                  <a:close/>
                  <a:moveTo>
                    <a:pt x="973" y="238"/>
                  </a:moveTo>
                  <a:cubicBezTo>
                    <a:pt x="842" y="238"/>
                    <a:pt x="842" y="238"/>
                    <a:pt x="842" y="238"/>
                  </a:cubicBezTo>
                  <a:cubicBezTo>
                    <a:pt x="830" y="238"/>
                    <a:pt x="821" y="247"/>
                    <a:pt x="821" y="259"/>
                  </a:cubicBezTo>
                  <a:cubicBezTo>
                    <a:pt x="821" y="390"/>
                    <a:pt x="821" y="390"/>
                    <a:pt x="821" y="390"/>
                  </a:cubicBezTo>
                  <a:cubicBezTo>
                    <a:pt x="821" y="401"/>
                    <a:pt x="830" y="411"/>
                    <a:pt x="842" y="411"/>
                  </a:cubicBezTo>
                  <a:cubicBezTo>
                    <a:pt x="973" y="411"/>
                    <a:pt x="973" y="411"/>
                    <a:pt x="973" y="411"/>
                  </a:cubicBezTo>
                  <a:cubicBezTo>
                    <a:pt x="984" y="411"/>
                    <a:pt x="994" y="401"/>
                    <a:pt x="994" y="390"/>
                  </a:cubicBezTo>
                  <a:cubicBezTo>
                    <a:pt x="994" y="259"/>
                    <a:pt x="994" y="259"/>
                    <a:pt x="994" y="259"/>
                  </a:cubicBezTo>
                  <a:cubicBezTo>
                    <a:pt x="994" y="247"/>
                    <a:pt x="984" y="238"/>
                    <a:pt x="973" y="238"/>
                  </a:cubicBezTo>
                  <a:close/>
                  <a:moveTo>
                    <a:pt x="973" y="0"/>
                  </a:moveTo>
                  <a:cubicBezTo>
                    <a:pt x="669" y="0"/>
                    <a:pt x="669" y="0"/>
                    <a:pt x="669" y="0"/>
                  </a:cubicBezTo>
                  <a:cubicBezTo>
                    <a:pt x="657" y="0"/>
                    <a:pt x="648" y="10"/>
                    <a:pt x="648" y="21"/>
                  </a:cubicBezTo>
                  <a:cubicBezTo>
                    <a:pt x="648" y="152"/>
                    <a:pt x="648" y="152"/>
                    <a:pt x="648" y="152"/>
                  </a:cubicBezTo>
                  <a:cubicBezTo>
                    <a:pt x="648" y="164"/>
                    <a:pt x="657" y="173"/>
                    <a:pt x="669" y="173"/>
                  </a:cubicBezTo>
                  <a:cubicBezTo>
                    <a:pt x="973" y="173"/>
                    <a:pt x="973" y="173"/>
                    <a:pt x="973" y="173"/>
                  </a:cubicBezTo>
                  <a:cubicBezTo>
                    <a:pt x="984" y="173"/>
                    <a:pt x="994" y="164"/>
                    <a:pt x="994" y="152"/>
                  </a:cubicBezTo>
                  <a:cubicBezTo>
                    <a:pt x="994" y="21"/>
                    <a:pt x="994" y="21"/>
                    <a:pt x="994" y="21"/>
                  </a:cubicBezTo>
                  <a:cubicBezTo>
                    <a:pt x="994" y="10"/>
                    <a:pt x="984" y="0"/>
                    <a:pt x="973" y="0"/>
                  </a:cubicBezTo>
                  <a:close/>
                  <a:moveTo>
                    <a:pt x="735" y="713"/>
                  </a:moveTo>
                  <a:cubicBezTo>
                    <a:pt x="431" y="713"/>
                    <a:pt x="431" y="713"/>
                    <a:pt x="431" y="713"/>
                  </a:cubicBezTo>
                  <a:cubicBezTo>
                    <a:pt x="420" y="713"/>
                    <a:pt x="411" y="722"/>
                    <a:pt x="411" y="734"/>
                  </a:cubicBezTo>
                  <a:cubicBezTo>
                    <a:pt x="411" y="865"/>
                    <a:pt x="411" y="865"/>
                    <a:pt x="411" y="865"/>
                  </a:cubicBezTo>
                  <a:cubicBezTo>
                    <a:pt x="411" y="876"/>
                    <a:pt x="420" y="886"/>
                    <a:pt x="431" y="886"/>
                  </a:cubicBezTo>
                  <a:cubicBezTo>
                    <a:pt x="735" y="886"/>
                    <a:pt x="735" y="886"/>
                    <a:pt x="735" y="886"/>
                  </a:cubicBezTo>
                  <a:cubicBezTo>
                    <a:pt x="747" y="886"/>
                    <a:pt x="756" y="876"/>
                    <a:pt x="756" y="865"/>
                  </a:cubicBezTo>
                  <a:cubicBezTo>
                    <a:pt x="756" y="734"/>
                    <a:pt x="756" y="734"/>
                    <a:pt x="756" y="734"/>
                  </a:cubicBezTo>
                  <a:cubicBezTo>
                    <a:pt x="756" y="722"/>
                    <a:pt x="747" y="713"/>
                    <a:pt x="735" y="713"/>
                  </a:cubicBezTo>
                  <a:close/>
                  <a:moveTo>
                    <a:pt x="973" y="713"/>
                  </a:moveTo>
                  <a:cubicBezTo>
                    <a:pt x="842" y="713"/>
                    <a:pt x="842" y="713"/>
                    <a:pt x="842" y="713"/>
                  </a:cubicBezTo>
                  <a:cubicBezTo>
                    <a:pt x="830" y="713"/>
                    <a:pt x="821" y="722"/>
                    <a:pt x="821" y="734"/>
                  </a:cubicBezTo>
                  <a:cubicBezTo>
                    <a:pt x="821" y="865"/>
                    <a:pt x="821" y="865"/>
                    <a:pt x="821" y="865"/>
                  </a:cubicBezTo>
                  <a:cubicBezTo>
                    <a:pt x="821" y="876"/>
                    <a:pt x="830" y="886"/>
                    <a:pt x="842" y="886"/>
                  </a:cubicBezTo>
                  <a:cubicBezTo>
                    <a:pt x="973" y="886"/>
                    <a:pt x="973" y="886"/>
                    <a:pt x="973" y="886"/>
                  </a:cubicBezTo>
                  <a:cubicBezTo>
                    <a:pt x="984" y="886"/>
                    <a:pt x="994" y="876"/>
                    <a:pt x="994" y="865"/>
                  </a:cubicBezTo>
                  <a:cubicBezTo>
                    <a:pt x="994" y="734"/>
                    <a:pt x="994" y="734"/>
                    <a:pt x="994" y="734"/>
                  </a:cubicBezTo>
                  <a:cubicBezTo>
                    <a:pt x="994" y="722"/>
                    <a:pt x="984" y="713"/>
                    <a:pt x="973" y="713"/>
                  </a:cubicBezTo>
                  <a:close/>
                  <a:moveTo>
                    <a:pt x="325" y="713"/>
                  </a:moveTo>
                  <a:cubicBezTo>
                    <a:pt x="21" y="713"/>
                    <a:pt x="21" y="713"/>
                    <a:pt x="21" y="713"/>
                  </a:cubicBezTo>
                  <a:cubicBezTo>
                    <a:pt x="10" y="713"/>
                    <a:pt x="0" y="722"/>
                    <a:pt x="0" y="734"/>
                  </a:cubicBezTo>
                  <a:cubicBezTo>
                    <a:pt x="0" y="865"/>
                    <a:pt x="0" y="865"/>
                    <a:pt x="0" y="865"/>
                  </a:cubicBezTo>
                  <a:cubicBezTo>
                    <a:pt x="0" y="876"/>
                    <a:pt x="10" y="886"/>
                    <a:pt x="21" y="886"/>
                  </a:cubicBezTo>
                  <a:cubicBezTo>
                    <a:pt x="325" y="886"/>
                    <a:pt x="325" y="886"/>
                    <a:pt x="325" y="886"/>
                  </a:cubicBezTo>
                  <a:cubicBezTo>
                    <a:pt x="337" y="886"/>
                    <a:pt x="346" y="876"/>
                    <a:pt x="346" y="865"/>
                  </a:cubicBezTo>
                  <a:cubicBezTo>
                    <a:pt x="346" y="734"/>
                    <a:pt x="346" y="734"/>
                    <a:pt x="346" y="734"/>
                  </a:cubicBezTo>
                  <a:cubicBezTo>
                    <a:pt x="346" y="722"/>
                    <a:pt x="337" y="713"/>
                    <a:pt x="325" y="7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TextBox 47"/>
            <p:cNvSpPr txBox="1"/>
            <p:nvPr/>
          </p:nvSpPr>
          <p:spPr>
            <a:xfrm>
              <a:off x="2937669" y="5377529"/>
              <a:ext cx="914400" cy="365760"/>
            </a:xfrm>
            <a:prstGeom prst="rect">
              <a:avLst/>
            </a:prstGeom>
            <a:noFill/>
          </p:spPr>
          <p:txBody>
            <a:bodyPr wrap="none" lIns="0" tIns="0" rIns="0" bIns="0" rtlCol="0" anchor="t">
              <a:noAutofit/>
            </a:bodyPr>
            <a:lstStyle/>
            <a:p>
              <a:pPr algn="ctr">
                <a:lnSpc>
                  <a:spcPct val="85000"/>
                </a:lnSpc>
              </a:pPr>
              <a:r>
                <a:rPr lang="en-US" kern="1200" dirty="0">
                  <a:solidFill>
                    <a:schemeClr val="tx2"/>
                  </a:solidFill>
                  <a:cs typeface="Franklin Gothic Book"/>
                </a:rPr>
                <a:t>Network</a:t>
              </a:r>
              <a:br>
                <a:rPr lang="en-US" kern="1200" dirty="0">
                  <a:solidFill>
                    <a:schemeClr val="tx2"/>
                  </a:solidFill>
                  <a:cs typeface="Franklin Gothic Book"/>
                </a:rPr>
              </a:br>
              <a:r>
                <a:rPr lang="en-US" kern="1200" dirty="0">
                  <a:solidFill>
                    <a:schemeClr val="tx2"/>
                  </a:solidFill>
                  <a:cs typeface="Franklin Gothic Book"/>
                </a:rPr>
                <a:t>Firewall</a:t>
              </a:r>
            </a:p>
          </p:txBody>
        </p:sp>
        <p:grpSp>
          <p:nvGrpSpPr>
            <p:cNvPr id="5" name="Group 4"/>
            <p:cNvGrpSpPr/>
            <p:nvPr/>
          </p:nvGrpSpPr>
          <p:grpSpPr>
            <a:xfrm>
              <a:off x="3438144" y="1188720"/>
              <a:ext cx="822960" cy="1159193"/>
              <a:chOff x="3751326" y="1188720"/>
              <a:chExt cx="822960" cy="1159193"/>
            </a:xfrm>
          </p:grpSpPr>
          <p:sp>
            <p:nvSpPr>
              <p:cNvPr id="21" name="Freeform 10"/>
              <p:cNvSpPr>
                <a:spLocks/>
              </p:cNvSpPr>
              <p:nvPr/>
            </p:nvSpPr>
            <p:spPr bwMode="auto">
              <a:xfrm>
                <a:off x="3824478" y="1776413"/>
                <a:ext cx="676656" cy="571500"/>
              </a:xfrm>
              <a:prstGeom prst="roundRect">
                <a:avLst/>
              </a:prstGeom>
              <a:solidFill>
                <a:schemeClr val="tx2"/>
              </a:solidFill>
              <a:ln>
                <a:noFill/>
              </a:ln>
            </p:spPr>
            <p:txBody>
              <a:bodyPr vert="horz" wrap="none" lIns="0" tIns="0" rIns="0" bIns="0" numCol="1" anchor="ctr" anchorCtr="0" compatLnSpc="1">
                <a:prstTxWarp prst="textNoShape">
                  <a:avLst/>
                </a:prstTxWarp>
              </a:bodyPr>
              <a:lstStyle/>
              <a:p>
                <a:pPr algn="ctr">
                  <a:lnSpc>
                    <a:spcPct val="90000"/>
                  </a:lnSpc>
                </a:pPr>
                <a:endParaRPr lang="en-US" sz="2000" spc="50" dirty="0">
                  <a:solidFill>
                    <a:schemeClr val="bg1"/>
                  </a:solidFill>
                  <a:latin typeface="+mj-lt"/>
                </a:endParaRPr>
              </a:p>
            </p:txBody>
          </p:sp>
          <p:sp>
            <p:nvSpPr>
              <p:cNvPr id="36" name="Freeform 19"/>
              <p:cNvSpPr>
                <a:spLocks/>
              </p:cNvSpPr>
              <p:nvPr/>
            </p:nvSpPr>
            <p:spPr bwMode="auto">
              <a:xfrm>
                <a:off x="3751326" y="1188720"/>
                <a:ext cx="822960" cy="457200"/>
              </a:xfrm>
              <a:prstGeom prst="rect">
                <a:avLst/>
              </a:prstGeom>
              <a:noFill/>
            </p:spPr>
            <p:txBody>
              <a:bodyPr wrap="none" lIns="0" tIns="0" rIns="0" bIns="0" rtlCol="0" anchor="b">
                <a:noAutofit/>
              </a:bodyPr>
              <a:lstStyle/>
              <a:p>
                <a:pPr algn="ctr">
                  <a:lnSpc>
                    <a:spcPct val="85000"/>
                  </a:lnSpc>
                </a:pPr>
                <a:r>
                  <a:rPr lang="en-US" dirty="0">
                    <a:solidFill>
                      <a:schemeClr val="tx2"/>
                    </a:solidFill>
                    <a:cs typeface="Franklin Gothic Book"/>
                  </a:rPr>
                  <a:t>WAF</a:t>
                </a:r>
              </a:p>
            </p:txBody>
          </p:sp>
          <p:sp>
            <p:nvSpPr>
              <p:cNvPr id="49" name="Freeform 6"/>
              <p:cNvSpPr>
                <a:spLocks noChangeAspect="1" noEditPoints="1"/>
              </p:cNvSpPr>
              <p:nvPr/>
            </p:nvSpPr>
            <p:spPr bwMode="auto">
              <a:xfrm>
                <a:off x="3934206" y="1858401"/>
                <a:ext cx="457200" cy="407524"/>
              </a:xfrm>
              <a:custGeom>
                <a:avLst/>
                <a:gdLst>
                  <a:gd name="T0" fmla="*/ 152 w 994"/>
                  <a:gd name="T1" fmla="*/ 173 h 886"/>
                  <a:gd name="T2" fmla="*/ 173 w 994"/>
                  <a:gd name="T3" fmla="*/ 21 h 886"/>
                  <a:gd name="T4" fmla="*/ 21 w 994"/>
                  <a:gd name="T5" fmla="*/ 0 h 886"/>
                  <a:gd name="T6" fmla="*/ 0 w 994"/>
                  <a:gd name="T7" fmla="*/ 152 h 886"/>
                  <a:gd name="T8" fmla="*/ 21 w 994"/>
                  <a:gd name="T9" fmla="*/ 648 h 886"/>
                  <a:gd name="T10" fmla="*/ 173 w 994"/>
                  <a:gd name="T11" fmla="*/ 627 h 886"/>
                  <a:gd name="T12" fmla="*/ 152 w 994"/>
                  <a:gd name="T13" fmla="*/ 475 h 886"/>
                  <a:gd name="T14" fmla="*/ 0 w 994"/>
                  <a:gd name="T15" fmla="*/ 496 h 886"/>
                  <a:gd name="T16" fmla="*/ 21 w 994"/>
                  <a:gd name="T17" fmla="*/ 648 h 886"/>
                  <a:gd name="T18" fmla="*/ 325 w 994"/>
                  <a:gd name="T19" fmla="*/ 411 h 886"/>
                  <a:gd name="T20" fmla="*/ 346 w 994"/>
                  <a:gd name="T21" fmla="*/ 259 h 886"/>
                  <a:gd name="T22" fmla="*/ 21 w 994"/>
                  <a:gd name="T23" fmla="*/ 238 h 886"/>
                  <a:gd name="T24" fmla="*/ 0 w 994"/>
                  <a:gd name="T25" fmla="*/ 390 h 886"/>
                  <a:gd name="T26" fmla="*/ 259 w 994"/>
                  <a:gd name="T27" fmla="*/ 475 h 886"/>
                  <a:gd name="T28" fmla="*/ 238 w 994"/>
                  <a:gd name="T29" fmla="*/ 627 h 886"/>
                  <a:gd name="T30" fmla="*/ 563 w 994"/>
                  <a:gd name="T31" fmla="*/ 648 h 886"/>
                  <a:gd name="T32" fmla="*/ 583 w 994"/>
                  <a:gd name="T33" fmla="*/ 496 h 886"/>
                  <a:gd name="T34" fmla="*/ 259 w 994"/>
                  <a:gd name="T35" fmla="*/ 475 h 886"/>
                  <a:gd name="T36" fmla="*/ 563 w 994"/>
                  <a:gd name="T37" fmla="*/ 173 h 886"/>
                  <a:gd name="T38" fmla="*/ 583 w 994"/>
                  <a:gd name="T39" fmla="*/ 21 h 886"/>
                  <a:gd name="T40" fmla="*/ 259 w 994"/>
                  <a:gd name="T41" fmla="*/ 0 h 886"/>
                  <a:gd name="T42" fmla="*/ 238 w 994"/>
                  <a:gd name="T43" fmla="*/ 152 h 886"/>
                  <a:gd name="T44" fmla="*/ 756 w 994"/>
                  <a:gd name="T45" fmla="*/ 390 h 886"/>
                  <a:gd name="T46" fmla="*/ 735 w 994"/>
                  <a:gd name="T47" fmla="*/ 238 h 886"/>
                  <a:gd name="T48" fmla="*/ 411 w 994"/>
                  <a:gd name="T49" fmla="*/ 259 h 886"/>
                  <a:gd name="T50" fmla="*/ 431 w 994"/>
                  <a:gd name="T51" fmla="*/ 411 h 886"/>
                  <a:gd name="T52" fmla="*/ 756 w 994"/>
                  <a:gd name="T53" fmla="*/ 390 h 886"/>
                  <a:gd name="T54" fmla="*/ 669 w 994"/>
                  <a:gd name="T55" fmla="*/ 475 h 886"/>
                  <a:gd name="T56" fmla="*/ 648 w 994"/>
                  <a:gd name="T57" fmla="*/ 627 h 886"/>
                  <a:gd name="T58" fmla="*/ 973 w 994"/>
                  <a:gd name="T59" fmla="*/ 648 h 886"/>
                  <a:gd name="T60" fmla="*/ 994 w 994"/>
                  <a:gd name="T61" fmla="*/ 496 h 886"/>
                  <a:gd name="T62" fmla="*/ 973 w 994"/>
                  <a:gd name="T63" fmla="*/ 238 h 886"/>
                  <a:gd name="T64" fmla="*/ 821 w 994"/>
                  <a:gd name="T65" fmla="*/ 259 h 886"/>
                  <a:gd name="T66" fmla="*/ 842 w 994"/>
                  <a:gd name="T67" fmla="*/ 411 h 886"/>
                  <a:gd name="T68" fmla="*/ 994 w 994"/>
                  <a:gd name="T69" fmla="*/ 390 h 886"/>
                  <a:gd name="T70" fmla="*/ 973 w 994"/>
                  <a:gd name="T71" fmla="*/ 238 h 886"/>
                  <a:gd name="T72" fmla="*/ 669 w 994"/>
                  <a:gd name="T73" fmla="*/ 0 h 886"/>
                  <a:gd name="T74" fmla="*/ 648 w 994"/>
                  <a:gd name="T75" fmla="*/ 152 h 886"/>
                  <a:gd name="T76" fmla="*/ 973 w 994"/>
                  <a:gd name="T77" fmla="*/ 173 h 886"/>
                  <a:gd name="T78" fmla="*/ 994 w 994"/>
                  <a:gd name="T79" fmla="*/ 21 h 886"/>
                  <a:gd name="T80" fmla="*/ 735 w 994"/>
                  <a:gd name="T81" fmla="*/ 713 h 886"/>
                  <a:gd name="T82" fmla="*/ 411 w 994"/>
                  <a:gd name="T83" fmla="*/ 734 h 886"/>
                  <a:gd name="T84" fmla="*/ 431 w 994"/>
                  <a:gd name="T85" fmla="*/ 886 h 886"/>
                  <a:gd name="T86" fmla="*/ 756 w 994"/>
                  <a:gd name="T87" fmla="*/ 865 h 886"/>
                  <a:gd name="T88" fmla="*/ 735 w 994"/>
                  <a:gd name="T89" fmla="*/ 713 h 886"/>
                  <a:gd name="T90" fmla="*/ 842 w 994"/>
                  <a:gd name="T91" fmla="*/ 713 h 886"/>
                  <a:gd name="T92" fmla="*/ 821 w 994"/>
                  <a:gd name="T93" fmla="*/ 865 h 886"/>
                  <a:gd name="T94" fmla="*/ 973 w 994"/>
                  <a:gd name="T95" fmla="*/ 886 h 886"/>
                  <a:gd name="T96" fmla="*/ 994 w 994"/>
                  <a:gd name="T97" fmla="*/ 734 h 886"/>
                  <a:gd name="T98" fmla="*/ 325 w 994"/>
                  <a:gd name="T99" fmla="*/ 713 h 886"/>
                  <a:gd name="T100" fmla="*/ 0 w 994"/>
                  <a:gd name="T101" fmla="*/ 734 h 886"/>
                  <a:gd name="T102" fmla="*/ 21 w 994"/>
                  <a:gd name="T103" fmla="*/ 886 h 886"/>
                  <a:gd name="T104" fmla="*/ 346 w 994"/>
                  <a:gd name="T105" fmla="*/ 865 h 886"/>
                  <a:gd name="T106" fmla="*/ 325 w 994"/>
                  <a:gd name="T107" fmla="*/ 71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886">
                    <a:moveTo>
                      <a:pt x="21" y="173"/>
                    </a:moveTo>
                    <a:cubicBezTo>
                      <a:pt x="152" y="173"/>
                      <a:pt x="152" y="173"/>
                      <a:pt x="152" y="173"/>
                    </a:cubicBezTo>
                    <a:cubicBezTo>
                      <a:pt x="164" y="173"/>
                      <a:pt x="173" y="164"/>
                      <a:pt x="173" y="152"/>
                    </a:cubicBezTo>
                    <a:cubicBezTo>
                      <a:pt x="173" y="21"/>
                      <a:pt x="173" y="21"/>
                      <a:pt x="173" y="21"/>
                    </a:cubicBezTo>
                    <a:cubicBezTo>
                      <a:pt x="173" y="10"/>
                      <a:pt x="164" y="0"/>
                      <a:pt x="152" y="0"/>
                    </a:cubicBezTo>
                    <a:cubicBezTo>
                      <a:pt x="21" y="0"/>
                      <a:pt x="21" y="0"/>
                      <a:pt x="21" y="0"/>
                    </a:cubicBezTo>
                    <a:cubicBezTo>
                      <a:pt x="10" y="0"/>
                      <a:pt x="0" y="10"/>
                      <a:pt x="0" y="21"/>
                    </a:cubicBezTo>
                    <a:cubicBezTo>
                      <a:pt x="0" y="152"/>
                      <a:pt x="0" y="152"/>
                      <a:pt x="0" y="152"/>
                    </a:cubicBezTo>
                    <a:cubicBezTo>
                      <a:pt x="0" y="164"/>
                      <a:pt x="10" y="173"/>
                      <a:pt x="21" y="173"/>
                    </a:cubicBezTo>
                    <a:close/>
                    <a:moveTo>
                      <a:pt x="21" y="648"/>
                    </a:moveTo>
                    <a:cubicBezTo>
                      <a:pt x="152" y="648"/>
                      <a:pt x="152" y="648"/>
                      <a:pt x="152" y="648"/>
                    </a:cubicBezTo>
                    <a:cubicBezTo>
                      <a:pt x="164" y="648"/>
                      <a:pt x="173" y="639"/>
                      <a:pt x="173" y="627"/>
                    </a:cubicBezTo>
                    <a:cubicBezTo>
                      <a:pt x="173" y="496"/>
                      <a:pt x="173" y="496"/>
                      <a:pt x="173" y="496"/>
                    </a:cubicBezTo>
                    <a:cubicBezTo>
                      <a:pt x="173" y="485"/>
                      <a:pt x="164" y="475"/>
                      <a:pt x="152" y="475"/>
                    </a:cubicBezTo>
                    <a:cubicBezTo>
                      <a:pt x="21" y="475"/>
                      <a:pt x="21" y="475"/>
                      <a:pt x="21" y="475"/>
                    </a:cubicBezTo>
                    <a:cubicBezTo>
                      <a:pt x="10" y="475"/>
                      <a:pt x="0" y="485"/>
                      <a:pt x="0" y="496"/>
                    </a:cubicBezTo>
                    <a:cubicBezTo>
                      <a:pt x="0" y="627"/>
                      <a:pt x="0" y="627"/>
                      <a:pt x="0" y="627"/>
                    </a:cubicBezTo>
                    <a:cubicBezTo>
                      <a:pt x="0" y="639"/>
                      <a:pt x="10" y="648"/>
                      <a:pt x="21" y="648"/>
                    </a:cubicBezTo>
                    <a:close/>
                    <a:moveTo>
                      <a:pt x="21" y="411"/>
                    </a:moveTo>
                    <a:cubicBezTo>
                      <a:pt x="325" y="411"/>
                      <a:pt x="325" y="411"/>
                      <a:pt x="325" y="411"/>
                    </a:cubicBezTo>
                    <a:cubicBezTo>
                      <a:pt x="337" y="411"/>
                      <a:pt x="346" y="401"/>
                      <a:pt x="346" y="390"/>
                    </a:cubicBezTo>
                    <a:cubicBezTo>
                      <a:pt x="346" y="259"/>
                      <a:pt x="346" y="259"/>
                      <a:pt x="346" y="259"/>
                    </a:cubicBezTo>
                    <a:cubicBezTo>
                      <a:pt x="346" y="247"/>
                      <a:pt x="337" y="238"/>
                      <a:pt x="325" y="238"/>
                    </a:cubicBezTo>
                    <a:cubicBezTo>
                      <a:pt x="21" y="238"/>
                      <a:pt x="21" y="238"/>
                      <a:pt x="21" y="238"/>
                    </a:cubicBezTo>
                    <a:cubicBezTo>
                      <a:pt x="10" y="238"/>
                      <a:pt x="0" y="247"/>
                      <a:pt x="0" y="259"/>
                    </a:cubicBezTo>
                    <a:cubicBezTo>
                      <a:pt x="0" y="390"/>
                      <a:pt x="0" y="390"/>
                      <a:pt x="0" y="390"/>
                    </a:cubicBezTo>
                    <a:cubicBezTo>
                      <a:pt x="0" y="401"/>
                      <a:pt x="10" y="411"/>
                      <a:pt x="21" y="411"/>
                    </a:cubicBezTo>
                    <a:close/>
                    <a:moveTo>
                      <a:pt x="259" y="475"/>
                    </a:moveTo>
                    <a:cubicBezTo>
                      <a:pt x="247" y="475"/>
                      <a:pt x="238" y="485"/>
                      <a:pt x="238" y="496"/>
                    </a:cubicBezTo>
                    <a:cubicBezTo>
                      <a:pt x="238" y="627"/>
                      <a:pt x="238" y="627"/>
                      <a:pt x="238" y="627"/>
                    </a:cubicBezTo>
                    <a:cubicBezTo>
                      <a:pt x="238" y="639"/>
                      <a:pt x="247" y="648"/>
                      <a:pt x="259" y="648"/>
                    </a:cubicBezTo>
                    <a:cubicBezTo>
                      <a:pt x="563" y="648"/>
                      <a:pt x="563" y="648"/>
                      <a:pt x="563" y="648"/>
                    </a:cubicBezTo>
                    <a:cubicBezTo>
                      <a:pt x="574" y="648"/>
                      <a:pt x="583" y="639"/>
                      <a:pt x="583" y="627"/>
                    </a:cubicBezTo>
                    <a:cubicBezTo>
                      <a:pt x="583" y="496"/>
                      <a:pt x="583" y="496"/>
                      <a:pt x="583" y="496"/>
                    </a:cubicBezTo>
                    <a:cubicBezTo>
                      <a:pt x="583" y="485"/>
                      <a:pt x="574" y="475"/>
                      <a:pt x="563" y="475"/>
                    </a:cubicBezTo>
                    <a:lnTo>
                      <a:pt x="259" y="475"/>
                    </a:lnTo>
                    <a:close/>
                    <a:moveTo>
                      <a:pt x="259" y="173"/>
                    </a:moveTo>
                    <a:cubicBezTo>
                      <a:pt x="563" y="173"/>
                      <a:pt x="563" y="173"/>
                      <a:pt x="563" y="173"/>
                    </a:cubicBezTo>
                    <a:cubicBezTo>
                      <a:pt x="574" y="173"/>
                      <a:pt x="583" y="164"/>
                      <a:pt x="583" y="152"/>
                    </a:cubicBezTo>
                    <a:cubicBezTo>
                      <a:pt x="583" y="21"/>
                      <a:pt x="583" y="21"/>
                      <a:pt x="583" y="21"/>
                    </a:cubicBezTo>
                    <a:cubicBezTo>
                      <a:pt x="583" y="10"/>
                      <a:pt x="574" y="0"/>
                      <a:pt x="563" y="0"/>
                    </a:cubicBezTo>
                    <a:cubicBezTo>
                      <a:pt x="259" y="0"/>
                      <a:pt x="259" y="0"/>
                      <a:pt x="259" y="0"/>
                    </a:cubicBezTo>
                    <a:cubicBezTo>
                      <a:pt x="247" y="0"/>
                      <a:pt x="238" y="10"/>
                      <a:pt x="238" y="21"/>
                    </a:cubicBezTo>
                    <a:cubicBezTo>
                      <a:pt x="238" y="152"/>
                      <a:pt x="238" y="152"/>
                      <a:pt x="238" y="152"/>
                    </a:cubicBezTo>
                    <a:cubicBezTo>
                      <a:pt x="238" y="164"/>
                      <a:pt x="247" y="173"/>
                      <a:pt x="259" y="173"/>
                    </a:cubicBezTo>
                    <a:close/>
                    <a:moveTo>
                      <a:pt x="756" y="390"/>
                    </a:moveTo>
                    <a:cubicBezTo>
                      <a:pt x="756" y="259"/>
                      <a:pt x="756" y="259"/>
                      <a:pt x="756" y="259"/>
                    </a:cubicBezTo>
                    <a:cubicBezTo>
                      <a:pt x="756" y="247"/>
                      <a:pt x="747" y="238"/>
                      <a:pt x="735" y="238"/>
                    </a:cubicBezTo>
                    <a:cubicBezTo>
                      <a:pt x="431" y="238"/>
                      <a:pt x="431" y="238"/>
                      <a:pt x="431" y="238"/>
                    </a:cubicBezTo>
                    <a:cubicBezTo>
                      <a:pt x="420" y="238"/>
                      <a:pt x="411" y="247"/>
                      <a:pt x="411" y="259"/>
                    </a:cubicBezTo>
                    <a:cubicBezTo>
                      <a:pt x="411" y="390"/>
                      <a:pt x="411" y="390"/>
                      <a:pt x="411" y="390"/>
                    </a:cubicBezTo>
                    <a:cubicBezTo>
                      <a:pt x="411" y="401"/>
                      <a:pt x="420" y="411"/>
                      <a:pt x="431" y="411"/>
                    </a:cubicBezTo>
                    <a:cubicBezTo>
                      <a:pt x="735" y="411"/>
                      <a:pt x="735" y="411"/>
                      <a:pt x="735" y="411"/>
                    </a:cubicBezTo>
                    <a:cubicBezTo>
                      <a:pt x="747" y="411"/>
                      <a:pt x="756" y="401"/>
                      <a:pt x="756" y="390"/>
                    </a:cubicBezTo>
                    <a:close/>
                    <a:moveTo>
                      <a:pt x="973" y="475"/>
                    </a:moveTo>
                    <a:cubicBezTo>
                      <a:pt x="669" y="475"/>
                      <a:pt x="669" y="475"/>
                      <a:pt x="669" y="475"/>
                    </a:cubicBezTo>
                    <a:cubicBezTo>
                      <a:pt x="657" y="475"/>
                      <a:pt x="648" y="485"/>
                      <a:pt x="648" y="496"/>
                    </a:cubicBezTo>
                    <a:cubicBezTo>
                      <a:pt x="648" y="627"/>
                      <a:pt x="648" y="627"/>
                      <a:pt x="648" y="627"/>
                    </a:cubicBezTo>
                    <a:cubicBezTo>
                      <a:pt x="648" y="639"/>
                      <a:pt x="657" y="648"/>
                      <a:pt x="669" y="648"/>
                    </a:cubicBezTo>
                    <a:cubicBezTo>
                      <a:pt x="973" y="648"/>
                      <a:pt x="973" y="648"/>
                      <a:pt x="973" y="648"/>
                    </a:cubicBezTo>
                    <a:cubicBezTo>
                      <a:pt x="984" y="648"/>
                      <a:pt x="994" y="639"/>
                      <a:pt x="994" y="627"/>
                    </a:cubicBezTo>
                    <a:cubicBezTo>
                      <a:pt x="994" y="496"/>
                      <a:pt x="994" y="496"/>
                      <a:pt x="994" y="496"/>
                    </a:cubicBezTo>
                    <a:cubicBezTo>
                      <a:pt x="994" y="485"/>
                      <a:pt x="984" y="475"/>
                      <a:pt x="973" y="475"/>
                    </a:cubicBezTo>
                    <a:close/>
                    <a:moveTo>
                      <a:pt x="973" y="238"/>
                    </a:moveTo>
                    <a:cubicBezTo>
                      <a:pt x="842" y="238"/>
                      <a:pt x="842" y="238"/>
                      <a:pt x="842" y="238"/>
                    </a:cubicBezTo>
                    <a:cubicBezTo>
                      <a:pt x="830" y="238"/>
                      <a:pt x="821" y="247"/>
                      <a:pt x="821" y="259"/>
                    </a:cubicBezTo>
                    <a:cubicBezTo>
                      <a:pt x="821" y="390"/>
                      <a:pt x="821" y="390"/>
                      <a:pt x="821" y="390"/>
                    </a:cubicBezTo>
                    <a:cubicBezTo>
                      <a:pt x="821" y="401"/>
                      <a:pt x="830" y="411"/>
                      <a:pt x="842" y="411"/>
                    </a:cubicBezTo>
                    <a:cubicBezTo>
                      <a:pt x="973" y="411"/>
                      <a:pt x="973" y="411"/>
                      <a:pt x="973" y="411"/>
                    </a:cubicBezTo>
                    <a:cubicBezTo>
                      <a:pt x="984" y="411"/>
                      <a:pt x="994" y="401"/>
                      <a:pt x="994" y="390"/>
                    </a:cubicBezTo>
                    <a:cubicBezTo>
                      <a:pt x="994" y="259"/>
                      <a:pt x="994" y="259"/>
                      <a:pt x="994" y="259"/>
                    </a:cubicBezTo>
                    <a:cubicBezTo>
                      <a:pt x="994" y="247"/>
                      <a:pt x="984" y="238"/>
                      <a:pt x="973" y="238"/>
                    </a:cubicBezTo>
                    <a:close/>
                    <a:moveTo>
                      <a:pt x="973" y="0"/>
                    </a:moveTo>
                    <a:cubicBezTo>
                      <a:pt x="669" y="0"/>
                      <a:pt x="669" y="0"/>
                      <a:pt x="669" y="0"/>
                    </a:cubicBezTo>
                    <a:cubicBezTo>
                      <a:pt x="657" y="0"/>
                      <a:pt x="648" y="10"/>
                      <a:pt x="648" y="21"/>
                    </a:cubicBezTo>
                    <a:cubicBezTo>
                      <a:pt x="648" y="152"/>
                      <a:pt x="648" y="152"/>
                      <a:pt x="648" y="152"/>
                    </a:cubicBezTo>
                    <a:cubicBezTo>
                      <a:pt x="648" y="164"/>
                      <a:pt x="657" y="173"/>
                      <a:pt x="669" y="173"/>
                    </a:cubicBezTo>
                    <a:cubicBezTo>
                      <a:pt x="973" y="173"/>
                      <a:pt x="973" y="173"/>
                      <a:pt x="973" y="173"/>
                    </a:cubicBezTo>
                    <a:cubicBezTo>
                      <a:pt x="984" y="173"/>
                      <a:pt x="994" y="164"/>
                      <a:pt x="994" y="152"/>
                    </a:cubicBezTo>
                    <a:cubicBezTo>
                      <a:pt x="994" y="21"/>
                      <a:pt x="994" y="21"/>
                      <a:pt x="994" y="21"/>
                    </a:cubicBezTo>
                    <a:cubicBezTo>
                      <a:pt x="994" y="10"/>
                      <a:pt x="984" y="0"/>
                      <a:pt x="973" y="0"/>
                    </a:cubicBezTo>
                    <a:close/>
                    <a:moveTo>
                      <a:pt x="735" y="713"/>
                    </a:moveTo>
                    <a:cubicBezTo>
                      <a:pt x="431" y="713"/>
                      <a:pt x="431" y="713"/>
                      <a:pt x="431" y="713"/>
                    </a:cubicBezTo>
                    <a:cubicBezTo>
                      <a:pt x="420" y="713"/>
                      <a:pt x="411" y="722"/>
                      <a:pt x="411" y="734"/>
                    </a:cubicBezTo>
                    <a:cubicBezTo>
                      <a:pt x="411" y="865"/>
                      <a:pt x="411" y="865"/>
                      <a:pt x="411" y="865"/>
                    </a:cubicBezTo>
                    <a:cubicBezTo>
                      <a:pt x="411" y="876"/>
                      <a:pt x="420" y="886"/>
                      <a:pt x="431" y="886"/>
                    </a:cubicBezTo>
                    <a:cubicBezTo>
                      <a:pt x="735" y="886"/>
                      <a:pt x="735" y="886"/>
                      <a:pt x="735" y="886"/>
                    </a:cubicBezTo>
                    <a:cubicBezTo>
                      <a:pt x="747" y="886"/>
                      <a:pt x="756" y="876"/>
                      <a:pt x="756" y="865"/>
                    </a:cubicBezTo>
                    <a:cubicBezTo>
                      <a:pt x="756" y="734"/>
                      <a:pt x="756" y="734"/>
                      <a:pt x="756" y="734"/>
                    </a:cubicBezTo>
                    <a:cubicBezTo>
                      <a:pt x="756" y="722"/>
                      <a:pt x="747" y="713"/>
                      <a:pt x="735" y="713"/>
                    </a:cubicBezTo>
                    <a:close/>
                    <a:moveTo>
                      <a:pt x="973" y="713"/>
                    </a:moveTo>
                    <a:cubicBezTo>
                      <a:pt x="842" y="713"/>
                      <a:pt x="842" y="713"/>
                      <a:pt x="842" y="713"/>
                    </a:cubicBezTo>
                    <a:cubicBezTo>
                      <a:pt x="830" y="713"/>
                      <a:pt x="821" y="722"/>
                      <a:pt x="821" y="734"/>
                    </a:cubicBezTo>
                    <a:cubicBezTo>
                      <a:pt x="821" y="865"/>
                      <a:pt x="821" y="865"/>
                      <a:pt x="821" y="865"/>
                    </a:cubicBezTo>
                    <a:cubicBezTo>
                      <a:pt x="821" y="876"/>
                      <a:pt x="830" y="886"/>
                      <a:pt x="842" y="886"/>
                    </a:cubicBezTo>
                    <a:cubicBezTo>
                      <a:pt x="973" y="886"/>
                      <a:pt x="973" y="886"/>
                      <a:pt x="973" y="886"/>
                    </a:cubicBezTo>
                    <a:cubicBezTo>
                      <a:pt x="984" y="886"/>
                      <a:pt x="994" y="876"/>
                      <a:pt x="994" y="865"/>
                    </a:cubicBezTo>
                    <a:cubicBezTo>
                      <a:pt x="994" y="734"/>
                      <a:pt x="994" y="734"/>
                      <a:pt x="994" y="734"/>
                    </a:cubicBezTo>
                    <a:cubicBezTo>
                      <a:pt x="994" y="722"/>
                      <a:pt x="984" y="713"/>
                      <a:pt x="973" y="713"/>
                    </a:cubicBezTo>
                    <a:close/>
                    <a:moveTo>
                      <a:pt x="325" y="713"/>
                    </a:moveTo>
                    <a:cubicBezTo>
                      <a:pt x="21" y="713"/>
                      <a:pt x="21" y="713"/>
                      <a:pt x="21" y="713"/>
                    </a:cubicBezTo>
                    <a:cubicBezTo>
                      <a:pt x="10" y="713"/>
                      <a:pt x="0" y="722"/>
                      <a:pt x="0" y="734"/>
                    </a:cubicBezTo>
                    <a:cubicBezTo>
                      <a:pt x="0" y="865"/>
                      <a:pt x="0" y="865"/>
                      <a:pt x="0" y="865"/>
                    </a:cubicBezTo>
                    <a:cubicBezTo>
                      <a:pt x="0" y="876"/>
                      <a:pt x="10" y="886"/>
                      <a:pt x="21" y="886"/>
                    </a:cubicBezTo>
                    <a:cubicBezTo>
                      <a:pt x="325" y="886"/>
                      <a:pt x="325" y="886"/>
                      <a:pt x="325" y="886"/>
                    </a:cubicBezTo>
                    <a:cubicBezTo>
                      <a:pt x="337" y="886"/>
                      <a:pt x="346" y="876"/>
                      <a:pt x="346" y="865"/>
                    </a:cubicBezTo>
                    <a:cubicBezTo>
                      <a:pt x="346" y="734"/>
                      <a:pt x="346" y="734"/>
                      <a:pt x="346" y="734"/>
                    </a:cubicBezTo>
                    <a:cubicBezTo>
                      <a:pt x="346" y="722"/>
                      <a:pt x="337" y="713"/>
                      <a:pt x="325" y="7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9957816" y="1188720"/>
              <a:ext cx="822960" cy="1159193"/>
              <a:chOff x="3751326" y="1188720"/>
              <a:chExt cx="822960" cy="1159193"/>
            </a:xfrm>
          </p:grpSpPr>
          <p:sp>
            <p:nvSpPr>
              <p:cNvPr id="81" name="Freeform 10"/>
              <p:cNvSpPr>
                <a:spLocks/>
              </p:cNvSpPr>
              <p:nvPr/>
            </p:nvSpPr>
            <p:spPr bwMode="auto">
              <a:xfrm>
                <a:off x="3824478" y="1776413"/>
                <a:ext cx="676656" cy="571500"/>
              </a:xfrm>
              <a:prstGeom prst="roundRect">
                <a:avLst/>
              </a:prstGeom>
              <a:solidFill>
                <a:schemeClr val="tx2"/>
              </a:solidFill>
              <a:ln>
                <a:noFill/>
              </a:ln>
            </p:spPr>
            <p:txBody>
              <a:bodyPr vert="horz" wrap="none" lIns="0" tIns="0" rIns="0" bIns="0" numCol="1" anchor="ctr" anchorCtr="0" compatLnSpc="1">
                <a:prstTxWarp prst="textNoShape">
                  <a:avLst/>
                </a:prstTxWarp>
              </a:bodyPr>
              <a:lstStyle/>
              <a:p>
                <a:pPr algn="ctr">
                  <a:lnSpc>
                    <a:spcPct val="90000"/>
                  </a:lnSpc>
                </a:pPr>
                <a:endParaRPr lang="en-US" sz="2000" spc="50" dirty="0">
                  <a:solidFill>
                    <a:schemeClr val="bg1"/>
                  </a:solidFill>
                  <a:latin typeface="+mj-lt"/>
                </a:endParaRPr>
              </a:p>
            </p:txBody>
          </p:sp>
          <p:sp>
            <p:nvSpPr>
              <p:cNvPr id="82" name="Freeform 19"/>
              <p:cNvSpPr>
                <a:spLocks/>
              </p:cNvSpPr>
              <p:nvPr/>
            </p:nvSpPr>
            <p:spPr bwMode="auto">
              <a:xfrm>
                <a:off x="3751326" y="1188720"/>
                <a:ext cx="822960" cy="457200"/>
              </a:xfrm>
              <a:prstGeom prst="rect">
                <a:avLst/>
              </a:prstGeom>
              <a:noFill/>
            </p:spPr>
            <p:txBody>
              <a:bodyPr wrap="none" lIns="0" tIns="0" rIns="0" bIns="0" rtlCol="0" anchor="b">
                <a:noAutofit/>
              </a:bodyPr>
              <a:lstStyle/>
              <a:p>
                <a:pPr algn="ctr">
                  <a:lnSpc>
                    <a:spcPct val="85000"/>
                  </a:lnSpc>
                </a:pPr>
                <a:r>
                  <a:rPr lang="en-US" dirty="0">
                    <a:solidFill>
                      <a:schemeClr val="tx2"/>
                    </a:solidFill>
                    <a:cs typeface="Franklin Gothic Book"/>
                  </a:rPr>
                  <a:t>WAF</a:t>
                </a:r>
              </a:p>
            </p:txBody>
          </p:sp>
          <p:sp>
            <p:nvSpPr>
              <p:cNvPr id="83" name="Freeform 6"/>
              <p:cNvSpPr>
                <a:spLocks noChangeAspect="1" noEditPoints="1"/>
              </p:cNvSpPr>
              <p:nvPr/>
            </p:nvSpPr>
            <p:spPr bwMode="auto">
              <a:xfrm>
                <a:off x="3934206" y="1858401"/>
                <a:ext cx="457200" cy="407524"/>
              </a:xfrm>
              <a:custGeom>
                <a:avLst/>
                <a:gdLst>
                  <a:gd name="T0" fmla="*/ 152 w 994"/>
                  <a:gd name="T1" fmla="*/ 173 h 886"/>
                  <a:gd name="T2" fmla="*/ 173 w 994"/>
                  <a:gd name="T3" fmla="*/ 21 h 886"/>
                  <a:gd name="T4" fmla="*/ 21 w 994"/>
                  <a:gd name="T5" fmla="*/ 0 h 886"/>
                  <a:gd name="T6" fmla="*/ 0 w 994"/>
                  <a:gd name="T7" fmla="*/ 152 h 886"/>
                  <a:gd name="T8" fmla="*/ 21 w 994"/>
                  <a:gd name="T9" fmla="*/ 648 h 886"/>
                  <a:gd name="T10" fmla="*/ 173 w 994"/>
                  <a:gd name="T11" fmla="*/ 627 h 886"/>
                  <a:gd name="T12" fmla="*/ 152 w 994"/>
                  <a:gd name="T13" fmla="*/ 475 h 886"/>
                  <a:gd name="T14" fmla="*/ 0 w 994"/>
                  <a:gd name="T15" fmla="*/ 496 h 886"/>
                  <a:gd name="T16" fmla="*/ 21 w 994"/>
                  <a:gd name="T17" fmla="*/ 648 h 886"/>
                  <a:gd name="T18" fmla="*/ 325 w 994"/>
                  <a:gd name="T19" fmla="*/ 411 h 886"/>
                  <a:gd name="T20" fmla="*/ 346 w 994"/>
                  <a:gd name="T21" fmla="*/ 259 h 886"/>
                  <a:gd name="T22" fmla="*/ 21 w 994"/>
                  <a:gd name="T23" fmla="*/ 238 h 886"/>
                  <a:gd name="T24" fmla="*/ 0 w 994"/>
                  <a:gd name="T25" fmla="*/ 390 h 886"/>
                  <a:gd name="T26" fmla="*/ 259 w 994"/>
                  <a:gd name="T27" fmla="*/ 475 h 886"/>
                  <a:gd name="T28" fmla="*/ 238 w 994"/>
                  <a:gd name="T29" fmla="*/ 627 h 886"/>
                  <a:gd name="T30" fmla="*/ 563 w 994"/>
                  <a:gd name="T31" fmla="*/ 648 h 886"/>
                  <a:gd name="T32" fmla="*/ 583 w 994"/>
                  <a:gd name="T33" fmla="*/ 496 h 886"/>
                  <a:gd name="T34" fmla="*/ 259 w 994"/>
                  <a:gd name="T35" fmla="*/ 475 h 886"/>
                  <a:gd name="T36" fmla="*/ 563 w 994"/>
                  <a:gd name="T37" fmla="*/ 173 h 886"/>
                  <a:gd name="T38" fmla="*/ 583 w 994"/>
                  <a:gd name="T39" fmla="*/ 21 h 886"/>
                  <a:gd name="T40" fmla="*/ 259 w 994"/>
                  <a:gd name="T41" fmla="*/ 0 h 886"/>
                  <a:gd name="T42" fmla="*/ 238 w 994"/>
                  <a:gd name="T43" fmla="*/ 152 h 886"/>
                  <a:gd name="T44" fmla="*/ 756 w 994"/>
                  <a:gd name="T45" fmla="*/ 390 h 886"/>
                  <a:gd name="T46" fmla="*/ 735 w 994"/>
                  <a:gd name="T47" fmla="*/ 238 h 886"/>
                  <a:gd name="T48" fmla="*/ 411 w 994"/>
                  <a:gd name="T49" fmla="*/ 259 h 886"/>
                  <a:gd name="T50" fmla="*/ 431 w 994"/>
                  <a:gd name="T51" fmla="*/ 411 h 886"/>
                  <a:gd name="T52" fmla="*/ 756 w 994"/>
                  <a:gd name="T53" fmla="*/ 390 h 886"/>
                  <a:gd name="T54" fmla="*/ 669 w 994"/>
                  <a:gd name="T55" fmla="*/ 475 h 886"/>
                  <a:gd name="T56" fmla="*/ 648 w 994"/>
                  <a:gd name="T57" fmla="*/ 627 h 886"/>
                  <a:gd name="T58" fmla="*/ 973 w 994"/>
                  <a:gd name="T59" fmla="*/ 648 h 886"/>
                  <a:gd name="T60" fmla="*/ 994 w 994"/>
                  <a:gd name="T61" fmla="*/ 496 h 886"/>
                  <a:gd name="T62" fmla="*/ 973 w 994"/>
                  <a:gd name="T63" fmla="*/ 238 h 886"/>
                  <a:gd name="T64" fmla="*/ 821 w 994"/>
                  <a:gd name="T65" fmla="*/ 259 h 886"/>
                  <a:gd name="T66" fmla="*/ 842 w 994"/>
                  <a:gd name="T67" fmla="*/ 411 h 886"/>
                  <a:gd name="T68" fmla="*/ 994 w 994"/>
                  <a:gd name="T69" fmla="*/ 390 h 886"/>
                  <a:gd name="T70" fmla="*/ 973 w 994"/>
                  <a:gd name="T71" fmla="*/ 238 h 886"/>
                  <a:gd name="T72" fmla="*/ 669 w 994"/>
                  <a:gd name="T73" fmla="*/ 0 h 886"/>
                  <a:gd name="T74" fmla="*/ 648 w 994"/>
                  <a:gd name="T75" fmla="*/ 152 h 886"/>
                  <a:gd name="T76" fmla="*/ 973 w 994"/>
                  <a:gd name="T77" fmla="*/ 173 h 886"/>
                  <a:gd name="T78" fmla="*/ 994 w 994"/>
                  <a:gd name="T79" fmla="*/ 21 h 886"/>
                  <a:gd name="T80" fmla="*/ 735 w 994"/>
                  <a:gd name="T81" fmla="*/ 713 h 886"/>
                  <a:gd name="T82" fmla="*/ 411 w 994"/>
                  <a:gd name="T83" fmla="*/ 734 h 886"/>
                  <a:gd name="T84" fmla="*/ 431 w 994"/>
                  <a:gd name="T85" fmla="*/ 886 h 886"/>
                  <a:gd name="T86" fmla="*/ 756 w 994"/>
                  <a:gd name="T87" fmla="*/ 865 h 886"/>
                  <a:gd name="T88" fmla="*/ 735 w 994"/>
                  <a:gd name="T89" fmla="*/ 713 h 886"/>
                  <a:gd name="T90" fmla="*/ 842 w 994"/>
                  <a:gd name="T91" fmla="*/ 713 h 886"/>
                  <a:gd name="T92" fmla="*/ 821 w 994"/>
                  <a:gd name="T93" fmla="*/ 865 h 886"/>
                  <a:gd name="T94" fmla="*/ 973 w 994"/>
                  <a:gd name="T95" fmla="*/ 886 h 886"/>
                  <a:gd name="T96" fmla="*/ 994 w 994"/>
                  <a:gd name="T97" fmla="*/ 734 h 886"/>
                  <a:gd name="T98" fmla="*/ 325 w 994"/>
                  <a:gd name="T99" fmla="*/ 713 h 886"/>
                  <a:gd name="T100" fmla="*/ 0 w 994"/>
                  <a:gd name="T101" fmla="*/ 734 h 886"/>
                  <a:gd name="T102" fmla="*/ 21 w 994"/>
                  <a:gd name="T103" fmla="*/ 886 h 886"/>
                  <a:gd name="T104" fmla="*/ 346 w 994"/>
                  <a:gd name="T105" fmla="*/ 865 h 886"/>
                  <a:gd name="T106" fmla="*/ 325 w 994"/>
                  <a:gd name="T107" fmla="*/ 71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886">
                    <a:moveTo>
                      <a:pt x="21" y="173"/>
                    </a:moveTo>
                    <a:cubicBezTo>
                      <a:pt x="152" y="173"/>
                      <a:pt x="152" y="173"/>
                      <a:pt x="152" y="173"/>
                    </a:cubicBezTo>
                    <a:cubicBezTo>
                      <a:pt x="164" y="173"/>
                      <a:pt x="173" y="164"/>
                      <a:pt x="173" y="152"/>
                    </a:cubicBezTo>
                    <a:cubicBezTo>
                      <a:pt x="173" y="21"/>
                      <a:pt x="173" y="21"/>
                      <a:pt x="173" y="21"/>
                    </a:cubicBezTo>
                    <a:cubicBezTo>
                      <a:pt x="173" y="10"/>
                      <a:pt x="164" y="0"/>
                      <a:pt x="152" y="0"/>
                    </a:cubicBezTo>
                    <a:cubicBezTo>
                      <a:pt x="21" y="0"/>
                      <a:pt x="21" y="0"/>
                      <a:pt x="21" y="0"/>
                    </a:cubicBezTo>
                    <a:cubicBezTo>
                      <a:pt x="10" y="0"/>
                      <a:pt x="0" y="10"/>
                      <a:pt x="0" y="21"/>
                    </a:cubicBezTo>
                    <a:cubicBezTo>
                      <a:pt x="0" y="152"/>
                      <a:pt x="0" y="152"/>
                      <a:pt x="0" y="152"/>
                    </a:cubicBezTo>
                    <a:cubicBezTo>
                      <a:pt x="0" y="164"/>
                      <a:pt x="10" y="173"/>
                      <a:pt x="21" y="173"/>
                    </a:cubicBezTo>
                    <a:close/>
                    <a:moveTo>
                      <a:pt x="21" y="648"/>
                    </a:moveTo>
                    <a:cubicBezTo>
                      <a:pt x="152" y="648"/>
                      <a:pt x="152" y="648"/>
                      <a:pt x="152" y="648"/>
                    </a:cubicBezTo>
                    <a:cubicBezTo>
                      <a:pt x="164" y="648"/>
                      <a:pt x="173" y="639"/>
                      <a:pt x="173" y="627"/>
                    </a:cubicBezTo>
                    <a:cubicBezTo>
                      <a:pt x="173" y="496"/>
                      <a:pt x="173" y="496"/>
                      <a:pt x="173" y="496"/>
                    </a:cubicBezTo>
                    <a:cubicBezTo>
                      <a:pt x="173" y="485"/>
                      <a:pt x="164" y="475"/>
                      <a:pt x="152" y="475"/>
                    </a:cubicBezTo>
                    <a:cubicBezTo>
                      <a:pt x="21" y="475"/>
                      <a:pt x="21" y="475"/>
                      <a:pt x="21" y="475"/>
                    </a:cubicBezTo>
                    <a:cubicBezTo>
                      <a:pt x="10" y="475"/>
                      <a:pt x="0" y="485"/>
                      <a:pt x="0" y="496"/>
                    </a:cubicBezTo>
                    <a:cubicBezTo>
                      <a:pt x="0" y="627"/>
                      <a:pt x="0" y="627"/>
                      <a:pt x="0" y="627"/>
                    </a:cubicBezTo>
                    <a:cubicBezTo>
                      <a:pt x="0" y="639"/>
                      <a:pt x="10" y="648"/>
                      <a:pt x="21" y="648"/>
                    </a:cubicBezTo>
                    <a:close/>
                    <a:moveTo>
                      <a:pt x="21" y="411"/>
                    </a:moveTo>
                    <a:cubicBezTo>
                      <a:pt x="325" y="411"/>
                      <a:pt x="325" y="411"/>
                      <a:pt x="325" y="411"/>
                    </a:cubicBezTo>
                    <a:cubicBezTo>
                      <a:pt x="337" y="411"/>
                      <a:pt x="346" y="401"/>
                      <a:pt x="346" y="390"/>
                    </a:cubicBezTo>
                    <a:cubicBezTo>
                      <a:pt x="346" y="259"/>
                      <a:pt x="346" y="259"/>
                      <a:pt x="346" y="259"/>
                    </a:cubicBezTo>
                    <a:cubicBezTo>
                      <a:pt x="346" y="247"/>
                      <a:pt x="337" y="238"/>
                      <a:pt x="325" y="238"/>
                    </a:cubicBezTo>
                    <a:cubicBezTo>
                      <a:pt x="21" y="238"/>
                      <a:pt x="21" y="238"/>
                      <a:pt x="21" y="238"/>
                    </a:cubicBezTo>
                    <a:cubicBezTo>
                      <a:pt x="10" y="238"/>
                      <a:pt x="0" y="247"/>
                      <a:pt x="0" y="259"/>
                    </a:cubicBezTo>
                    <a:cubicBezTo>
                      <a:pt x="0" y="390"/>
                      <a:pt x="0" y="390"/>
                      <a:pt x="0" y="390"/>
                    </a:cubicBezTo>
                    <a:cubicBezTo>
                      <a:pt x="0" y="401"/>
                      <a:pt x="10" y="411"/>
                      <a:pt x="21" y="411"/>
                    </a:cubicBezTo>
                    <a:close/>
                    <a:moveTo>
                      <a:pt x="259" y="475"/>
                    </a:moveTo>
                    <a:cubicBezTo>
                      <a:pt x="247" y="475"/>
                      <a:pt x="238" y="485"/>
                      <a:pt x="238" y="496"/>
                    </a:cubicBezTo>
                    <a:cubicBezTo>
                      <a:pt x="238" y="627"/>
                      <a:pt x="238" y="627"/>
                      <a:pt x="238" y="627"/>
                    </a:cubicBezTo>
                    <a:cubicBezTo>
                      <a:pt x="238" y="639"/>
                      <a:pt x="247" y="648"/>
                      <a:pt x="259" y="648"/>
                    </a:cubicBezTo>
                    <a:cubicBezTo>
                      <a:pt x="563" y="648"/>
                      <a:pt x="563" y="648"/>
                      <a:pt x="563" y="648"/>
                    </a:cubicBezTo>
                    <a:cubicBezTo>
                      <a:pt x="574" y="648"/>
                      <a:pt x="583" y="639"/>
                      <a:pt x="583" y="627"/>
                    </a:cubicBezTo>
                    <a:cubicBezTo>
                      <a:pt x="583" y="496"/>
                      <a:pt x="583" y="496"/>
                      <a:pt x="583" y="496"/>
                    </a:cubicBezTo>
                    <a:cubicBezTo>
                      <a:pt x="583" y="485"/>
                      <a:pt x="574" y="475"/>
                      <a:pt x="563" y="475"/>
                    </a:cubicBezTo>
                    <a:lnTo>
                      <a:pt x="259" y="475"/>
                    </a:lnTo>
                    <a:close/>
                    <a:moveTo>
                      <a:pt x="259" y="173"/>
                    </a:moveTo>
                    <a:cubicBezTo>
                      <a:pt x="563" y="173"/>
                      <a:pt x="563" y="173"/>
                      <a:pt x="563" y="173"/>
                    </a:cubicBezTo>
                    <a:cubicBezTo>
                      <a:pt x="574" y="173"/>
                      <a:pt x="583" y="164"/>
                      <a:pt x="583" y="152"/>
                    </a:cubicBezTo>
                    <a:cubicBezTo>
                      <a:pt x="583" y="21"/>
                      <a:pt x="583" y="21"/>
                      <a:pt x="583" y="21"/>
                    </a:cubicBezTo>
                    <a:cubicBezTo>
                      <a:pt x="583" y="10"/>
                      <a:pt x="574" y="0"/>
                      <a:pt x="563" y="0"/>
                    </a:cubicBezTo>
                    <a:cubicBezTo>
                      <a:pt x="259" y="0"/>
                      <a:pt x="259" y="0"/>
                      <a:pt x="259" y="0"/>
                    </a:cubicBezTo>
                    <a:cubicBezTo>
                      <a:pt x="247" y="0"/>
                      <a:pt x="238" y="10"/>
                      <a:pt x="238" y="21"/>
                    </a:cubicBezTo>
                    <a:cubicBezTo>
                      <a:pt x="238" y="152"/>
                      <a:pt x="238" y="152"/>
                      <a:pt x="238" y="152"/>
                    </a:cubicBezTo>
                    <a:cubicBezTo>
                      <a:pt x="238" y="164"/>
                      <a:pt x="247" y="173"/>
                      <a:pt x="259" y="173"/>
                    </a:cubicBezTo>
                    <a:close/>
                    <a:moveTo>
                      <a:pt x="756" y="390"/>
                    </a:moveTo>
                    <a:cubicBezTo>
                      <a:pt x="756" y="259"/>
                      <a:pt x="756" y="259"/>
                      <a:pt x="756" y="259"/>
                    </a:cubicBezTo>
                    <a:cubicBezTo>
                      <a:pt x="756" y="247"/>
                      <a:pt x="747" y="238"/>
                      <a:pt x="735" y="238"/>
                    </a:cubicBezTo>
                    <a:cubicBezTo>
                      <a:pt x="431" y="238"/>
                      <a:pt x="431" y="238"/>
                      <a:pt x="431" y="238"/>
                    </a:cubicBezTo>
                    <a:cubicBezTo>
                      <a:pt x="420" y="238"/>
                      <a:pt x="411" y="247"/>
                      <a:pt x="411" y="259"/>
                    </a:cubicBezTo>
                    <a:cubicBezTo>
                      <a:pt x="411" y="390"/>
                      <a:pt x="411" y="390"/>
                      <a:pt x="411" y="390"/>
                    </a:cubicBezTo>
                    <a:cubicBezTo>
                      <a:pt x="411" y="401"/>
                      <a:pt x="420" y="411"/>
                      <a:pt x="431" y="411"/>
                    </a:cubicBezTo>
                    <a:cubicBezTo>
                      <a:pt x="735" y="411"/>
                      <a:pt x="735" y="411"/>
                      <a:pt x="735" y="411"/>
                    </a:cubicBezTo>
                    <a:cubicBezTo>
                      <a:pt x="747" y="411"/>
                      <a:pt x="756" y="401"/>
                      <a:pt x="756" y="390"/>
                    </a:cubicBezTo>
                    <a:close/>
                    <a:moveTo>
                      <a:pt x="973" y="475"/>
                    </a:moveTo>
                    <a:cubicBezTo>
                      <a:pt x="669" y="475"/>
                      <a:pt x="669" y="475"/>
                      <a:pt x="669" y="475"/>
                    </a:cubicBezTo>
                    <a:cubicBezTo>
                      <a:pt x="657" y="475"/>
                      <a:pt x="648" y="485"/>
                      <a:pt x="648" y="496"/>
                    </a:cubicBezTo>
                    <a:cubicBezTo>
                      <a:pt x="648" y="627"/>
                      <a:pt x="648" y="627"/>
                      <a:pt x="648" y="627"/>
                    </a:cubicBezTo>
                    <a:cubicBezTo>
                      <a:pt x="648" y="639"/>
                      <a:pt x="657" y="648"/>
                      <a:pt x="669" y="648"/>
                    </a:cubicBezTo>
                    <a:cubicBezTo>
                      <a:pt x="973" y="648"/>
                      <a:pt x="973" y="648"/>
                      <a:pt x="973" y="648"/>
                    </a:cubicBezTo>
                    <a:cubicBezTo>
                      <a:pt x="984" y="648"/>
                      <a:pt x="994" y="639"/>
                      <a:pt x="994" y="627"/>
                    </a:cubicBezTo>
                    <a:cubicBezTo>
                      <a:pt x="994" y="496"/>
                      <a:pt x="994" y="496"/>
                      <a:pt x="994" y="496"/>
                    </a:cubicBezTo>
                    <a:cubicBezTo>
                      <a:pt x="994" y="485"/>
                      <a:pt x="984" y="475"/>
                      <a:pt x="973" y="475"/>
                    </a:cubicBezTo>
                    <a:close/>
                    <a:moveTo>
                      <a:pt x="973" y="238"/>
                    </a:moveTo>
                    <a:cubicBezTo>
                      <a:pt x="842" y="238"/>
                      <a:pt x="842" y="238"/>
                      <a:pt x="842" y="238"/>
                    </a:cubicBezTo>
                    <a:cubicBezTo>
                      <a:pt x="830" y="238"/>
                      <a:pt x="821" y="247"/>
                      <a:pt x="821" y="259"/>
                    </a:cubicBezTo>
                    <a:cubicBezTo>
                      <a:pt x="821" y="390"/>
                      <a:pt x="821" y="390"/>
                      <a:pt x="821" y="390"/>
                    </a:cubicBezTo>
                    <a:cubicBezTo>
                      <a:pt x="821" y="401"/>
                      <a:pt x="830" y="411"/>
                      <a:pt x="842" y="411"/>
                    </a:cubicBezTo>
                    <a:cubicBezTo>
                      <a:pt x="973" y="411"/>
                      <a:pt x="973" y="411"/>
                      <a:pt x="973" y="411"/>
                    </a:cubicBezTo>
                    <a:cubicBezTo>
                      <a:pt x="984" y="411"/>
                      <a:pt x="994" y="401"/>
                      <a:pt x="994" y="390"/>
                    </a:cubicBezTo>
                    <a:cubicBezTo>
                      <a:pt x="994" y="259"/>
                      <a:pt x="994" y="259"/>
                      <a:pt x="994" y="259"/>
                    </a:cubicBezTo>
                    <a:cubicBezTo>
                      <a:pt x="994" y="247"/>
                      <a:pt x="984" y="238"/>
                      <a:pt x="973" y="238"/>
                    </a:cubicBezTo>
                    <a:close/>
                    <a:moveTo>
                      <a:pt x="973" y="0"/>
                    </a:moveTo>
                    <a:cubicBezTo>
                      <a:pt x="669" y="0"/>
                      <a:pt x="669" y="0"/>
                      <a:pt x="669" y="0"/>
                    </a:cubicBezTo>
                    <a:cubicBezTo>
                      <a:pt x="657" y="0"/>
                      <a:pt x="648" y="10"/>
                      <a:pt x="648" y="21"/>
                    </a:cubicBezTo>
                    <a:cubicBezTo>
                      <a:pt x="648" y="152"/>
                      <a:pt x="648" y="152"/>
                      <a:pt x="648" y="152"/>
                    </a:cubicBezTo>
                    <a:cubicBezTo>
                      <a:pt x="648" y="164"/>
                      <a:pt x="657" y="173"/>
                      <a:pt x="669" y="173"/>
                    </a:cubicBezTo>
                    <a:cubicBezTo>
                      <a:pt x="973" y="173"/>
                      <a:pt x="973" y="173"/>
                      <a:pt x="973" y="173"/>
                    </a:cubicBezTo>
                    <a:cubicBezTo>
                      <a:pt x="984" y="173"/>
                      <a:pt x="994" y="164"/>
                      <a:pt x="994" y="152"/>
                    </a:cubicBezTo>
                    <a:cubicBezTo>
                      <a:pt x="994" y="21"/>
                      <a:pt x="994" y="21"/>
                      <a:pt x="994" y="21"/>
                    </a:cubicBezTo>
                    <a:cubicBezTo>
                      <a:pt x="994" y="10"/>
                      <a:pt x="984" y="0"/>
                      <a:pt x="973" y="0"/>
                    </a:cubicBezTo>
                    <a:close/>
                    <a:moveTo>
                      <a:pt x="735" y="713"/>
                    </a:moveTo>
                    <a:cubicBezTo>
                      <a:pt x="431" y="713"/>
                      <a:pt x="431" y="713"/>
                      <a:pt x="431" y="713"/>
                    </a:cubicBezTo>
                    <a:cubicBezTo>
                      <a:pt x="420" y="713"/>
                      <a:pt x="411" y="722"/>
                      <a:pt x="411" y="734"/>
                    </a:cubicBezTo>
                    <a:cubicBezTo>
                      <a:pt x="411" y="865"/>
                      <a:pt x="411" y="865"/>
                      <a:pt x="411" y="865"/>
                    </a:cubicBezTo>
                    <a:cubicBezTo>
                      <a:pt x="411" y="876"/>
                      <a:pt x="420" y="886"/>
                      <a:pt x="431" y="886"/>
                    </a:cubicBezTo>
                    <a:cubicBezTo>
                      <a:pt x="735" y="886"/>
                      <a:pt x="735" y="886"/>
                      <a:pt x="735" y="886"/>
                    </a:cubicBezTo>
                    <a:cubicBezTo>
                      <a:pt x="747" y="886"/>
                      <a:pt x="756" y="876"/>
                      <a:pt x="756" y="865"/>
                    </a:cubicBezTo>
                    <a:cubicBezTo>
                      <a:pt x="756" y="734"/>
                      <a:pt x="756" y="734"/>
                      <a:pt x="756" y="734"/>
                    </a:cubicBezTo>
                    <a:cubicBezTo>
                      <a:pt x="756" y="722"/>
                      <a:pt x="747" y="713"/>
                      <a:pt x="735" y="713"/>
                    </a:cubicBezTo>
                    <a:close/>
                    <a:moveTo>
                      <a:pt x="973" y="713"/>
                    </a:moveTo>
                    <a:cubicBezTo>
                      <a:pt x="842" y="713"/>
                      <a:pt x="842" y="713"/>
                      <a:pt x="842" y="713"/>
                    </a:cubicBezTo>
                    <a:cubicBezTo>
                      <a:pt x="830" y="713"/>
                      <a:pt x="821" y="722"/>
                      <a:pt x="821" y="734"/>
                    </a:cubicBezTo>
                    <a:cubicBezTo>
                      <a:pt x="821" y="865"/>
                      <a:pt x="821" y="865"/>
                      <a:pt x="821" y="865"/>
                    </a:cubicBezTo>
                    <a:cubicBezTo>
                      <a:pt x="821" y="876"/>
                      <a:pt x="830" y="886"/>
                      <a:pt x="842" y="886"/>
                    </a:cubicBezTo>
                    <a:cubicBezTo>
                      <a:pt x="973" y="886"/>
                      <a:pt x="973" y="886"/>
                      <a:pt x="973" y="886"/>
                    </a:cubicBezTo>
                    <a:cubicBezTo>
                      <a:pt x="984" y="886"/>
                      <a:pt x="994" y="876"/>
                      <a:pt x="994" y="865"/>
                    </a:cubicBezTo>
                    <a:cubicBezTo>
                      <a:pt x="994" y="734"/>
                      <a:pt x="994" y="734"/>
                      <a:pt x="994" y="734"/>
                    </a:cubicBezTo>
                    <a:cubicBezTo>
                      <a:pt x="994" y="722"/>
                      <a:pt x="984" y="713"/>
                      <a:pt x="973" y="713"/>
                    </a:cubicBezTo>
                    <a:close/>
                    <a:moveTo>
                      <a:pt x="325" y="713"/>
                    </a:moveTo>
                    <a:cubicBezTo>
                      <a:pt x="21" y="713"/>
                      <a:pt x="21" y="713"/>
                      <a:pt x="21" y="713"/>
                    </a:cubicBezTo>
                    <a:cubicBezTo>
                      <a:pt x="10" y="713"/>
                      <a:pt x="0" y="722"/>
                      <a:pt x="0" y="734"/>
                    </a:cubicBezTo>
                    <a:cubicBezTo>
                      <a:pt x="0" y="865"/>
                      <a:pt x="0" y="865"/>
                      <a:pt x="0" y="865"/>
                    </a:cubicBezTo>
                    <a:cubicBezTo>
                      <a:pt x="0" y="876"/>
                      <a:pt x="10" y="886"/>
                      <a:pt x="21" y="886"/>
                    </a:cubicBezTo>
                    <a:cubicBezTo>
                      <a:pt x="325" y="886"/>
                      <a:pt x="325" y="886"/>
                      <a:pt x="325" y="886"/>
                    </a:cubicBezTo>
                    <a:cubicBezTo>
                      <a:pt x="337" y="886"/>
                      <a:pt x="346" y="876"/>
                      <a:pt x="346" y="865"/>
                    </a:cubicBezTo>
                    <a:cubicBezTo>
                      <a:pt x="346" y="734"/>
                      <a:pt x="346" y="734"/>
                      <a:pt x="346" y="734"/>
                    </a:cubicBezTo>
                    <a:cubicBezTo>
                      <a:pt x="346" y="722"/>
                      <a:pt x="337" y="713"/>
                      <a:pt x="325" y="7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532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400"/>
                                        <p:tgtEl>
                                          <p:spTgt spid="127"/>
                                        </p:tgtEl>
                                      </p:cBhvr>
                                    </p:animEffect>
                                  </p:childTnLst>
                                </p:cTn>
                              </p:par>
                            </p:childTnLst>
                          </p:cTn>
                        </p:par>
                        <p:par>
                          <p:cTn id="8" fill="hold">
                            <p:stCondLst>
                              <p:cond delay="400"/>
                            </p:stCondLst>
                            <p:childTnLst>
                              <p:par>
                                <p:cTn id="9" presetID="22" presetClass="entr" presetSubtype="4"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wipe(down)">
                                      <p:cBhvr>
                                        <p:cTn id="11" dur="400"/>
                                        <p:tgtEl>
                                          <p:spTgt spid="129"/>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wipe(left)">
                                      <p:cBhvr>
                                        <p:cTn id="15" dur="400"/>
                                        <p:tgtEl>
                                          <p:spTgt spid="130"/>
                                        </p:tgtEl>
                                      </p:cBhvr>
                                    </p:animEffect>
                                  </p:childTnLst>
                                </p:cTn>
                              </p:par>
                            </p:childTnLst>
                          </p:cTn>
                        </p:par>
                        <p:par>
                          <p:cTn id="16" fill="hold">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up)">
                                      <p:cBhvr>
                                        <p:cTn id="19" dur="400"/>
                                        <p:tgtEl>
                                          <p:spTgt spid="128"/>
                                        </p:tgtEl>
                                      </p:cBhvr>
                                    </p:animEffect>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wipe(left)">
                                      <p:cBhvr>
                                        <p:cTn id="23" dur="4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Individual Session Variables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373" y="1219200"/>
            <a:ext cx="8145755" cy="5105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5186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Modules</a:t>
            </a:r>
            <a:br>
              <a:rPr lang="en-US" dirty="0"/>
            </a:br>
            <a:r>
              <a:rPr lang="en-US" sz="4000" dirty="0"/>
              <a:t>BIG-IP DNS (Domain Name Services)</a:t>
            </a:r>
          </a:p>
        </p:txBody>
      </p:sp>
    </p:spTree>
    <p:extLst>
      <p:ext uri="{BB962C8B-B14F-4D97-AF65-F5344CB8AC3E}">
        <p14:creationId xmlns:p14="http://schemas.microsoft.com/office/powerpoint/2010/main" val="2868267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Metrics</a:t>
            </a:r>
          </a:p>
        </p:txBody>
      </p:sp>
      <p:sp>
        <p:nvSpPr>
          <p:cNvPr id="3" name="Content Placeholder 2"/>
          <p:cNvSpPr>
            <a:spLocks noGrp="1"/>
          </p:cNvSpPr>
          <p:nvPr>
            <p:ph sz="half" idx="1"/>
          </p:nvPr>
        </p:nvSpPr>
        <p:spPr/>
        <p:txBody>
          <a:bodyPr/>
          <a:lstStyle/>
          <a:p>
            <a:r>
              <a:rPr lang="en-US" dirty="0"/>
              <a:t>DNS Requests</a:t>
            </a:r>
          </a:p>
          <a:p>
            <a:r>
              <a:rPr lang="en-US" dirty="0"/>
              <a:t>DNS Responses</a:t>
            </a:r>
          </a:p>
          <a:p>
            <a:r>
              <a:rPr lang="en-US" dirty="0"/>
              <a:t>Malformed Packets</a:t>
            </a:r>
          </a:p>
          <a:p>
            <a:r>
              <a:rPr lang="en-US" dirty="0"/>
              <a:t>Malicious Packets</a:t>
            </a:r>
          </a:p>
          <a:p>
            <a:r>
              <a:rPr lang="en-US" dirty="0"/>
              <a:t>Suspends</a:t>
            </a:r>
          </a:p>
          <a:p>
            <a:r>
              <a:rPr lang="en-US" dirty="0"/>
              <a:t>GTM Requests</a:t>
            </a:r>
          </a:p>
          <a:p>
            <a:r>
              <a:rPr lang="en-US" dirty="0"/>
              <a:t>DNS Cache Requests</a:t>
            </a:r>
          </a:p>
        </p:txBody>
      </p:sp>
      <p:sp>
        <p:nvSpPr>
          <p:cNvPr id="4" name="Content Placeholder 3"/>
          <p:cNvSpPr>
            <a:spLocks noGrp="1"/>
          </p:cNvSpPr>
          <p:nvPr>
            <p:ph sz="half" idx="2"/>
          </p:nvPr>
        </p:nvSpPr>
        <p:spPr/>
        <p:txBody>
          <a:bodyPr/>
          <a:lstStyle/>
          <a:p>
            <a:r>
              <a:rPr lang="en-US" dirty="0"/>
              <a:t>DNS Express</a:t>
            </a:r>
          </a:p>
          <a:p>
            <a:r>
              <a:rPr lang="en-US" dirty="0"/>
              <a:t>IPv6 to IPv4</a:t>
            </a:r>
          </a:p>
          <a:p>
            <a:r>
              <a:rPr lang="en-US" dirty="0"/>
              <a:t>Unhandled Query Actions</a:t>
            </a:r>
          </a:p>
          <a:p>
            <a:r>
              <a:rPr lang="en-US" dirty="0"/>
              <a:t>Query Types (A, AAAA, CNAME, MX, PTR, NS, </a:t>
            </a:r>
            <a:r>
              <a:rPr lang="en-US" dirty="0" err="1"/>
              <a:t>etc</a:t>
            </a:r>
            <a:r>
              <a:rPr lang="en-US" dirty="0"/>
              <a:t>)</a:t>
            </a:r>
          </a:p>
          <a:p>
            <a:r>
              <a:rPr lang="en-US" dirty="0"/>
              <a:t>Response Details (AA, </a:t>
            </a:r>
            <a:r>
              <a:rPr lang="en-US" dirty="0" err="1"/>
              <a:t>NXDomain</a:t>
            </a:r>
            <a:r>
              <a:rPr lang="en-US" dirty="0"/>
              <a:t>, </a:t>
            </a:r>
            <a:r>
              <a:rPr lang="en-US" dirty="0" err="1"/>
              <a:t>ServFail</a:t>
            </a:r>
            <a:r>
              <a:rPr lang="en-US" dirty="0"/>
              <a:t>, Refused, </a:t>
            </a:r>
            <a:r>
              <a:rPr lang="en-US" dirty="0" err="1"/>
              <a:t>etc</a:t>
            </a:r>
            <a:r>
              <a:rPr lang="en-US" dirty="0"/>
              <a:t>)</a:t>
            </a:r>
          </a:p>
        </p:txBody>
      </p:sp>
      <p:sp>
        <p:nvSpPr>
          <p:cNvPr id="5" name="Text Placeholder 4"/>
          <p:cNvSpPr>
            <a:spLocks noGrp="1"/>
          </p:cNvSpPr>
          <p:nvPr>
            <p:ph type="body" sz="quarter" idx="10"/>
          </p:nvPr>
        </p:nvSpPr>
        <p:spPr/>
        <p:txBody>
          <a:bodyPr/>
          <a:lstStyle/>
          <a:p>
            <a:r>
              <a:rPr lang="en-US" dirty="0"/>
              <a:t>AVR can also be used to view DNS data being processed by BIG-IP. NOTE* - DNS profile needs to be configured to enable DNS metric collection.</a:t>
            </a:r>
          </a:p>
        </p:txBody>
      </p:sp>
    </p:spTree>
    <p:extLst>
      <p:ext uri="{BB962C8B-B14F-4D97-AF65-F5344CB8AC3E}">
        <p14:creationId xmlns:p14="http://schemas.microsoft.com/office/powerpoint/2010/main" val="2500313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effectLst/>
              </a:rPr>
              <a:t>DNS  Analytics</a:t>
            </a:r>
          </a:p>
          <a:p>
            <a:pPr lvl="1">
              <a:buFont typeface="Arial" pitchFamily="34" charset="0"/>
              <a:buChar char="–"/>
            </a:pPr>
            <a:r>
              <a:rPr lang="en-US" sz="2400" dirty="0">
                <a:effectLst/>
              </a:rPr>
              <a:t>Applications</a:t>
            </a:r>
          </a:p>
          <a:p>
            <a:pPr lvl="1">
              <a:buFont typeface="Arial" pitchFamily="34" charset="0"/>
              <a:buChar char="–"/>
            </a:pPr>
            <a:r>
              <a:rPr lang="en-US" sz="2400" dirty="0">
                <a:effectLst/>
              </a:rPr>
              <a:t>Virtual Servers</a:t>
            </a:r>
          </a:p>
          <a:p>
            <a:pPr lvl="1">
              <a:buFont typeface="Arial" pitchFamily="34" charset="0"/>
              <a:buChar char="–"/>
            </a:pPr>
            <a:r>
              <a:rPr lang="en-US" sz="2400" dirty="0">
                <a:effectLst/>
              </a:rPr>
              <a:t>Query Name</a:t>
            </a:r>
          </a:p>
          <a:p>
            <a:pPr lvl="1">
              <a:buFont typeface="Arial" pitchFamily="34" charset="0"/>
              <a:buChar char="–"/>
            </a:pPr>
            <a:r>
              <a:rPr lang="en-US" sz="2400" dirty="0">
                <a:effectLst/>
              </a:rPr>
              <a:t>Query Type</a:t>
            </a:r>
          </a:p>
          <a:p>
            <a:pPr lvl="1">
              <a:buFont typeface="Arial" pitchFamily="34" charset="0"/>
              <a:buChar char="–"/>
            </a:pPr>
            <a:r>
              <a:rPr lang="en-US" sz="2400" dirty="0">
                <a:effectLst/>
              </a:rPr>
              <a:t>Client IP</a:t>
            </a:r>
          </a:p>
          <a:p>
            <a:endParaRPr lang="en-US" dirty="0"/>
          </a:p>
        </p:txBody>
      </p:sp>
      <p:sp>
        <p:nvSpPr>
          <p:cNvPr id="3" name="Title 2"/>
          <p:cNvSpPr>
            <a:spLocks noGrp="1"/>
          </p:cNvSpPr>
          <p:nvPr>
            <p:ph type="title"/>
          </p:nvPr>
        </p:nvSpPr>
        <p:spPr/>
        <p:txBody>
          <a:bodyPr/>
          <a:lstStyle/>
          <a:p>
            <a:r>
              <a:rPr lang="en-US" dirty="0"/>
              <a:t>Visualize Your DNS Deliver with Analytics</a:t>
            </a:r>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7212" y="3176532"/>
            <a:ext cx="5939955" cy="31148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1212" y="1828800"/>
            <a:ext cx="3571721" cy="3396459"/>
          </a:xfrm>
          <a:prstGeom prst="rect">
            <a:avLst/>
          </a:prstGeom>
          <a:effectLst>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55362" y="1062300"/>
            <a:ext cx="4001658" cy="20685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41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Visibility – Client, Record Type, Domain Name etc..</a:t>
            </a:r>
          </a:p>
        </p:txBody>
      </p:sp>
      <p:pic>
        <p:nvPicPr>
          <p:cNvPr id="4" name="Snagit_PPTF87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1194341"/>
            <a:ext cx="6513272" cy="3957944"/>
          </a:xfrm>
          <a:prstGeom prst="rect">
            <a:avLst/>
          </a:prstGeom>
          <a:effectLst>
            <a:outerShdw blurRad="50800" dist="38100" dir="2700000" algn="tl" rotWithShape="0">
              <a:prstClr val="black">
                <a:alpha val="40000"/>
              </a:prstClr>
            </a:outerShdw>
          </a:effectLst>
        </p:spPr>
      </p:pic>
      <p:sp>
        <p:nvSpPr>
          <p:cNvPr id="5" name="Rectangle 4"/>
          <p:cNvSpPr/>
          <p:nvPr/>
        </p:nvSpPr>
        <p:spPr>
          <a:xfrm>
            <a:off x="1594338" y="1758462"/>
            <a:ext cx="1312985" cy="914400"/>
          </a:xfrm>
          <a:prstGeom prst="rect">
            <a:avLst/>
          </a:prstGeom>
          <a:noFill/>
          <a:ln w="19050">
            <a:solidFill>
              <a:srgbClr val="FF0000"/>
            </a:solidFill>
          </a:ln>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612" y="3733800"/>
            <a:ext cx="3467100" cy="264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76663" y="1645117"/>
            <a:ext cx="4148478" cy="41773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6961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 y="178647"/>
            <a:ext cx="11201400" cy="690700"/>
          </a:xfrm>
        </p:spPr>
        <p:txBody>
          <a:bodyPr>
            <a:normAutofit/>
          </a:bodyPr>
          <a:lstStyle/>
          <a:p>
            <a:r>
              <a:rPr lang="en-US" sz="3732" dirty="0"/>
              <a:t>Detailed High Speed Logging and Overview Statistics</a:t>
            </a:r>
          </a:p>
        </p:txBody>
      </p:sp>
      <p:sp>
        <p:nvSpPr>
          <p:cNvPr id="6" name="Content Placeholder 5"/>
          <p:cNvSpPr>
            <a:spLocks noGrp="1"/>
          </p:cNvSpPr>
          <p:nvPr>
            <p:ph idx="1"/>
          </p:nvPr>
        </p:nvSpPr>
        <p:spPr>
          <a:xfrm>
            <a:off x="520565" y="1194382"/>
            <a:ext cx="5345248" cy="1396636"/>
          </a:xfrm>
        </p:spPr>
        <p:txBody>
          <a:bodyPr>
            <a:noAutofit/>
          </a:bodyPr>
          <a:lstStyle/>
          <a:p>
            <a:pPr>
              <a:buClrTx/>
            </a:pPr>
            <a:r>
              <a:rPr lang="en-US" sz="2000" dirty="0"/>
              <a:t>High Speed Logging for all DNS Logs</a:t>
            </a:r>
          </a:p>
          <a:p>
            <a:pPr>
              <a:buClrTx/>
            </a:pPr>
            <a:r>
              <a:rPr lang="en-US" sz="2000" dirty="0"/>
              <a:t>Query Logging and Response Logging</a:t>
            </a:r>
          </a:p>
          <a:p>
            <a:pPr lvl="1"/>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64" y="2438400"/>
            <a:ext cx="5542359" cy="351444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0706" y="991235"/>
            <a:ext cx="5078677" cy="5187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20563" y="3585035"/>
            <a:ext cx="2602049" cy="2053766"/>
          </a:xfrm>
          <a:prstGeom prst="rect">
            <a:avLst/>
          </a:prstGeom>
          <a:noFill/>
          <a:ln w="28575">
            <a:solidFill>
              <a:schemeClr val="accent5"/>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4" name="Pentagon 3"/>
          <p:cNvSpPr/>
          <p:nvPr/>
        </p:nvSpPr>
        <p:spPr>
          <a:xfrm flipH="1">
            <a:off x="3122611" y="4275662"/>
            <a:ext cx="3048000" cy="372538"/>
          </a:xfrm>
          <a:prstGeom prst="homePlat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200" b="0" i="0" baseline="0" dirty="0">
                <a:solidFill>
                  <a:schemeClr val="bg1"/>
                </a:solidFill>
                <a:effectLst>
                  <a:outerShdw blurRad="38100" dist="25400" dir="2700000" algn="tl">
                    <a:srgbClr val="000000">
                      <a:alpha val="0"/>
                    </a:srgbClr>
                  </a:outerShdw>
                </a:effectLst>
                <a:latin typeface="+mj-lt"/>
              </a:rPr>
              <a:t>Customizable</a:t>
            </a:r>
            <a:r>
              <a:rPr lang="en-US" sz="1200" b="0" i="0" dirty="0">
                <a:solidFill>
                  <a:schemeClr val="bg1"/>
                </a:solidFill>
                <a:effectLst>
                  <a:outerShdw blurRad="38100" dist="25400" dir="2700000" algn="tl">
                    <a:srgbClr val="000000">
                      <a:alpha val="0"/>
                    </a:srgbClr>
                  </a:outerShdw>
                </a:effectLst>
                <a:latin typeface="+mj-lt"/>
              </a:rPr>
              <a:t> Fields for Log output.</a:t>
            </a:r>
            <a:r>
              <a:rPr lang="en-US" sz="1200" b="0" i="0" baseline="0" dirty="0">
                <a:solidFill>
                  <a:schemeClr val="bg1"/>
                </a:solidFill>
                <a:effectLst>
                  <a:outerShdw blurRad="38100" dist="25400" dir="2700000" algn="tl">
                    <a:srgbClr val="000000">
                      <a:alpha val="0"/>
                    </a:srgbClr>
                  </a:outerShdw>
                </a:effectLst>
                <a:latin typeface="+mj-lt"/>
              </a:rPr>
              <a:t> </a:t>
            </a:r>
            <a:endParaRPr lang="en-US" sz="1200" b="0" i="0" cap="all" baseline="0" dirty="0">
              <a:solidFill>
                <a:schemeClr val="bg1"/>
              </a:solidFill>
              <a:effectLst>
                <a:outerShdw blurRad="38100" dist="25400" dir="2700000" algn="tl">
                  <a:srgbClr val="000000">
                    <a:alpha val="0"/>
                  </a:srgbClr>
                </a:outerShdw>
              </a:effectLst>
              <a:latin typeface="+mj-lt"/>
            </a:endParaRPr>
          </a:p>
        </p:txBody>
      </p:sp>
      <p:sp>
        <p:nvSpPr>
          <p:cNvPr id="11" name="Rectangle 10"/>
          <p:cNvSpPr/>
          <p:nvPr/>
        </p:nvSpPr>
        <p:spPr>
          <a:xfrm>
            <a:off x="6500706" y="2133600"/>
            <a:ext cx="5003906" cy="3962400"/>
          </a:xfrm>
          <a:prstGeom prst="rect">
            <a:avLst/>
          </a:prstGeom>
          <a:noFill/>
          <a:ln w="28575">
            <a:solidFill>
              <a:schemeClr val="accent5"/>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Pentagon 11"/>
          <p:cNvSpPr/>
          <p:nvPr/>
        </p:nvSpPr>
        <p:spPr>
          <a:xfrm>
            <a:off x="3497418" y="2768694"/>
            <a:ext cx="3003288" cy="516367"/>
          </a:xfrm>
          <a:prstGeom prst="homePlat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200" b="0" i="0" baseline="0" dirty="0">
                <a:solidFill>
                  <a:schemeClr val="bg1"/>
                </a:solidFill>
                <a:effectLst>
                  <a:outerShdw blurRad="38100" dist="25400" dir="2700000" algn="tl">
                    <a:srgbClr val="000000">
                      <a:alpha val="0"/>
                    </a:srgbClr>
                  </a:outerShdw>
                </a:effectLst>
                <a:latin typeface="+mj-lt"/>
              </a:rPr>
              <a:t>High level usage data and inflight DNS query volume information.</a:t>
            </a:r>
            <a:endParaRPr lang="en-US" sz="1200" b="0" i="0" cap="all" baseline="0" dirty="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588669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74" y="198962"/>
            <a:ext cx="9811512" cy="716093"/>
          </a:xfrm>
        </p:spPr>
        <p:txBody>
          <a:bodyPr/>
          <a:lstStyle/>
          <a:p>
            <a:r>
              <a:rPr lang="en-US" sz="3732" dirty="0"/>
              <a:t>DNS Traffic Statistics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4873" y="1032005"/>
            <a:ext cx="5900738" cy="2854195"/>
          </a:xfrm>
          <a:prstGeom prst="rect">
            <a:avLst/>
          </a:prstGeom>
        </p:spPr>
      </p:pic>
      <p:sp>
        <p:nvSpPr>
          <p:cNvPr id="8" name="Rectangle 7"/>
          <p:cNvSpPr/>
          <p:nvPr/>
        </p:nvSpPr>
        <p:spPr>
          <a:xfrm>
            <a:off x="5984874" y="1032006"/>
            <a:ext cx="2243138" cy="2854194"/>
          </a:xfrm>
          <a:prstGeom prst="rect">
            <a:avLst/>
          </a:prstGeom>
          <a:noFill/>
          <a:ln w="28575">
            <a:solidFill>
              <a:schemeClr val="accent5"/>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TextBox 11"/>
          <p:cNvSpPr txBox="1"/>
          <p:nvPr/>
        </p:nvSpPr>
        <p:spPr>
          <a:xfrm>
            <a:off x="6551612" y="1641606"/>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sp>
        <p:nvSpPr>
          <p:cNvPr id="13" name="TextBox 12"/>
          <p:cNvSpPr txBox="1"/>
          <p:nvPr/>
        </p:nvSpPr>
        <p:spPr>
          <a:xfrm>
            <a:off x="951480" y="2210211"/>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a:solidFill>
                <a:schemeClr val="tx2"/>
              </a:solidFill>
              <a:effectLst>
                <a:outerShdw blurRad="38100" dist="25400" dir="2700000" algn="tl">
                  <a:srgbClr val="000000">
                    <a:alpha val="0"/>
                  </a:srgbClr>
                </a:outerShdw>
              </a:effectLst>
              <a:latin typeface="+mn-lt"/>
              <a:ea typeface="+mn-ea"/>
              <a:cs typeface="+mn-cs"/>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012" y="2514600"/>
            <a:ext cx="5370422" cy="3538308"/>
          </a:xfrm>
          <a:prstGeom prst="rect">
            <a:avLst/>
          </a:prstGeom>
        </p:spPr>
      </p:pic>
      <p:sp>
        <p:nvSpPr>
          <p:cNvPr id="20" name="Content Placeholder 5"/>
          <p:cNvSpPr txBox="1">
            <a:spLocks/>
          </p:cNvSpPr>
          <p:nvPr/>
        </p:nvSpPr>
        <p:spPr>
          <a:xfrm>
            <a:off x="150650" y="864981"/>
            <a:ext cx="5345248" cy="1396636"/>
          </a:xfrm>
          <a:prstGeom prst="rect">
            <a:avLst/>
          </a:prstGeom>
        </p:spPr>
        <p:txBody>
          <a:bodyP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Drill-down capability to identify per-profile query volumes.</a:t>
            </a:r>
          </a:p>
          <a:p>
            <a:r>
              <a:rPr lang="en-US" sz="2000" dirty="0"/>
              <a:t>Covers IPv4, IPv6 and DNS64.</a:t>
            </a:r>
            <a:endParaRPr lang="en-US" sz="1800" dirty="0"/>
          </a:p>
          <a:p>
            <a:pPr lvl="1"/>
            <a:endParaRPr lang="en-US" dirty="0"/>
          </a:p>
        </p:txBody>
      </p:sp>
      <p:sp>
        <p:nvSpPr>
          <p:cNvPr id="16" name="Rectangle 15"/>
          <p:cNvSpPr/>
          <p:nvPr/>
        </p:nvSpPr>
        <p:spPr>
          <a:xfrm>
            <a:off x="200884" y="2495005"/>
            <a:ext cx="2083528" cy="3566612"/>
          </a:xfrm>
          <a:prstGeom prst="rect">
            <a:avLst/>
          </a:prstGeom>
          <a:noFill/>
          <a:ln w="28575">
            <a:solidFill>
              <a:schemeClr val="accent5"/>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1" name="Pentagon 20"/>
          <p:cNvSpPr/>
          <p:nvPr/>
        </p:nvSpPr>
        <p:spPr>
          <a:xfrm flipH="1">
            <a:off x="2306775" y="4092042"/>
            <a:ext cx="3048000" cy="372538"/>
          </a:xfrm>
          <a:prstGeom prst="homePlat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200" b="0" i="0" baseline="0" dirty="0">
                <a:solidFill>
                  <a:schemeClr val="bg1"/>
                </a:solidFill>
                <a:effectLst>
                  <a:outerShdw blurRad="38100" dist="25400" dir="2700000" algn="tl">
                    <a:srgbClr val="000000">
                      <a:alpha val="0"/>
                    </a:srgbClr>
                  </a:outerShdw>
                </a:effectLst>
                <a:latin typeface="+mj-lt"/>
              </a:rPr>
              <a:t>Statistics for each type</a:t>
            </a:r>
            <a:r>
              <a:rPr lang="en-US" sz="1200" b="0" i="0" dirty="0">
                <a:solidFill>
                  <a:schemeClr val="bg1"/>
                </a:solidFill>
                <a:effectLst>
                  <a:outerShdw blurRad="38100" dist="25400" dir="2700000" algn="tl">
                    <a:srgbClr val="000000">
                      <a:alpha val="0"/>
                    </a:srgbClr>
                  </a:outerShdw>
                </a:effectLst>
                <a:latin typeface="+mj-lt"/>
              </a:rPr>
              <a:t> of DNS query</a:t>
            </a:r>
            <a:endParaRPr lang="en-US" sz="1200" b="0" i="0" cap="all" baseline="0" dirty="0">
              <a:solidFill>
                <a:schemeClr val="bg1"/>
              </a:solidFill>
              <a:effectLst>
                <a:outerShdw blurRad="38100" dist="25400" dir="2700000" algn="tl">
                  <a:srgbClr val="000000">
                    <a:alpha val="0"/>
                  </a:srgbClr>
                </a:outerShdw>
              </a:effectLst>
              <a:latin typeface="+mj-lt"/>
            </a:endParaRPr>
          </a:p>
        </p:txBody>
      </p:sp>
      <p:sp>
        <p:nvSpPr>
          <p:cNvPr id="22" name="Content Placeholder 5"/>
          <p:cNvSpPr txBox="1">
            <a:spLocks/>
          </p:cNvSpPr>
          <p:nvPr/>
        </p:nvSpPr>
        <p:spPr>
          <a:xfrm>
            <a:off x="6094412" y="4521185"/>
            <a:ext cx="5345248" cy="1396636"/>
          </a:xfrm>
          <a:prstGeom prst="rect">
            <a:avLst/>
          </a:prstGeom>
        </p:spPr>
        <p:txBody>
          <a:bodyP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Statistics can be monitored through:</a:t>
            </a:r>
          </a:p>
          <a:p>
            <a:pPr lvl="1">
              <a:buFont typeface="Franklin Gothic Book" panose="020B0503020102020204" pitchFamily="34" charset="0"/>
              <a:buChar char="―"/>
            </a:pPr>
            <a:r>
              <a:rPr lang="en-US" sz="1600" dirty="0"/>
              <a:t>GUI</a:t>
            </a:r>
          </a:p>
          <a:p>
            <a:pPr lvl="1">
              <a:buFont typeface="Franklin Gothic Book" panose="020B0503020102020204" pitchFamily="34" charset="0"/>
              <a:buChar char="―"/>
            </a:pPr>
            <a:r>
              <a:rPr lang="en-US" sz="1600" dirty="0"/>
              <a:t>SNMP</a:t>
            </a:r>
          </a:p>
          <a:p>
            <a:pPr lvl="1">
              <a:buFont typeface="Franklin Gothic Book" panose="020B0503020102020204" pitchFamily="34" charset="0"/>
              <a:buChar char="―"/>
            </a:pPr>
            <a:r>
              <a:rPr lang="en-US" sz="1600" dirty="0" err="1"/>
              <a:t>iControl</a:t>
            </a:r>
            <a:endParaRPr lang="en-US" sz="1600" dirty="0"/>
          </a:p>
          <a:p>
            <a:pPr lvl="1">
              <a:buFont typeface="Franklin Gothic Book" panose="020B0503020102020204" pitchFamily="34" charset="0"/>
              <a:buChar char="―"/>
            </a:pPr>
            <a:r>
              <a:rPr lang="en-US" sz="1600" dirty="0"/>
              <a:t>TMSH</a:t>
            </a:r>
          </a:p>
          <a:p>
            <a:pPr lvl="1"/>
            <a:endParaRPr lang="en-US" dirty="0"/>
          </a:p>
        </p:txBody>
      </p:sp>
      <p:sp>
        <p:nvSpPr>
          <p:cNvPr id="23" name="Pentagon 22"/>
          <p:cNvSpPr/>
          <p:nvPr/>
        </p:nvSpPr>
        <p:spPr>
          <a:xfrm flipH="1">
            <a:off x="8228012" y="2369736"/>
            <a:ext cx="3048000" cy="678263"/>
          </a:xfrm>
          <a:prstGeom prst="homePlate">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1200" b="0" i="0" baseline="0" dirty="0">
                <a:solidFill>
                  <a:schemeClr val="bg1"/>
                </a:solidFill>
                <a:effectLst>
                  <a:outerShdw blurRad="38100" dist="25400" dir="2700000" algn="tl">
                    <a:srgbClr val="000000">
                      <a:alpha val="0"/>
                    </a:srgbClr>
                  </a:outerShdw>
                </a:effectLst>
                <a:latin typeface="+mj-lt"/>
              </a:rPr>
              <a:t>Statistics for each engine; DNS Express, Cache, DNS64 and unhandled queries</a:t>
            </a:r>
            <a:endParaRPr lang="en-US" sz="1200" b="0" i="0" cap="all" baseline="0" dirty="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1807382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Logging: Remote System</a:t>
            </a:r>
            <a:endParaRPr lang="en-US" sz="4400" dirty="0"/>
          </a:p>
        </p:txBody>
      </p:sp>
    </p:spTree>
    <p:extLst>
      <p:ext uri="{BB962C8B-B14F-4D97-AF65-F5344CB8AC3E}">
        <p14:creationId xmlns:p14="http://schemas.microsoft.com/office/powerpoint/2010/main" val="2325677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12" y="1219200"/>
            <a:ext cx="10999958" cy="4442547"/>
          </a:xfrm>
          <a:prstGeom prst="rect">
            <a:avLst/>
          </a:prstGeom>
        </p:spPr>
      </p:pic>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Remote Syslog (Standard)</a:t>
            </a:r>
          </a:p>
        </p:txBody>
      </p:sp>
      <p:sp>
        <p:nvSpPr>
          <p:cNvPr id="4" name="Rectangle: Rounded Corners 3"/>
          <p:cNvSpPr/>
          <p:nvPr/>
        </p:nvSpPr>
        <p:spPr>
          <a:xfrm>
            <a:off x="5713412" y="3581400"/>
            <a:ext cx="5181600" cy="2590800"/>
          </a:xfrm>
          <a:prstGeom prst="roundRect">
            <a:avLst>
              <a:gd name="adj" fmla="val 5278"/>
            </a:avLst>
          </a:prstGeom>
          <a:solidFill>
            <a:schemeClr val="accent1">
              <a:lumMod val="40000"/>
              <a:lumOff val="60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indent="0">
              <a:lnSpc>
                <a:spcPct val="90000"/>
              </a:lnSpc>
              <a:spcBef>
                <a:spcPts val="0"/>
              </a:spcBef>
              <a:spcAft>
                <a:spcPts val="0"/>
              </a:spcAft>
              <a:buClrTx/>
              <a:buFont typeface="Arial" pitchFamily="34" charset="0"/>
              <a:buNone/>
            </a:pPr>
            <a:r>
              <a:rPr lang="en-US" sz="2000" b="1" u="sng" dirty="0"/>
              <a:t>Remote Syslog versus High Speed Syslog</a:t>
            </a:r>
          </a:p>
          <a:p>
            <a:pPr indent="0">
              <a:lnSpc>
                <a:spcPct val="90000"/>
              </a:lnSpc>
              <a:spcBef>
                <a:spcPts val="0"/>
              </a:spcBef>
              <a:spcAft>
                <a:spcPts val="0"/>
              </a:spcAft>
              <a:buClrTx/>
              <a:buFont typeface="Arial" pitchFamily="34" charset="0"/>
              <a:buNone/>
            </a:pPr>
            <a:r>
              <a:rPr lang="en-US" sz="2000" dirty="0"/>
              <a:t>Remote Logging (Syslog) traffic must flow from the data plane, to the management plane (where the Syslog service lives), and then out. </a:t>
            </a:r>
          </a:p>
          <a:p>
            <a:pPr indent="0">
              <a:lnSpc>
                <a:spcPct val="90000"/>
              </a:lnSpc>
              <a:spcBef>
                <a:spcPts val="0"/>
              </a:spcBef>
              <a:spcAft>
                <a:spcPts val="0"/>
              </a:spcAft>
              <a:buClrTx/>
              <a:buFont typeface="Arial" pitchFamily="34" charset="0"/>
              <a:buNone/>
            </a:pPr>
            <a:endParaRPr lang="en-US" sz="2000" dirty="0"/>
          </a:p>
          <a:p>
            <a:pPr indent="0">
              <a:lnSpc>
                <a:spcPct val="90000"/>
              </a:lnSpc>
              <a:spcBef>
                <a:spcPts val="0"/>
              </a:spcBef>
              <a:spcAft>
                <a:spcPts val="0"/>
              </a:spcAft>
              <a:buClrTx/>
              <a:buFont typeface="Arial" pitchFamily="34" charset="0"/>
              <a:buNone/>
            </a:pPr>
            <a:r>
              <a:rPr lang="en-US" sz="2000" dirty="0"/>
              <a:t>High Speed Syslog (HSL) traffic stays in the data plane (no management planes overhead)</a:t>
            </a:r>
            <a:endParaRPr lang="en-US" sz="2000" b="0" i="0" cap="all" baseline="0" dirty="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10383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7212" y="1066800"/>
            <a:ext cx="7810116" cy="5189359"/>
          </a:xfrm>
          <a:prstGeom prst="rect">
            <a:avLst/>
          </a:prstGeom>
          <a:effectLst>
            <a:outerShdw blurRad="50800" dist="38100" dir="2700000" algn="tl" rotWithShape="0">
              <a:prstClr val="black">
                <a:alpha val="40000"/>
              </a:prstClr>
            </a:outerShdw>
          </a:effectLst>
        </p:spPr>
      </p:pic>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Remote Logging Facilities</a:t>
            </a:r>
          </a:p>
        </p:txBody>
      </p:sp>
    </p:spTree>
    <p:extLst>
      <p:ext uri="{BB962C8B-B14F-4D97-AF65-F5344CB8AC3E}">
        <p14:creationId xmlns:p14="http://schemas.microsoft.com/office/powerpoint/2010/main" val="314661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06388" y="2240280"/>
            <a:ext cx="12801600" cy="2377440"/>
          </a:xfrm>
          <a:prstGeom prst="rect">
            <a:avLst/>
          </a:prstGeom>
          <a:solidFill>
            <a:schemeClr val="tx2">
              <a:lumMod val="20000"/>
              <a:lumOff val="80000"/>
            </a:schemeClr>
          </a:solidFill>
          <a:ln w="38100">
            <a:noFill/>
          </a:ln>
        </p:spPr>
        <p:txBody>
          <a:bodyPr rot="0" spcFirstLastPara="0" vertOverflow="overflow" horzOverflow="overflow" vert="horz" wrap="square" lIns="228600" tIns="0" rIns="91440" bIns="0" numCol="1" spcCol="0" rtlCol="0" fromWordArt="0" anchor="ctr" anchorCtr="0" forceAA="0" compatLnSpc="1">
            <a:prstTxWarp prst="textNoShape">
              <a:avLst/>
            </a:prstTxWarp>
            <a:noAutofit/>
          </a:bodyPr>
          <a:lstStyle/>
          <a:p>
            <a:pPr marL="320040" indent="-320040">
              <a:lnSpc>
                <a:spcPct val="80000"/>
              </a:lnSpc>
              <a:spcAft>
                <a:spcPts val="1200"/>
              </a:spcAft>
              <a:buFont typeface="Arial" pitchFamily="34" charset="0"/>
              <a:buChar char="•"/>
            </a:pPr>
            <a:endParaRPr lang="en-US" sz="2800" dirty="0">
              <a:solidFill>
                <a:srgbClr val="004892"/>
              </a:solidFill>
              <a:effectLst>
                <a:outerShdw blurRad="38100" dist="25400" dir="2700000" algn="tl">
                  <a:srgbClr val="000000">
                    <a:alpha val="0"/>
                  </a:srgbClr>
                </a:outerShdw>
              </a:effectLst>
              <a:latin typeface="+mj-lt"/>
            </a:endParaRPr>
          </a:p>
        </p:txBody>
      </p:sp>
      <p:sp>
        <p:nvSpPr>
          <p:cNvPr id="4" name="Title 3"/>
          <p:cNvSpPr>
            <a:spLocks noGrp="1"/>
          </p:cNvSpPr>
          <p:nvPr>
            <p:ph type="title" idx="4294967295"/>
          </p:nvPr>
        </p:nvSpPr>
        <p:spPr>
          <a:xfrm>
            <a:off x="731520" y="503238"/>
            <a:ext cx="10972800" cy="914400"/>
          </a:xfrm>
        </p:spPr>
        <p:txBody>
          <a:bodyPr/>
          <a:lstStyle/>
          <a:p>
            <a:pPr lvl="0"/>
            <a:r>
              <a:rPr lang="en-US" dirty="0">
                <a:solidFill>
                  <a:srgbClr val="0000FF"/>
                </a:solidFill>
              </a:rPr>
              <a:t>Client Information Logging</a:t>
            </a:r>
          </a:p>
        </p:txBody>
      </p:sp>
      <p:grpSp>
        <p:nvGrpSpPr>
          <p:cNvPr id="48" name="Group 47"/>
          <p:cNvGrpSpPr/>
          <p:nvPr/>
        </p:nvGrpSpPr>
        <p:grpSpPr>
          <a:xfrm>
            <a:off x="4023360" y="2841796"/>
            <a:ext cx="1463040" cy="1273004"/>
            <a:chOff x="4023360" y="2841796"/>
            <a:chExt cx="1463040" cy="1273004"/>
          </a:xfrm>
        </p:grpSpPr>
        <p:sp>
          <p:nvSpPr>
            <p:cNvPr id="8" name="Freeform 7"/>
            <p:cNvSpPr>
              <a:spLocks noEditPoints="1"/>
            </p:cNvSpPr>
            <p:nvPr/>
          </p:nvSpPr>
          <p:spPr bwMode="auto">
            <a:xfrm>
              <a:off x="4276806" y="2841796"/>
              <a:ext cx="956149" cy="732449"/>
            </a:xfrm>
            <a:custGeom>
              <a:avLst/>
              <a:gdLst>
                <a:gd name="T0" fmla="*/ 598 w 640"/>
                <a:gd name="T1" fmla="*/ 0 h 491"/>
                <a:gd name="T2" fmla="*/ 43 w 640"/>
                <a:gd name="T3" fmla="*/ 0 h 491"/>
                <a:gd name="T4" fmla="*/ 0 w 640"/>
                <a:gd name="T5" fmla="*/ 43 h 491"/>
                <a:gd name="T6" fmla="*/ 0 w 640"/>
                <a:gd name="T7" fmla="*/ 448 h 491"/>
                <a:gd name="T8" fmla="*/ 43 w 640"/>
                <a:gd name="T9" fmla="*/ 491 h 491"/>
                <a:gd name="T10" fmla="*/ 598 w 640"/>
                <a:gd name="T11" fmla="*/ 491 h 491"/>
                <a:gd name="T12" fmla="*/ 640 w 640"/>
                <a:gd name="T13" fmla="*/ 448 h 491"/>
                <a:gd name="T14" fmla="*/ 640 w 640"/>
                <a:gd name="T15" fmla="*/ 43 h 491"/>
                <a:gd name="T16" fmla="*/ 598 w 640"/>
                <a:gd name="T17" fmla="*/ 0 h 491"/>
                <a:gd name="T18" fmla="*/ 534 w 640"/>
                <a:gd name="T19" fmla="*/ 405 h 491"/>
                <a:gd name="T20" fmla="*/ 502 w 640"/>
                <a:gd name="T21" fmla="*/ 437 h 491"/>
                <a:gd name="T22" fmla="*/ 128 w 640"/>
                <a:gd name="T23" fmla="*/ 437 h 491"/>
                <a:gd name="T24" fmla="*/ 96 w 640"/>
                <a:gd name="T25" fmla="*/ 405 h 491"/>
                <a:gd name="T26" fmla="*/ 96 w 640"/>
                <a:gd name="T27" fmla="*/ 85 h 491"/>
                <a:gd name="T28" fmla="*/ 128 w 640"/>
                <a:gd name="T29" fmla="*/ 53 h 491"/>
                <a:gd name="T30" fmla="*/ 502 w 640"/>
                <a:gd name="T31" fmla="*/ 53 h 491"/>
                <a:gd name="T32" fmla="*/ 534 w 640"/>
                <a:gd name="T33" fmla="*/ 85 h 491"/>
                <a:gd name="T34" fmla="*/ 534 w 640"/>
                <a:gd name="T35" fmla="*/ 405 h 491"/>
                <a:gd name="T36" fmla="*/ 587 w 640"/>
                <a:gd name="T37" fmla="*/ 267 h 491"/>
                <a:gd name="T38" fmla="*/ 566 w 640"/>
                <a:gd name="T39" fmla="*/ 246 h 491"/>
                <a:gd name="T40" fmla="*/ 587 w 640"/>
                <a:gd name="T41" fmla="*/ 224 h 491"/>
                <a:gd name="T42" fmla="*/ 608 w 640"/>
                <a:gd name="T43" fmla="*/ 246 h 491"/>
                <a:gd name="T44" fmla="*/ 587 w 640"/>
                <a:gd name="T45" fmla="*/ 26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0" h="491">
                  <a:moveTo>
                    <a:pt x="598" y="0"/>
                  </a:moveTo>
                  <a:cubicBezTo>
                    <a:pt x="43" y="0"/>
                    <a:pt x="43" y="0"/>
                    <a:pt x="43" y="0"/>
                  </a:cubicBezTo>
                  <a:cubicBezTo>
                    <a:pt x="19" y="0"/>
                    <a:pt x="0" y="19"/>
                    <a:pt x="0" y="43"/>
                  </a:cubicBezTo>
                  <a:cubicBezTo>
                    <a:pt x="0" y="448"/>
                    <a:pt x="0" y="448"/>
                    <a:pt x="0" y="448"/>
                  </a:cubicBezTo>
                  <a:cubicBezTo>
                    <a:pt x="0" y="471"/>
                    <a:pt x="19" y="491"/>
                    <a:pt x="43" y="491"/>
                  </a:cubicBezTo>
                  <a:cubicBezTo>
                    <a:pt x="598" y="491"/>
                    <a:pt x="598" y="491"/>
                    <a:pt x="598" y="491"/>
                  </a:cubicBezTo>
                  <a:cubicBezTo>
                    <a:pt x="621" y="491"/>
                    <a:pt x="640" y="471"/>
                    <a:pt x="640" y="448"/>
                  </a:cubicBezTo>
                  <a:cubicBezTo>
                    <a:pt x="640" y="43"/>
                    <a:pt x="640" y="43"/>
                    <a:pt x="640" y="43"/>
                  </a:cubicBezTo>
                  <a:cubicBezTo>
                    <a:pt x="640" y="19"/>
                    <a:pt x="621" y="0"/>
                    <a:pt x="598" y="0"/>
                  </a:cubicBezTo>
                  <a:close/>
                  <a:moveTo>
                    <a:pt x="534" y="405"/>
                  </a:moveTo>
                  <a:cubicBezTo>
                    <a:pt x="534" y="423"/>
                    <a:pt x="519" y="437"/>
                    <a:pt x="502" y="437"/>
                  </a:cubicBezTo>
                  <a:cubicBezTo>
                    <a:pt x="128" y="437"/>
                    <a:pt x="128" y="437"/>
                    <a:pt x="128" y="437"/>
                  </a:cubicBezTo>
                  <a:cubicBezTo>
                    <a:pt x="111" y="437"/>
                    <a:pt x="96" y="423"/>
                    <a:pt x="96" y="405"/>
                  </a:cubicBezTo>
                  <a:cubicBezTo>
                    <a:pt x="96" y="85"/>
                    <a:pt x="96" y="85"/>
                    <a:pt x="96" y="85"/>
                  </a:cubicBezTo>
                  <a:cubicBezTo>
                    <a:pt x="96" y="68"/>
                    <a:pt x="111" y="53"/>
                    <a:pt x="128" y="53"/>
                  </a:cubicBezTo>
                  <a:cubicBezTo>
                    <a:pt x="502" y="53"/>
                    <a:pt x="502" y="53"/>
                    <a:pt x="502" y="53"/>
                  </a:cubicBezTo>
                  <a:cubicBezTo>
                    <a:pt x="519" y="53"/>
                    <a:pt x="534" y="68"/>
                    <a:pt x="534" y="85"/>
                  </a:cubicBezTo>
                  <a:lnTo>
                    <a:pt x="534" y="405"/>
                  </a:lnTo>
                  <a:close/>
                  <a:moveTo>
                    <a:pt x="587" y="267"/>
                  </a:moveTo>
                  <a:cubicBezTo>
                    <a:pt x="575" y="267"/>
                    <a:pt x="566" y="257"/>
                    <a:pt x="566" y="246"/>
                  </a:cubicBezTo>
                  <a:cubicBezTo>
                    <a:pt x="566" y="234"/>
                    <a:pt x="575" y="224"/>
                    <a:pt x="587" y="224"/>
                  </a:cubicBezTo>
                  <a:cubicBezTo>
                    <a:pt x="599" y="224"/>
                    <a:pt x="608" y="234"/>
                    <a:pt x="608" y="246"/>
                  </a:cubicBezTo>
                  <a:cubicBezTo>
                    <a:pt x="608" y="257"/>
                    <a:pt x="599" y="267"/>
                    <a:pt x="587" y="267"/>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9" name="TextBox 8"/>
            <p:cNvSpPr txBox="1"/>
            <p:nvPr/>
          </p:nvSpPr>
          <p:spPr>
            <a:xfrm>
              <a:off x="4023360" y="3749040"/>
              <a:ext cx="1463040" cy="365760"/>
            </a:xfrm>
            <a:prstGeom prst="rect">
              <a:avLst/>
            </a:prstGeom>
            <a:noFill/>
          </p:spPr>
          <p:txBody>
            <a:bodyPr wrap="square" lIns="0" tIns="0" rIns="0" bIns="0" rtlCol="0" anchor="t">
              <a:noAutofit/>
            </a:bodyPr>
            <a:lstStyle/>
            <a:p>
              <a:pPr algn="ctr">
                <a:lnSpc>
                  <a:spcPct val="85000"/>
                </a:lnSpc>
              </a:pPr>
              <a:r>
                <a:rPr lang="en-US" sz="1700" kern="1200" dirty="0">
                  <a:solidFill>
                    <a:schemeClr val="tx2"/>
                  </a:solidFill>
                  <a:cs typeface="Franklin Gothic Book"/>
                </a:rPr>
                <a:t>Device</a:t>
              </a:r>
            </a:p>
          </p:txBody>
        </p:sp>
      </p:grpSp>
      <p:grpSp>
        <p:nvGrpSpPr>
          <p:cNvPr id="50" name="Group 49"/>
          <p:cNvGrpSpPr/>
          <p:nvPr/>
        </p:nvGrpSpPr>
        <p:grpSpPr>
          <a:xfrm>
            <a:off x="6949440" y="2891853"/>
            <a:ext cx="1463040" cy="1222947"/>
            <a:chOff x="6949440" y="2891853"/>
            <a:chExt cx="1463040" cy="1222947"/>
          </a:xfrm>
          <a:solidFill>
            <a:schemeClr val="tx2"/>
          </a:solidFill>
        </p:grpSpPr>
        <p:grpSp>
          <p:nvGrpSpPr>
            <p:cNvPr id="14" name="Group 13"/>
            <p:cNvGrpSpPr/>
            <p:nvPr/>
          </p:nvGrpSpPr>
          <p:grpSpPr>
            <a:xfrm>
              <a:off x="7316144" y="2891853"/>
              <a:ext cx="729625" cy="632328"/>
              <a:chOff x="7031364" y="3109909"/>
              <a:chExt cx="439738" cy="380999"/>
            </a:xfrm>
            <a:grpFill/>
          </p:grpSpPr>
          <p:sp>
            <p:nvSpPr>
              <p:cNvPr id="16" name="Freeform 15"/>
              <p:cNvSpPr>
                <a:spLocks noEditPoints="1"/>
              </p:cNvSpPr>
              <p:nvPr/>
            </p:nvSpPr>
            <p:spPr bwMode="auto">
              <a:xfrm>
                <a:off x="7031364" y="3109909"/>
                <a:ext cx="439738" cy="380999"/>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17" name="Freeform 16"/>
              <p:cNvSpPr>
                <a:spLocks/>
              </p:cNvSpPr>
              <p:nvPr/>
            </p:nvSpPr>
            <p:spPr bwMode="auto">
              <a:xfrm>
                <a:off x="7094864" y="3228973"/>
                <a:ext cx="311150" cy="25400"/>
              </a:xfrm>
              <a:custGeom>
                <a:avLst/>
                <a:gdLst>
                  <a:gd name="T0" fmla="*/ 14 w 345"/>
                  <a:gd name="T1" fmla="*/ 29 h 29"/>
                  <a:gd name="T2" fmla="*/ 331 w 345"/>
                  <a:gd name="T3" fmla="*/ 29 h 29"/>
                  <a:gd name="T4" fmla="*/ 345 w 345"/>
                  <a:gd name="T5" fmla="*/ 14 h 29"/>
                  <a:gd name="T6" fmla="*/ 331 w 345"/>
                  <a:gd name="T7" fmla="*/ 0 h 29"/>
                  <a:gd name="T8" fmla="*/ 14 w 345"/>
                  <a:gd name="T9" fmla="*/ 0 h 29"/>
                  <a:gd name="T10" fmla="*/ 0 w 345"/>
                  <a:gd name="T11" fmla="*/ 14 h 29"/>
                  <a:gd name="T12" fmla="*/ 14 w 34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45" h="29">
                    <a:moveTo>
                      <a:pt x="14" y="29"/>
                    </a:moveTo>
                    <a:cubicBezTo>
                      <a:pt x="331" y="29"/>
                      <a:pt x="331" y="29"/>
                      <a:pt x="331" y="29"/>
                    </a:cubicBezTo>
                    <a:cubicBezTo>
                      <a:pt x="339" y="29"/>
                      <a:pt x="345" y="22"/>
                      <a:pt x="345" y="14"/>
                    </a:cubicBezTo>
                    <a:cubicBezTo>
                      <a:pt x="345" y="7"/>
                      <a:pt x="339" y="0"/>
                      <a:pt x="331" y="0"/>
                    </a:cubicBezTo>
                    <a:cubicBezTo>
                      <a:pt x="14" y="0"/>
                      <a:pt x="14" y="0"/>
                      <a:pt x="14" y="0"/>
                    </a:cubicBezTo>
                    <a:cubicBezTo>
                      <a:pt x="6" y="0"/>
                      <a:pt x="0" y="7"/>
                      <a:pt x="0" y="14"/>
                    </a:cubicBezTo>
                    <a:cubicBezTo>
                      <a:pt x="0" y="22"/>
                      <a:pt x="6"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18" name="Freeform 17"/>
              <p:cNvSpPr>
                <a:spLocks/>
              </p:cNvSpPr>
              <p:nvPr/>
            </p:nvSpPr>
            <p:spPr bwMode="auto">
              <a:xfrm>
                <a:off x="7094864" y="3270247"/>
                <a:ext cx="311150" cy="25400"/>
              </a:xfrm>
              <a:custGeom>
                <a:avLst/>
                <a:gdLst>
                  <a:gd name="T0" fmla="*/ 14 w 345"/>
                  <a:gd name="T1" fmla="*/ 28 h 28"/>
                  <a:gd name="T2" fmla="*/ 331 w 345"/>
                  <a:gd name="T3" fmla="*/ 28 h 28"/>
                  <a:gd name="T4" fmla="*/ 345 w 345"/>
                  <a:gd name="T5" fmla="*/ 14 h 28"/>
                  <a:gd name="T6" fmla="*/ 331 w 345"/>
                  <a:gd name="T7" fmla="*/ 0 h 28"/>
                  <a:gd name="T8" fmla="*/ 14 w 345"/>
                  <a:gd name="T9" fmla="*/ 0 h 28"/>
                  <a:gd name="T10" fmla="*/ 0 w 345"/>
                  <a:gd name="T11" fmla="*/ 14 h 28"/>
                  <a:gd name="T12" fmla="*/ 14 w 34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45" h="28">
                    <a:moveTo>
                      <a:pt x="14" y="28"/>
                    </a:moveTo>
                    <a:cubicBezTo>
                      <a:pt x="331" y="28"/>
                      <a:pt x="331" y="28"/>
                      <a:pt x="331" y="28"/>
                    </a:cubicBezTo>
                    <a:cubicBezTo>
                      <a:pt x="339" y="28"/>
                      <a:pt x="345" y="22"/>
                      <a:pt x="345" y="14"/>
                    </a:cubicBezTo>
                    <a:cubicBezTo>
                      <a:pt x="345" y="6"/>
                      <a:pt x="339" y="0"/>
                      <a:pt x="331" y="0"/>
                    </a:cubicBezTo>
                    <a:cubicBezTo>
                      <a:pt x="14" y="0"/>
                      <a:pt x="14" y="0"/>
                      <a:pt x="14" y="0"/>
                    </a:cubicBezTo>
                    <a:cubicBezTo>
                      <a:pt x="6" y="0"/>
                      <a:pt x="0" y="6"/>
                      <a:pt x="0" y="14"/>
                    </a:cubicBezTo>
                    <a:cubicBezTo>
                      <a:pt x="0" y="22"/>
                      <a:pt x="6"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19" name="Freeform 18"/>
              <p:cNvSpPr>
                <a:spLocks/>
              </p:cNvSpPr>
              <p:nvPr/>
            </p:nvSpPr>
            <p:spPr bwMode="auto">
              <a:xfrm>
                <a:off x="7094864" y="3311517"/>
                <a:ext cx="155575" cy="25400"/>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20" name="Freeform 19"/>
              <p:cNvSpPr>
                <a:spLocks/>
              </p:cNvSpPr>
              <p:nvPr/>
            </p:nvSpPr>
            <p:spPr bwMode="auto">
              <a:xfrm>
                <a:off x="7094864" y="3352792"/>
                <a:ext cx="155575" cy="25400"/>
              </a:xfrm>
              <a:custGeom>
                <a:avLst/>
                <a:gdLst>
                  <a:gd name="T0" fmla="*/ 158 w 172"/>
                  <a:gd name="T1" fmla="*/ 0 h 28"/>
                  <a:gd name="T2" fmla="*/ 14 w 172"/>
                  <a:gd name="T3" fmla="*/ 0 h 28"/>
                  <a:gd name="T4" fmla="*/ 0 w 172"/>
                  <a:gd name="T5" fmla="*/ 14 h 28"/>
                  <a:gd name="T6" fmla="*/ 14 w 172"/>
                  <a:gd name="T7" fmla="*/ 28 h 28"/>
                  <a:gd name="T8" fmla="*/ 158 w 172"/>
                  <a:gd name="T9" fmla="*/ 28 h 28"/>
                  <a:gd name="T10" fmla="*/ 172 w 172"/>
                  <a:gd name="T11" fmla="*/ 14 h 28"/>
                  <a:gd name="T12" fmla="*/ 158 w 17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2" h="28">
                    <a:moveTo>
                      <a:pt x="158" y="0"/>
                    </a:moveTo>
                    <a:cubicBezTo>
                      <a:pt x="14" y="0"/>
                      <a:pt x="14" y="0"/>
                      <a:pt x="14" y="0"/>
                    </a:cubicBezTo>
                    <a:cubicBezTo>
                      <a:pt x="6" y="0"/>
                      <a:pt x="0" y="6"/>
                      <a:pt x="0" y="14"/>
                    </a:cubicBezTo>
                    <a:cubicBezTo>
                      <a:pt x="0" y="22"/>
                      <a:pt x="6" y="28"/>
                      <a:pt x="14" y="28"/>
                    </a:cubicBezTo>
                    <a:cubicBezTo>
                      <a:pt x="158" y="28"/>
                      <a:pt x="158" y="28"/>
                      <a:pt x="158" y="28"/>
                    </a:cubicBezTo>
                    <a:cubicBezTo>
                      <a:pt x="166" y="28"/>
                      <a:pt x="172" y="22"/>
                      <a:pt x="172" y="14"/>
                    </a:cubicBezTo>
                    <a:cubicBezTo>
                      <a:pt x="172" y="6"/>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24" name="Freeform 23"/>
              <p:cNvSpPr>
                <a:spLocks/>
              </p:cNvSpPr>
              <p:nvPr/>
            </p:nvSpPr>
            <p:spPr bwMode="auto">
              <a:xfrm>
                <a:off x="7094862" y="3392488"/>
                <a:ext cx="155575" cy="26988"/>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25" name="Freeform 24"/>
              <p:cNvSpPr>
                <a:spLocks/>
              </p:cNvSpPr>
              <p:nvPr/>
            </p:nvSpPr>
            <p:spPr bwMode="auto">
              <a:xfrm>
                <a:off x="7274254" y="3311525"/>
                <a:ext cx="133350" cy="106363"/>
              </a:xfrm>
              <a:custGeom>
                <a:avLst/>
                <a:gdLst>
                  <a:gd name="T0" fmla="*/ 122 w 148"/>
                  <a:gd name="T1" fmla="*/ 0 h 117"/>
                  <a:gd name="T2" fmla="*/ 26 w 148"/>
                  <a:gd name="T3" fmla="*/ 0 h 117"/>
                  <a:gd name="T4" fmla="*/ 0 w 148"/>
                  <a:gd name="T5" fmla="*/ 26 h 117"/>
                  <a:gd name="T6" fmla="*/ 0 w 148"/>
                  <a:gd name="T7" fmla="*/ 91 h 117"/>
                  <a:gd name="T8" fmla="*/ 26 w 148"/>
                  <a:gd name="T9" fmla="*/ 117 h 117"/>
                  <a:gd name="T10" fmla="*/ 122 w 148"/>
                  <a:gd name="T11" fmla="*/ 117 h 117"/>
                  <a:gd name="T12" fmla="*/ 148 w 148"/>
                  <a:gd name="T13" fmla="*/ 91 h 117"/>
                  <a:gd name="T14" fmla="*/ 148 w 148"/>
                  <a:gd name="T15" fmla="*/ 26 h 117"/>
                  <a:gd name="T16" fmla="*/ 122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122" y="0"/>
                    </a:moveTo>
                    <a:cubicBezTo>
                      <a:pt x="26" y="0"/>
                      <a:pt x="26" y="0"/>
                      <a:pt x="26" y="0"/>
                    </a:cubicBezTo>
                    <a:cubicBezTo>
                      <a:pt x="12" y="0"/>
                      <a:pt x="0" y="12"/>
                      <a:pt x="0" y="26"/>
                    </a:cubicBezTo>
                    <a:cubicBezTo>
                      <a:pt x="0" y="91"/>
                      <a:pt x="0" y="91"/>
                      <a:pt x="0" y="91"/>
                    </a:cubicBezTo>
                    <a:cubicBezTo>
                      <a:pt x="0" y="105"/>
                      <a:pt x="12" y="117"/>
                      <a:pt x="26" y="117"/>
                    </a:cubicBezTo>
                    <a:cubicBezTo>
                      <a:pt x="122" y="117"/>
                      <a:pt x="122" y="117"/>
                      <a:pt x="122" y="117"/>
                    </a:cubicBezTo>
                    <a:cubicBezTo>
                      <a:pt x="136" y="117"/>
                      <a:pt x="148" y="105"/>
                      <a:pt x="148" y="91"/>
                    </a:cubicBezTo>
                    <a:cubicBezTo>
                      <a:pt x="148" y="26"/>
                      <a:pt x="148" y="26"/>
                      <a:pt x="148" y="26"/>
                    </a:cubicBezTo>
                    <a:cubicBezTo>
                      <a:pt x="148" y="12"/>
                      <a:pt x="136"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grpSp>
        <p:sp>
          <p:nvSpPr>
            <p:cNvPr id="15" name="TextBox 14"/>
            <p:cNvSpPr txBox="1"/>
            <p:nvPr/>
          </p:nvSpPr>
          <p:spPr>
            <a:xfrm>
              <a:off x="694944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Browser</a:t>
              </a:r>
            </a:p>
          </p:txBody>
        </p:sp>
      </p:grpSp>
      <p:grpSp>
        <p:nvGrpSpPr>
          <p:cNvPr id="51" name="Group 50"/>
          <p:cNvGrpSpPr/>
          <p:nvPr/>
        </p:nvGrpSpPr>
        <p:grpSpPr>
          <a:xfrm>
            <a:off x="8412480" y="2819400"/>
            <a:ext cx="1463040" cy="1295400"/>
            <a:chOff x="8412480" y="2819400"/>
            <a:chExt cx="1463040" cy="1295400"/>
          </a:xfrm>
          <a:solidFill>
            <a:schemeClr val="tx2"/>
          </a:solidFill>
        </p:grpSpPr>
        <p:sp>
          <p:nvSpPr>
            <p:cNvPr id="27" name="Freeform 26"/>
            <p:cNvSpPr>
              <a:spLocks noEditPoints="1"/>
            </p:cNvSpPr>
            <p:nvPr/>
          </p:nvSpPr>
          <p:spPr bwMode="auto">
            <a:xfrm>
              <a:off x="8756799" y="2819400"/>
              <a:ext cx="774402" cy="777240"/>
            </a:xfrm>
            <a:custGeom>
              <a:avLst/>
              <a:gdLst>
                <a:gd name="T0" fmla="*/ 0 w 520"/>
                <a:gd name="T1" fmla="*/ 260 h 520"/>
                <a:gd name="T2" fmla="*/ 520 w 520"/>
                <a:gd name="T3" fmla="*/ 260 h 520"/>
                <a:gd name="T4" fmla="*/ 398 w 520"/>
                <a:gd name="T5" fmla="*/ 85 h 520"/>
                <a:gd name="T6" fmla="*/ 433 w 520"/>
                <a:gd name="T7" fmla="*/ 119 h 520"/>
                <a:gd name="T8" fmla="*/ 476 w 520"/>
                <a:gd name="T9" fmla="*/ 226 h 520"/>
                <a:gd name="T10" fmla="*/ 465 w 520"/>
                <a:gd name="T11" fmla="*/ 194 h 520"/>
                <a:gd name="T12" fmla="*/ 443 w 520"/>
                <a:gd name="T13" fmla="*/ 182 h 520"/>
                <a:gd name="T14" fmla="*/ 413 w 520"/>
                <a:gd name="T15" fmla="*/ 153 h 520"/>
                <a:gd name="T16" fmla="*/ 373 w 520"/>
                <a:gd name="T17" fmla="*/ 158 h 520"/>
                <a:gd name="T18" fmla="*/ 387 w 520"/>
                <a:gd name="T19" fmla="*/ 123 h 520"/>
                <a:gd name="T20" fmla="*/ 399 w 520"/>
                <a:gd name="T21" fmla="*/ 92 h 520"/>
                <a:gd name="T22" fmla="*/ 369 w 520"/>
                <a:gd name="T23" fmla="*/ 75 h 520"/>
                <a:gd name="T24" fmla="*/ 383 w 520"/>
                <a:gd name="T25" fmla="*/ 107 h 520"/>
                <a:gd name="T26" fmla="*/ 362 w 520"/>
                <a:gd name="T27" fmla="*/ 99 h 520"/>
                <a:gd name="T28" fmla="*/ 326 w 520"/>
                <a:gd name="T29" fmla="*/ 91 h 520"/>
                <a:gd name="T30" fmla="*/ 270 w 520"/>
                <a:gd name="T31" fmla="*/ 78 h 520"/>
                <a:gd name="T32" fmla="*/ 241 w 520"/>
                <a:gd name="T33" fmla="*/ 126 h 520"/>
                <a:gd name="T34" fmla="*/ 291 w 520"/>
                <a:gd name="T35" fmla="*/ 95 h 520"/>
                <a:gd name="T36" fmla="*/ 322 w 520"/>
                <a:gd name="T37" fmla="*/ 177 h 520"/>
                <a:gd name="T38" fmla="*/ 293 w 520"/>
                <a:gd name="T39" fmla="*/ 158 h 520"/>
                <a:gd name="T40" fmla="*/ 252 w 520"/>
                <a:gd name="T41" fmla="*/ 184 h 520"/>
                <a:gd name="T42" fmla="*/ 184 w 520"/>
                <a:gd name="T43" fmla="*/ 236 h 520"/>
                <a:gd name="T44" fmla="*/ 170 w 520"/>
                <a:gd name="T45" fmla="*/ 239 h 520"/>
                <a:gd name="T46" fmla="*/ 122 w 520"/>
                <a:gd name="T47" fmla="*/ 266 h 520"/>
                <a:gd name="T48" fmla="*/ 141 w 520"/>
                <a:gd name="T49" fmla="*/ 290 h 520"/>
                <a:gd name="T50" fmla="*/ 152 w 520"/>
                <a:gd name="T51" fmla="*/ 326 h 520"/>
                <a:gd name="T52" fmla="*/ 259 w 520"/>
                <a:gd name="T53" fmla="*/ 359 h 520"/>
                <a:gd name="T54" fmla="*/ 238 w 520"/>
                <a:gd name="T55" fmla="*/ 426 h 520"/>
                <a:gd name="T56" fmla="*/ 234 w 520"/>
                <a:gd name="T57" fmla="*/ 485 h 520"/>
                <a:gd name="T58" fmla="*/ 187 w 520"/>
                <a:gd name="T59" fmla="*/ 484 h 520"/>
                <a:gd name="T60" fmla="*/ 105 w 520"/>
                <a:gd name="T61" fmla="*/ 409 h 520"/>
                <a:gd name="T62" fmla="*/ 101 w 520"/>
                <a:gd name="T63" fmla="*/ 342 h 520"/>
                <a:gd name="T64" fmla="*/ 128 w 520"/>
                <a:gd name="T65" fmla="*/ 302 h 520"/>
                <a:gd name="T66" fmla="*/ 89 w 520"/>
                <a:gd name="T67" fmla="*/ 209 h 520"/>
                <a:gd name="T68" fmla="*/ 74 w 520"/>
                <a:gd name="T69" fmla="*/ 244 h 520"/>
                <a:gd name="T70" fmla="*/ 93 w 520"/>
                <a:gd name="T71" fmla="*/ 150 h 520"/>
                <a:gd name="T72" fmla="*/ 106 w 520"/>
                <a:gd name="T73" fmla="*/ 93 h 520"/>
                <a:gd name="T74" fmla="*/ 217 w 520"/>
                <a:gd name="T75" fmla="*/ 55 h 520"/>
                <a:gd name="T76" fmla="*/ 242 w 520"/>
                <a:gd name="T77" fmla="*/ 55 h 520"/>
                <a:gd name="T78" fmla="*/ 294 w 520"/>
                <a:gd name="T79" fmla="*/ 51 h 520"/>
                <a:gd name="T80" fmla="*/ 421 w 520"/>
                <a:gd name="T81" fmla="*/ 424 h 520"/>
                <a:gd name="T82" fmla="*/ 423 w 520"/>
                <a:gd name="T83" fmla="*/ 400 h 520"/>
                <a:gd name="T84" fmla="*/ 402 w 520"/>
                <a:gd name="T85" fmla="*/ 325 h 520"/>
                <a:gd name="T86" fmla="*/ 348 w 520"/>
                <a:gd name="T87" fmla="*/ 252 h 520"/>
                <a:gd name="T88" fmla="*/ 382 w 520"/>
                <a:gd name="T89" fmla="*/ 206 h 520"/>
                <a:gd name="T90" fmla="*/ 435 w 520"/>
                <a:gd name="T91" fmla="*/ 202 h 520"/>
                <a:gd name="T92" fmla="*/ 474 w 520"/>
                <a:gd name="T93" fmla="*/ 238 h 520"/>
                <a:gd name="T94" fmla="*/ 488 w 520"/>
                <a:gd name="T95" fmla="*/ 28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0" h="520">
                  <a:moveTo>
                    <a:pt x="260" y="0"/>
                  </a:moveTo>
                  <a:cubicBezTo>
                    <a:pt x="116" y="0"/>
                    <a:pt x="0" y="116"/>
                    <a:pt x="0" y="260"/>
                  </a:cubicBezTo>
                  <a:cubicBezTo>
                    <a:pt x="0" y="403"/>
                    <a:pt x="116" y="520"/>
                    <a:pt x="260" y="520"/>
                  </a:cubicBezTo>
                  <a:cubicBezTo>
                    <a:pt x="403" y="520"/>
                    <a:pt x="520" y="403"/>
                    <a:pt x="520" y="260"/>
                  </a:cubicBezTo>
                  <a:cubicBezTo>
                    <a:pt x="520" y="116"/>
                    <a:pt x="403" y="0"/>
                    <a:pt x="260" y="0"/>
                  </a:cubicBezTo>
                  <a:close/>
                  <a:moveTo>
                    <a:pt x="398" y="85"/>
                  </a:moveTo>
                  <a:cubicBezTo>
                    <a:pt x="401" y="87"/>
                    <a:pt x="420" y="104"/>
                    <a:pt x="415" y="106"/>
                  </a:cubicBezTo>
                  <a:cubicBezTo>
                    <a:pt x="411" y="108"/>
                    <a:pt x="433" y="119"/>
                    <a:pt x="433" y="119"/>
                  </a:cubicBezTo>
                  <a:cubicBezTo>
                    <a:pt x="465" y="134"/>
                    <a:pt x="485" y="206"/>
                    <a:pt x="485" y="219"/>
                  </a:cubicBezTo>
                  <a:cubicBezTo>
                    <a:pt x="485" y="232"/>
                    <a:pt x="481" y="232"/>
                    <a:pt x="476" y="226"/>
                  </a:cubicBezTo>
                  <a:cubicBezTo>
                    <a:pt x="471" y="221"/>
                    <a:pt x="474" y="211"/>
                    <a:pt x="473" y="205"/>
                  </a:cubicBezTo>
                  <a:cubicBezTo>
                    <a:pt x="471" y="199"/>
                    <a:pt x="469" y="195"/>
                    <a:pt x="465" y="194"/>
                  </a:cubicBezTo>
                  <a:cubicBezTo>
                    <a:pt x="461" y="192"/>
                    <a:pt x="452" y="184"/>
                    <a:pt x="450" y="175"/>
                  </a:cubicBezTo>
                  <a:cubicBezTo>
                    <a:pt x="448" y="166"/>
                    <a:pt x="445" y="179"/>
                    <a:pt x="443" y="182"/>
                  </a:cubicBezTo>
                  <a:cubicBezTo>
                    <a:pt x="441" y="185"/>
                    <a:pt x="437" y="182"/>
                    <a:pt x="436" y="174"/>
                  </a:cubicBezTo>
                  <a:cubicBezTo>
                    <a:pt x="434" y="166"/>
                    <a:pt x="420" y="152"/>
                    <a:pt x="413" y="153"/>
                  </a:cubicBezTo>
                  <a:cubicBezTo>
                    <a:pt x="406" y="155"/>
                    <a:pt x="399" y="174"/>
                    <a:pt x="395" y="174"/>
                  </a:cubicBezTo>
                  <a:cubicBezTo>
                    <a:pt x="391" y="173"/>
                    <a:pt x="374" y="170"/>
                    <a:pt x="373" y="158"/>
                  </a:cubicBezTo>
                  <a:cubicBezTo>
                    <a:pt x="372" y="145"/>
                    <a:pt x="383" y="144"/>
                    <a:pt x="390" y="142"/>
                  </a:cubicBezTo>
                  <a:cubicBezTo>
                    <a:pt x="397" y="140"/>
                    <a:pt x="386" y="131"/>
                    <a:pt x="387" y="123"/>
                  </a:cubicBezTo>
                  <a:cubicBezTo>
                    <a:pt x="388" y="114"/>
                    <a:pt x="394" y="117"/>
                    <a:pt x="401" y="111"/>
                  </a:cubicBezTo>
                  <a:cubicBezTo>
                    <a:pt x="408" y="105"/>
                    <a:pt x="399" y="92"/>
                    <a:pt x="399" y="92"/>
                  </a:cubicBezTo>
                  <a:cubicBezTo>
                    <a:pt x="397" y="89"/>
                    <a:pt x="396" y="83"/>
                    <a:pt x="398" y="85"/>
                  </a:cubicBezTo>
                  <a:close/>
                  <a:moveTo>
                    <a:pt x="369" y="75"/>
                  </a:moveTo>
                  <a:cubicBezTo>
                    <a:pt x="372" y="69"/>
                    <a:pt x="386" y="86"/>
                    <a:pt x="389" y="90"/>
                  </a:cubicBezTo>
                  <a:cubicBezTo>
                    <a:pt x="391" y="95"/>
                    <a:pt x="392" y="108"/>
                    <a:pt x="383" y="107"/>
                  </a:cubicBezTo>
                  <a:cubicBezTo>
                    <a:pt x="375" y="105"/>
                    <a:pt x="379" y="98"/>
                    <a:pt x="376" y="96"/>
                  </a:cubicBezTo>
                  <a:cubicBezTo>
                    <a:pt x="374" y="94"/>
                    <a:pt x="365" y="106"/>
                    <a:pt x="362" y="99"/>
                  </a:cubicBezTo>
                  <a:cubicBezTo>
                    <a:pt x="359" y="92"/>
                    <a:pt x="369" y="75"/>
                    <a:pt x="369" y="75"/>
                  </a:cubicBezTo>
                  <a:close/>
                  <a:moveTo>
                    <a:pt x="326" y="91"/>
                  </a:moveTo>
                  <a:cubicBezTo>
                    <a:pt x="322" y="93"/>
                    <a:pt x="305" y="106"/>
                    <a:pt x="302" y="93"/>
                  </a:cubicBezTo>
                  <a:cubicBezTo>
                    <a:pt x="299" y="81"/>
                    <a:pt x="283" y="77"/>
                    <a:pt x="270" y="78"/>
                  </a:cubicBezTo>
                  <a:cubicBezTo>
                    <a:pt x="258" y="79"/>
                    <a:pt x="215" y="83"/>
                    <a:pt x="214" y="99"/>
                  </a:cubicBezTo>
                  <a:cubicBezTo>
                    <a:pt x="213" y="115"/>
                    <a:pt x="240" y="110"/>
                    <a:pt x="241" y="126"/>
                  </a:cubicBezTo>
                  <a:cubicBezTo>
                    <a:pt x="242" y="143"/>
                    <a:pt x="253" y="137"/>
                    <a:pt x="256" y="120"/>
                  </a:cubicBezTo>
                  <a:cubicBezTo>
                    <a:pt x="259" y="104"/>
                    <a:pt x="271" y="83"/>
                    <a:pt x="291" y="95"/>
                  </a:cubicBezTo>
                  <a:cubicBezTo>
                    <a:pt x="312" y="108"/>
                    <a:pt x="316" y="126"/>
                    <a:pt x="317" y="143"/>
                  </a:cubicBezTo>
                  <a:cubicBezTo>
                    <a:pt x="318" y="159"/>
                    <a:pt x="322" y="169"/>
                    <a:pt x="322" y="177"/>
                  </a:cubicBezTo>
                  <a:cubicBezTo>
                    <a:pt x="322" y="186"/>
                    <a:pt x="315" y="198"/>
                    <a:pt x="310" y="185"/>
                  </a:cubicBezTo>
                  <a:cubicBezTo>
                    <a:pt x="304" y="171"/>
                    <a:pt x="300" y="150"/>
                    <a:pt x="293" y="158"/>
                  </a:cubicBezTo>
                  <a:cubicBezTo>
                    <a:pt x="287" y="166"/>
                    <a:pt x="298" y="184"/>
                    <a:pt x="286" y="186"/>
                  </a:cubicBezTo>
                  <a:cubicBezTo>
                    <a:pt x="273" y="188"/>
                    <a:pt x="264" y="176"/>
                    <a:pt x="252" y="184"/>
                  </a:cubicBezTo>
                  <a:cubicBezTo>
                    <a:pt x="239" y="192"/>
                    <a:pt x="214" y="222"/>
                    <a:pt x="208" y="230"/>
                  </a:cubicBezTo>
                  <a:cubicBezTo>
                    <a:pt x="203" y="239"/>
                    <a:pt x="187" y="228"/>
                    <a:pt x="184" y="236"/>
                  </a:cubicBezTo>
                  <a:cubicBezTo>
                    <a:pt x="181" y="244"/>
                    <a:pt x="185" y="258"/>
                    <a:pt x="180" y="258"/>
                  </a:cubicBezTo>
                  <a:cubicBezTo>
                    <a:pt x="174" y="258"/>
                    <a:pt x="168" y="247"/>
                    <a:pt x="170" y="239"/>
                  </a:cubicBezTo>
                  <a:cubicBezTo>
                    <a:pt x="172" y="231"/>
                    <a:pt x="154" y="227"/>
                    <a:pt x="142" y="228"/>
                  </a:cubicBezTo>
                  <a:cubicBezTo>
                    <a:pt x="129" y="229"/>
                    <a:pt x="113" y="262"/>
                    <a:pt x="122" y="266"/>
                  </a:cubicBezTo>
                  <a:cubicBezTo>
                    <a:pt x="130" y="270"/>
                    <a:pt x="159" y="246"/>
                    <a:pt x="153" y="265"/>
                  </a:cubicBezTo>
                  <a:cubicBezTo>
                    <a:pt x="148" y="283"/>
                    <a:pt x="131" y="283"/>
                    <a:pt x="141" y="290"/>
                  </a:cubicBezTo>
                  <a:cubicBezTo>
                    <a:pt x="151" y="297"/>
                    <a:pt x="157" y="297"/>
                    <a:pt x="154" y="305"/>
                  </a:cubicBezTo>
                  <a:cubicBezTo>
                    <a:pt x="152" y="314"/>
                    <a:pt x="143" y="321"/>
                    <a:pt x="152" y="326"/>
                  </a:cubicBezTo>
                  <a:cubicBezTo>
                    <a:pt x="160" y="331"/>
                    <a:pt x="197" y="335"/>
                    <a:pt x="212" y="344"/>
                  </a:cubicBezTo>
                  <a:cubicBezTo>
                    <a:pt x="228" y="353"/>
                    <a:pt x="245" y="358"/>
                    <a:pt x="259" y="359"/>
                  </a:cubicBezTo>
                  <a:cubicBezTo>
                    <a:pt x="272" y="361"/>
                    <a:pt x="271" y="372"/>
                    <a:pt x="266" y="384"/>
                  </a:cubicBezTo>
                  <a:cubicBezTo>
                    <a:pt x="262" y="395"/>
                    <a:pt x="258" y="421"/>
                    <a:pt x="238" y="426"/>
                  </a:cubicBezTo>
                  <a:cubicBezTo>
                    <a:pt x="219" y="431"/>
                    <a:pt x="232" y="446"/>
                    <a:pt x="216" y="458"/>
                  </a:cubicBezTo>
                  <a:cubicBezTo>
                    <a:pt x="201" y="469"/>
                    <a:pt x="221" y="483"/>
                    <a:pt x="234" y="485"/>
                  </a:cubicBezTo>
                  <a:cubicBezTo>
                    <a:pt x="246" y="487"/>
                    <a:pt x="255" y="485"/>
                    <a:pt x="252" y="493"/>
                  </a:cubicBezTo>
                  <a:cubicBezTo>
                    <a:pt x="249" y="500"/>
                    <a:pt x="215" y="494"/>
                    <a:pt x="187" y="484"/>
                  </a:cubicBezTo>
                  <a:cubicBezTo>
                    <a:pt x="159" y="474"/>
                    <a:pt x="154" y="444"/>
                    <a:pt x="149" y="430"/>
                  </a:cubicBezTo>
                  <a:cubicBezTo>
                    <a:pt x="144" y="415"/>
                    <a:pt x="115" y="412"/>
                    <a:pt x="105" y="409"/>
                  </a:cubicBezTo>
                  <a:cubicBezTo>
                    <a:pt x="96" y="406"/>
                    <a:pt x="73" y="361"/>
                    <a:pt x="87" y="358"/>
                  </a:cubicBezTo>
                  <a:cubicBezTo>
                    <a:pt x="100" y="354"/>
                    <a:pt x="97" y="349"/>
                    <a:pt x="101" y="342"/>
                  </a:cubicBezTo>
                  <a:cubicBezTo>
                    <a:pt x="106" y="335"/>
                    <a:pt x="126" y="325"/>
                    <a:pt x="132" y="324"/>
                  </a:cubicBezTo>
                  <a:cubicBezTo>
                    <a:pt x="138" y="323"/>
                    <a:pt x="138" y="305"/>
                    <a:pt x="128" y="302"/>
                  </a:cubicBezTo>
                  <a:cubicBezTo>
                    <a:pt x="119" y="298"/>
                    <a:pt x="98" y="283"/>
                    <a:pt x="96" y="270"/>
                  </a:cubicBezTo>
                  <a:cubicBezTo>
                    <a:pt x="94" y="256"/>
                    <a:pt x="88" y="212"/>
                    <a:pt x="89" y="209"/>
                  </a:cubicBezTo>
                  <a:cubicBezTo>
                    <a:pt x="90" y="206"/>
                    <a:pt x="79" y="216"/>
                    <a:pt x="79" y="229"/>
                  </a:cubicBezTo>
                  <a:cubicBezTo>
                    <a:pt x="79" y="243"/>
                    <a:pt x="74" y="258"/>
                    <a:pt x="74" y="244"/>
                  </a:cubicBezTo>
                  <a:cubicBezTo>
                    <a:pt x="74" y="229"/>
                    <a:pt x="75" y="198"/>
                    <a:pt x="76" y="192"/>
                  </a:cubicBezTo>
                  <a:cubicBezTo>
                    <a:pt x="77" y="186"/>
                    <a:pt x="80" y="155"/>
                    <a:pt x="93" y="150"/>
                  </a:cubicBezTo>
                  <a:cubicBezTo>
                    <a:pt x="105" y="145"/>
                    <a:pt x="101" y="133"/>
                    <a:pt x="100" y="123"/>
                  </a:cubicBezTo>
                  <a:cubicBezTo>
                    <a:pt x="98" y="114"/>
                    <a:pt x="94" y="102"/>
                    <a:pt x="106" y="93"/>
                  </a:cubicBezTo>
                  <a:cubicBezTo>
                    <a:pt x="106" y="93"/>
                    <a:pt x="147" y="60"/>
                    <a:pt x="206" y="44"/>
                  </a:cubicBezTo>
                  <a:cubicBezTo>
                    <a:pt x="206" y="44"/>
                    <a:pt x="218" y="44"/>
                    <a:pt x="217" y="55"/>
                  </a:cubicBezTo>
                  <a:cubicBezTo>
                    <a:pt x="216" y="65"/>
                    <a:pt x="231" y="57"/>
                    <a:pt x="234" y="54"/>
                  </a:cubicBezTo>
                  <a:cubicBezTo>
                    <a:pt x="236" y="51"/>
                    <a:pt x="240" y="50"/>
                    <a:pt x="242" y="55"/>
                  </a:cubicBezTo>
                  <a:cubicBezTo>
                    <a:pt x="244" y="60"/>
                    <a:pt x="252" y="55"/>
                    <a:pt x="256" y="51"/>
                  </a:cubicBezTo>
                  <a:cubicBezTo>
                    <a:pt x="260" y="47"/>
                    <a:pt x="275" y="37"/>
                    <a:pt x="294" y="51"/>
                  </a:cubicBezTo>
                  <a:cubicBezTo>
                    <a:pt x="314" y="64"/>
                    <a:pt x="330" y="89"/>
                    <a:pt x="326" y="91"/>
                  </a:cubicBezTo>
                  <a:close/>
                  <a:moveTo>
                    <a:pt x="421" y="424"/>
                  </a:moveTo>
                  <a:cubicBezTo>
                    <a:pt x="421" y="424"/>
                    <a:pt x="412" y="433"/>
                    <a:pt x="408" y="428"/>
                  </a:cubicBezTo>
                  <a:cubicBezTo>
                    <a:pt x="403" y="423"/>
                    <a:pt x="417" y="411"/>
                    <a:pt x="423" y="400"/>
                  </a:cubicBezTo>
                  <a:cubicBezTo>
                    <a:pt x="430" y="388"/>
                    <a:pt x="438" y="345"/>
                    <a:pt x="437" y="333"/>
                  </a:cubicBezTo>
                  <a:cubicBezTo>
                    <a:pt x="437" y="321"/>
                    <a:pt x="417" y="318"/>
                    <a:pt x="402" y="325"/>
                  </a:cubicBezTo>
                  <a:cubicBezTo>
                    <a:pt x="387" y="332"/>
                    <a:pt x="353" y="307"/>
                    <a:pt x="349" y="290"/>
                  </a:cubicBezTo>
                  <a:cubicBezTo>
                    <a:pt x="344" y="272"/>
                    <a:pt x="347" y="258"/>
                    <a:pt x="348" y="252"/>
                  </a:cubicBezTo>
                  <a:cubicBezTo>
                    <a:pt x="349" y="247"/>
                    <a:pt x="357" y="228"/>
                    <a:pt x="365" y="228"/>
                  </a:cubicBezTo>
                  <a:cubicBezTo>
                    <a:pt x="365" y="228"/>
                    <a:pt x="382" y="218"/>
                    <a:pt x="382" y="206"/>
                  </a:cubicBezTo>
                  <a:cubicBezTo>
                    <a:pt x="382" y="194"/>
                    <a:pt x="395" y="185"/>
                    <a:pt x="406" y="185"/>
                  </a:cubicBezTo>
                  <a:cubicBezTo>
                    <a:pt x="417" y="185"/>
                    <a:pt x="433" y="188"/>
                    <a:pt x="435" y="202"/>
                  </a:cubicBezTo>
                  <a:cubicBezTo>
                    <a:pt x="437" y="215"/>
                    <a:pt x="445" y="219"/>
                    <a:pt x="453" y="221"/>
                  </a:cubicBezTo>
                  <a:cubicBezTo>
                    <a:pt x="461" y="222"/>
                    <a:pt x="474" y="232"/>
                    <a:pt x="474" y="238"/>
                  </a:cubicBezTo>
                  <a:cubicBezTo>
                    <a:pt x="475" y="243"/>
                    <a:pt x="485" y="246"/>
                    <a:pt x="488" y="247"/>
                  </a:cubicBezTo>
                  <a:cubicBezTo>
                    <a:pt x="490" y="247"/>
                    <a:pt x="494" y="254"/>
                    <a:pt x="488" y="286"/>
                  </a:cubicBezTo>
                  <a:cubicBezTo>
                    <a:pt x="483" y="318"/>
                    <a:pt x="461" y="385"/>
                    <a:pt x="421" y="4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28" name="TextBox 27"/>
            <p:cNvSpPr txBox="1"/>
            <p:nvPr/>
          </p:nvSpPr>
          <p:spPr>
            <a:xfrm>
              <a:off x="841248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Request/</a:t>
              </a:r>
            </a:p>
            <a:p>
              <a:pPr>
                <a:lnSpc>
                  <a:spcPct val="85000"/>
                </a:lnSpc>
              </a:pPr>
              <a:r>
                <a:rPr lang="en-US" sz="1700" dirty="0">
                  <a:solidFill>
                    <a:schemeClr val="tx2"/>
                  </a:solidFill>
                </a:rPr>
                <a:t>Response</a:t>
              </a:r>
            </a:p>
            <a:p>
              <a:pPr>
                <a:lnSpc>
                  <a:spcPct val="85000"/>
                </a:lnSpc>
              </a:pPr>
              <a:r>
                <a:rPr lang="en-US" sz="1700" dirty="0">
                  <a:solidFill>
                    <a:schemeClr val="tx2"/>
                  </a:solidFill>
                </a:rPr>
                <a:t>Information</a:t>
              </a:r>
            </a:p>
          </p:txBody>
        </p:sp>
      </p:grpSp>
      <p:grpSp>
        <p:nvGrpSpPr>
          <p:cNvPr id="52" name="Group 51"/>
          <p:cNvGrpSpPr/>
          <p:nvPr/>
        </p:nvGrpSpPr>
        <p:grpSpPr>
          <a:xfrm>
            <a:off x="9875520" y="2918202"/>
            <a:ext cx="1463040" cy="1196598"/>
            <a:chOff x="9875520" y="2918202"/>
            <a:chExt cx="1463040" cy="1196598"/>
          </a:xfrm>
          <a:solidFill>
            <a:schemeClr val="tx2"/>
          </a:solidFill>
        </p:grpSpPr>
        <p:grpSp>
          <p:nvGrpSpPr>
            <p:cNvPr id="31" name="Group 30"/>
            <p:cNvGrpSpPr/>
            <p:nvPr/>
          </p:nvGrpSpPr>
          <p:grpSpPr>
            <a:xfrm>
              <a:off x="10131597" y="2918202"/>
              <a:ext cx="950886" cy="579634"/>
              <a:chOff x="2413001" y="2154239"/>
              <a:chExt cx="573090" cy="349249"/>
            </a:xfrm>
            <a:grpFill/>
          </p:grpSpPr>
          <p:sp>
            <p:nvSpPr>
              <p:cNvPr id="33" name="Freeform 8"/>
              <p:cNvSpPr>
                <a:spLocks noEditPoints="1"/>
              </p:cNvSpPr>
              <p:nvPr/>
            </p:nvSpPr>
            <p:spPr bwMode="auto">
              <a:xfrm>
                <a:off x="2613027" y="2387601"/>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9"/>
              <p:cNvSpPr>
                <a:spLocks noEditPoints="1"/>
              </p:cNvSpPr>
              <p:nvPr/>
            </p:nvSpPr>
            <p:spPr bwMode="auto">
              <a:xfrm>
                <a:off x="2613028" y="2154239"/>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10"/>
              <p:cNvSpPr>
                <a:spLocks noEditPoints="1"/>
              </p:cNvSpPr>
              <p:nvPr/>
            </p:nvSpPr>
            <p:spPr bwMode="auto">
              <a:xfrm>
                <a:off x="2728915"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2" name="TextBox 31"/>
            <p:cNvSpPr txBox="1"/>
            <p:nvPr/>
          </p:nvSpPr>
          <p:spPr>
            <a:xfrm>
              <a:off x="987552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IP Information</a:t>
              </a:r>
            </a:p>
          </p:txBody>
        </p:sp>
      </p:grpSp>
      <p:grpSp>
        <p:nvGrpSpPr>
          <p:cNvPr id="49" name="Group 48"/>
          <p:cNvGrpSpPr/>
          <p:nvPr/>
        </p:nvGrpSpPr>
        <p:grpSpPr>
          <a:xfrm>
            <a:off x="5486400" y="2849700"/>
            <a:ext cx="1463040" cy="1265100"/>
            <a:chOff x="5486400" y="2849700"/>
            <a:chExt cx="1463040" cy="1265100"/>
          </a:xfrm>
        </p:grpSpPr>
        <p:sp>
          <p:nvSpPr>
            <p:cNvPr id="11" name="Freeform 10"/>
            <p:cNvSpPr>
              <a:spLocks noEditPoints="1"/>
            </p:cNvSpPr>
            <p:nvPr/>
          </p:nvSpPr>
          <p:spPr bwMode="auto">
            <a:xfrm>
              <a:off x="5619998" y="2849700"/>
              <a:ext cx="1195845" cy="716641"/>
            </a:xfrm>
            <a:custGeom>
              <a:avLst/>
              <a:gdLst>
                <a:gd name="T0" fmla="*/ 792 w 801"/>
                <a:gd name="T1" fmla="*/ 459 h 480"/>
                <a:gd name="T2" fmla="*/ 662 w 801"/>
                <a:gd name="T3" fmla="*/ 360 h 480"/>
                <a:gd name="T4" fmla="*/ 667 w 801"/>
                <a:gd name="T5" fmla="*/ 339 h 480"/>
                <a:gd name="T6" fmla="*/ 667 w 801"/>
                <a:gd name="T7" fmla="*/ 55 h 480"/>
                <a:gd name="T8" fmla="*/ 613 w 801"/>
                <a:gd name="T9" fmla="*/ 0 h 480"/>
                <a:gd name="T10" fmla="*/ 186 w 801"/>
                <a:gd name="T11" fmla="*/ 0 h 480"/>
                <a:gd name="T12" fmla="*/ 133 w 801"/>
                <a:gd name="T13" fmla="*/ 53 h 480"/>
                <a:gd name="T14" fmla="*/ 133 w 801"/>
                <a:gd name="T15" fmla="*/ 339 h 480"/>
                <a:gd name="T16" fmla="*/ 139 w 801"/>
                <a:gd name="T17" fmla="*/ 360 h 480"/>
                <a:gd name="T18" fmla="*/ 9 w 801"/>
                <a:gd name="T19" fmla="*/ 459 h 480"/>
                <a:gd name="T20" fmla="*/ 20 w 801"/>
                <a:gd name="T21" fmla="*/ 480 h 480"/>
                <a:gd name="T22" fmla="*/ 780 w 801"/>
                <a:gd name="T23" fmla="*/ 480 h 480"/>
                <a:gd name="T24" fmla="*/ 792 w 801"/>
                <a:gd name="T25" fmla="*/ 459 h 480"/>
                <a:gd name="T26" fmla="*/ 187 w 801"/>
                <a:gd name="T27" fmla="*/ 85 h 480"/>
                <a:gd name="T28" fmla="*/ 219 w 801"/>
                <a:gd name="T29" fmla="*/ 53 h 480"/>
                <a:gd name="T30" fmla="*/ 581 w 801"/>
                <a:gd name="T31" fmla="*/ 53 h 480"/>
                <a:gd name="T32" fmla="*/ 613 w 801"/>
                <a:gd name="T33" fmla="*/ 85 h 480"/>
                <a:gd name="T34" fmla="*/ 613 w 801"/>
                <a:gd name="T35" fmla="*/ 309 h 480"/>
                <a:gd name="T36" fmla="*/ 581 w 801"/>
                <a:gd name="T37" fmla="*/ 341 h 480"/>
                <a:gd name="T38" fmla="*/ 219 w 801"/>
                <a:gd name="T39" fmla="*/ 341 h 480"/>
                <a:gd name="T40" fmla="*/ 187 w 801"/>
                <a:gd name="T41" fmla="*/ 309 h 480"/>
                <a:gd name="T42" fmla="*/ 187 w 801"/>
                <a:gd name="T43" fmla="*/ 8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1" h="480">
                  <a:moveTo>
                    <a:pt x="792" y="459"/>
                  </a:moveTo>
                  <a:cubicBezTo>
                    <a:pt x="662" y="360"/>
                    <a:pt x="662" y="360"/>
                    <a:pt x="662" y="360"/>
                  </a:cubicBezTo>
                  <a:cubicBezTo>
                    <a:pt x="665" y="353"/>
                    <a:pt x="667" y="346"/>
                    <a:pt x="667" y="339"/>
                  </a:cubicBezTo>
                  <a:cubicBezTo>
                    <a:pt x="667" y="55"/>
                    <a:pt x="667" y="55"/>
                    <a:pt x="667" y="55"/>
                  </a:cubicBezTo>
                  <a:cubicBezTo>
                    <a:pt x="667" y="57"/>
                    <a:pt x="669" y="0"/>
                    <a:pt x="613" y="0"/>
                  </a:cubicBezTo>
                  <a:cubicBezTo>
                    <a:pt x="186" y="0"/>
                    <a:pt x="186" y="0"/>
                    <a:pt x="186" y="0"/>
                  </a:cubicBezTo>
                  <a:cubicBezTo>
                    <a:pt x="155" y="0"/>
                    <a:pt x="133" y="22"/>
                    <a:pt x="133" y="53"/>
                  </a:cubicBezTo>
                  <a:cubicBezTo>
                    <a:pt x="133" y="339"/>
                    <a:pt x="133" y="339"/>
                    <a:pt x="133" y="339"/>
                  </a:cubicBezTo>
                  <a:cubicBezTo>
                    <a:pt x="133" y="346"/>
                    <a:pt x="135" y="353"/>
                    <a:pt x="139" y="360"/>
                  </a:cubicBezTo>
                  <a:cubicBezTo>
                    <a:pt x="9" y="459"/>
                    <a:pt x="9" y="459"/>
                    <a:pt x="9" y="459"/>
                  </a:cubicBezTo>
                  <a:cubicBezTo>
                    <a:pt x="0" y="471"/>
                    <a:pt x="5" y="480"/>
                    <a:pt x="20" y="480"/>
                  </a:cubicBezTo>
                  <a:cubicBezTo>
                    <a:pt x="780" y="480"/>
                    <a:pt x="780" y="480"/>
                    <a:pt x="780" y="480"/>
                  </a:cubicBezTo>
                  <a:cubicBezTo>
                    <a:pt x="795" y="480"/>
                    <a:pt x="801" y="471"/>
                    <a:pt x="792" y="459"/>
                  </a:cubicBezTo>
                  <a:close/>
                  <a:moveTo>
                    <a:pt x="187" y="85"/>
                  </a:moveTo>
                  <a:cubicBezTo>
                    <a:pt x="187" y="63"/>
                    <a:pt x="196" y="53"/>
                    <a:pt x="219" y="53"/>
                  </a:cubicBezTo>
                  <a:cubicBezTo>
                    <a:pt x="581" y="53"/>
                    <a:pt x="581" y="53"/>
                    <a:pt x="581" y="53"/>
                  </a:cubicBezTo>
                  <a:cubicBezTo>
                    <a:pt x="604" y="53"/>
                    <a:pt x="613" y="63"/>
                    <a:pt x="613" y="85"/>
                  </a:cubicBezTo>
                  <a:cubicBezTo>
                    <a:pt x="613" y="309"/>
                    <a:pt x="613" y="309"/>
                    <a:pt x="613" y="309"/>
                  </a:cubicBezTo>
                  <a:cubicBezTo>
                    <a:pt x="613" y="332"/>
                    <a:pt x="604" y="341"/>
                    <a:pt x="581" y="341"/>
                  </a:cubicBezTo>
                  <a:cubicBezTo>
                    <a:pt x="219" y="341"/>
                    <a:pt x="219" y="341"/>
                    <a:pt x="219" y="341"/>
                  </a:cubicBezTo>
                  <a:cubicBezTo>
                    <a:pt x="196" y="341"/>
                    <a:pt x="187" y="332"/>
                    <a:pt x="187" y="309"/>
                  </a:cubicBezTo>
                  <a:lnTo>
                    <a:pt x="187" y="85"/>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12" name="TextBox 11"/>
            <p:cNvSpPr txBox="1"/>
            <p:nvPr/>
          </p:nvSpPr>
          <p:spPr>
            <a:xfrm>
              <a:off x="548640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Operating</a:t>
              </a:r>
              <a:br>
                <a:rPr lang="en-US" sz="1700" dirty="0">
                  <a:solidFill>
                    <a:schemeClr val="tx2"/>
                  </a:solidFill>
                </a:rPr>
              </a:br>
              <a:r>
                <a:rPr lang="en-US" sz="1700" dirty="0">
                  <a:solidFill>
                    <a:schemeClr val="tx2"/>
                  </a:solidFill>
                </a:rPr>
                <a:t>system</a:t>
              </a:r>
            </a:p>
          </p:txBody>
        </p:sp>
        <p:sp>
          <p:nvSpPr>
            <p:cNvPr id="2" name="TextBox 1"/>
            <p:cNvSpPr txBox="1"/>
            <p:nvPr/>
          </p:nvSpPr>
          <p:spPr>
            <a:xfrm>
              <a:off x="5935691" y="2971800"/>
              <a:ext cx="564459" cy="366889"/>
            </a:xfrm>
            <a:prstGeom prst="rect">
              <a:avLst/>
            </a:prstGeom>
            <a:noFill/>
          </p:spPr>
          <p:txBody>
            <a:bodyPr wrap="none" lIns="0" tIns="0" rIns="0" bIns="0" rtlCol="0" anchor="ctr">
              <a:noAutofit/>
            </a:bodyPr>
            <a:lstStyle/>
            <a:p>
              <a:pPr algn="ctr">
                <a:lnSpc>
                  <a:spcPct val="90000"/>
                </a:lnSpc>
                <a:spcAft>
                  <a:spcPts val="600"/>
                </a:spcAft>
              </a:pPr>
              <a:r>
                <a:rPr lang="en-US" sz="2000" dirty="0">
                  <a:solidFill>
                    <a:schemeClr val="tx2"/>
                  </a:solidFill>
                  <a:latin typeface="Franklin Gothic Medium"/>
                  <a:cs typeface="Franklin Gothic Medium"/>
                </a:rPr>
                <a:t>OS</a:t>
              </a:r>
              <a:endParaRPr lang="en-US" sz="2000" kern="1200" dirty="0">
                <a:solidFill>
                  <a:schemeClr val="tx2"/>
                </a:solidFill>
                <a:effectLst>
                  <a:outerShdw blurRad="38100" dist="25400" dir="2700000" algn="tl">
                    <a:srgbClr val="000000">
                      <a:alpha val="0"/>
                    </a:srgbClr>
                  </a:outerShdw>
                </a:effectLst>
                <a:latin typeface="Franklin Gothic Medium"/>
                <a:cs typeface="Franklin Gothic Medium"/>
              </a:endParaRPr>
            </a:p>
          </p:txBody>
        </p:sp>
      </p:grpSp>
      <p:sp>
        <p:nvSpPr>
          <p:cNvPr id="53" name="Rectangle 52"/>
          <p:cNvSpPr/>
          <p:nvPr/>
        </p:nvSpPr>
        <p:spPr>
          <a:xfrm>
            <a:off x="-548640" y="2377440"/>
            <a:ext cx="2438400" cy="2103120"/>
          </a:xfrm>
          <a:prstGeom prst="rect">
            <a:avLst/>
          </a:prstGeom>
          <a:solidFill>
            <a:schemeClr val="tx2">
              <a:lumMod val="20000"/>
              <a:lumOff val="80000"/>
            </a:schemeClr>
          </a:solidFill>
          <a:ln w="38100">
            <a:noFill/>
          </a:ln>
        </p:spPr>
        <p:txBody>
          <a:bodyPr rot="0" spcFirstLastPara="0" vertOverflow="overflow" horzOverflow="overflow" vert="horz" wrap="square" lIns="228600" tIns="0" rIns="91440" bIns="0" numCol="1" spcCol="0" rtlCol="0" fromWordArt="0" anchor="ctr" anchorCtr="0" forceAA="0" compatLnSpc="1">
            <a:prstTxWarp prst="textNoShape">
              <a:avLst/>
            </a:prstTxWarp>
            <a:noAutofit/>
          </a:bodyPr>
          <a:lstStyle/>
          <a:p>
            <a:pPr marL="320040" indent="-320040">
              <a:lnSpc>
                <a:spcPct val="80000"/>
              </a:lnSpc>
              <a:spcAft>
                <a:spcPts val="1200"/>
              </a:spcAft>
              <a:buFont typeface="Arial" pitchFamily="34" charset="0"/>
              <a:buChar char="•"/>
            </a:pPr>
            <a:endParaRPr lang="en-US" sz="2800" dirty="0">
              <a:solidFill>
                <a:srgbClr val="004892"/>
              </a:solidFill>
              <a:effectLst>
                <a:outerShdw blurRad="38100" dist="25400" dir="2700000" algn="tl">
                  <a:srgbClr val="000000">
                    <a:alpha val="0"/>
                  </a:srgbClr>
                </a:outerShdw>
              </a:effectLst>
              <a:latin typeface="+mj-lt"/>
            </a:endParaRPr>
          </a:p>
        </p:txBody>
      </p:sp>
      <p:grpSp>
        <p:nvGrpSpPr>
          <p:cNvPr id="21" name="Group 20"/>
          <p:cNvGrpSpPr>
            <a:grpSpLocks noChangeAspect="1"/>
          </p:cNvGrpSpPr>
          <p:nvPr/>
        </p:nvGrpSpPr>
        <p:grpSpPr>
          <a:xfrm>
            <a:off x="548640" y="1965960"/>
            <a:ext cx="2924553" cy="2926080"/>
            <a:chOff x="1271588" y="1652588"/>
            <a:chExt cx="3046413" cy="3048000"/>
          </a:xfrm>
        </p:grpSpPr>
        <p:sp>
          <p:nvSpPr>
            <p:cNvPr id="22" name="Oval 21"/>
            <p:cNvSpPr>
              <a:spLocks noChangeArrowheads="1"/>
            </p:cNvSpPr>
            <p:nvPr/>
          </p:nvSpPr>
          <p:spPr bwMode="auto">
            <a:xfrm>
              <a:off x="1271588" y="1652588"/>
              <a:ext cx="3046413"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noEditPoints="1"/>
            </p:cNvSpPr>
            <p:nvPr/>
          </p:nvSpPr>
          <p:spPr bwMode="auto">
            <a:xfrm>
              <a:off x="1776413" y="2157413"/>
              <a:ext cx="2032000" cy="2033588"/>
            </a:xfrm>
            <a:custGeom>
              <a:avLst/>
              <a:gdLst>
                <a:gd name="T0" fmla="*/ 256 w 427"/>
                <a:gd name="T1" fmla="*/ 122 h 427"/>
                <a:gd name="T2" fmla="*/ 256 w 427"/>
                <a:gd name="T3" fmla="*/ 243 h 427"/>
                <a:gd name="T4" fmla="*/ 289 w 427"/>
                <a:gd name="T5" fmla="*/ 226 h 427"/>
                <a:gd name="T6" fmla="*/ 311 w 427"/>
                <a:gd name="T7" fmla="*/ 270 h 427"/>
                <a:gd name="T8" fmla="*/ 329 w 427"/>
                <a:gd name="T9" fmla="*/ 261 h 427"/>
                <a:gd name="T10" fmla="*/ 306 w 427"/>
                <a:gd name="T11" fmla="*/ 217 h 427"/>
                <a:gd name="T12" fmla="*/ 337 w 427"/>
                <a:gd name="T13" fmla="*/ 201 h 427"/>
                <a:gd name="T14" fmla="*/ 256 w 427"/>
                <a:gd name="T15" fmla="*/ 122 h 427"/>
                <a:gd name="T16" fmla="*/ 214 w 427"/>
                <a:gd name="T17" fmla="*/ 0 h 427"/>
                <a:gd name="T18" fmla="*/ 0 w 427"/>
                <a:gd name="T19" fmla="*/ 214 h 427"/>
                <a:gd name="T20" fmla="*/ 214 w 427"/>
                <a:gd name="T21" fmla="*/ 427 h 427"/>
                <a:gd name="T22" fmla="*/ 427 w 427"/>
                <a:gd name="T23" fmla="*/ 214 h 427"/>
                <a:gd name="T24" fmla="*/ 214 w 427"/>
                <a:gd name="T25" fmla="*/ 0 h 427"/>
                <a:gd name="T26" fmla="*/ 263 w 427"/>
                <a:gd name="T27" fmla="*/ 381 h 427"/>
                <a:gd name="T28" fmla="*/ 261 w 427"/>
                <a:gd name="T29" fmla="*/ 329 h 427"/>
                <a:gd name="T30" fmla="*/ 252 w 427"/>
                <a:gd name="T31" fmla="*/ 317 h 427"/>
                <a:gd name="T32" fmla="*/ 189 w 427"/>
                <a:gd name="T33" fmla="*/ 285 h 427"/>
                <a:gd name="T34" fmla="*/ 180 w 427"/>
                <a:gd name="T35" fmla="*/ 280 h 427"/>
                <a:gd name="T36" fmla="*/ 200 w 427"/>
                <a:gd name="T37" fmla="*/ 230 h 427"/>
                <a:gd name="T38" fmla="*/ 200 w 427"/>
                <a:gd name="T39" fmla="*/ 182 h 427"/>
                <a:gd name="T40" fmla="*/ 134 w 427"/>
                <a:gd name="T41" fmla="*/ 111 h 427"/>
                <a:gd name="T42" fmla="*/ 133 w 427"/>
                <a:gd name="T43" fmla="*/ 111 h 427"/>
                <a:gd name="T44" fmla="*/ 67 w 427"/>
                <a:gd name="T45" fmla="*/ 182 h 427"/>
                <a:gd name="T46" fmla="*/ 67 w 427"/>
                <a:gd name="T47" fmla="*/ 230 h 427"/>
                <a:gd name="T48" fmla="*/ 87 w 427"/>
                <a:gd name="T49" fmla="*/ 280 h 427"/>
                <a:gd name="T50" fmla="*/ 78 w 427"/>
                <a:gd name="T51" fmla="*/ 285 h 427"/>
                <a:gd name="T52" fmla="*/ 59 w 427"/>
                <a:gd name="T53" fmla="*/ 294 h 427"/>
                <a:gd name="T54" fmla="*/ 39 w 427"/>
                <a:gd name="T55" fmla="*/ 214 h 427"/>
                <a:gd name="T56" fmla="*/ 214 w 427"/>
                <a:gd name="T57" fmla="*/ 39 h 427"/>
                <a:gd name="T58" fmla="*/ 389 w 427"/>
                <a:gd name="T59" fmla="*/ 214 h 427"/>
                <a:gd name="T60" fmla="*/ 263 w 427"/>
                <a:gd name="T61" fmla="*/ 38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7" h="427">
                  <a:moveTo>
                    <a:pt x="256" y="122"/>
                  </a:moveTo>
                  <a:cubicBezTo>
                    <a:pt x="256" y="243"/>
                    <a:pt x="256" y="243"/>
                    <a:pt x="256" y="243"/>
                  </a:cubicBezTo>
                  <a:cubicBezTo>
                    <a:pt x="289" y="226"/>
                    <a:pt x="289" y="226"/>
                    <a:pt x="289" y="226"/>
                  </a:cubicBezTo>
                  <a:cubicBezTo>
                    <a:pt x="311" y="270"/>
                    <a:pt x="311" y="270"/>
                    <a:pt x="311" y="270"/>
                  </a:cubicBezTo>
                  <a:cubicBezTo>
                    <a:pt x="329" y="261"/>
                    <a:pt x="329" y="261"/>
                    <a:pt x="329" y="261"/>
                  </a:cubicBezTo>
                  <a:cubicBezTo>
                    <a:pt x="306" y="217"/>
                    <a:pt x="306" y="217"/>
                    <a:pt x="306" y="217"/>
                  </a:cubicBezTo>
                  <a:cubicBezTo>
                    <a:pt x="337" y="201"/>
                    <a:pt x="337" y="201"/>
                    <a:pt x="337" y="201"/>
                  </a:cubicBezTo>
                  <a:lnTo>
                    <a:pt x="256" y="122"/>
                  </a:lnTo>
                  <a:close/>
                  <a:moveTo>
                    <a:pt x="214" y="0"/>
                  </a:moveTo>
                  <a:cubicBezTo>
                    <a:pt x="96" y="0"/>
                    <a:pt x="0" y="96"/>
                    <a:pt x="0" y="214"/>
                  </a:cubicBezTo>
                  <a:cubicBezTo>
                    <a:pt x="0" y="331"/>
                    <a:pt x="96" y="427"/>
                    <a:pt x="214" y="427"/>
                  </a:cubicBezTo>
                  <a:cubicBezTo>
                    <a:pt x="331" y="427"/>
                    <a:pt x="427" y="331"/>
                    <a:pt x="427" y="214"/>
                  </a:cubicBezTo>
                  <a:cubicBezTo>
                    <a:pt x="427" y="96"/>
                    <a:pt x="331" y="0"/>
                    <a:pt x="214" y="0"/>
                  </a:cubicBezTo>
                  <a:close/>
                  <a:moveTo>
                    <a:pt x="263" y="381"/>
                  </a:moveTo>
                  <a:cubicBezTo>
                    <a:pt x="262" y="371"/>
                    <a:pt x="261" y="355"/>
                    <a:pt x="261" y="329"/>
                  </a:cubicBezTo>
                  <a:cubicBezTo>
                    <a:pt x="260" y="325"/>
                    <a:pt x="257" y="321"/>
                    <a:pt x="252" y="317"/>
                  </a:cubicBezTo>
                  <a:cubicBezTo>
                    <a:pt x="189" y="285"/>
                    <a:pt x="189" y="285"/>
                    <a:pt x="189" y="285"/>
                  </a:cubicBezTo>
                  <a:cubicBezTo>
                    <a:pt x="180" y="280"/>
                    <a:pt x="180" y="280"/>
                    <a:pt x="180" y="280"/>
                  </a:cubicBezTo>
                  <a:cubicBezTo>
                    <a:pt x="192" y="267"/>
                    <a:pt x="200" y="249"/>
                    <a:pt x="200" y="230"/>
                  </a:cubicBezTo>
                  <a:cubicBezTo>
                    <a:pt x="200" y="182"/>
                    <a:pt x="200" y="182"/>
                    <a:pt x="200" y="182"/>
                  </a:cubicBezTo>
                  <a:cubicBezTo>
                    <a:pt x="200" y="143"/>
                    <a:pt x="170" y="111"/>
                    <a:pt x="134" y="111"/>
                  </a:cubicBezTo>
                  <a:cubicBezTo>
                    <a:pt x="133" y="111"/>
                    <a:pt x="133" y="111"/>
                    <a:pt x="133" y="111"/>
                  </a:cubicBezTo>
                  <a:cubicBezTo>
                    <a:pt x="97" y="111"/>
                    <a:pt x="67" y="143"/>
                    <a:pt x="67" y="182"/>
                  </a:cubicBezTo>
                  <a:cubicBezTo>
                    <a:pt x="67" y="230"/>
                    <a:pt x="67" y="230"/>
                    <a:pt x="67" y="230"/>
                  </a:cubicBezTo>
                  <a:cubicBezTo>
                    <a:pt x="67" y="249"/>
                    <a:pt x="75" y="267"/>
                    <a:pt x="87" y="280"/>
                  </a:cubicBezTo>
                  <a:cubicBezTo>
                    <a:pt x="78" y="285"/>
                    <a:pt x="78" y="285"/>
                    <a:pt x="78" y="285"/>
                  </a:cubicBezTo>
                  <a:cubicBezTo>
                    <a:pt x="59" y="294"/>
                    <a:pt x="59" y="294"/>
                    <a:pt x="59" y="294"/>
                  </a:cubicBezTo>
                  <a:cubicBezTo>
                    <a:pt x="46" y="270"/>
                    <a:pt x="39" y="243"/>
                    <a:pt x="39" y="214"/>
                  </a:cubicBezTo>
                  <a:cubicBezTo>
                    <a:pt x="39" y="117"/>
                    <a:pt x="117" y="39"/>
                    <a:pt x="214" y="39"/>
                  </a:cubicBezTo>
                  <a:cubicBezTo>
                    <a:pt x="310" y="39"/>
                    <a:pt x="389" y="117"/>
                    <a:pt x="389" y="214"/>
                  </a:cubicBezTo>
                  <a:cubicBezTo>
                    <a:pt x="389" y="293"/>
                    <a:pt x="335" y="360"/>
                    <a:pt x="263" y="3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8228011" y="6117515"/>
            <a:ext cx="3960813" cy="359485"/>
          </a:xfrm>
          <a:prstGeom prst="rect">
            <a:avLst/>
          </a:prstGeom>
          <a:noFill/>
        </p:spPr>
        <p:txBody>
          <a:bodyPr wrap="square" lIns="0" tIns="0" rIns="0" bIns="0" rtlCol="0">
            <a:noAutofit/>
          </a:bodyPr>
          <a:lstStyle/>
          <a:p>
            <a:pPr algn="ctr">
              <a:lnSpc>
                <a:spcPct val="90000"/>
              </a:lnSpc>
              <a:spcAft>
                <a:spcPts val="600"/>
              </a:spcAft>
            </a:pPr>
            <a:r>
              <a:rPr lang="en-US" sz="2000" dirty="0">
                <a:solidFill>
                  <a:srgbClr val="FF0000"/>
                </a:solidFill>
                <a:effectLst>
                  <a:outerShdw blurRad="38100" dist="25400" dir="2700000" algn="tl">
                    <a:srgbClr val="000000">
                      <a:alpha val="0"/>
                    </a:srgbClr>
                  </a:outerShdw>
                </a:effectLst>
              </a:rPr>
              <a:t>Note: All capabilities not listed</a:t>
            </a:r>
            <a:endParaRPr lang="en-US" sz="2000" kern="1200" dirty="0">
              <a:solidFill>
                <a:srgbClr val="FF000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935836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childTnLst>
                                </p:cTn>
                              </p:par>
                              <p:par>
                                <p:cTn id="10" presetID="2" presetClass="entr" presetSubtype="8" decel="100000" fill="hold" nodeType="withEffect">
                                  <p:stCondLst>
                                    <p:cond delay="25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50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750" fill="hold"/>
                                        <p:tgtEl>
                                          <p:spTgt spid="52"/>
                                        </p:tgtEl>
                                        <p:attrNameLst>
                                          <p:attrName>ppt_x</p:attrName>
                                        </p:attrNameLst>
                                      </p:cBhvr>
                                      <p:tavLst>
                                        <p:tav tm="0">
                                          <p:val>
                                            <p:strVal val="0-#ppt_w/2"/>
                                          </p:val>
                                        </p:tav>
                                        <p:tav tm="100000">
                                          <p:val>
                                            <p:strVal val="#ppt_x"/>
                                          </p:val>
                                        </p:tav>
                                      </p:tavLst>
                                    </p:anim>
                                    <p:anim calcmode="lin" valueType="num">
                                      <p:cBhvr additive="base">
                                        <p:cTn id="17" dur="750" fill="hold"/>
                                        <p:tgtEl>
                                          <p:spTgt spid="52"/>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75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750" fill="hold"/>
                                        <p:tgtEl>
                                          <p:spTgt spid="51"/>
                                        </p:tgtEl>
                                        <p:attrNameLst>
                                          <p:attrName>ppt_x</p:attrName>
                                        </p:attrNameLst>
                                      </p:cBhvr>
                                      <p:tavLst>
                                        <p:tav tm="0">
                                          <p:val>
                                            <p:strVal val="0-#ppt_w/2"/>
                                          </p:val>
                                        </p:tav>
                                        <p:tav tm="100000">
                                          <p:val>
                                            <p:strVal val="#ppt_x"/>
                                          </p:val>
                                        </p:tav>
                                      </p:tavLst>
                                    </p:anim>
                                    <p:anim calcmode="lin" valueType="num">
                                      <p:cBhvr additive="base">
                                        <p:cTn id="21" dur="750" fill="hold"/>
                                        <p:tgtEl>
                                          <p:spTgt spid="51"/>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100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750" fill="hold"/>
                                        <p:tgtEl>
                                          <p:spTgt spid="50"/>
                                        </p:tgtEl>
                                        <p:attrNameLst>
                                          <p:attrName>ppt_x</p:attrName>
                                        </p:attrNameLst>
                                      </p:cBhvr>
                                      <p:tavLst>
                                        <p:tav tm="0">
                                          <p:val>
                                            <p:strVal val="0-#ppt_w/2"/>
                                          </p:val>
                                        </p:tav>
                                        <p:tav tm="100000">
                                          <p:val>
                                            <p:strVal val="#ppt_x"/>
                                          </p:val>
                                        </p:tav>
                                      </p:tavLst>
                                    </p:anim>
                                    <p:anim calcmode="lin" valueType="num">
                                      <p:cBhvr additive="base">
                                        <p:cTn id="25" dur="750" fill="hold"/>
                                        <p:tgtEl>
                                          <p:spTgt spid="50"/>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125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750" fill="hold"/>
                                        <p:tgtEl>
                                          <p:spTgt spid="49"/>
                                        </p:tgtEl>
                                        <p:attrNameLst>
                                          <p:attrName>ppt_x</p:attrName>
                                        </p:attrNameLst>
                                      </p:cBhvr>
                                      <p:tavLst>
                                        <p:tav tm="0">
                                          <p:val>
                                            <p:strVal val="0-#ppt_w/2"/>
                                          </p:val>
                                        </p:tav>
                                        <p:tav tm="100000">
                                          <p:val>
                                            <p:strVal val="#ppt_x"/>
                                          </p:val>
                                        </p:tav>
                                      </p:tavLst>
                                    </p:anim>
                                    <p:anim calcmode="lin" valueType="num">
                                      <p:cBhvr additive="base">
                                        <p:cTn id="29" dur="750" fill="hold"/>
                                        <p:tgtEl>
                                          <p:spTgt spid="49"/>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50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750" fill="hold"/>
                                        <p:tgtEl>
                                          <p:spTgt spid="48"/>
                                        </p:tgtEl>
                                        <p:attrNameLst>
                                          <p:attrName>ppt_x</p:attrName>
                                        </p:attrNameLst>
                                      </p:cBhvr>
                                      <p:tavLst>
                                        <p:tav tm="0">
                                          <p:val>
                                            <p:strVal val="0-#ppt_w/2"/>
                                          </p:val>
                                        </p:tav>
                                        <p:tav tm="100000">
                                          <p:val>
                                            <p:strVal val="#ppt_x"/>
                                          </p:val>
                                        </p:tav>
                                      </p:tavLst>
                                    </p:anim>
                                    <p:anim calcmode="lin" valueType="num">
                                      <p:cBhvr additive="base">
                                        <p:cTn id="33"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6284295"/>
              </p:ext>
            </p:extLst>
          </p:nvPr>
        </p:nvGraphicFramePr>
        <p:xfrm>
          <a:off x="455612" y="1143000"/>
          <a:ext cx="11248708" cy="5257800"/>
        </p:xfrm>
        <a:graphic>
          <a:graphicData uri="http://schemas.openxmlformats.org/drawingml/2006/table">
            <a:tbl>
              <a:tblPr/>
              <a:tblGrid>
                <a:gridCol w="3237732">
                  <a:extLst>
                    <a:ext uri="{9D8B030D-6E8A-4147-A177-3AD203B41FA5}">
                      <a16:colId xmlns:a16="http://schemas.microsoft.com/office/drawing/2014/main" val="20000"/>
                    </a:ext>
                  </a:extLst>
                </a:gridCol>
                <a:gridCol w="8010976">
                  <a:extLst>
                    <a:ext uri="{9D8B030D-6E8A-4147-A177-3AD203B41FA5}">
                      <a16:colId xmlns:a16="http://schemas.microsoft.com/office/drawing/2014/main" val="20001"/>
                    </a:ext>
                  </a:extLst>
                </a:gridCol>
              </a:tblGrid>
              <a:tr h="972443">
                <a:tc>
                  <a:txBody>
                    <a:bodyPr/>
                    <a:lstStyle/>
                    <a:p>
                      <a:pPr fontAlgn="t"/>
                      <a:r>
                        <a:rPr lang="en-US" sz="2400" dirty="0">
                          <a:effectLst/>
                        </a:rPr>
                        <a:t>Log Filter</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tc>
                  <a:txBody>
                    <a:bodyPr/>
                    <a:lstStyle/>
                    <a:p>
                      <a:pPr fontAlgn="t"/>
                      <a:r>
                        <a:rPr lang="en-US" sz="2400" dirty="0">
                          <a:effectLst/>
                        </a:rPr>
                        <a:t>A log filter is a mechanism for setting minimum log levels for various system-level events. A log filter references a log publisher.</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1188720">
                <a:tc>
                  <a:txBody>
                    <a:bodyPr/>
                    <a:lstStyle/>
                    <a:p>
                      <a:pPr fontAlgn="t"/>
                      <a:r>
                        <a:rPr lang="en-US" sz="2400" dirty="0">
                          <a:effectLst/>
                        </a:rPr>
                        <a:t>Log Publisher</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tc>
                  <a:txBody>
                    <a:bodyPr/>
                    <a:lstStyle/>
                    <a:p>
                      <a:pPr fontAlgn="t"/>
                      <a:r>
                        <a:rPr lang="en-US" sz="2400" dirty="0">
                          <a:effectLst/>
                        </a:rPr>
                        <a:t>A log publisher references the formatted and unformatted log destinations for log messages.</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990600">
                <a:tc>
                  <a:txBody>
                    <a:bodyPr/>
                    <a:lstStyle/>
                    <a:p>
                      <a:pPr fontAlgn="t"/>
                      <a:r>
                        <a:rPr lang="en-US" sz="2400" dirty="0">
                          <a:effectLst/>
                        </a:rPr>
                        <a:t>Log Destination</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tc>
                  <a:txBody>
                    <a:bodyPr/>
                    <a:lstStyle/>
                    <a:p>
                      <a:pPr fontAlgn="t"/>
                      <a:r>
                        <a:rPr lang="en-US" sz="2400" dirty="0">
                          <a:effectLst/>
                        </a:rPr>
                        <a:t>Either a Formatted destination or a pool of targeted resources</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697449">
                <a:tc>
                  <a:txBody>
                    <a:bodyPr/>
                    <a:lstStyle/>
                    <a:p>
                      <a:pPr fontAlgn="t"/>
                      <a:r>
                        <a:rPr lang="en-US" sz="2400" dirty="0">
                          <a:effectLst/>
                        </a:rPr>
                        <a:t>Logging Profile</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tc>
                  <a:txBody>
                    <a:bodyPr/>
                    <a:lstStyle/>
                    <a:p>
                      <a:pPr fontAlgn="t"/>
                      <a:r>
                        <a:rPr lang="en-US" sz="2400" dirty="0">
                          <a:effectLst/>
                        </a:rPr>
                        <a:t>A logging profile pertains to the type of events that you want to log. For example, for logging Protocol Security events, you create a Protocol Security logging profile. For Network Firewall events, you create a Network Firewall profile. A logging profile references a log publisher.</a:t>
                      </a:r>
                    </a:p>
                  </a:txBody>
                  <a:tcPr marL="45720" marR="45720" marB="304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6922958"/>
                  </a:ext>
                </a:extLst>
              </a:tr>
            </a:tbl>
          </a:graphicData>
        </a:graphic>
      </p:graphicFrame>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Remote Logging Facilities</a:t>
            </a:r>
          </a:p>
        </p:txBody>
      </p:sp>
    </p:spTree>
    <p:extLst>
      <p:ext uri="{BB962C8B-B14F-4D97-AF65-F5344CB8AC3E}">
        <p14:creationId xmlns:p14="http://schemas.microsoft.com/office/powerpoint/2010/main" val="3037898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6212" y="1143000"/>
            <a:ext cx="9048750" cy="5200650"/>
          </a:xfrm>
          <a:prstGeom prst="rect">
            <a:avLst/>
          </a:prstGeom>
          <a:effectLst>
            <a:outerShdw blurRad="50800" dist="38100" dir="2700000" algn="tl" rotWithShape="0">
              <a:prstClr val="black">
                <a:alpha val="40000"/>
              </a:prstClr>
            </a:outerShdw>
          </a:effectLst>
        </p:spPr>
      </p:pic>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Remote Logging Facilities</a:t>
            </a:r>
          </a:p>
        </p:txBody>
      </p:sp>
    </p:spTree>
    <p:extLst>
      <p:ext uri="{BB962C8B-B14F-4D97-AF65-F5344CB8AC3E}">
        <p14:creationId xmlns:p14="http://schemas.microsoft.com/office/powerpoint/2010/main" val="3949187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3812" y="1219200"/>
            <a:ext cx="9448800" cy="5086350"/>
          </a:xfrm>
          <a:prstGeom prst="rect">
            <a:avLst/>
          </a:prstGeom>
          <a:effectLst>
            <a:outerShdw blurRad="50800" dist="38100" dir="2700000" algn="tl" rotWithShape="0">
              <a:prstClr val="black">
                <a:alpha val="40000"/>
              </a:prstClr>
            </a:outerShdw>
          </a:effectLst>
        </p:spPr>
      </p:pic>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Remote Logging Facilities</a:t>
            </a:r>
          </a:p>
        </p:txBody>
      </p:sp>
    </p:spTree>
    <p:extLst>
      <p:ext uri="{BB962C8B-B14F-4D97-AF65-F5344CB8AC3E}">
        <p14:creationId xmlns:p14="http://schemas.microsoft.com/office/powerpoint/2010/main" val="12121613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Unformatted Log Destinations</a:t>
            </a:r>
          </a:p>
        </p:txBody>
      </p:sp>
      <p:pic>
        <p:nvPicPr>
          <p:cNvPr id="4" name="Picture 3"/>
          <p:cNvPicPr>
            <a:picLocks noChangeAspect="1"/>
          </p:cNvPicPr>
          <p:nvPr/>
        </p:nvPicPr>
        <p:blipFill>
          <a:blip r:embed="rId3"/>
          <a:stretch>
            <a:fillRect/>
          </a:stretch>
        </p:blipFill>
        <p:spPr>
          <a:xfrm>
            <a:off x="227012" y="1066800"/>
            <a:ext cx="7751298" cy="441960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0412" y="2015067"/>
            <a:ext cx="7210425" cy="4214382"/>
          </a:xfrm>
          <a:prstGeom prst="rect">
            <a:avLst/>
          </a:prstGeom>
          <a:effectLst>
            <a:outerShdw blurRad="50800" dist="38100" dir="2700000" algn="tl" rotWithShape="0">
              <a:prstClr val="black">
                <a:alpha val="40000"/>
              </a:prstClr>
            </a:outerShdw>
          </a:effectLst>
        </p:spPr>
      </p:pic>
      <p:sp>
        <p:nvSpPr>
          <p:cNvPr id="6" name="Rectangle: Rounded Corners 5"/>
          <p:cNvSpPr/>
          <p:nvPr/>
        </p:nvSpPr>
        <p:spPr>
          <a:xfrm>
            <a:off x="8913812" y="934720"/>
            <a:ext cx="3019424" cy="5410200"/>
          </a:xfrm>
          <a:prstGeom prst="roundRect">
            <a:avLst>
              <a:gd name="adj" fmla="val 5278"/>
            </a:avLst>
          </a:prstGeom>
          <a:solidFill>
            <a:schemeClr val="bg1"/>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buFont typeface="Arial" panose="020B0604020202020204" pitchFamily="34" charset="0"/>
              <a:buChar char="•"/>
            </a:pPr>
            <a:r>
              <a:rPr lang="en-US" sz="1800" b="1" dirty="0">
                <a:solidFill>
                  <a:srgbClr val="FF0000"/>
                </a:solidFill>
              </a:rPr>
              <a:t>adaptive</a:t>
            </a:r>
            <a:r>
              <a:rPr lang="en-US" sz="1800" dirty="0">
                <a:solidFill>
                  <a:srgbClr val="FF0000"/>
                </a:solidFill>
              </a:rPr>
              <a:t>: </a:t>
            </a:r>
            <a:r>
              <a:rPr lang="en-US" sz="1800" dirty="0"/>
              <a:t>Connections to pool members will be added as required to provide enough logging bandwidth. This can have the undesirable effect of logs accumulating on only one pool member when it provides sufficient logging bandwidth on its own. </a:t>
            </a:r>
          </a:p>
          <a:p>
            <a:pPr>
              <a:buFont typeface="Arial" panose="020B0604020202020204" pitchFamily="34" charset="0"/>
              <a:buChar char="•"/>
            </a:pPr>
            <a:r>
              <a:rPr lang="en-US" sz="1800" b="1" dirty="0"/>
              <a:t>balanced</a:t>
            </a:r>
            <a:r>
              <a:rPr lang="en-US" sz="1800" dirty="0"/>
              <a:t>: Sends each successive log to a new pool member, balancing the logs among them according to the pool's load balancing method. </a:t>
            </a:r>
          </a:p>
          <a:p>
            <a:pPr>
              <a:buFont typeface="Arial" panose="020B0604020202020204" pitchFamily="34" charset="0"/>
              <a:buChar char="•"/>
            </a:pPr>
            <a:r>
              <a:rPr lang="en-US" sz="1800" b="1" dirty="0"/>
              <a:t>replicated</a:t>
            </a:r>
            <a:r>
              <a:rPr lang="en-US" sz="1800" dirty="0"/>
              <a:t>: Replicates each log to all pool members, for redundancy. </a:t>
            </a:r>
          </a:p>
        </p:txBody>
      </p:sp>
    </p:spTree>
    <p:extLst>
      <p:ext uri="{BB962C8B-B14F-4D97-AF65-F5344CB8AC3E}">
        <p14:creationId xmlns:p14="http://schemas.microsoft.com/office/powerpoint/2010/main" val="41618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0012" y="1417320"/>
            <a:ext cx="9185674" cy="4450080"/>
          </a:xfrm>
          <a:prstGeom prst="rect">
            <a:avLst/>
          </a:prstGeom>
          <a:effectLst>
            <a:outerShdw blurRad="50800" dist="38100" dir="2700000" algn="tl" rotWithShape="0">
              <a:prstClr val="black">
                <a:alpha val="40000"/>
              </a:prstClr>
            </a:outerShdw>
          </a:effectLst>
        </p:spPr>
      </p:pic>
      <p:sp>
        <p:nvSpPr>
          <p:cNvPr id="4"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Formatted Log Destinations</a:t>
            </a:r>
          </a:p>
        </p:txBody>
      </p:sp>
    </p:spTree>
    <p:extLst>
      <p:ext uri="{BB962C8B-B14F-4D97-AF65-F5344CB8AC3E}">
        <p14:creationId xmlns:p14="http://schemas.microsoft.com/office/powerpoint/2010/main" val="2439846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582" y="1143000"/>
            <a:ext cx="6766402" cy="5029200"/>
          </a:xfrm>
          <a:prstGeom prst="rect">
            <a:avLst/>
          </a:prstGeom>
          <a:effectLst>
            <a:outerShdw blurRad="50800" dist="38100" dir="2700000" algn="tl" rotWithShape="0">
              <a:prstClr val="black">
                <a:alpha val="40000"/>
              </a:prstClr>
            </a:outerShdw>
          </a:effectLst>
        </p:spPr>
      </p:pic>
      <p:sp>
        <p:nvSpPr>
          <p:cNvPr id="3" name="Content Placeholder 5"/>
          <p:cNvSpPr txBox="1">
            <a:spLocks/>
          </p:cNvSpPr>
          <p:nvPr/>
        </p:nvSpPr>
        <p:spPr>
          <a:xfrm>
            <a:off x="8434046" y="1168400"/>
            <a:ext cx="2983048" cy="2057400"/>
          </a:xfrm>
          <a:prstGeom prst="rect">
            <a:avLst/>
          </a:prstGeom>
        </p:spPr>
        <p:txBody>
          <a:bodyPr>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SPLUNK</a:t>
            </a:r>
          </a:p>
          <a:p>
            <a:r>
              <a:rPr lang="en-US" sz="2000" dirty="0"/>
              <a:t>F5-BIG-IQ</a:t>
            </a:r>
          </a:p>
          <a:p>
            <a:r>
              <a:rPr lang="en-US" sz="2000" dirty="0"/>
              <a:t>F5-Analytics*</a:t>
            </a:r>
          </a:p>
          <a:p>
            <a:r>
              <a:rPr lang="en-US" sz="2000" dirty="0"/>
              <a:t>F5-Risk Engine*</a:t>
            </a:r>
          </a:p>
          <a:p>
            <a:endParaRPr lang="en-US" sz="2000" dirty="0"/>
          </a:p>
          <a:p>
            <a:endParaRPr lang="en-US" sz="1600" dirty="0"/>
          </a:p>
          <a:p>
            <a:pPr lvl="1"/>
            <a:endParaRPr lang="en-US" dirty="0"/>
          </a:p>
        </p:txBody>
      </p:sp>
      <p:sp>
        <p:nvSpPr>
          <p:cNvPr id="4"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Analytics </a:t>
            </a:r>
            <a:r>
              <a:rPr lang="en-US" dirty="0" err="1"/>
              <a:t>iApp</a:t>
            </a:r>
            <a:endParaRPr lang="en-US" dirty="0"/>
          </a:p>
        </p:txBody>
      </p:sp>
    </p:spTree>
    <p:extLst>
      <p:ext uri="{BB962C8B-B14F-4D97-AF65-F5344CB8AC3E}">
        <p14:creationId xmlns:p14="http://schemas.microsoft.com/office/powerpoint/2010/main" val="7242682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7612" y="993987"/>
            <a:ext cx="9480267" cy="5334000"/>
          </a:xfrm>
          <a:prstGeom prst="rect">
            <a:avLst/>
          </a:prstGeom>
        </p:spPr>
      </p:pic>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Analytics </a:t>
            </a:r>
            <a:r>
              <a:rPr lang="en-US" dirty="0" err="1"/>
              <a:t>iApp</a:t>
            </a:r>
            <a:endParaRPr lang="en-US" dirty="0"/>
          </a:p>
        </p:txBody>
      </p:sp>
    </p:spTree>
    <p:extLst>
      <p:ext uri="{BB962C8B-B14F-4D97-AF65-F5344CB8AC3E}">
        <p14:creationId xmlns:p14="http://schemas.microsoft.com/office/powerpoint/2010/main" val="24015697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6212" y="960120"/>
            <a:ext cx="9296400" cy="5245750"/>
          </a:xfrm>
          <a:prstGeom prst="rect">
            <a:avLst/>
          </a:prstGeom>
        </p:spPr>
      </p:pic>
      <p:sp>
        <p:nvSpPr>
          <p:cNvPr id="3" name="Title 1"/>
          <p:cNvSpPr txBox="1">
            <a:spLocks/>
          </p:cNvSpPr>
          <p:nvPr/>
        </p:nvSpPr>
        <p:spPr>
          <a:xfrm>
            <a:off x="731520" y="502920"/>
            <a:ext cx="10972800" cy="914400"/>
          </a:xfrm>
          <a:prstGeom prst="rect">
            <a:avLst/>
          </a:prstGeom>
        </p:spPr>
        <p:txBody>
          <a:bodyPr/>
          <a:lstStyle>
            <a:lvl1pPr algn="l" defTabSz="914361" rtl="0" eaLnBrk="1" latinLnBrk="0" hangingPunct="1">
              <a:lnSpc>
                <a:spcPct val="80000"/>
              </a:lnSpc>
              <a:spcBef>
                <a:spcPct val="0"/>
              </a:spcBef>
              <a:buNone/>
              <a:defRPr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F5 Analytics </a:t>
            </a:r>
            <a:r>
              <a:rPr lang="en-US" dirty="0" err="1"/>
              <a:t>iApp</a:t>
            </a:r>
            <a:endParaRPr lang="en-US" dirty="0"/>
          </a:p>
        </p:txBody>
      </p:sp>
    </p:spTree>
    <p:extLst>
      <p:ext uri="{BB962C8B-B14F-4D97-AF65-F5344CB8AC3E}">
        <p14:creationId xmlns:p14="http://schemas.microsoft.com/office/powerpoint/2010/main" val="1513958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Sampling of 3</a:t>
            </a:r>
            <a:r>
              <a:rPr lang="en-US" sz="3200" baseline="30000" dirty="0"/>
              <a:t>rd</a:t>
            </a:r>
            <a:r>
              <a:rPr lang="en-US" sz="3200" dirty="0"/>
              <a:t> Party Analytics/Monitoring Solutions for BIG-IP</a:t>
            </a:r>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2247" y="1636015"/>
            <a:ext cx="2417708" cy="647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1696" y="2290969"/>
            <a:ext cx="3714750" cy="1228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55544" y="4305494"/>
            <a:ext cx="3581400" cy="12763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32199" y="2100964"/>
            <a:ext cx="3390900" cy="1352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2379" y="4935202"/>
            <a:ext cx="3162300" cy="8413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57097" y="3638124"/>
            <a:ext cx="2589213" cy="5907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8"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94012" y="3394588"/>
            <a:ext cx="2818790" cy="4054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03131" y="2172539"/>
            <a:ext cx="1601348" cy="5032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1" name="Picture 1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709087" y="1607490"/>
            <a:ext cx="2266950" cy="6800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3" name="Picture 1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67111" y="3225950"/>
            <a:ext cx="1915371" cy="1442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1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94012" y="3869453"/>
            <a:ext cx="3198678" cy="821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1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011914" y="1417320"/>
            <a:ext cx="3087214" cy="6633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096668" y="3186654"/>
            <a:ext cx="1771651" cy="1771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3628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Deployments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4013" y="990600"/>
            <a:ext cx="3944460" cy="5355676"/>
          </a:xfrm>
          <a:prstGeom prst="rect">
            <a:avLst/>
          </a:prstGeom>
          <a:effectLst>
            <a:outerShdw blurRad="50800" dist="38100" dir="2700000" algn="tl" rotWithShape="0">
              <a:prstClr val="black">
                <a:alpha val="40000"/>
              </a:prstClr>
            </a:outerShdw>
          </a:effectLst>
        </p:spPr>
      </p:pic>
      <p:sp>
        <p:nvSpPr>
          <p:cNvPr id="4" name="Rectangle 3"/>
          <p:cNvSpPr/>
          <p:nvPr/>
        </p:nvSpPr>
        <p:spPr>
          <a:xfrm>
            <a:off x="637279" y="2057400"/>
            <a:ext cx="5575629" cy="969496"/>
          </a:xfrm>
          <a:prstGeom prst="rect">
            <a:avLst/>
          </a:prstGeom>
        </p:spPr>
        <p:txBody>
          <a:bodyPr wrap="none">
            <a:spAutoFit/>
          </a:bodyPr>
          <a:lstStyle/>
          <a:p>
            <a:r>
              <a:rPr lang="en-US" dirty="0"/>
              <a:t>F5 Analytics </a:t>
            </a:r>
            <a:r>
              <a:rPr lang="en-US" dirty="0" err="1"/>
              <a:t>iApp</a:t>
            </a:r>
            <a:endParaRPr lang="en-US" dirty="0"/>
          </a:p>
          <a:p>
            <a:r>
              <a:rPr lang="en-US" dirty="0">
                <a:hlinkClick r:id="rId3"/>
              </a:rPr>
              <a:t>https://devcentral.f5.com/codeshare/f5-analytics-iapp</a:t>
            </a:r>
            <a:endParaRPr lang="en-US" dirty="0"/>
          </a:p>
          <a:p>
            <a:endParaRPr lang="en-US" dirty="0"/>
          </a:p>
        </p:txBody>
      </p:sp>
      <p:sp>
        <p:nvSpPr>
          <p:cNvPr id="5" name="Rectangle 4"/>
          <p:cNvSpPr/>
          <p:nvPr/>
        </p:nvSpPr>
        <p:spPr>
          <a:xfrm>
            <a:off x="636113" y="3183690"/>
            <a:ext cx="3727880" cy="677108"/>
          </a:xfrm>
          <a:prstGeom prst="rect">
            <a:avLst/>
          </a:prstGeom>
        </p:spPr>
        <p:txBody>
          <a:bodyPr wrap="none">
            <a:spAutoFit/>
          </a:bodyPr>
          <a:lstStyle/>
          <a:p>
            <a:r>
              <a:rPr lang="en-US" dirty="0"/>
              <a:t>SPLUNK F5 App</a:t>
            </a:r>
          </a:p>
          <a:p>
            <a:r>
              <a:rPr lang="en-US" dirty="0">
                <a:hlinkClick r:id="rId4"/>
              </a:rPr>
              <a:t>https://apps.splunk.com/apps/id/f5</a:t>
            </a:r>
            <a:endParaRPr lang="en-US" dirty="0"/>
          </a:p>
        </p:txBody>
      </p:sp>
    </p:spTree>
    <p:extLst>
      <p:ext uri="{BB962C8B-B14F-4D97-AF65-F5344CB8AC3E}">
        <p14:creationId xmlns:p14="http://schemas.microsoft.com/office/powerpoint/2010/main" val="173325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306388" y="2240280"/>
            <a:ext cx="12801600" cy="2377440"/>
          </a:xfrm>
          <a:prstGeom prst="rect">
            <a:avLst/>
          </a:prstGeom>
          <a:solidFill>
            <a:schemeClr val="tx2">
              <a:lumMod val="20000"/>
              <a:lumOff val="80000"/>
            </a:schemeClr>
          </a:solidFill>
          <a:ln w="38100">
            <a:noFill/>
          </a:ln>
        </p:spPr>
        <p:txBody>
          <a:bodyPr rot="0" spcFirstLastPara="0" vertOverflow="overflow" horzOverflow="overflow" vert="horz" wrap="square" lIns="228600" tIns="0" rIns="91440" bIns="0" numCol="1" spcCol="0" rtlCol="0" fromWordArt="0" anchor="ctr" anchorCtr="0" forceAA="0" compatLnSpc="1">
            <a:prstTxWarp prst="textNoShape">
              <a:avLst/>
            </a:prstTxWarp>
            <a:noAutofit/>
          </a:bodyPr>
          <a:lstStyle/>
          <a:p>
            <a:pPr marL="320040" indent="-320040">
              <a:lnSpc>
                <a:spcPct val="80000"/>
              </a:lnSpc>
              <a:spcAft>
                <a:spcPts val="1200"/>
              </a:spcAft>
              <a:buFont typeface="Arial" pitchFamily="34" charset="0"/>
              <a:buChar char="•"/>
            </a:pPr>
            <a:endParaRPr lang="en-US" sz="2800" dirty="0">
              <a:solidFill>
                <a:srgbClr val="004892"/>
              </a:solidFill>
              <a:effectLst>
                <a:outerShdw blurRad="38100" dist="25400" dir="2700000" algn="tl">
                  <a:srgbClr val="000000">
                    <a:alpha val="0"/>
                  </a:srgbClr>
                </a:outerShdw>
              </a:effectLst>
              <a:latin typeface="+mj-lt"/>
            </a:endParaRPr>
          </a:p>
        </p:txBody>
      </p:sp>
      <p:sp>
        <p:nvSpPr>
          <p:cNvPr id="4" name="Title 3"/>
          <p:cNvSpPr>
            <a:spLocks noGrp="1"/>
          </p:cNvSpPr>
          <p:nvPr>
            <p:ph type="title" idx="4294967295"/>
          </p:nvPr>
        </p:nvSpPr>
        <p:spPr>
          <a:xfrm>
            <a:off x="731520" y="503238"/>
            <a:ext cx="10972800" cy="914400"/>
          </a:xfrm>
        </p:spPr>
        <p:txBody>
          <a:bodyPr/>
          <a:lstStyle/>
          <a:p>
            <a:pPr lvl="0"/>
            <a:r>
              <a:rPr lang="en-US" dirty="0">
                <a:solidFill>
                  <a:srgbClr val="0000FF"/>
                </a:solidFill>
              </a:rPr>
              <a:t>Traffic Content Logging</a:t>
            </a:r>
          </a:p>
        </p:txBody>
      </p:sp>
      <p:grpSp>
        <p:nvGrpSpPr>
          <p:cNvPr id="13" name="Group 12"/>
          <p:cNvGrpSpPr/>
          <p:nvPr/>
        </p:nvGrpSpPr>
        <p:grpSpPr>
          <a:xfrm>
            <a:off x="8412480" y="2908394"/>
            <a:ext cx="1463040" cy="1206406"/>
            <a:chOff x="8412480" y="2908394"/>
            <a:chExt cx="1463040" cy="1206406"/>
          </a:xfrm>
          <a:solidFill>
            <a:schemeClr val="tx2"/>
          </a:solidFill>
        </p:grpSpPr>
        <p:sp>
          <p:nvSpPr>
            <p:cNvPr id="75" name="TextBox 74"/>
            <p:cNvSpPr txBox="1"/>
            <p:nvPr/>
          </p:nvSpPr>
          <p:spPr>
            <a:xfrm>
              <a:off x="841248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Protocol Information</a:t>
              </a:r>
            </a:p>
          </p:txBody>
        </p:sp>
        <p:grpSp>
          <p:nvGrpSpPr>
            <p:cNvPr id="27" name="Group 26"/>
            <p:cNvGrpSpPr/>
            <p:nvPr/>
          </p:nvGrpSpPr>
          <p:grpSpPr>
            <a:xfrm>
              <a:off x="8864832" y="2908394"/>
              <a:ext cx="558336" cy="568774"/>
              <a:chOff x="3441700" y="949325"/>
              <a:chExt cx="344488" cy="350837"/>
            </a:xfrm>
            <a:grpFill/>
          </p:grpSpPr>
          <p:sp>
            <p:nvSpPr>
              <p:cNvPr id="29" name="Freeform 13"/>
              <p:cNvSpPr>
                <a:spLocks/>
              </p:cNvSpPr>
              <p:nvPr/>
            </p:nvSpPr>
            <p:spPr bwMode="auto">
              <a:xfrm>
                <a:off x="35052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1" y="0"/>
                      <a:pt x="0" y="11"/>
                      <a:pt x="0" y="17"/>
                    </a:cubicBezTo>
                    <a:cubicBezTo>
                      <a:pt x="0" y="23"/>
                      <a:pt x="1" y="34"/>
                      <a:pt x="9" y="34"/>
                    </a:cubicBezTo>
                    <a:cubicBezTo>
                      <a:pt x="18" y="34"/>
                      <a:pt x="18" y="24"/>
                      <a:pt x="18" y="17"/>
                    </a:cubicBezTo>
                    <a:cubicBezTo>
                      <a:pt x="18" y="11"/>
                      <a:pt x="18"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Oval 14"/>
              <p:cNvSpPr>
                <a:spLocks noChangeArrowheads="1"/>
              </p:cNvSpPr>
              <p:nvPr/>
            </p:nvSpPr>
            <p:spPr bwMode="auto">
              <a:xfrm>
                <a:off x="3554413" y="1195388"/>
                <a:ext cx="158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5"/>
              <p:cNvSpPr>
                <a:spLocks/>
              </p:cNvSpPr>
              <p:nvPr/>
            </p:nvSpPr>
            <p:spPr bwMode="auto">
              <a:xfrm>
                <a:off x="36576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0" y="0"/>
                      <a:pt x="0" y="11"/>
                      <a:pt x="0" y="17"/>
                    </a:cubicBezTo>
                    <a:cubicBezTo>
                      <a:pt x="0" y="23"/>
                      <a:pt x="0" y="34"/>
                      <a:pt x="9" y="34"/>
                    </a:cubicBezTo>
                    <a:cubicBezTo>
                      <a:pt x="17" y="34"/>
                      <a:pt x="18" y="24"/>
                      <a:pt x="18" y="17"/>
                    </a:cubicBezTo>
                    <a:cubicBezTo>
                      <a:pt x="18" y="11"/>
                      <a:pt x="17"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6"/>
              <p:cNvSpPr>
                <a:spLocks/>
              </p:cNvSpPr>
              <p:nvPr/>
            </p:nvSpPr>
            <p:spPr bwMode="auto">
              <a:xfrm>
                <a:off x="3603625" y="1103313"/>
                <a:ext cx="17463" cy="31750"/>
              </a:xfrm>
              <a:custGeom>
                <a:avLst/>
                <a:gdLst>
                  <a:gd name="T0" fmla="*/ 9 w 18"/>
                  <a:gd name="T1" fmla="*/ 35 h 35"/>
                  <a:gd name="T2" fmla="*/ 18 w 18"/>
                  <a:gd name="T3" fmla="*/ 18 h 35"/>
                  <a:gd name="T4" fmla="*/ 9 w 18"/>
                  <a:gd name="T5" fmla="*/ 0 h 35"/>
                  <a:gd name="T6" fmla="*/ 0 w 18"/>
                  <a:gd name="T7" fmla="*/ 18 h 35"/>
                  <a:gd name="T8" fmla="*/ 9 w 18"/>
                  <a:gd name="T9" fmla="*/ 35 h 35"/>
                </a:gdLst>
                <a:ahLst/>
                <a:cxnLst>
                  <a:cxn ang="0">
                    <a:pos x="T0" y="T1"/>
                  </a:cxn>
                  <a:cxn ang="0">
                    <a:pos x="T2" y="T3"/>
                  </a:cxn>
                  <a:cxn ang="0">
                    <a:pos x="T4" y="T5"/>
                  </a:cxn>
                  <a:cxn ang="0">
                    <a:pos x="T6" y="T7"/>
                  </a:cxn>
                  <a:cxn ang="0">
                    <a:pos x="T8" y="T9"/>
                  </a:cxn>
                </a:cxnLst>
                <a:rect l="0" t="0" r="r" b="b"/>
                <a:pathLst>
                  <a:path w="18" h="35">
                    <a:moveTo>
                      <a:pt x="9" y="35"/>
                    </a:moveTo>
                    <a:cubicBezTo>
                      <a:pt x="17" y="35"/>
                      <a:pt x="18" y="24"/>
                      <a:pt x="18" y="18"/>
                    </a:cubicBezTo>
                    <a:cubicBezTo>
                      <a:pt x="18" y="12"/>
                      <a:pt x="17" y="0"/>
                      <a:pt x="9" y="0"/>
                    </a:cubicBezTo>
                    <a:cubicBezTo>
                      <a:pt x="0" y="0"/>
                      <a:pt x="0" y="11"/>
                      <a:pt x="0" y="18"/>
                    </a:cubicBezTo>
                    <a:cubicBezTo>
                      <a:pt x="0" y="24"/>
                      <a:pt x="0" y="35"/>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Oval 17"/>
              <p:cNvSpPr>
                <a:spLocks noChangeArrowheads="1"/>
              </p:cNvSpPr>
              <p:nvPr/>
            </p:nvSpPr>
            <p:spPr bwMode="auto">
              <a:xfrm>
                <a:off x="3608388" y="1195388"/>
                <a:ext cx="158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Oval 18"/>
              <p:cNvSpPr>
                <a:spLocks noChangeArrowheads="1"/>
              </p:cNvSpPr>
              <p:nvPr/>
            </p:nvSpPr>
            <p:spPr bwMode="auto">
              <a:xfrm>
                <a:off x="3706813" y="1195388"/>
                <a:ext cx="158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19"/>
              <p:cNvSpPr>
                <a:spLocks noEditPoints="1"/>
              </p:cNvSpPr>
              <p:nvPr/>
            </p:nvSpPr>
            <p:spPr bwMode="auto">
              <a:xfrm>
                <a:off x="3441700" y="949325"/>
                <a:ext cx="344488" cy="350837"/>
              </a:xfrm>
              <a:custGeom>
                <a:avLst/>
                <a:gdLst>
                  <a:gd name="T0" fmla="*/ 58 w 383"/>
                  <a:gd name="T1" fmla="*/ 0 h 390"/>
                  <a:gd name="T2" fmla="*/ 0 w 383"/>
                  <a:gd name="T3" fmla="*/ 332 h 390"/>
                  <a:gd name="T4" fmla="*/ 325 w 383"/>
                  <a:gd name="T5" fmla="*/ 390 h 390"/>
                  <a:gd name="T6" fmla="*/ 383 w 383"/>
                  <a:gd name="T7" fmla="*/ 58 h 390"/>
                  <a:gd name="T8" fmla="*/ 285 w 383"/>
                  <a:gd name="T9" fmla="*/ 72 h 390"/>
                  <a:gd name="T10" fmla="*/ 316 w 383"/>
                  <a:gd name="T11" fmla="*/ 59 h 390"/>
                  <a:gd name="T12" fmla="*/ 299 w 383"/>
                  <a:gd name="T13" fmla="*/ 118 h 390"/>
                  <a:gd name="T14" fmla="*/ 285 w 383"/>
                  <a:gd name="T15" fmla="*/ 84 h 390"/>
                  <a:gd name="T16" fmla="*/ 189 w 383"/>
                  <a:gd name="T17" fmla="*/ 58 h 390"/>
                  <a:gd name="T18" fmla="*/ 189 w 383"/>
                  <a:gd name="T19" fmla="*/ 118 h 390"/>
                  <a:gd name="T20" fmla="*/ 189 w 383"/>
                  <a:gd name="T21" fmla="*/ 58 h 390"/>
                  <a:gd name="T22" fmla="*/ 134 w 383"/>
                  <a:gd name="T23" fmla="*/ 59 h 390"/>
                  <a:gd name="T24" fmla="*/ 148 w 383"/>
                  <a:gd name="T25" fmla="*/ 118 h 390"/>
                  <a:gd name="T26" fmla="*/ 130 w 383"/>
                  <a:gd name="T27" fmla="*/ 84 h 390"/>
                  <a:gd name="T28" fmla="*/ 116 w 383"/>
                  <a:gd name="T29" fmla="*/ 72 h 390"/>
                  <a:gd name="T30" fmla="*/ 133 w 383"/>
                  <a:gd name="T31" fmla="*/ 160 h 390"/>
                  <a:gd name="T32" fmla="*/ 147 w 383"/>
                  <a:gd name="T33" fmla="*/ 219 h 390"/>
                  <a:gd name="T34" fmla="*/ 130 w 383"/>
                  <a:gd name="T35" fmla="*/ 185 h 390"/>
                  <a:gd name="T36" fmla="*/ 116 w 383"/>
                  <a:gd name="T37" fmla="*/ 173 h 390"/>
                  <a:gd name="T38" fmla="*/ 75 w 383"/>
                  <a:gd name="T39" fmla="*/ 320 h 390"/>
                  <a:gd name="T40" fmla="*/ 61 w 383"/>
                  <a:gd name="T41" fmla="*/ 287 h 390"/>
                  <a:gd name="T42" fmla="*/ 79 w 383"/>
                  <a:gd name="T43" fmla="*/ 262 h 390"/>
                  <a:gd name="T44" fmla="*/ 93 w 383"/>
                  <a:gd name="T45" fmla="*/ 320 h 390"/>
                  <a:gd name="T46" fmla="*/ 79 w 383"/>
                  <a:gd name="T47" fmla="*/ 219 h 390"/>
                  <a:gd name="T48" fmla="*/ 66 w 383"/>
                  <a:gd name="T49" fmla="*/ 185 h 390"/>
                  <a:gd name="T50" fmla="*/ 83 w 383"/>
                  <a:gd name="T51" fmla="*/ 160 h 390"/>
                  <a:gd name="T52" fmla="*/ 97 w 383"/>
                  <a:gd name="T53" fmla="*/ 219 h 390"/>
                  <a:gd name="T54" fmla="*/ 54 w 383"/>
                  <a:gd name="T55" fmla="*/ 88 h 390"/>
                  <a:gd name="T56" fmla="*/ 104 w 383"/>
                  <a:gd name="T57" fmla="*/ 88 h 390"/>
                  <a:gd name="T58" fmla="*/ 134 w 383"/>
                  <a:gd name="T59" fmla="*/ 321 h 390"/>
                  <a:gd name="T60" fmla="*/ 134 w 383"/>
                  <a:gd name="T61" fmla="*/ 261 h 390"/>
                  <a:gd name="T62" fmla="*/ 134 w 383"/>
                  <a:gd name="T63" fmla="*/ 321 h 390"/>
                  <a:gd name="T64" fmla="*/ 214 w 383"/>
                  <a:gd name="T65" fmla="*/ 190 h 390"/>
                  <a:gd name="T66" fmla="*/ 164 w 383"/>
                  <a:gd name="T67" fmla="*/ 190 h 390"/>
                  <a:gd name="T68" fmla="*/ 193 w 383"/>
                  <a:gd name="T69" fmla="*/ 321 h 390"/>
                  <a:gd name="T70" fmla="*/ 193 w 383"/>
                  <a:gd name="T71" fmla="*/ 261 h 390"/>
                  <a:gd name="T72" fmla="*/ 193 w 383"/>
                  <a:gd name="T73" fmla="*/ 321 h 390"/>
                  <a:gd name="T74" fmla="*/ 226 w 383"/>
                  <a:gd name="T75" fmla="*/ 173 h 390"/>
                  <a:gd name="T76" fmla="*/ 257 w 383"/>
                  <a:gd name="T77" fmla="*/ 160 h 390"/>
                  <a:gd name="T78" fmla="*/ 239 w 383"/>
                  <a:gd name="T79" fmla="*/ 219 h 390"/>
                  <a:gd name="T80" fmla="*/ 226 w 383"/>
                  <a:gd name="T81" fmla="*/ 185 h 390"/>
                  <a:gd name="T82" fmla="*/ 244 w 383"/>
                  <a:gd name="T83" fmla="*/ 320 h 390"/>
                  <a:gd name="T84" fmla="*/ 230 w 383"/>
                  <a:gd name="T85" fmla="*/ 287 h 390"/>
                  <a:gd name="T86" fmla="*/ 247 w 383"/>
                  <a:gd name="T87" fmla="*/ 262 h 390"/>
                  <a:gd name="T88" fmla="*/ 261 w 383"/>
                  <a:gd name="T89" fmla="*/ 320 h 390"/>
                  <a:gd name="T90" fmla="*/ 223 w 383"/>
                  <a:gd name="T91" fmla="*/ 88 h 390"/>
                  <a:gd name="T92" fmla="*/ 273 w 383"/>
                  <a:gd name="T93" fmla="*/ 88 h 390"/>
                  <a:gd name="T94" fmla="*/ 298 w 383"/>
                  <a:gd name="T95" fmla="*/ 160 h 390"/>
                  <a:gd name="T96" fmla="*/ 299 w 383"/>
                  <a:gd name="T97" fmla="*/ 220 h 390"/>
                  <a:gd name="T98" fmla="*/ 298 w 383"/>
                  <a:gd name="T99" fmla="*/ 160 h 390"/>
                  <a:gd name="T100" fmla="*/ 278 w 383"/>
                  <a:gd name="T101" fmla="*/ 291 h 390"/>
                  <a:gd name="T102" fmla="*/ 328 w 383"/>
                  <a:gd name="T103" fmla="*/ 29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3" h="390">
                    <a:moveTo>
                      <a:pt x="325" y="0"/>
                    </a:moveTo>
                    <a:cubicBezTo>
                      <a:pt x="58" y="0"/>
                      <a:pt x="58" y="0"/>
                      <a:pt x="58" y="0"/>
                    </a:cubicBezTo>
                    <a:cubicBezTo>
                      <a:pt x="26" y="0"/>
                      <a:pt x="0" y="26"/>
                      <a:pt x="0" y="58"/>
                    </a:cubicBezTo>
                    <a:cubicBezTo>
                      <a:pt x="0" y="332"/>
                      <a:pt x="0" y="332"/>
                      <a:pt x="0" y="332"/>
                    </a:cubicBezTo>
                    <a:cubicBezTo>
                      <a:pt x="0" y="364"/>
                      <a:pt x="26" y="390"/>
                      <a:pt x="58" y="390"/>
                    </a:cubicBezTo>
                    <a:cubicBezTo>
                      <a:pt x="325" y="390"/>
                      <a:pt x="325" y="390"/>
                      <a:pt x="325" y="390"/>
                    </a:cubicBezTo>
                    <a:cubicBezTo>
                      <a:pt x="357" y="390"/>
                      <a:pt x="383" y="364"/>
                      <a:pt x="383" y="332"/>
                    </a:cubicBezTo>
                    <a:cubicBezTo>
                      <a:pt x="383" y="58"/>
                      <a:pt x="383" y="58"/>
                      <a:pt x="383" y="58"/>
                    </a:cubicBezTo>
                    <a:cubicBezTo>
                      <a:pt x="383" y="26"/>
                      <a:pt x="357" y="0"/>
                      <a:pt x="325" y="0"/>
                    </a:cubicBezTo>
                    <a:close/>
                    <a:moveTo>
                      <a:pt x="285" y="72"/>
                    </a:moveTo>
                    <a:cubicBezTo>
                      <a:pt x="293" y="72"/>
                      <a:pt x="302" y="69"/>
                      <a:pt x="302" y="59"/>
                    </a:cubicBezTo>
                    <a:cubicBezTo>
                      <a:pt x="316" y="59"/>
                      <a:pt x="316" y="59"/>
                      <a:pt x="316" y="59"/>
                    </a:cubicBezTo>
                    <a:cubicBezTo>
                      <a:pt x="316" y="118"/>
                      <a:pt x="316" y="118"/>
                      <a:pt x="316" y="118"/>
                    </a:cubicBezTo>
                    <a:cubicBezTo>
                      <a:pt x="299" y="118"/>
                      <a:pt x="299" y="118"/>
                      <a:pt x="299" y="118"/>
                    </a:cubicBezTo>
                    <a:cubicBezTo>
                      <a:pt x="299" y="84"/>
                      <a:pt x="299" y="84"/>
                      <a:pt x="299" y="84"/>
                    </a:cubicBezTo>
                    <a:cubicBezTo>
                      <a:pt x="285" y="84"/>
                      <a:pt x="285" y="84"/>
                      <a:pt x="285" y="84"/>
                    </a:cubicBezTo>
                    <a:lnTo>
                      <a:pt x="285" y="72"/>
                    </a:lnTo>
                    <a:close/>
                    <a:moveTo>
                      <a:pt x="189" y="58"/>
                    </a:moveTo>
                    <a:cubicBezTo>
                      <a:pt x="200" y="58"/>
                      <a:pt x="214" y="66"/>
                      <a:pt x="214" y="88"/>
                    </a:cubicBezTo>
                    <a:cubicBezTo>
                      <a:pt x="214" y="111"/>
                      <a:pt x="200" y="118"/>
                      <a:pt x="189" y="118"/>
                    </a:cubicBezTo>
                    <a:cubicBezTo>
                      <a:pt x="178" y="118"/>
                      <a:pt x="164" y="111"/>
                      <a:pt x="164" y="88"/>
                    </a:cubicBezTo>
                    <a:cubicBezTo>
                      <a:pt x="164" y="66"/>
                      <a:pt x="178" y="58"/>
                      <a:pt x="189" y="58"/>
                    </a:cubicBezTo>
                    <a:close/>
                    <a:moveTo>
                      <a:pt x="116" y="72"/>
                    </a:moveTo>
                    <a:cubicBezTo>
                      <a:pt x="125" y="72"/>
                      <a:pt x="133" y="69"/>
                      <a:pt x="134" y="59"/>
                    </a:cubicBezTo>
                    <a:cubicBezTo>
                      <a:pt x="148" y="59"/>
                      <a:pt x="148" y="59"/>
                      <a:pt x="148" y="59"/>
                    </a:cubicBezTo>
                    <a:cubicBezTo>
                      <a:pt x="148" y="118"/>
                      <a:pt x="148" y="118"/>
                      <a:pt x="148" y="118"/>
                    </a:cubicBezTo>
                    <a:cubicBezTo>
                      <a:pt x="130" y="118"/>
                      <a:pt x="130" y="118"/>
                      <a:pt x="130" y="118"/>
                    </a:cubicBezTo>
                    <a:cubicBezTo>
                      <a:pt x="130" y="84"/>
                      <a:pt x="130" y="84"/>
                      <a:pt x="130" y="84"/>
                    </a:cubicBezTo>
                    <a:cubicBezTo>
                      <a:pt x="116" y="84"/>
                      <a:pt x="116" y="84"/>
                      <a:pt x="116" y="84"/>
                    </a:cubicBezTo>
                    <a:lnTo>
                      <a:pt x="116" y="72"/>
                    </a:lnTo>
                    <a:close/>
                    <a:moveTo>
                      <a:pt x="116" y="173"/>
                    </a:moveTo>
                    <a:cubicBezTo>
                      <a:pt x="124" y="173"/>
                      <a:pt x="133" y="170"/>
                      <a:pt x="133" y="160"/>
                    </a:cubicBezTo>
                    <a:cubicBezTo>
                      <a:pt x="147" y="160"/>
                      <a:pt x="147" y="160"/>
                      <a:pt x="147" y="160"/>
                    </a:cubicBezTo>
                    <a:cubicBezTo>
                      <a:pt x="147" y="219"/>
                      <a:pt x="147" y="219"/>
                      <a:pt x="147" y="219"/>
                    </a:cubicBezTo>
                    <a:cubicBezTo>
                      <a:pt x="130" y="219"/>
                      <a:pt x="130" y="219"/>
                      <a:pt x="130" y="219"/>
                    </a:cubicBezTo>
                    <a:cubicBezTo>
                      <a:pt x="130" y="185"/>
                      <a:pt x="130" y="185"/>
                      <a:pt x="130" y="185"/>
                    </a:cubicBezTo>
                    <a:cubicBezTo>
                      <a:pt x="116" y="185"/>
                      <a:pt x="116" y="185"/>
                      <a:pt x="116" y="185"/>
                    </a:cubicBezTo>
                    <a:lnTo>
                      <a:pt x="116" y="173"/>
                    </a:lnTo>
                    <a:close/>
                    <a:moveTo>
                      <a:pt x="93" y="320"/>
                    </a:moveTo>
                    <a:cubicBezTo>
                      <a:pt x="75" y="320"/>
                      <a:pt x="75" y="320"/>
                      <a:pt x="75" y="320"/>
                    </a:cubicBezTo>
                    <a:cubicBezTo>
                      <a:pt x="75" y="287"/>
                      <a:pt x="75" y="287"/>
                      <a:pt x="75" y="287"/>
                    </a:cubicBezTo>
                    <a:cubicBezTo>
                      <a:pt x="61" y="287"/>
                      <a:pt x="61" y="287"/>
                      <a:pt x="61" y="287"/>
                    </a:cubicBezTo>
                    <a:cubicBezTo>
                      <a:pt x="61" y="274"/>
                      <a:pt x="61" y="274"/>
                      <a:pt x="61" y="274"/>
                    </a:cubicBezTo>
                    <a:cubicBezTo>
                      <a:pt x="70" y="275"/>
                      <a:pt x="78" y="271"/>
                      <a:pt x="79" y="262"/>
                    </a:cubicBezTo>
                    <a:cubicBezTo>
                      <a:pt x="93" y="262"/>
                      <a:pt x="93" y="262"/>
                      <a:pt x="93" y="262"/>
                    </a:cubicBezTo>
                    <a:lnTo>
                      <a:pt x="93" y="320"/>
                    </a:lnTo>
                    <a:close/>
                    <a:moveTo>
                      <a:pt x="97" y="219"/>
                    </a:moveTo>
                    <a:cubicBezTo>
                      <a:pt x="79" y="219"/>
                      <a:pt x="79" y="219"/>
                      <a:pt x="79" y="219"/>
                    </a:cubicBezTo>
                    <a:cubicBezTo>
                      <a:pt x="79" y="185"/>
                      <a:pt x="79" y="185"/>
                      <a:pt x="79" y="185"/>
                    </a:cubicBezTo>
                    <a:cubicBezTo>
                      <a:pt x="66" y="185"/>
                      <a:pt x="66" y="185"/>
                      <a:pt x="66" y="185"/>
                    </a:cubicBezTo>
                    <a:cubicBezTo>
                      <a:pt x="66" y="173"/>
                      <a:pt x="66" y="173"/>
                      <a:pt x="66" y="173"/>
                    </a:cubicBezTo>
                    <a:cubicBezTo>
                      <a:pt x="74" y="173"/>
                      <a:pt x="83" y="170"/>
                      <a:pt x="83" y="160"/>
                    </a:cubicBezTo>
                    <a:cubicBezTo>
                      <a:pt x="97" y="160"/>
                      <a:pt x="97" y="160"/>
                      <a:pt x="97" y="160"/>
                    </a:cubicBezTo>
                    <a:lnTo>
                      <a:pt x="97" y="219"/>
                    </a:lnTo>
                    <a:close/>
                    <a:moveTo>
                      <a:pt x="79" y="118"/>
                    </a:moveTo>
                    <a:cubicBezTo>
                      <a:pt x="69" y="118"/>
                      <a:pt x="54" y="111"/>
                      <a:pt x="54" y="88"/>
                    </a:cubicBezTo>
                    <a:cubicBezTo>
                      <a:pt x="54" y="66"/>
                      <a:pt x="69" y="58"/>
                      <a:pt x="79" y="58"/>
                    </a:cubicBezTo>
                    <a:cubicBezTo>
                      <a:pt x="90" y="58"/>
                      <a:pt x="104" y="66"/>
                      <a:pt x="104" y="88"/>
                    </a:cubicBezTo>
                    <a:cubicBezTo>
                      <a:pt x="104" y="111"/>
                      <a:pt x="90" y="118"/>
                      <a:pt x="79" y="118"/>
                    </a:cubicBezTo>
                    <a:close/>
                    <a:moveTo>
                      <a:pt x="134" y="321"/>
                    </a:moveTo>
                    <a:cubicBezTo>
                      <a:pt x="124" y="321"/>
                      <a:pt x="109" y="314"/>
                      <a:pt x="109" y="291"/>
                    </a:cubicBezTo>
                    <a:cubicBezTo>
                      <a:pt x="109" y="268"/>
                      <a:pt x="124" y="261"/>
                      <a:pt x="134" y="261"/>
                    </a:cubicBezTo>
                    <a:cubicBezTo>
                      <a:pt x="145" y="261"/>
                      <a:pt x="159" y="268"/>
                      <a:pt x="159" y="291"/>
                    </a:cubicBezTo>
                    <a:cubicBezTo>
                      <a:pt x="159" y="314"/>
                      <a:pt x="145" y="321"/>
                      <a:pt x="134" y="321"/>
                    </a:cubicBezTo>
                    <a:close/>
                    <a:moveTo>
                      <a:pt x="189" y="160"/>
                    </a:moveTo>
                    <a:cubicBezTo>
                      <a:pt x="199" y="160"/>
                      <a:pt x="214" y="167"/>
                      <a:pt x="214" y="190"/>
                    </a:cubicBezTo>
                    <a:cubicBezTo>
                      <a:pt x="214" y="212"/>
                      <a:pt x="199" y="220"/>
                      <a:pt x="189" y="220"/>
                    </a:cubicBezTo>
                    <a:cubicBezTo>
                      <a:pt x="178" y="220"/>
                      <a:pt x="164" y="212"/>
                      <a:pt x="164" y="190"/>
                    </a:cubicBezTo>
                    <a:cubicBezTo>
                      <a:pt x="164" y="167"/>
                      <a:pt x="178" y="160"/>
                      <a:pt x="189" y="160"/>
                    </a:cubicBezTo>
                    <a:close/>
                    <a:moveTo>
                      <a:pt x="193" y="321"/>
                    </a:moveTo>
                    <a:cubicBezTo>
                      <a:pt x="182" y="321"/>
                      <a:pt x="168" y="314"/>
                      <a:pt x="168" y="291"/>
                    </a:cubicBezTo>
                    <a:cubicBezTo>
                      <a:pt x="168" y="268"/>
                      <a:pt x="182" y="261"/>
                      <a:pt x="193" y="261"/>
                    </a:cubicBezTo>
                    <a:cubicBezTo>
                      <a:pt x="204" y="261"/>
                      <a:pt x="218" y="268"/>
                      <a:pt x="218" y="291"/>
                    </a:cubicBezTo>
                    <a:cubicBezTo>
                      <a:pt x="218" y="314"/>
                      <a:pt x="204" y="321"/>
                      <a:pt x="193" y="321"/>
                    </a:cubicBezTo>
                    <a:close/>
                    <a:moveTo>
                      <a:pt x="226" y="185"/>
                    </a:moveTo>
                    <a:cubicBezTo>
                      <a:pt x="226" y="173"/>
                      <a:pt x="226" y="173"/>
                      <a:pt x="226" y="173"/>
                    </a:cubicBezTo>
                    <a:cubicBezTo>
                      <a:pt x="234" y="173"/>
                      <a:pt x="243" y="170"/>
                      <a:pt x="243" y="160"/>
                    </a:cubicBezTo>
                    <a:cubicBezTo>
                      <a:pt x="257" y="160"/>
                      <a:pt x="257" y="160"/>
                      <a:pt x="257" y="160"/>
                    </a:cubicBezTo>
                    <a:cubicBezTo>
                      <a:pt x="257" y="219"/>
                      <a:pt x="257" y="219"/>
                      <a:pt x="257" y="219"/>
                    </a:cubicBezTo>
                    <a:cubicBezTo>
                      <a:pt x="239" y="219"/>
                      <a:pt x="239" y="219"/>
                      <a:pt x="239" y="219"/>
                    </a:cubicBezTo>
                    <a:cubicBezTo>
                      <a:pt x="239" y="185"/>
                      <a:pt x="239" y="185"/>
                      <a:pt x="239" y="185"/>
                    </a:cubicBezTo>
                    <a:lnTo>
                      <a:pt x="226" y="185"/>
                    </a:lnTo>
                    <a:close/>
                    <a:moveTo>
                      <a:pt x="261" y="320"/>
                    </a:moveTo>
                    <a:cubicBezTo>
                      <a:pt x="244" y="320"/>
                      <a:pt x="244" y="320"/>
                      <a:pt x="244" y="320"/>
                    </a:cubicBezTo>
                    <a:cubicBezTo>
                      <a:pt x="244" y="287"/>
                      <a:pt x="244" y="287"/>
                      <a:pt x="244" y="287"/>
                    </a:cubicBezTo>
                    <a:cubicBezTo>
                      <a:pt x="230" y="287"/>
                      <a:pt x="230" y="287"/>
                      <a:pt x="230" y="287"/>
                    </a:cubicBezTo>
                    <a:cubicBezTo>
                      <a:pt x="230" y="274"/>
                      <a:pt x="230" y="274"/>
                      <a:pt x="230" y="274"/>
                    </a:cubicBezTo>
                    <a:cubicBezTo>
                      <a:pt x="238" y="275"/>
                      <a:pt x="247" y="271"/>
                      <a:pt x="247" y="262"/>
                    </a:cubicBezTo>
                    <a:cubicBezTo>
                      <a:pt x="261" y="262"/>
                      <a:pt x="261" y="262"/>
                      <a:pt x="261" y="262"/>
                    </a:cubicBezTo>
                    <a:lnTo>
                      <a:pt x="261" y="320"/>
                    </a:lnTo>
                    <a:close/>
                    <a:moveTo>
                      <a:pt x="248" y="118"/>
                    </a:moveTo>
                    <a:cubicBezTo>
                      <a:pt x="237" y="118"/>
                      <a:pt x="223" y="111"/>
                      <a:pt x="223" y="88"/>
                    </a:cubicBezTo>
                    <a:cubicBezTo>
                      <a:pt x="223" y="66"/>
                      <a:pt x="237" y="58"/>
                      <a:pt x="248" y="58"/>
                    </a:cubicBezTo>
                    <a:cubicBezTo>
                      <a:pt x="258" y="58"/>
                      <a:pt x="273" y="66"/>
                      <a:pt x="273" y="88"/>
                    </a:cubicBezTo>
                    <a:cubicBezTo>
                      <a:pt x="273" y="111"/>
                      <a:pt x="258" y="118"/>
                      <a:pt x="248" y="118"/>
                    </a:cubicBezTo>
                    <a:close/>
                    <a:moveTo>
                      <a:pt x="298" y="160"/>
                    </a:moveTo>
                    <a:cubicBezTo>
                      <a:pt x="309" y="160"/>
                      <a:pt x="324" y="167"/>
                      <a:pt x="324" y="190"/>
                    </a:cubicBezTo>
                    <a:cubicBezTo>
                      <a:pt x="324" y="212"/>
                      <a:pt x="309" y="220"/>
                      <a:pt x="299" y="220"/>
                    </a:cubicBezTo>
                    <a:cubicBezTo>
                      <a:pt x="288" y="220"/>
                      <a:pt x="274" y="212"/>
                      <a:pt x="274" y="190"/>
                    </a:cubicBezTo>
                    <a:cubicBezTo>
                      <a:pt x="274" y="167"/>
                      <a:pt x="288" y="160"/>
                      <a:pt x="298" y="160"/>
                    </a:cubicBezTo>
                    <a:close/>
                    <a:moveTo>
                      <a:pt x="303" y="321"/>
                    </a:moveTo>
                    <a:cubicBezTo>
                      <a:pt x="292" y="321"/>
                      <a:pt x="278" y="314"/>
                      <a:pt x="278" y="291"/>
                    </a:cubicBezTo>
                    <a:cubicBezTo>
                      <a:pt x="278" y="268"/>
                      <a:pt x="292" y="261"/>
                      <a:pt x="303" y="261"/>
                    </a:cubicBezTo>
                    <a:cubicBezTo>
                      <a:pt x="313" y="261"/>
                      <a:pt x="328" y="268"/>
                      <a:pt x="328" y="291"/>
                    </a:cubicBezTo>
                    <a:cubicBezTo>
                      <a:pt x="328" y="314"/>
                      <a:pt x="313" y="321"/>
                      <a:pt x="303"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20"/>
              <p:cNvSpPr>
                <a:spLocks/>
              </p:cNvSpPr>
              <p:nvPr/>
            </p:nvSpPr>
            <p:spPr bwMode="auto">
              <a:xfrm>
                <a:off x="3703638" y="1103313"/>
                <a:ext cx="14288" cy="31750"/>
              </a:xfrm>
              <a:custGeom>
                <a:avLst/>
                <a:gdLst>
                  <a:gd name="T0" fmla="*/ 8 w 17"/>
                  <a:gd name="T1" fmla="*/ 35 h 35"/>
                  <a:gd name="T2" fmla="*/ 17 w 17"/>
                  <a:gd name="T3" fmla="*/ 18 h 35"/>
                  <a:gd name="T4" fmla="*/ 9 w 17"/>
                  <a:gd name="T5" fmla="*/ 0 h 35"/>
                  <a:gd name="T6" fmla="*/ 0 w 17"/>
                  <a:gd name="T7" fmla="*/ 18 h 35"/>
                  <a:gd name="T8" fmla="*/ 8 w 17"/>
                  <a:gd name="T9" fmla="*/ 35 h 35"/>
                </a:gdLst>
                <a:ahLst/>
                <a:cxnLst>
                  <a:cxn ang="0">
                    <a:pos x="T0" y="T1"/>
                  </a:cxn>
                  <a:cxn ang="0">
                    <a:pos x="T2" y="T3"/>
                  </a:cxn>
                  <a:cxn ang="0">
                    <a:pos x="T4" y="T5"/>
                  </a:cxn>
                  <a:cxn ang="0">
                    <a:pos x="T6" y="T7"/>
                  </a:cxn>
                  <a:cxn ang="0">
                    <a:pos x="T8" y="T9"/>
                  </a:cxn>
                </a:cxnLst>
                <a:rect l="0" t="0" r="r" b="b"/>
                <a:pathLst>
                  <a:path w="17" h="35">
                    <a:moveTo>
                      <a:pt x="8" y="35"/>
                    </a:moveTo>
                    <a:cubicBezTo>
                      <a:pt x="17" y="35"/>
                      <a:pt x="17" y="24"/>
                      <a:pt x="17" y="18"/>
                    </a:cubicBezTo>
                    <a:cubicBezTo>
                      <a:pt x="17" y="12"/>
                      <a:pt x="17" y="0"/>
                      <a:pt x="9" y="0"/>
                    </a:cubicBezTo>
                    <a:cubicBezTo>
                      <a:pt x="0" y="0"/>
                      <a:pt x="0" y="11"/>
                      <a:pt x="0" y="18"/>
                    </a:cubicBezTo>
                    <a:cubicBezTo>
                      <a:pt x="0" y="24"/>
                      <a:pt x="0" y="35"/>
                      <a:pt x="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21"/>
              <p:cNvSpPr>
                <a:spLocks/>
              </p:cNvSpPr>
              <p:nvPr/>
            </p:nvSpPr>
            <p:spPr bwMode="auto">
              <a:xfrm>
                <a:off x="3603625" y="1012825"/>
                <a:ext cx="17463" cy="30162"/>
              </a:xfrm>
              <a:custGeom>
                <a:avLst/>
                <a:gdLst>
                  <a:gd name="T0" fmla="*/ 9 w 18"/>
                  <a:gd name="T1" fmla="*/ 34 h 34"/>
                  <a:gd name="T2" fmla="*/ 18 w 18"/>
                  <a:gd name="T3" fmla="*/ 17 h 34"/>
                  <a:gd name="T4" fmla="*/ 9 w 18"/>
                  <a:gd name="T5" fmla="*/ 0 h 34"/>
                  <a:gd name="T6" fmla="*/ 0 w 18"/>
                  <a:gd name="T7" fmla="*/ 17 h 34"/>
                  <a:gd name="T8" fmla="*/ 9 w 18"/>
                  <a:gd name="T9" fmla="*/ 34 h 34"/>
                </a:gdLst>
                <a:ahLst/>
                <a:cxnLst>
                  <a:cxn ang="0">
                    <a:pos x="T0" y="T1"/>
                  </a:cxn>
                  <a:cxn ang="0">
                    <a:pos x="T2" y="T3"/>
                  </a:cxn>
                  <a:cxn ang="0">
                    <a:pos x="T4" y="T5"/>
                  </a:cxn>
                  <a:cxn ang="0">
                    <a:pos x="T6" y="T7"/>
                  </a:cxn>
                  <a:cxn ang="0">
                    <a:pos x="T8" y="T9"/>
                  </a:cxn>
                </a:cxnLst>
                <a:rect l="0" t="0" r="r" b="b"/>
                <a:pathLst>
                  <a:path w="18" h="34">
                    <a:moveTo>
                      <a:pt x="9" y="34"/>
                    </a:moveTo>
                    <a:cubicBezTo>
                      <a:pt x="18" y="34"/>
                      <a:pt x="18" y="24"/>
                      <a:pt x="18" y="17"/>
                    </a:cubicBezTo>
                    <a:cubicBezTo>
                      <a:pt x="18" y="11"/>
                      <a:pt x="18" y="0"/>
                      <a:pt x="9" y="0"/>
                    </a:cubicBezTo>
                    <a:cubicBezTo>
                      <a:pt x="0" y="0"/>
                      <a:pt x="0" y="11"/>
                      <a:pt x="0" y="17"/>
                    </a:cubicBezTo>
                    <a:cubicBezTo>
                      <a:pt x="0" y="23"/>
                      <a:pt x="0" y="34"/>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grpSp>
        <p:nvGrpSpPr>
          <p:cNvPr id="15" name="Group 14"/>
          <p:cNvGrpSpPr/>
          <p:nvPr/>
        </p:nvGrpSpPr>
        <p:grpSpPr>
          <a:xfrm>
            <a:off x="5486400" y="2899025"/>
            <a:ext cx="1463040" cy="1215775"/>
            <a:chOff x="5486400" y="2899025"/>
            <a:chExt cx="1463040" cy="1215775"/>
          </a:xfrm>
          <a:solidFill>
            <a:schemeClr val="tx2"/>
          </a:solidFill>
        </p:grpSpPr>
        <p:sp>
          <p:nvSpPr>
            <p:cNvPr id="73" name="TextBox 72"/>
            <p:cNvSpPr txBox="1"/>
            <p:nvPr/>
          </p:nvSpPr>
          <p:spPr>
            <a:xfrm>
              <a:off x="548640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Threats</a:t>
              </a:r>
            </a:p>
          </p:txBody>
        </p:sp>
        <p:grpSp>
          <p:nvGrpSpPr>
            <p:cNvPr id="41" name="Group 40"/>
            <p:cNvGrpSpPr/>
            <p:nvPr/>
          </p:nvGrpSpPr>
          <p:grpSpPr>
            <a:xfrm>
              <a:off x="5780818" y="2899025"/>
              <a:ext cx="874204" cy="587510"/>
              <a:chOff x="8789988" y="1395907"/>
              <a:chExt cx="1327150" cy="863600"/>
            </a:xfrm>
            <a:grpFill/>
          </p:grpSpPr>
          <p:sp>
            <p:nvSpPr>
              <p:cNvPr id="42" name="Freeform 41"/>
              <p:cNvSpPr>
                <a:spLocks noEditPoints="1"/>
              </p:cNvSpPr>
              <p:nvPr/>
            </p:nvSpPr>
            <p:spPr bwMode="auto">
              <a:xfrm>
                <a:off x="9758363" y="1530844"/>
                <a:ext cx="358775" cy="595313"/>
              </a:xfrm>
              <a:custGeom>
                <a:avLst/>
                <a:gdLst>
                  <a:gd name="T0" fmla="*/ 36 w 134"/>
                  <a:gd name="T1" fmla="*/ 0 h 222"/>
                  <a:gd name="T2" fmla="*/ 12 w 134"/>
                  <a:gd name="T3" fmla="*/ 3 h 222"/>
                  <a:gd name="T4" fmla="*/ 40 w 134"/>
                  <a:gd name="T5" fmla="*/ 91 h 222"/>
                  <a:gd name="T6" fmla="*/ 32 w 134"/>
                  <a:gd name="T7" fmla="*/ 132 h 222"/>
                  <a:gd name="T8" fmla="*/ 44 w 134"/>
                  <a:gd name="T9" fmla="*/ 136 h 222"/>
                  <a:gd name="T10" fmla="*/ 51 w 134"/>
                  <a:gd name="T11" fmla="*/ 148 h 222"/>
                  <a:gd name="T12" fmla="*/ 43 w 134"/>
                  <a:gd name="T13" fmla="*/ 162 h 222"/>
                  <a:gd name="T14" fmla="*/ 29 w 134"/>
                  <a:gd name="T15" fmla="*/ 162 h 222"/>
                  <a:gd name="T16" fmla="*/ 20 w 134"/>
                  <a:gd name="T17" fmla="*/ 157 h 222"/>
                  <a:gd name="T18" fmla="*/ 0 w 134"/>
                  <a:gd name="T19" fmla="*/ 188 h 222"/>
                  <a:gd name="T20" fmla="*/ 2 w 134"/>
                  <a:gd name="T21" fmla="*/ 188 h 222"/>
                  <a:gd name="T22" fmla="*/ 4 w 134"/>
                  <a:gd name="T23" fmla="*/ 188 h 222"/>
                  <a:gd name="T24" fmla="*/ 6 w 134"/>
                  <a:gd name="T25" fmla="*/ 207 h 222"/>
                  <a:gd name="T26" fmla="*/ 13 w 134"/>
                  <a:gd name="T27" fmla="*/ 222 h 222"/>
                  <a:gd name="T28" fmla="*/ 21 w 134"/>
                  <a:gd name="T29" fmla="*/ 207 h 222"/>
                  <a:gd name="T30" fmla="*/ 23 w 134"/>
                  <a:gd name="T31" fmla="*/ 188 h 222"/>
                  <a:gd name="T32" fmla="*/ 25 w 134"/>
                  <a:gd name="T33" fmla="*/ 188 h 222"/>
                  <a:gd name="T34" fmla="*/ 27 w 134"/>
                  <a:gd name="T35" fmla="*/ 188 h 222"/>
                  <a:gd name="T36" fmla="*/ 29 w 134"/>
                  <a:gd name="T37" fmla="*/ 207 h 222"/>
                  <a:gd name="T38" fmla="*/ 36 w 134"/>
                  <a:gd name="T39" fmla="*/ 222 h 222"/>
                  <a:gd name="T40" fmla="*/ 44 w 134"/>
                  <a:gd name="T41" fmla="*/ 207 h 222"/>
                  <a:gd name="T42" fmla="*/ 46 w 134"/>
                  <a:gd name="T43" fmla="*/ 188 h 222"/>
                  <a:gd name="T44" fmla="*/ 48 w 134"/>
                  <a:gd name="T45" fmla="*/ 188 h 222"/>
                  <a:gd name="T46" fmla="*/ 50 w 134"/>
                  <a:gd name="T47" fmla="*/ 188 h 222"/>
                  <a:gd name="T48" fmla="*/ 52 w 134"/>
                  <a:gd name="T49" fmla="*/ 207 h 222"/>
                  <a:gd name="T50" fmla="*/ 59 w 134"/>
                  <a:gd name="T51" fmla="*/ 222 h 222"/>
                  <a:gd name="T52" fmla="*/ 67 w 134"/>
                  <a:gd name="T53" fmla="*/ 207 h 222"/>
                  <a:gd name="T54" fmla="*/ 69 w 134"/>
                  <a:gd name="T55" fmla="*/ 188 h 222"/>
                  <a:gd name="T56" fmla="*/ 71 w 134"/>
                  <a:gd name="T57" fmla="*/ 188 h 222"/>
                  <a:gd name="T58" fmla="*/ 73 w 134"/>
                  <a:gd name="T59" fmla="*/ 188 h 222"/>
                  <a:gd name="T60" fmla="*/ 75 w 134"/>
                  <a:gd name="T61" fmla="*/ 207 h 222"/>
                  <a:gd name="T62" fmla="*/ 83 w 134"/>
                  <a:gd name="T63" fmla="*/ 222 h 222"/>
                  <a:gd name="T64" fmla="*/ 92 w 134"/>
                  <a:gd name="T65" fmla="*/ 206 h 222"/>
                  <a:gd name="T66" fmla="*/ 92 w 134"/>
                  <a:gd name="T67" fmla="*/ 193 h 222"/>
                  <a:gd name="T68" fmla="*/ 102 w 134"/>
                  <a:gd name="T69" fmla="*/ 166 h 222"/>
                  <a:gd name="T70" fmla="*/ 134 w 134"/>
                  <a:gd name="T71" fmla="*/ 98 h 222"/>
                  <a:gd name="T72" fmla="*/ 36 w 134"/>
                  <a:gd name="T73" fmla="*/ 0 h 222"/>
                  <a:gd name="T74" fmla="*/ 75 w 134"/>
                  <a:gd name="T75" fmla="*/ 130 h 222"/>
                  <a:gd name="T76" fmla="*/ 45 w 134"/>
                  <a:gd name="T77" fmla="*/ 99 h 222"/>
                  <a:gd name="T78" fmla="*/ 75 w 134"/>
                  <a:gd name="T79" fmla="*/ 69 h 222"/>
                  <a:gd name="T80" fmla="*/ 106 w 134"/>
                  <a:gd name="T81" fmla="*/ 99 h 222"/>
                  <a:gd name="T82" fmla="*/ 75 w 134"/>
                  <a:gd name="T83" fmla="*/ 1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222">
                    <a:moveTo>
                      <a:pt x="36" y="0"/>
                    </a:moveTo>
                    <a:cubicBezTo>
                      <a:pt x="28" y="0"/>
                      <a:pt x="20" y="1"/>
                      <a:pt x="12" y="3"/>
                    </a:cubicBezTo>
                    <a:cubicBezTo>
                      <a:pt x="30" y="28"/>
                      <a:pt x="40" y="59"/>
                      <a:pt x="40" y="91"/>
                    </a:cubicBezTo>
                    <a:cubicBezTo>
                      <a:pt x="40" y="105"/>
                      <a:pt x="37" y="119"/>
                      <a:pt x="32" y="132"/>
                    </a:cubicBezTo>
                    <a:cubicBezTo>
                      <a:pt x="36" y="129"/>
                      <a:pt x="41" y="131"/>
                      <a:pt x="44" y="136"/>
                    </a:cubicBezTo>
                    <a:cubicBezTo>
                      <a:pt x="51" y="148"/>
                      <a:pt x="51" y="148"/>
                      <a:pt x="51" y="148"/>
                    </a:cubicBezTo>
                    <a:cubicBezTo>
                      <a:pt x="55" y="156"/>
                      <a:pt x="52" y="162"/>
                      <a:pt x="43" y="162"/>
                    </a:cubicBezTo>
                    <a:cubicBezTo>
                      <a:pt x="29" y="162"/>
                      <a:pt x="29" y="162"/>
                      <a:pt x="29" y="162"/>
                    </a:cubicBezTo>
                    <a:cubicBezTo>
                      <a:pt x="25" y="162"/>
                      <a:pt x="22" y="160"/>
                      <a:pt x="20" y="157"/>
                    </a:cubicBezTo>
                    <a:cubicBezTo>
                      <a:pt x="13" y="170"/>
                      <a:pt x="6" y="181"/>
                      <a:pt x="0" y="188"/>
                    </a:cubicBezTo>
                    <a:cubicBezTo>
                      <a:pt x="1" y="188"/>
                      <a:pt x="1" y="188"/>
                      <a:pt x="2" y="188"/>
                    </a:cubicBezTo>
                    <a:cubicBezTo>
                      <a:pt x="4" y="188"/>
                      <a:pt x="4" y="188"/>
                      <a:pt x="4" y="188"/>
                    </a:cubicBezTo>
                    <a:cubicBezTo>
                      <a:pt x="5" y="190"/>
                      <a:pt x="6" y="199"/>
                      <a:pt x="6" y="207"/>
                    </a:cubicBezTo>
                    <a:cubicBezTo>
                      <a:pt x="6" y="215"/>
                      <a:pt x="9" y="222"/>
                      <a:pt x="13" y="222"/>
                    </a:cubicBezTo>
                    <a:cubicBezTo>
                      <a:pt x="18" y="222"/>
                      <a:pt x="21" y="215"/>
                      <a:pt x="21" y="207"/>
                    </a:cubicBezTo>
                    <a:cubicBezTo>
                      <a:pt x="21" y="199"/>
                      <a:pt x="22" y="190"/>
                      <a:pt x="23" y="188"/>
                    </a:cubicBezTo>
                    <a:cubicBezTo>
                      <a:pt x="23" y="188"/>
                      <a:pt x="23" y="188"/>
                      <a:pt x="25" y="188"/>
                    </a:cubicBezTo>
                    <a:cubicBezTo>
                      <a:pt x="27" y="188"/>
                      <a:pt x="27" y="188"/>
                      <a:pt x="27" y="188"/>
                    </a:cubicBezTo>
                    <a:cubicBezTo>
                      <a:pt x="28" y="190"/>
                      <a:pt x="29" y="199"/>
                      <a:pt x="29" y="207"/>
                    </a:cubicBezTo>
                    <a:cubicBezTo>
                      <a:pt x="29" y="215"/>
                      <a:pt x="32" y="222"/>
                      <a:pt x="36" y="222"/>
                    </a:cubicBezTo>
                    <a:cubicBezTo>
                      <a:pt x="41" y="222"/>
                      <a:pt x="44" y="215"/>
                      <a:pt x="44" y="207"/>
                    </a:cubicBezTo>
                    <a:cubicBezTo>
                      <a:pt x="44" y="199"/>
                      <a:pt x="45" y="190"/>
                      <a:pt x="46" y="188"/>
                    </a:cubicBezTo>
                    <a:cubicBezTo>
                      <a:pt x="46" y="188"/>
                      <a:pt x="46" y="188"/>
                      <a:pt x="48" y="188"/>
                    </a:cubicBezTo>
                    <a:cubicBezTo>
                      <a:pt x="50" y="188"/>
                      <a:pt x="50" y="188"/>
                      <a:pt x="50" y="188"/>
                    </a:cubicBezTo>
                    <a:cubicBezTo>
                      <a:pt x="51" y="190"/>
                      <a:pt x="52" y="199"/>
                      <a:pt x="52" y="207"/>
                    </a:cubicBezTo>
                    <a:cubicBezTo>
                      <a:pt x="52" y="215"/>
                      <a:pt x="55" y="222"/>
                      <a:pt x="59" y="222"/>
                    </a:cubicBezTo>
                    <a:cubicBezTo>
                      <a:pt x="64" y="222"/>
                      <a:pt x="67" y="215"/>
                      <a:pt x="67" y="207"/>
                    </a:cubicBezTo>
                    <a:cubicBezTo>
                      <a:pt x="67" y="199"/>
                      <a:pt x="68" y="190"/>
                      <a:pt x="69" y="188"/>
                    </a:cubicBezTo>
                    <a:cubicBezTo>
                      <a:pt x="69" y="188"/>
                      <a:pt x="69" y="188"/>
                      <a:pt x="71" y="188"/>
                    </a:cubicBezTo>
                    <a:cubicBezTo>
                      <a:pt x="73" y="188"/>
                      <a:pt x="73" y="188"/>
                      <a:pt x="73" y="188"/>
                    </a:cubicBezTo>
                    <a:cubicBezTo>
                      <a:pt x="74" y="190"/>
                      <a:pt x="75" y="199"/>
                      <a:pt x="75" y="207"/>
                    </a:cubicBezTo>
                    <a:cubicBezTo>
                      <a:pt x="75" y="215"/>
                      <a:pt x="78" y="222"/>
                      <a:pt x="83" y="222"/>
                    </a:cubicBezTo>
                    <a:cubicBezTo>
                      <a:pt x="88" y="222"/>
                      <a:pt x="92" y="215"/>
                      <a:pt x="92" y="206"/>
                    </a:cubicBezTo>
                    <a:cubicBezTo>
                      <a:pt x="92" y="193"/>
                      <a:pt x="92" y="193"/>
                      <a:pt x="92" y="193"/>
                    </a:cubicBezTo>
                    <a:cubicBezTo>
                      <a:pt x="92" y="185"/>
                      <a:pt x="97" y="172"/>
                      <a:pt x="102" y="166"/>
                    </a:cubicBezTo>
                    <a:cubicBezTo>
                      <a:pt x="102" y="166"/>
                      <a:pt x="134" y="131"/>
                      <a:pt x="134" y="98"/>
                    </a:cubicBezTo>
                    <a:cubicBezTo>
                      <a:pt x="134" y="44"/>
                      <a:pt x="90" y="0"/>
                      <a:pt x="36" y="0"/>
                    </a:cubicBezTo>
                    <a:close/>
                    <a:moveTo>
                      <a:pt x="75" y="130"/>
                    </a:moveTo>
                    <a:cubicBezTo>
                      <a:pt x="58" y="130"/>
                      <a:pt x="45" y="116"/>
                      <a:pt x="45" y="99"/>
                    </a:cubicBezTo>
                    <a:cubicBezTo>
                      <a:pt x="45" y="82"/>
                      <a:pt x="58" y="69"/>
                      <a:pt x="75" y="69"/>
                    </a:cubicBezTo>
                    <a:cubicBezTo>
                      <a:pt x="92" y="69"/>
                      <a:pt x="106" y="82"/>
                      <a:pt x="106" y="99"/>
                    </a:cubicBezTo>
                    <a:cubicBezTo>
                      <a:pt x="106" y="116"/>
                      <a:pt x="92" y="130"/>
                      <a:pt x="7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43" name="Freeform 42"/>
              <p:cNvSpPr>
                <a:spLocks noEditPoints="1"/>
              </p:cNvSpPr>
              <p:nvPr/>
            </p:nvSpPr>
            <p:spPr bwMode="auto">
              <a:xfrm>
                <a:off x="8789988" y="1530844"/>
                <a:ext cx="358775" cy="595313"/>
              </a:xfrm>
              <a:custGeom>
                <a:avLst/>
                <a:gdLst>
                  <a:gd name="T0" fmla="*/ 105 w 134"/>
                  <a:gd name="T1" fmla="*/ 162 h 222"/>
                  <a:gd name="T2" fmla="*/ 91 w 134"/>
                  <a:gd name="T3" fmla="*/ 162 h 222"/>
                  <a:gd name="T4" fmla="*/ 83 w 134"/>
                  <a:gd name="T5" fmla="*/ 148 h 222"/>
                  <a:gd name="T6" fmla="*/ 90 w 134"/>
                  <a:gd name="T7" fmla="*/ 136 h 222"/>
                  <a:gd name="T8" fmla="*/ 102 w 134"/>
                  <a:gd name="T9" fmla="*/ 132 h 222"/>
                  <a:gd name="T10" fmla="*/ 94 w 134"/>
                  <a:gd name="T11" fmla="*/ 91 h 222"/>
                  <a:gd name="T12" fmla="*/ 121 w 134"/>
                  <a:gd name="T13" fmla="*/ 3 h 222"/>
                  <a:gd name="T14" fmla="*/ 98 w 134"/>
                  <a:gd name="T15" fmla="*/ 0 h 222"/>
                  <a:gd name="T16" fmla="*/ 0 w 134"/>
                  <a:gd name="T17" fmla="*/ 98 h 222"/>
                  <a:gd name="T18" fmla="*/ 32 w 134"/>
                  <a:gd name="T19" fmla="*/ 166 h 222"/>
                  <a:gd name="T20" fmla="*/ 42 w 134"/>
                  <a:gd name="T21" fmla="*/ 193 h 222"/>
                  <a:gd name="T22" fmla="*/ 42 w 134"/>
                  <a:gd name="T23" fmla="*/ 206 h 222"/>
                  <a:gd name="T24" fmla="*/ 51 w 134"/>
                  <a:gd name="T25" fmla="*/ 222 h 222"/>
                  <a:gd name="T26" fmla="*/ 59 w 134"/>
                  <a:gd name="T27" fmla="*/ 207 h 222"/>
                  <a:gd name="T28" fmla="*/ 61 w 134"/>
                  <a:gd name="T29" fmla="*/ 188 h 222"/>
                  <a:gd name="T30" fmla="*/ 63 w 134"/>
                  <a:gd name="T31" fmla="*/ 188 h 222"/>
                  <a:gd name="T32" fmla="*/ 65 w 134"/>
                  <a:gd name="T33" fmla="*/ 188 h 222"/>
                  <a:gd name="T34" fmla="*/ 67 w 134"/>
                  <a:gd name="T35" fmla="*/ 207 h 222"/>
                  <a:gd name="T36" fmla="*/ 75 w 134"/>
                  <a:gd name="T37" fmla="*/ 222 h 222"/>
                  <a:gd name="T38" fmla="*/ 82 w 134"/>
                  <a:gd name="T39" fmla="*/ 207 h 222"/>
                  <a:gd name="T40" fmla="*/ 84 w 134"/>
                  <a:gd name="T41" fmla="*/ 188 h 222"/>
                  <a:gd name="T42" fmla="*/ 86 w 134"/>
                  <a:gd name="T43" fmla="*/ 188 h 222"/>
                  <a:gd name="T44" fmla="*/ 88 w 134"/>
                  <a:gd name="T45" fmla="*/ 188 h 222"/>
                  <a:gd name="T46" fmla="*/ 90 w 134"/>
                  <a:gd name="T47" fmla="*/ 207 h 222"/>
                  <a:gd name="T48" fmla="*/ 98 w 134"/>
                  <a:gd name="T49" fmla="*/ 222 h 222"/>
                  <a:gd name="T50" fmla="*/ 105 w 134"/>
                  <a:gd name="T51" fmla="*/ 207 h 222"/>
                  <a:gd name="T52" fmla="*/ 107 w 134"/>
                  <a:gd name="T53" fmla="*/ 188 h 222"/>
                  <a:gd name="T54" fmla="*/ 109 w 134"/>
                  <a:gd name="T55" fmla="*/ 188 h 222"/>
                  <a:gd name="T56" fmla="*/ 111 w 134"/>
                  <a:gd name="T57" fmla="*/ 188 h 222"/>
                  <a:gd name="T58" fmla="*/ 113 w 134"/>
                  <a:gd name="T59" fmla="*/ 207 h 222"/>
                  <a:gd name="T60" fmla="*/ 121 w 134"/>
                  <a:gd name="T61" fmla="*/ 222 h 222"/>
                  <a:gd name="T62" fmla="*/ 128 w 134"/>
                  <a:gd name="T63" fmla="*/ 207 h 222"/>
                  <a:gd name="T64" fmla="*/ 130 w 134"/>
                  <a:gd name="T65" fmla="*/ 188 h 222"/>
                  <a:gd name="T66" fmla="*/ 132 w 134"/>
                  <a:gd name="T67" fmla="*/ 188 h 222"/>
                  <a:gd name="T68" fmla="*/ 134 w 134"/>
                  <a:gd name="T69" fmla="*/ 188 h 222"/>
                  <a:gd name="T70" fmla="*/ 114 w 134"/>
                  <a:gd name="T71" fmla="*/ 158 h 222"/>
                  <a:gd name="T72" fmla="*/ 105 w 134"/>
                  <a:gd name="T73" fmla="*/ 162 h 222"/>
                  <a:gd name="T74" fmla="*/ 59 w 134"/>
                  <a:gd name="T75" fmla="*/ 130 h 222"/>
                  <a:gd name="T76" fmla="*/ 28 w 134"/>
                  <a:gd name="T77" fmla="*/ 99 h 222"/>
                  <a:gd name="T78" fmla="*/ 59 w 134"/>
                  <a:gd name="T79" fmla="*/ 69 h 222"/>
                  <a:gd name="T80" fmla="*/ 89 w 134"/>
                  <a:gd name="T81" fmla="*/ 99 h 222"/>
                  <a:gd name="T82" fmla="*/ 59 w 134"/>
                  <a:gd name="T83" fmla="*/ 1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222">
                    <a:moveTo>
                      <a:pt x="105" y="162"/>
                    </a:moveTo>
                    <a:cubicBezTo>
                      <a:pt x="91" y="162"/>
                      <a:pt x="91" y="162"/>
                      <a:pt x="91" y="162"/>
                    </a:cubicBezTo>
                    <a:cubicBezTo>
                      <a:pt x="82" y="162"/>
                      <a:pt x="78" y="156"/>
                      <a:pt x="83" y="148"/>
                    </a:cubicBezTo>
                    <a:cubicBezTo>
                      <a:pt x="90" y="136"/>
                      <a:pt x="90" y="136"/>
                      <a:pt x="90" y="136"/>
                    </a:cubicBezTo>
                    <a:cubicBezTo>
                      <a:pt x="93" y="131"/>
                      <a:pt x="98" y="129"/>
                      <a:pt x="102" y="132"/>
                    </a:cubicBezTo>
                    <a:cubicBezTo>
                      <a:pt x="97" y="119"/>
                      <a:pt x="94" y="105"/>
                      <a:pt x="94" y="91"/>
                    </a:cubicBezTo>
                    <a:cubicBezTo>
                      <a:pt x="94" y="59"/>
                      <a:pt x="104" y="28"/>
                      <a:pt x="121" y="3"/>
                    </a:cubicBezTo>
                    <a:cubicBezTo>
                      <a:pt x="114" y="1"/>
                      <a:pt x="106" y="0"/>
                      <a:pt x="98" y="0"/>
                    </a:cubicBezTo>
                    <a:cubicBezTo>
                      <a:pt x="44" y="0"/>
                      <a:pt x="0" y="44"/>
                      <a:pt x="0" y="98"/>
                    </a:cubicBezTo>
                    <a:cubicBezTo>
                      <a:pt x="0" y="131"/>
                      <a:pt x="32" y="166"/>
                      <a:pt x="32" y="166"/>
                    </a:cubicBezTo>
                    <a:cubicBezTo>
                      <a:pt x="37" y="172"/>
                      <a:pt x="42" y="185"/>
                      <a:pt x="42" y="193"/>
                    </a:cubicBezTo>
                    <a:cubicBezTo>
                      <a:pt x="42" y="206"/>
                      <a:pt x="42" y="206"/>
                      <a:pt x="42" y="206"/>
                    </a:cubicBezTo>
                    <a:cubicBezTo>
                      <a:pt x="42" y="215"/>
                      <a:pt x="46" y="222"/>
                      <a:pt x="51" y="222"/>
                    </a:cubicBezTo>
                    <a:cubicBezTo>
                      <a:pt x="56" y="222"/>
                      <a:pt x="59" y="215"/>
                      <a:pt x="59" y="207"/>
                    </a:cubicBezTo>
                    <a:cubicBezTo>
                      <a:pt x="59" y="199"/>
                      <a:pt x="60" y="190"/>
                      <a:pt x="61" y="188"/>
                    </a:cubicBezTo>
                    <a:cubicBezTo>
                      <a:pt x="61" y="188"/>
                      <a:pt x="61" y="188"/>
                      <a:pt x="63" y="188"/>
                    </a:cubicBezTo>
                    <a:cubicBezTo>
                      <a:pt x="65" y="188"/>
                      <a:pt x="65" y="188"/>
                      <a:pt x="65" y="188"/>
                    </a:cubicBezTo>
                    <a:cubicBezTo>
                      <a:pt x="66" y="190"/>
                      <a:pt x="67" y="199"/>
                      <a:pt x="67" y="207"/>
                    </a:cubicBezTo>
                    <a:cubicBezTo>
                      <a:pt x="67" y="215"/>
                      <a:pt x="70" y="222"/>
                      <a:pt x="75" y="222"/>
                    </a:cubicBezTo>
                    <a:cubicBezTo>
                      <a:pt x="79" y="222"/>
                      <a:pt x="82" y="215"/>
                      <a:pt x="82" y="207"/>
                    </a:cubicBezTo>
                    <a:cubicBezTo>
                      <a:pt x="82" y="199"/>
                      <a:pt x="83" y="190"/>
                      <a:pt x="84" y="188"/>
                    </a:cubicBezTo>
                    <a:cubicBezTo>
                      <a:pt x="84" y="188"/>
                      <a:pt x="84" y="188"/>
                      <a:pt x="86" y="188"/>
                    </a:cubicBezTo>
                    <a:cubicBezTo>
                      <a:pt x="88" y="188"/>
                      <a:pt x="88" y="188"/>
                      <a:pt x="88" y="188"/>
                    </a:cubicBezTo>
                    <a:cubicBezTo>
                      <a:pt x="89" y="190"/>
                      <a:pt x="90" y="199"/>
                      <a:pt x="90" y="207"/>
                    </a:cubicBezTo>
                    <a:cubicBezTo>
                      <a:pt x="90" y="215"/>
                      <a:pt x="93" y="222"/>
                      <a:pt x="98" y="222"/>
                    </a:cubicBezTo>
                    <a:cubicBezTo>
                      <a:pt x="102" y="222"/>
                      <a:pt x="105" y="215"/>
                      <a:pt x="105" y="207"/>
                    </a:cubicBezTo>
                    <a:cubicBezTo>
                      <a:pt x="105" y="199"/>
                      <a:pt x="106" y="190"/>
                      <a:pt x="107" y="188"/>
                    </a:cubicBezTo>
                    <a:cubicBezTo>
                      <a:pt x="107" y="188"/>
                      <a:pt x="107" y="188"/>
                      <a:pt x="109" y="188"/>
                    </a:cubicBezTo>
                    <a:cubicBezTo>
                      <a:pt x="111" y="188"/>
                      <a:pt x="111" y="188"/>
                      <a:pt x="111" y="188"/>
                    </a:cubicBezTo>
                    <a:cubicBezTo>
                      <a:pt x="112" y="190"/>
                      <a:pt x="113" y="199"/>
                      <a:pt x="113" y="207"/>
                    </a:cubicBezTo>
                    <a:cubicBezTo>
                      <a:pt x="113" y="215"/>
                      <a:pt x="116" y="222"/>
                      <a:pt x="121" y="222"/>
                    </a:cubicBezTo>
                    <a:cubicBezTo>
                      <a:pt x="125" y="222"/>
                      <a:pt x="128" y="215"/>
                      <a:pt x="128" y="207"/>
                    </a:cubicBezTo>
                    <a:cubicBezTo>
                      <a:pt x="128" y="199"/>
                      <a:pt x="129" y="190"/>
                      <a:pt x="130" y="188"/>
                    </a:cubicBezTo>
                    <a:cubicBezTo>
                      <a:pt x="130" y="188"/>
                      <a:pt x="130" y="188"/>
                      <a:pt x="132" y="188"/>
                    </a:cubicBezTo>
                    <a:cubicBezTo>
                      <a:pt x="133" y="188"/>
                      <a:pt x="133" y="188"/>
                      <a:pt x="134" y="188"/>
                    </a:cubicBezTo>
                    <a:cubicBezTo>
                      <a:pt x="128" y="181"/>
                      <a:pt x="121" y="170"/>
                      <a:pt x="114" y="158"/>
                    </a:cubicBezTo>
                    <a:cubicBezTo>
                      <a:pt x="112" y="160"/>
                      <a:pt x="109" y="162"/>
                      <a:pt x="105" y="162"/>
                    </a:cubicBezTo>
                    <a:close/>
                    <a:moveTo>
                      <a:pt x="59" y="130"/>
                    </a:moveTo>
                    <a:cubicBezTo>
                      <a:pt x="42" y="130"/>
                      <a:pt x="28" y="116"/>
                      <a:pt x="28" y="99"/>
                    </a:cubicBezTo>
                    <a:cubicBezTo>
                      <a:pt x="28" y="82"/>
                      <a:pt x="42" y="69"/>
                      <a:pt x="59" y="69"/>
                    </a:cubicBezTo>
                    <a:cubicBezTo>
                      <a:pt x="76" y="69"/>
                      <a:pt x="89" y="82"/>
                      <a:pt x="89" y="99"/>
                    </a:cubicBezTo>
                    <a:cubicBezTo>
                      <a:pt x="89" y="116"/>
                      <a:pt x="76" y="130"/>
                      <a:pt x="59"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sp>
            <p:nvSpPr>
              <p:cNvPr id="44" name="Freeform 43"/>
              <p:cNvSpPr>
                <a:spLocks noEditPoints="1"/>
              </p:cNvSpPr>
              <p:nvPr/>
            </p:nvSpPr>
            <p:spPr bwMode="auto">
              <a:xfrm>
                <a:off x="9074151" y="1395907"/>
                <a:ext cx="758825" cy="863600"/>
              </a:xfrm>
              <a:custGeom>
                <a:avLst/>
                <a:gdLst>
                  <a:gd name="T0" fmla="*/ 141 w 283"/>
                  <a:gd name="T1" fmla="*/ 0 h 322"/>
                  <a:gd name="T2" fmla="*/ 0 w 283"/>
                  <a:gd name="T3" fmla="*/ 141 h 322"/>
                  <a:gd name="T4" fmla="*/ 45 w 283"/>
                  <a:gd name="T5" fmla="*/ 241 h 322"/>
                  <a:gd name="T6" fmla="*/ 61 w 283"/>
                  <a:gd name="T7" fmla="*/ 281 h 322"/>
                  <a:gd name="T8" fmla="*/ 61 w 283"/>
                  <a:gd name="T9" fmla="*/ 300 h 322"/>
                  <a:gd name="T10" fmla="*/ 73 w 283"/>
                  <a:gd name="T11" fmla="*/ 322 h 322"/>
                  <a:gd name="T12" fmla="*/ 86 w 283"/>
                  <a:gd name="T13" fmla="*/ 301 h 322"/>
                  <a:gd name="T14" fmla="*/ 88 w 283"/>
                  <a:gd name="T15" fmla="*/ 274 h 322"/>
                  <a:gd name="T16" fmla="*/ 91 w 283"/>
                  <a:gd name="T17" fmla="*/ 274 h 322"/>
                  <a:gd name="T18" fmla="*/ 94 w 283"/>
                  <a:gd name="T19" fmla="*/ 274 h 322"/>
                  <a:gd name="T20" fmla="*/ 97 w 283"/>
                  <a:gd name="T21" fmla="*/ 301 h 322"/>
                  <a:gd name="T22" fmla="*/ 108 w 283"/>
                  <a:gd name="T23" fmla="*/ 322 h 322"/>
                  <a:gd name="T24" fmla="*/ 119 w 283"/>
                  <a:gd name="T25" fmla="*/ 301 h 322"/>
                  <a:gd name="T26" fmla="*/ 122 w 283"/>
                  <a:gd name="T27" fmla="*/ 274 h 322"/>
                  <a:gd name="T28" fmla="*/ 125 w 283"/>
                  <a:gd name="T29" fmla="*/ 274 h 322"/>
                  <a:gd name="T30" fmla="*/ 128 w 283"/>
                  <a:gd name="T31" fmla="*/ 274 h 322"/>
                  <a:gd name="T32" fmla="*/ 130 w 283"/>
                  <a:gd name="T33" fmla="*/ 301 h 322"/>
                  <a:gd name="T34" fmla="*/ 141 w 283"/>
                  <a:gd name="T35" fmla="*/ 322 h 322"/>
                  <a:gd name="T36" fmla="*/ 153 w 283"/>
                  <a:gd name="T37" fmla="*/ 301 h 322"/>
                  <a:gd name="T38" fmla="*/ 155 w 283"/>
                  <a:gd name="T39" fmla="*/ 274 h 322"/>
                  <a:gd name="T40" fmla="*/ 158 w 283"/>
                  <a:gd name="T41" fmla="*/ 274 h 322"/>
                  <a:gd name="T42" fmla="*/ 161 w 283"/>
                  <a:gd name="T43" fmla="*/ 274 h 322"/>
                  <a:gd name="T44" fmla="*/ 164 w 283"/>
                  <a:gd name="T45" fmla="*/ 301 h 322"/>
                  <a:gd name="T46" fmla="*/ 175 w 283"/>
                  <a:gd name="T47" fmla="*/ 322 h 322"/>
                  <a:gd name="T48" fmla="*/ 186 w 283"/>
                  <a:gd name="T49" fmla="*/ 301 h 322"/>
                  <a:gd name="T50" fmla="*/ 189 w 283"/>
                  <a:gd name="T51" fmla="*/ 274 h 322"/>
                  <a:gd name="T52" fmla="*/ 192 w 283"/>
                  <a:gd name="T53" fmla="*/ 274 h 322"/>
                  <a:gd name="T54" fmla="*/ 195 w 283"/>
                  <a:gd name="T55" fmla="*/ 274 h 322"/>
                  <a:gd name="T56" fmla="*/ 197 w 283"/>
                  <a:gd name="T57" fmla="*/ 301 h 322"/>
                  <a:gd name="T58" fmla="*/ 210 w 283"/>
                  <a:gd name="T59" fmla="*/ 322 h 322"/>
                  <a:gd name="T60" fmla="*/ 222 w 283"/>
                  <a:gd name="T61" fmla="*/ 300 h 322"/>
                  <a:gd name="T62" fmla="*/ 222 w 283"/>
                  <a:gd name="T63" fmla="*/ 281 h 322"/>
                  <a:gd name="T64" fmla="*/ 238 w 283"/>
                  <a:gd name="T65" fmla="*/ 241 h 322"/>
                  <a:gd name="T66" fmla="*/ 283 w 283"/>
                  <a:gd name="T67" fmla="*/ 141 h 322"/>
                  <a:gd name="T68" fmla="*/ 141 w 283"/>
                  <a:gd name="T69" fmla="*/ 0 h 322"/>
                  <a:gd name="T70" fmla="*/ 85 w 283"/>
                  <a:gd name="T71" fmla="*/ 188 h 322"/>
                  <a:gd name="T72" fmla="*/ 40 w 283"/>
                  <a:gd name="T73" fmla="*/ 144 h 322"/>
                  <a:gd name="T74" fmla="*/ 85 w 283"/>
                  <a:gd name="T75" fmla="*/ 99 h 322"/>
                  <a:gd name="T76" fmla="*/ 129 w 283"/>
                  <a:gd name="T77" fmla="*/ 144 h 322"/>
                  <a:gd name="T78" fmla="*/ 85 w 283"/>
                  <a:gd name="T79" fmla="*/ 188 h 322"/>
                  <a:gd name="T80" fmla="*/ 152 w 283"/>
                  <a:gd name="T81" fmla="*/ 235 h 322"/>
                  <a:gd name="T82" fmla="*/ 131 w 283"/>
                  <a:gd name="T83" fmla="*/ 235 h 322"/>
                  <a:gd name="T84" fmla="*/ 120 w 283"/>
                  <a:gd name="T85" fmla="*/ 215 h 322"/>
                  <a:gd name="T86" fmla="*/ 130 w 283"/>
                  <a:gd name="T87" fmla="*/ 198 h 322"/>
                  <a:gd name="T88" fmla="*/ 153 w 283"/>
                  <a:gd name="T89" fmla="*/ 198 h 322"/>
                  <a:gd name="T90" fmla="*/ 163 w 283"/>
                  <a:gd name="T91" fmla="*/ 215 h 322"/>
                  <a:gd name="T92" fmla="*/ 152 w 283"/>
                  <a:gd name="T93" fmla="*/ 235 h 322"/>
                  <a:gd name="T94" fmla="*/ 198 w 283"/>
                  <a:gd name="T95" fmla="*/ 188 h 322"/>
                  <a:gd name="T96" fmla="*/ 154 w 283"/>
                  <a:gd name="T97" fmla="*/ 144 h 322"/>
                  <a:gd name="T98" fmla="*/ 198 w 283"/>
                  <a:gd name="T99" fmla="*/ 99 h 322"/>
                  <a:gd name="T100" fmla="*/ 243 w 283"/>
                  <a:gd name="T101" fmla="*/ 144 h 322"/>
                  <a:gd name="T102" fmla="*/ 198 w 283"/>
                  <a:gd name="T103" fmla="*/ 18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 h="322">
                    <a:moveTo>
                      <a:pt x="141" y="0"/>
                    </a:moveTo>
                    <a:cubicBezTo>
                      <a:pt x="63" y="0"/>
                      <a:pt x="0" y="63"/>
                      <a:pt x="0" y="141"/>
                    </a:cubicBezTo>
                    <a:cubicBezTo>
                      <a:pt x="0" y="190"/>
                      <a:pt x="45" y="241"/>
                      <a:pt x="45" y="241"/>
                    </a:cubicBezTo>
                    <a:cubicBezTo>
                      <a:pt x="54" y="250"/>
                      <a:pt x="61" y="268"/>
                      <a:pt x="61" y="281"/>
                    </a:cubicBezTo>
                    <a:cubicBezTo>
                      <a:pt x="61" y="300"/>
                      <a:pt x="61" y="300"/>
                      <a:pt x="61" y="300"/>
                    </a:cubicBezTo>
                    <a:cubicBezTo>
                      <a:pt x="61" y="312"/>
                      <a:pt x="66" y="322"/>
                      <a:pt x="73" y="322"/>
                    </a:cubicBezTo>
                    <a:cubicBezTo>
                      <a:pt x="80" y="322"/>
                      <a:pt x="86" y="313"/>
                      <a:pt x="86" y="301"/>
                    </a:cubicBezTo>
                    <a:cubicBezTo>
                      <a:pt x="86" y="289"/>
                      <a:pt x="87" y="276"/>
                      <a:pt x="88" y="274"/>
                    </a:cubicBezTo>
                    <a:cubicBezTo>
                      <a:pt x="88" y="274"/>
                      <a:pt x="88" y="274"/>
                      <a:pt x="91" y="274"/>
                    </a:cubicBezTo>
                    <a:cubicBezTo>
                      <a:pt x="94" y="274"/>
                      <a:pt x="94" y="274"/>
                      <a:pt x="94" y="274"/>
                    </a:cubicBezTo>
                    <a:cubicBezTo>
                      <a:pt x="96" y="276"/>
                      <a:pt x="97" y="289"/>
                      <a:pt x="97" y="301"/>
                    </a:cubicBezTo>
                    <a:cubicBezTo>
                      <a:pt x="97" y="313"/>
                      <a:pt x="102" y="322"/>
                      <a:pt x="108" y="322"/>
                    </a:cubicBezTo>
                    <a:cubicBezTo>
                      <a:pt x="114" y="322"/>
                      <a:pt x="119" y="313"/>
                      <a:pt x="119" y="301"/>
                    </a:cubicBezTo>
                    <a:cubicBezTo>
                      <a:pt x="119" y="289"/>
                      <a:pt x="120" y="276"/>
                      <a:pt x="122" y="274"/>
                    </a:cubicBezTo>
                    <a:cubicBezTo>
                      <a:pt x="122" y="274"/>
                      <a:pt x="122" y="274"/>
                      <a:pt x="125" y="274"/>
                    </a:cubicBezTo>
                    <a:cubicBezTo>
                      <a:pt x="128" y="274"/>
                      <a:pt x="128" y="274"/>
                      <a:pt x="128" y="274"/>
                    </a:cubicBezTo>
                    <a:cubicBezTo>
                      <a:pt x="129" y="276"/>
                      <a:pt x="130" y="289"/>
                      <a:pt x="130" y="301"/>
                    </a:cubicBezTo>
                    <a:cubicBezTo>
                      <a:pt x="130" y="313"/>
                      <a:pt x="135" y="322"/>
                      <a:pt x="141" y="322"/>
                    </a:cubicBezTo>
                    <a:cubicBezTo>
                      <a:pt x="148" y="322"/>
                      <a:pt x="153" y="313"/>
                      <a:pt x="153" y="301"/>
                    </a:cubicBezTo>
                    <a:cubicBezTo>
                      <a:pt x="153" y="289"/>
                      <a:pt x="154" y="276"/>
                      <a:pt x="155" y="274"/>
                    </a:cubicBezTo>
                    <a:cubicBezTo>
                      <a:pt x="155" y="274"/>
                      <a:pt x="155" y="274"/>
                      <a:pt x="158" y="274"/>
                    </a:cubicBezTo>
                    <a:cubicBezTo>
                      <a:pt x="161" y="274"/>
                      <a:pt x="161" y="274"/>
                      <a:pt x="161" y="274"/>
                    </a:cubicBezTo>
                    <a:cubicBezTo>
                      <a:pt x="163" y="276"/>
                      <a:pt x="164" y="289"/>
                      <a:pt x="164" y="301"/>
                    </a:cubicBezTo>
                    <a:cubicBezTo>
                      <a:pt x="164" y="313"/>
                      <a:pt x="169" y="322"/>
                      <a:pt x="175" y="322"/>
                    </a:cubicBezTo>
                    <a:cubicBezTo>
                      <a:pt x="181" y="322"/>
                      <a:pt x="186" y="313"/>
                      <a:pt x="186" y="301"/>
                    </a:cubicBezTo>
                    <a:cubicBezTo>
                      <a:pt x="186" y="289"/>
                      <a:pt x="187" y="276"/>
                      <a:pt x="189" y="274"/>
                    </a:cubicBezTo>
                    <a:cubicBezTo>
                      <a:pt x="189" y="274"/>
                      <a:pt x="189" y="274"/>
                      <a:pt x="192" y="274"/>
                    </a:cubicBezTo>
                    <a:cubicBezTo>
                      <a:pt x="195" y="274"/>
                      <a:pt x="195" y="274"/>
                      <a:pt x="195" y="274"/>
                    </a:cubicBezTo>
                    <a:cubicBezTo>
                      <a:pt x="196" y="276"/>
                      <a:pt x="197" y="289"/>
                      <a:pt x="197" y="301"/>
                    </a:cubicBezTo>
                    <a:cubicBezTo>
                      <a:pt x="197" y="313"/>
                      <a:pt x="203" y="322"/>
                      <a:pt x="210" y="322"/>
                    </a:cubicBezTo>
                    <a:cubicBezTo>
                      <a:pt x="217" y="322"/>
                      <a:pt x="222" y="312"/>
                      <a:pt x="222" y="300"/>
                    </a:cubicBezTo>
                    <a:cubicBezTo>
                      <a:pt x="222" y="281"/>
                      <a:pt x="222" y="281"/>
                      <a:pt x="222" y="281"/>
                    </a:cubicBezTo>
                    <a:cubicBezTo>
                      <a:pt x="222" y="268"/>
                      <a:pt x="229" y="250"/>
                      <a:pt x="238" y="241"/>
                    </a:cubicBezTo>
                    <a:cubicBezTo>
                      <a:pt x="238" y="241"/>
                      <a:pt x="283" y="190"/>
                      <a:pt x="283" y="141"/>
                    </a:cubicBezTo>
                    <a:cubicBezTo>
                      <a:pt x="283" y="63"/>
                      <a:pt x="220" y="0"/>
                      <a:pt x="141" y="0"/>
                    </a:cubicBezTo>
                    <a:close/>
                    <a:moveTo>
                      <a:pt x="85" y="188"/>
                    </a:moveTo>
                    <a:cubicBezTo>
                      <a:pt x="60" y="188"/>
                      <a:pt x="40" y="168"/>
                      <a:pt x="40" y="144"/>
                    </a:cubicBezTo>
                    <a:cubicBezTo>
                      <a:pt x="40" y="119"/>
                      <a:pt x="60" y="99"/>
                      <a:pt x="85" y="99"/>
                    </a:cubicBezTo>
                    <a:cubicBezTo>
                      <a:pt x="109" y="99"/>
                      <a:pt x="129" y="119"/>
                      <a:pt x="129" y="144"/>
                    </a:cubicBezTo>
                    <a:cubicBezTo>
                      <a:pt x="129" y="168"/>
                      <a:pt x="109" y="188"/>
                      <a:pt x="85" y="188"/>
                    </a:cubicBezTo>
                    <a:close/>
                    <a:moveTo>
                      <a:pt x="152" y="235"/>
                    </a:moveTo>
                    <a:cubicBezTo>
                      <a:pt x="131" y="235"/>
                      <a:pt x="131" y="235"/>
                      <a:pt x="131" y="235"/>
                    </a:cubicBezTo>
                    <a:cubicBezTo>
                      <a:pt x="119" y="235"/>
                      <a:pt x="113" y="226"/>
                      <a:pt x="120" y="215"/>
                    </a:cubicBezTo>
                    <a:cubicBezTo>
                      <a:pt x="130" y="198"/>
                      <a:pt x="130" y="198"/>
                      <a:pt x="130" y="198"/>
                    </a:cubicBezTo>
                    <a:cubicBezTo>
                      <a:pt x="136" y="187"/>
                      <a:pt x="147" y="187"/>
                      <a:pt x="153" y="198"/>
                    </a:cubicBezTo>
                    <a:cubicBezTo>
                      <a:pt x="163" y="215"/>
                      <a:pt x="163" y="215"/>
                      <a:pt x="163" y="215"/>
                    </a:cubicBezTo>
                    <a:cubicBezTo>
                      <a:pt x="169" y="226"/>
                      <a:pt x="164" y="235"/>
                      <a:pt x="152" y="235"/>
                    </a:cubicBezTo>
                    <a:close/>
                    <a:moveTo>
                      <a:pt x="198" y="188"/>
                    </a:moveTo>
                    <a:cubicBezTo>
                      <a:pt x="174" y="188"/>
                      <a:pt x="154" y="168"/>
                      <a:pt x="154" y="144"/>
                    </a:cubicBezTo>
                    <a:cubicBezTo>
                      <a:pt x="154" y="119"/>
                      <a:pt x="174" y="99"/>
                      <a:pt x="198" y="99"/>
                    </a:cubicBezTo>
                    <a:cubicBezTo>
                      <a:pt x="223" y="99"/>
                      <a:pt x="243" y="119"/>
                      <a:pt x="243" y="144"/>
                    </a:cubicBezTo>
                    <a:cubicBezTo>
                      <a:pt x="243" y="168"/>
                      <a:pt x="223" y="188"/>
                      <a:pt x="198"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dirty="0">
                  <a:solidFill>
                    <a:schemeClr val="tx2"/>
                  </a:solidFill>
                </a:endParaRPr>
              </a:p>
            </p:txBody>
          </p:sp>
        </p:grpSp>
      </p:grpSp>
      <p:grpSp>
        <p:nvGrpSpPr>
          <p:cNvPr id="16" name="Group 15"/>
          <p:cNvGrpSpPr/>
          <p:nvPr/>
        </p:nvGrpSpPr>
        <p:grpSpPr>
          <a:xfrm>
            <a:off x="4023360" y="2804160"/>
            <a:ext cx="1463040" cy="1310640"/>
            <a:chOff x="4023360" y="2804160"/>
            <a:chExt cx="1463040" cy="1310640"/>
          </a:xfrm>
          <a:solidFill>
            <a:schemeClr val="tx2"/>
          </a:solidFill>
        </p:grpSpPr>
        <p:sp>
          <p:nvSpPr>
            <p:cNvPr id="72" name="TextBox 71"/>
            <p:cNvSpPr txBox="1"/>
            <p:nvPr/>
          </p:nvSpPr>
          <p:spPr>
            <a:xfrm>
              <a:off x="4023360" y="3749040"/>
              <a:ext cx="1463040" cy="365760"/>
            </a:xfrm>
            <a:prstGeom prst="rect">
              <a:avLst/>
            </a:prstGeom>
            <a:noFill/>
          </p:spPr>
          <p:txBody>
            <a:bodyPr wrap="square" lIns="0" tIns="0" rIns="0" bIns="0" rtlCol="0" anchor="t">
              <a:noAutofit/>
            </a:bodyPr>
            <a:lstStyle/>
            <a:p>
              <a:pPr algn="ctr">
                <a:lnSpc>
                  <a:spcPct val="85000"/>
                </a:lnSpc>
              </a:pPr>
              <a:r>
                <a:rPr lang="en-US" sz="1700" dirty="0">
                  <a:solidFill>
                    <a:schemeClr val="tx2"/>
                  </a:solidFill>
                  <a:cs typeface="Franklin Gothic Book"/>
                </a:rPr>
                <a:t>Access </a:t>
              </a:r>
            </a:p>
            <a:p>
              <a:pPr algn="ctr">
                <a:lnSpc>
                  <a:spcPct val="85000"/>
                </a:lnSpc>
              </a:pPr>
              <a:r>
                <a:rPr lang="en-US" sz="1700" kern="1200" dirty="0">
                  <a:solidFill>
                    <a:schemeClr val="tx2"/>
                  </a:solidFill>
                  <a:cs typeface="Franklin Gothic Book"/>
                </a:rPr>
                <a:t>Information</a:t>
              </a:r>
            </a:p>
          </p:txBody>
        </p:sp>
        <p:grpSp>
          <p:nvGrpSpPr>
            <p:cNvPr id="61" name="Group 60"/>
            <p:cNvGrpSpPr/>
            <p:nvPr/>
          </p:nvGrpSpPr>
          <p:grpSpPr>
            <a:xfrm>
              <a:off x="4365075" y="2804160"/>
              <a:ext cx="779611" cy="777240"/>
              <a:chOff x="523875" y="3754438"/>
              <a:chExt cx="481013" cy="479425"/>
            </a:xfrm>
            <a:grpFill/>
          </p:grpSpPr>
          <p:sp>
            <p:nvSpPr>
              <p:cNvPr id="63" name="Freeform 28"/>
              <p:cNvSpPr>
                <a:spLocks noEditPoints="1"/>
              </p:cNvSpPr>
              <p:nvPr/>
            </p:nvSpPr>
            <p:spPr bwMode="auto">
              <a:xfrm>
                <a:off x="523875" y="3754438"/>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sp>
        <p:nvSpPr>
          <p:cNvPr id="90" name="Rectangle 89"/>
          <p:cNvSpPr/>
          <p:nvPr/>
        </p:nvSpPr>
        <p:spPr>
          <a:xfrm>
            <a:off x="-548640" y="2377440"/>
            <a:ext cx="2438400" cy="2103120"/>
          </a:xfrm>
          <a:prstGeom prst="rect">
            <a:avLst/>
          </a:prstGeom>
          <a:solidFill>
            <a:schemeClr val="tx2">
              <a:lumMod val="20000"/>
              <a:lumOff val="80000"/>
            </a:schemeClr>
          </a:solidFill>
          <a:ln w="38100">
            <a:noFill/>
          </a:ln>
        </p:spPr>
        <p:txBody>
          <a:bodyPr rot="0" spcFirstLastPara="0" vertOverflow="overflow" horzOverflow="overflow" vert="horz" wrap="square" lIns="228600" tIns="0" rIns="91440" bIns="0" numCol="1" spcCol="0" rtlCol="0" fromWordArt="0" anchor="ctr" anchorCtr="0" forceAA="0" compatLnSpc="1">
            <a:prstTxWarp prst="textNoShape">
              <a:avLst/>
            </a:prstTxWarp>
            <a:noAutofit/>
          </a:bodyPr>
          <a:lstStyle/>
          <a:p>
            <a:pPr marL="320040" indent="-320040">
              <a:lnSpc>
                <a:spcPct val="80000"/>
              </a:lnSpc>
              <a:spcAft>
                <a:spcPts val="1200"/>
              </a:spcAft>
              <a:buFont typeface="Arial" pitchFamily="34" charset="0"/>
              <a:buChar char="•"/>
            </a:pPr>
            <a:endParaRPr lang="en-US" sz="2800" dirty="0">
              <a:solidFill>
                <a:srgbClr val="004892"/>
              </a:solidFill>
              <a:effectLst>
                <a:outerShdw blurRad="38100" dist="25400" dir="2700000" algn="tl">
                  <a:srgbClr val="000000">
                    <a:alpha val="0"/>
                  </a:srgbClr>
                </a:outerShdw>
              </a:effectLst>
              <a:latin typeface="+mj-lt"/>
            </a:endParaRPr>
          </a:p>
        </p:txBody>
      </p:sp>
      <p:grpSp>
        <p:nvGrpSpPr>
          <p:cNvPr id="7" name="Group 6"/>
          <p:cNvGrpSpPr>
            <a:grpSpLocks noChangeAspect="1"/>
          </p:cNvGrpSpPr>
          <p:nvPr/>
        </p:nvGrpSpPr>
        <p:grpSpPr>
          <a:xfrm>
            <a:off x="548640" y="1965960"/>
            <a:ext cx="2926080" cy="2926080"/>
            <a:chOff x="4570413" y="1652588"/>
            <a:chExt cx="3048000" cy="3048000"/>
          </a:xfrm>
        </p:grpSpPr>
        <p:sp>
          <p:nvSpPr>
            <p:cNvPr id="8" name="Oval 9"/>
            <p:cNvSpPr>
              <a:spLocks noChangeArrowheads="1"/>
            </p:cNvSpPr>
            <p:nvPr/>
          </p:nvSpPr>
          <p:spPr bwMode="auto">
            <a:xfrm>
              <a:off x="4570413" y="1652588"/>
              <a:ext cx="3048000" cy="3048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p:nvSpPr>
          <p:spPr bwMode="auto">
            <a:xfrm>
              <a:off x="5451475" y="2224088"/>
              <a:ext cx="1285875" cy="1905000"/>
            </a:xfrm>
            <a:custGeom>
              <a:avLst/>
              <a:gdLst>
                <a:gd name="T0" fmla="*/ 214 w 270"/>
                <a:gd name="T1" fmla="*/ 0 h 400"/>
                <a:gd name="T2" fmla="*/ 56 w 270"/>
                <a:gd name="T3" fmla="*/ 0 h 400"/>
                <a:gd name="T4" fmla="*/ 0 w 270"/>
                <a:gd name="T5" fmla="*/ 56 h 400"/>
                <a:gd name="T6" fmla="*/ 0 w 270"/>
                <a:gd name="T7" fmla="*/ 344 h 400"/>
                <a:gd name="T8" fmla="*/ 56 w 270"/>
                <a:gd name="T9" fmla="*/ 400 h 400"/>
                <a:gd name="T10" fmla="*/ 214 w 270"/>
                <a:gd name="T11" fmla="*/ 400 h 400"/>
                <a:gd name="T12" fmla="*/ 270 w 270"/>
                <a:gd name="T13" fmla="*/ 344 h 400"/>
                <a:gd name="T14" fmla="*/ 270 w 270"/>
                <a:gd name="T15" fmla="*/ 56 h 400"/>
                <a:gd name="T16" fmla="*/ 214 w 270"/>
                <a:gd name="T17" fmla="*/ 0 h 400"/>
                <a:gd name="T18" fmla="*/ 135 w 270"/>
                <a:gd name="T19" fmla="*/ 365 h 400"/>
                <a:gd name="T20" fmla="*/ 89 w 270"/>
                <a:gd name="T21" fmla="*/ 319 h 400"/>
                <a:gd name="T22" fmla="*/ 135 w 270"/>
                <a:gd name="T23" fmla="*/ 272 h 400"/>
                <a:gd name="T24" fmla="*/ 181 w 270"/>
                <a:gd name="T25" fmla="*/ 319 h 400"/>
                <a:gd name="T26" fmla="*/ 135 w 270"/>
                <a:gd name="T27" fmla="*/ 365 h 400"/>
                <a:gd name="T28" fmla="*/ 135 w 270"/>
                <a:gd name="T29" fmla="*/ 246 h 400"/>
                <a:gd name="T30" fmla="*/ 89 w 270"/>
                <a:gd name="T31" fmla="*/ 200 h 400"/>
                <a:gd name="T32" fmla="*/ 135 w 270"/>
                <a:gd name="T33" fmla="*/ 154 h 400"/>
                <a:gd name="T34" fmla="*/ 181 w 270"/>
                <a:gd name="T35" fmla="*/ 200 h 400"/>
                <a:gd name="T36" fmla="*/ 135 w 270"/>
                <a:gd name="T37" fmla="*/ 246 h 400"/>
                <a:gd name="T38" fmla="*/ 135 w 270"/>
                <a:gd name="T39" fmla="*/ 127 h 400"/>
                <a:gd name="T40" fmla="*/ 89 w 270"/>
                <a:gd name="T41" fmla="*/ 81 h 400"/>
                <a:gd name="T42" fmla="*/ 135 w 270"/>
                <a:gd name="T43" fmla="*/ 35 h 400"/>
                <a:gd name="T44" fmla="*/ 181 w 270"/>
                <a:gd name="T45" fmla="*/ 81 h 400"/>
                <a:gd name="T46" fmla="*/ 135 w 270"/>
                <a:gd name="T47" fmla="*/ 1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0" h="400">
                  <a:moveTo>
                    <a:pt x="214" y="0"/>
                  </a:moveTo>
                  <a:cubicBezTo>
                    <a:pt x="56" y="0"/>
                    <a:pt x="56" y="0"/>
                    <a:pt x="56" y="0"/>
                  </a:cubicBezTo>
                  <a:cubicBezTo>
                    <a:pt x="25" y="0"/>
                    <a:pt x="0" y="25"/>
                    <a:pt x="0" y="56"/>
                  </a:cubicBezTo>
                  <a:cubicBezTo>
                    <a:pt x="0" y="344"/>
                    <a:pt x="0" y="344"/>
                    <a:pt x="0" y="344"/>
                  </a:cubicBezTo>
                  <a:cubicBezTo>
                    <a:pt x="0" y="374"/>
                    <a:pt x="25" y="400"/>
                    <a:pt x="56" y="400"/>
                  </a:cubicBezTo>
                  <a:cubicBezTo>
                    <a:pt x="214" y="400"/>
                    <a:pt x="214" y="400"/>
                    <a:pt x="214" y="400"/>
                  </a:cubicBezTo>
                  <a:cubicBezTo>
                    <a:pt x="245" y="400"/>
                    <a:pt x="270" y="374"/>
                    <a:pt x="270" y="344"/>
                  </a:cubicBezTo>
                  <a:cubicBezTo>
                    <a:pt x="270" y="56"/>
                    <a:pt x="270" y="56"/>
                    <a:pt x="270" y="56"/>
                  </a:cubicBezTo>
                  <a:cubicBezTo>
                    <a:pt x="270" y="25"/>
                    <a:pt x="245" y="0"/>
                    <a:pt x="214" y="0"/>
                  </a:cubicBezTo>
                  <a:close/>
                  <a:moveTo>
                    <a:pt x="135" y="365"/>
                  </a:moveTo>
                  <a:cubicBezTo>
                    <a:pt x="109" y="365"/>
                    <a:pt x="89" y="344"/>
                    <a:pt x="89" y="319"/>
                  </a:cubicBezTo>
                  <a:cubicBezTo>
                    <a:pt x="89" y="293"/>
                    <a:pt x="109" y="272"/>
                    <a:pt x="135" y="272"/>
                  </a:cubicBezTo>
                  <a:cubicBezTo>
                    <a:pt x="160" y="272"/>
                    <a:pt x="181" y="293"/>
                    <a:pt x="181" y="319"/>
                  </a:cubicBezTo>
                  <a:cubicBezTo>
                    <a:pt x="181" y="344"/>
                    <a:pt x="160" y="365"/>
                    <a:pt x="135" y="365"/>
                  </a:cubicBezTo>
                  <a:close/>
                  <a:moveTo>
                    <a:pt x="135" y="246"/>
                  </a:moveTo>
                  <a:cubicBezTo>
                    <a:pt x="109" y="246"/>
                    <a:pt x="89" y="225"/>
                    <a:pt x="89" y="200"/>
                  </a:cubicBezTo>
                  <a:cubicBezTo>
                    <a:pt x="89" y="174"/>
                    <a:pt x="109" y="154"/>
                    <a:pt x="135" y="154"/>
                  </a:cubicBezTo>
                  <a:cubicBezTo>
                    <a:pt x="160" y="154"/>
                    <a:pt x="181" y="174"/>
                    <a:pt x="181" y="200"/>
                  </a:cubicBezTo>
                  <a:cubicBezTo>
                    <a:pt x="181" y="225"/>
                    <a:pt x="160" y="246"/>
                    <a:pt x="135" y="246"/>
                  </a:cubicBezTo>
                  <a:close/>
                  <a:moveTo>
                    <a:pt x="135" y="127"/>
                  </a:moveTo>
                  <a:cubicBezTo>
                    <a:pt x="109" y="127"/>
                    <a:pt x="89" y="106"/>
                    <a:pt x="89" y="81"/>
                  </a:cubicBezTo>
                  <a:cubicBezTo>
                    <a:pt x="89" y="55"/>
                    <a:pt x="109" y="35"/>
                    <a:pt x="135" y="35"/>
                  </a:cubicBezTo>
                  <a:cubicBezTo>
                    <a:pt x="160" y="35"/>
                    <a:pt x="181" y="55"/>
                    <a:pt x="181" y="81"/>
                  </a:cubicBezTo>
                  <a:cubicBezTo>
                    <a:pt x="181" y="106"/>
                    <a:pt x="160" y="127"/>
                    <a:pt x="135"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6960530" y="2853711"/>
            <a:ext cx="1463040" cy="1261089"/>
            <a:chOff x="6960530" y="2853711"/>
            <a:chExt cx="1463040" cy="1261089"/>
          </a:xfrm>
        </p:grpSpPr>
        <p:sp>
          <p:nvSpPr>
            <p:cNvPr id="48" name="TextBox 47"/>
            <p:cNvSpPr txBox="1"/>
            <p:nvPr/>
          </p:nvSpPr>
          <p:spPr>
            <a:xfrm>
              <a:off x="6960530" y="3749040"/>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SSL Cipher</a:t>
              </a:r>
            </a:p>
            <a:p>
              <a:pPr>
                <a:lnSpc>
                  <a:spcPct val="85000"/>
                </a:lnSpc>
              </a:pPr>
              <a:r>
                <a:rPr lang="en-US" sz="1700" dirty="0">
                  <a:solidFill>
                    <a:schemeClr val="tx2"/>
                  </a:solidFill>
                </a:rPr>
                <a:t>Information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4524" y="2853711"/>
              <a:ext cx="645424" cy="645424"/>
            </a:xfrm>
            <a:prstGeom prst="rect">
              <a:avLst/>
            </a:prstGeom>
          </p:spPr>
        </p:pic>
      </p:grpSp>
      <p:grpSp>
        <p:nvGrpSpPr>
          <p:cNvPr id="11" name="Group 10"/>
          <p:cNvGrpSpPr/>
          <p:nvPr/>
        </p:nvGrpSpPr>
        <p:grpSpPr>
          <a:xfrm>
            <a:off x="9931284" y="2875679"/>
            <a:ext cx="1463040" cy="1236888"/>
            <a:chOff x="9931284" y="2875679"/>
            <a:chExt cx="1463040" cy="1236888"/>
          </a:xfrm>
        </p:grpSpPr>
        <p:pic>
          <p:nvPicPr>
            <p:cNvPr id="49" name="Picture 48" descr="inspection.em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6418" y="2875679"/>
              <a:ext cx="592772" cy="601489"/>
            </a:xfrm>
            <a:prstGeom prst="rect">
              <a:avLst/>
            </a:prstGeom>
          </p:spPr>
        </p:pic>
        <p:sp>
          <p:nvSpPr>
            <p:cNvPr id="50" name="TextBox 49"/>
            <p:cNvSpPr txBox="1"/>
            <p:nvPr/>
          </p:nvSpPr>
          <p:spPr>
            <a:xfrm>
              <a:off x="9931284" y="3746807"/>
              <a:ext cx="1463040" cy="365760"/>
            </a:xfrm>
            <a:prstGeom prst="rect">
              <a:avLst/>
            </a:prstGeom>
            <a:noFill/>
          </p:spPr>
          <p:txBody>
            <a:bodyPr wrap="square" lIns="0" tIns="0" rIns="0" bIns="0" rtlCol="0" anchor="t">
              <a:noAutofit/>
            </a:bodyPr>
            <a:lstStyle>
              <a:defPPr>
                <a:defRPr lang="en-US"/>
              </a:defPPr>
              <a:lvl1pPr algn="ctr">
                <a:lnSpc>
                  <a:spcPct val="90000"/>
                </a:lnSpc>
                <a:defRPr sz="1600">
                  <a:solidFill>
                    <a:srgbClr val="004892"/>
                  </a:solidFill>
                  <a:cs typeface="Franklin Gothic Book"/>
                </a:defRPr>
              </a:lvl1pPr>
            </a:lstStyle>
            <a:p>
              <a:pPr>
                <a:lnSpc>
                  <a:spcPct val="85000"/>
                </a:lnSpc>
              </a:pPr>
              <a:r>
                <a:rPr lang="en-US" sz="1700" dirty="0">
                  <a:solidFill>
                    <a:schemeClr val="tx2"/>
                  </a:solidFill>
                </a:rPr>
                <a:t>Detailed </a:t>
              </a:r>
            </a:p>
            <a:p>
              <a:pPr>
                <a:lnSpc>
                  <a:spcPct val="85000"/>
                </a:lnSpc>
              </a:pPr>
              <a:r>
                <a:rPr lang="en-US" sz="1700" dirty="0">
                  <a:solidFill>
                    <a:schemeClr val="tx2"/>
                  </a:solidFill>
                </a:rPr>
                <a:t>Data/Metadata</a:t>
              </a:r>
            </a:p>
          </p:txBody>
        </p:sp>
      </p:grpSp>
      <p:sp>
        <p:nvSpPr>
          <p:cNvPr id="53" name="TextBox 52"/>
          <p:cNvSpPr txBox="1"/>
          <p:nvPr/>
        </p:nvSpPr>
        <p:spPr>
          <a:xfrm>
            <a:off x="8228011" y="6117515"/>
            <a:ext cx="3960813" cy="359485"/>
          </a:xfrm>
          <a:prstGeom prst="rect">
            <a:avLst/>
          </a:prstGeom>
          <a:noFill/>
        </p:spPr>
        <p:txBody>
          <a:bodyPr wrap="square" lIns="0" tIns="0" rIns="0" bIns="0" rtlCol="0">
            <a:noAutofit/>
          </a:bodyPr>
          <a:lstStyle/>
          <a:p>
            <a:pPr algn="ctr">
              <a:lnSpc>
                <a:spcPct val="90000"/>
              </a:lnSpc>
              <a:spcAft>
                <a:spcPts val="600"/>
              </a:spcAft>
            </a:pPr>
            <a:r>
              <a:rPr lang="en-US" sz="2000" dirty="0">
                <a:solidFill>
                  <a:srgbClr val="FF0000"/>
                </a:solidFill>
                <a:effectLst>
                  <a:outerShdw blurRad="38100" dist="25400" dir="2700000" algn="tl">
                    <a:srgbClr val="000000">
                      <a:alpha val="0"/>
                    </a:srgbClr>
                  </a:outerShdw>
                </a:effectLst>
              </a:rPr>
              <a:t>Note: All capabilities not listed</a:t>
            </a:r>
            <a:endParaRPr lang="en-US" sz="2000" kern="1200" dirty="0">
              <a:solidFill>
                <a:srgbClr val="FF0000"/>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170287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0-#ppt_w/2"/>
                                          </p:val>
                                        </p:tav>
                                        <p:tav tm="100000">
                                          <p:val>
                                            <p:strVal val="#ppt_x"/>
                                          </p:val>
                                        </p:tav>
                                      </p:tavLst>
                                    </p:anim>
                                    <p:anim calcmode="lin" valueType="num">
                                      <p:cBhvr additive="base">
                                        <p:cTn id="20" dur="75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0-#ppt_w/2"/>
                                          </p:val>
                                        </p:tav>
                                        <p:tav tm="100000">
                                          <p:val>
                                            <p:strVal val="#ppt_x"/>
                                          </p:val>
                                        </p:tav>
                                      </p:tavLst>
                                    </p:anim>
                                    <p:anim calcmode="lin" valueType="num">
                                      <p:cBhvr additive="base">
                                        <p:cTn id="24"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Overview</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1066800"/>
            <a:ext cx="9599613" cy="53156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06855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Security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1066800"/>
            <a:ext cx="9612151" cy="53226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30595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Screen – Key Alerts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812" y="1086705"/>
            <a:ext cx="9643983" cy="53402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4266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1463039"/>
            <a:ext cx="5286688" cy="4572000"/>
          </a:xfrm>
        </p:spPr>
        <p:txBody>
          <a:bodyPr/>
          <a:lstStyle/>
          <a:p>
            <a:r>
              <a:rPr lang="en-US" sz="2000" dirty="0"/>
              <a:t>Displays attacks based on </a:t>
            </a:r>
            <a:r>
              <a:rPr lang="en-US" sz="2000" dirty="0" err="1"/>
              <a:t>GeoIP</a:t>
            </a:r>
            <a:endParaRPr lang="en-US" sz="2000" dirty="0"/>
          </a:p>
          <a:p>
            <a:r>
              <a:rPr lang="en-US" sz="2000" dirty="0"/>
              <a:t>Displays attacks based on Type</a:t>
            </a:r>
          </a:p>
          <a:p>
            <a:r>
              <a:rPr lang="en-US" sz="2000" dirty="0"/>
              <a:t>Displays attacks based on Violation, Signature</a:t>
            </a:r>
          </a:p>
          <a:p>
            <a:r>
              <a:rPr lang="en-US" sz="2000" dirty="0"/>
              <a:t>Displays attacks based on Country</a:t>
            </a:r>
          </a:p>
          <a:p>
            <a:r>
              <a:rPr lang="en-US" sz="2000" dirty="0"/>
              <a:t>Displays attacks based on IPs</a:t>
            </a:r>
          </a:p>
          <a:p>
            <a:r>
              <a:rPr lang="en-US" sz="2000" dirty="0" err="1"/>
              <a:t>Heatmap</a:t>
            </a:r>
            <a:r>
              <a:rPr lang="en-US" sz="2000" dirty="0"/>
              <a:t> for Attack Type Distribution by Type, Country, Violation</a:t>
            </a:r>
          </a:p>
          <a:p>
            <a:r>
              <a:rPr lang="en-US" sz="2000" dirty="0"/>
              <a:t>Security Stats table for displaying chronological attack requests and locations</a:t>
            </a:r>
          </a:p>
          <a:p>
            <a:endParaRPr lang="en-US" sz="2000" dirty="0"/>
          </a:p>
        </p:txBody>
      </p:sp>
      <p:sp>
        <p:nvSpPr>
          <p:cNvPr id="2" name="Title 1"/>
          <p:cNvSpPr>
            <a:spLocks noGrp="1"/>
          </p:cNvSpPr>
          <p:nvPr>
            <p:ph type="title"/>
          </p:nvPr>
        </p:nvSpPr>
        <p:spPr/>
        <p:txBody>
          <a:bodyPr/>
          <a:lstStyle/>
          <a:p>
            <a:r>
              <a:rPr lang="en-US" dirty="0" err="1"/>
              <a:t>Splunk</a:t>
            </a:r>
            <a:r>
              <a:rPr lang="en-US" dirty="0"/>
              <a:t> Reporting for WAF</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0612" y="475886"/>
            <a:ext cx="5775326" cy="135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6067" y="1854994"/>
            <a:ext cx="6018213" cy="32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8210" y="4575517"/>
            <a:ext cx="5374997" cy="178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18412" y="5334000"/>
            <a:ext cx="4037013" cy="117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2096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6612" y="3586750"/>
            <a:ext cx="431006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3212" y="1066800"/>
            <a:ext cx="463867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5612" y="990600"/>
            <a:ext cx="10424159" cy="4572000"/>
          </a:xfrm>
        </p:spPr>
        <p:txBody>
          <a:bodyPr/>
          <a:lstStyle/>
          <a:p>
            <a:r>
              <a:rPr lang="en-US" sz="1800" dirty="0"/>
              <a:t>BIG-IP APM Dashboard</a:t>
            </a:r>
          </a:p>
          <a:p>
            <a:pPr lvl="1"/>
            <a:r>
              <a:rPr lang="en-US" sz="1800" dirty="0"/>
              <a:t>Geolocation by state</a:t>
            </a:r>
          </a:p>
          <a:p>
            <a:pPr lvl="1"/>
            <a:r>
              <a:rPr lang="en-US" sz="1800" dirty="0"/>
              <a:t>Geolocation by country</a:t>
            </a:r>
          </a:p>
          <a:p>
            <a:pPr lvl="1"/>
            <a:r>
              <a:rPr lang="en-US" sz="1800" dirty="0"/>
              <a:t>Geolocation by region</a:t>
            </a:r>
          </a:p>
          <a:p>
            <a:pPr lvl="1"/>
            <a:r>
              <a:rPr lang="en-US" sz="1800" dirty="0"/>
              <a:t>ActiveSync by User</a:t>
            </a:r>
          </a:p>
          <a:p>
            <a:pPr lvl="1"/>
            <a:r>
              <a:rPr lang="en-US" sz="1800" dirty="0"/>
              <a:t>ActiveSync by Device</a:t>
            </a:r>
          </a:p>
          <a:p>
            <a:pPr lvl="1"/>
            <a:r>
              <a:rPr lang="en-US" sz="1800" dirty="0"/>
              <a:t>Max Concurrent Sessions</a:t>
            </a:r>
          </a:p>
          <a:p>
            <a:pPr lvl="1"/>
            <a:r>
              <a:rPr lang="en-US" sz="1800" dirty="0"/>
              <a:t>Session Throughput</a:t>
            </a:r>
          </a:p>
          <a:p>
            <a:pPr lvl="1"/>
            <a:r>
              <a:rPr lang="en-US" sz="1800" dirty="0"/>
              <a:t>Access by User Agent</a:t>
            </a:r>
          </a:p>
          <a:p>
            <a:pPr lvl="1"/>
            <a:r>
              <a:rPr lang="en-US" sz="1800" dirty="0"/>
              <a:t>Access Types</a:t>
            </a:r>
          </a:p>
          <a:p>
            <a:pPr lvl="1"/>
            <a:r>
              <a:rPr lang="en-US" sz="1800" dirty="0"/>
              <a:t>Top Users by login</a:t>
            </a:r>
          </a:p>
          <a:p>
            <a:pPr lvl="1"/>
            <a:r>
              <a:rPr lang="en-US" sz="1800" dirty="0"/>
              <a:t>Top Users by throughput</a:t>
            </a:r>
          </a:p>
          <a:p>
            <a:pPr lvl="1"/>
            <a:r>
              <a:rPr lang="en-US" sz="1800" dirty="0"/>
              <a:t>Client Type over Platform</a:t>
            </a:r>
          </a:p>
          <a:p>
            <a:pPr lvl="1"/>
            <a:r>
              <a:rPr lang="en-US" sz="1800" dirty="0" err="1"/>
              <a:t>Auth</a:t>
            </a:r>
            <a:r>
              <a:rPr lang="en-US" sz="1800" dirty="0"/>
              <a:t> Success vs. Failed</a:t>
            </a:r>
          </a:p>
          <a:p>
            <a:pPr lvl="1"/>
            <a:r>
              <a:rPr lang="en-US" sz="1800" dirty="0"/>
              <a:t>Access by IP</a:t>
            </a:r>
          </a:p>
          <a:p>
            <a:pPr lvl="1"/>
            <a:endParaRPr lang="en-US" sz="1800" dirty="0"/>
          </a:p>
        </p:txBody>
      </p:sp>
      <p:sp>
        <p:nvSpPr>
          <p:cNvPr id="3" name="Title 2"/>
          <p:cNvSpPr>
            <a:spLocks noGrp="1"/>
          </p:cNvSpPr>
          <p:nvPr>
            <p:ph type="title"/>
          </p:nvPr>
        </p:nvSpPr>
        <p:spPr/>
        <p:txBody>
          <a:bodyPr/>
          <a:lstStyle/>
          <a:p>
            <a:r>
              <a:rPr lang="en-US" dirty="0" err="1"/>
              <a:t>Splunk</a:t>
            </a:r>
            <a:r>
              <a:rPr lang="en-US" dirty="0"/>
              <a:t> Reporting for User Access</a:t>
            </a:r>
          </a:p>
        </p:txBody>
      </p:sp>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1159" y="152400"/>
            <a:ext cx="4366853" cy="657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46212" y="6172200"/>
            <a:ext cx="8532812" cy="677108"/>
          </a:xfrm>
          <a:prstGeom prst="rect">
            <a:avLst/>
          </a:prstGeom>
        </p:spPr>
        <p:txBody>
          <a:bodyPr wrap="square">
            <a:spAutoFit/>
          </a:bodyPr>
          <a:lstStyle/>
          <a:p>
            <a:r>
              <a:rPr lang="en-US" dirty="0">
                <a:hlinkClick r:id="rId6"/>
              </a:rPr>
              <a:t>https://www.f5.com/pdf/solution-center/splunk-templates-for-apm.pdf</a:t>
            </a:r>
            <a:endParaRPr lang="en-US" dirty="0"/>
          </a:p>
          <a:p>
            <a:endParaRPr lang="en-US" dirty="0"/>
          </a:p>
        </p:txBody>
      </p:sp>
    </p:spTree>
    <p:extLst>
      <p:ext uri="{BB962C8B-B14F-4D97-AF65-F5344CB8AC3E}">
        <p14:creationId xmlns:p14="http://schemas.microsoft.com/office/powerpoint/2010/main" val="872325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Logging: BIG-IQ</a:t>
            </a:r>
            <a:endParaRPr lang="en-US" sz="4400" dirty="0"/>
          </a:p>
        </p:txBody>
      </p:sp>
    </p:spTree>
    <p:extLst>
      <p:ext uri="{BB962C8B-B14F-4D97-AF65-F5344CB8AC3E}">
        <p14:creationId xmlns:p14="http://schemas.microsoft.com/office/powerpoint/2010/main" val="3816944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BIG-IQ Security – Centralized Access to ASM Violation Data</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283" y="1345324"/>
            <a:ext cx="9420786" cy="47332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2474" y="1156138"/>
            <a:ext cx="3153562" cy="33900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79231" y="4141076"/>
            <a:ext cx="3391300" cy="2249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1092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Centralized Firewall Management &amp; Visibility w/ BIG-IQ</a:t>
            </a:r>
          </a:p>
        </p:txBody>
      </p:sp>
      <p:pic>
        <p:nvPicPr>
          <p:cNvPr id="4"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7754" y="969289"/>
            <a:ext cx="11833318" cy="5583911"/>
          </a:xfrm>
        </p:spPr>
      </p:pic>
    </p:spTree>
    <p:extLst>
      <p:ext uri="{BB962C8B-B14F-4D97-AF65-F5344CB8AC3E}">
        <p14:creationId xmlns:p14="http://schemas.microsoft.com/office/powerpoint/2010/main" val="41692057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Centralized Firewall Management &amp; Visibility w/ BIG-IQ</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0812" y="990600"/>
            <a:ext cx="11908550" cy="5410200"/>
          </a:xfrm>
        </p:spPr>
      </p:pic>
    </p:spTree>
    <p:extLst>
      <p:ext uri="{BB962C8B-B14F-4D97-AF65-F5344CB8AC3E}">
        <p14:creationId xmlns:p14="http://schemas.microsoft.com/office/powerpoint/2010/main" val="13260818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Centralized Firewall Management &amp; Visibility w/ BIG-IQ</a:t>
            </a:r>
          </a:p>
        </p:txBody>
      </p:sp>
      <p:pic>
        <p:nvPicPr>
          <p:cNvPr id="6"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0812" y="1143000"/>
            <a:ext cx="11947589" cy="5301522"/>
          </a:xfrm>
        </p:spPr>
      </p:pic>
    </p:spTree>
    <p:extLst>
      <p:ext uri="{BB962C8B-B14F-4D97-AF65-F5344CB8AC3E}">
        <p14:creationId xmlns:p14="http://schemas.microsoft.com/office/powerpoint/2010/main" val="1326081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F5 Rethink 16x9 - Enterprise CONFIDENTIAL">
  <a:themeElements>
    <a:clrScheme name="F5 Rethink Colors">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A8B400"/>
      </a:accent6>
      <a:hlink>
        <a:srgbClr val="B2541A"/>
      </a:hlink>
      <a:folHlink>
        <a:srgbClr val="B2541A"/>
      </a:folHlink>
    </a:clrScheme>
    <a:fontScheme name="F5 Rethink Font">
      <a:majorFont>
        <a:latin typeface="Franklin Gothic Medium"/>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b="1" dirty="0">
            <a:effectLst>
              <a:outerShdw blurRad="25400" dist="25400" dir="2700000" algn="tl">
                <a:srgbClr val="000000">
                  <a:alpha val="0"/>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marL="0" indent="0">
          <a:buNone/>
          <a:defRPr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9eefbccd-488e-4029-b473-92487cbe84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870D73440A764B8164F60ED01145E6" ma:contentTypeVersion="1" ma:contentTypeDescription="Create a new document." ma:contentTypeScope="" ma:versionID="2450256c2b13109c07600f14ae375439">
  <xsd:schema xmlns:xsd="http://www.w3.org/2001/XMLSchema" xmlns:p="http://schemas.microsoft.com/office/2006/metadata/properties" xmlns:ns2="9eefbccd-488e-4029-b473-92487cbe84c4" targetNamespace="http://schemas.microsoft.com/office/2006/metadata/properties" ma:root="true" ma:fieldsID="37a9f9d7559efe63407d47489147c5bf" ns2:_="">
    <xsd:import namespace="9eefbccd-488e-4029-b473-92487cbe84c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9eefbccd-488e-4029-b473-92487cbe84c4"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DFB0055-ECCC-49FB-9C5E-E1A9F590CFB0}">
  <ds:schemaRefs>
    <ds:schemaRef ds:uri="http://schemas.microsoft.com/sharepoint/v3/contenttype/forms"/>
  </ds:schemaRefs>
</ds:datastoreItem>
</file>

<file path=customXml/itemProps2.xml><?xml version="1.0" encoding="utf-8"?>
<ds:datastoreItem xmlns:ds="http://schemas.openxmlformats.org/officeDocument/2006/customXml" ds:itemID="{0C8F22ED-ABD8-484E-A451-7E678F5A75CB}">
  <ds:schemaRefs>
    <ds:schemaRef ds:uri="http://schemas.microsoft.com/office/2006/documentManagement/types"/>
    <ds:schemaRef ds:uri="9eefbccd-488e-4029-b473-92487cbe84c4"/>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614D2E2-39BE-45E9-B953-2725C1DC5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fbccd-488e-4029-b473-92487cbe84c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79689</TotalTime>
  <Words>4197</Words>
  <Application>Microsoft Office PowerPoint</Application>
  <PresentationFormat>Custom</PresentationFormat>
  <Paragraphs>701</Paragraphs>
  <Slides>113</Slides>
  <Notes>49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113</vt:i4>
      </vt:variant>
    </vt:vector>
  </HeadingPairs>
  <TitlesOfParts>
    <vt:vector size="124" baseType="lpstr">
      <vt:lpstr>ＭＳ Ｐゴシック</vt:lpstr>
      <vt:lpstr>Arial</vt:lpstr>
      <vt:lpstr>Calibri</vt:lpstr>
      <vt:lpstr>Franklin Gothic Book</vt:lpstr>
      <vt:lpstr>Franklin Gothic Medium</vt:lpstr>
      <vt:lpstr>Gadugi</vt:lpstr>
      <vt:lpstr>Gill Sans</vt:lpstr>
      <vt:lpstr>Times New Roman</vt:lpstr>
      <vt:lpstr>ヒラギノ角ゴ ProN W3</vt:lpstr>
      <vt:lpstr>blank</vt:lpstr>
      <vt:lpstr>F5 Rethink 16x9 - Enterprise CONFIDENTIAL</vt:lpstr>
      <vt:lpstr>F5 Sacramento UserGroup Logging &amp; Monitoring</vt:lpstr>
      <vt:lpstr>PowerPoint Presentation</vt:lpstr>
      <vt:lpstr>PowerPoint Presentation</vt:lpstr>
      <vt:lpstr>PowerPoint Presentation</vt:lpstr>
      <vt:lpstr>PowerPoint Presentation</vt:lpstr>
      <vt:lpstr>PowerPoint Presentation</vt:lpstr>
      <vt:lpstr>Full-Proxy Architecture – Logging Up &amp; Down the Stack</vt:lpstr>
      <vt:lpstr>Client Information Logging</vt:lpstr>
      <vt:lpstr>Traffic Content Logging</vt:lpstr>
      <vt:lpstr>App Information Logging</vt:lpstr>
      <vt:lpstr>BIG-IP Logging Overview</vt:lpstr>
      <vt:lpstr>Logging: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Logging: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Logging: Module</vt:lpstr>
      <vt:lpstr>Analytics Modules Analytics, Visibility &amp; Reporting (APM)</vt:lpstr>
      <vt:lpstr>PowerPoint Presentation</vt:lpstr>
      <vt:lpstr>PowerPoint Presentation</vt:lpstr>
      <vt:lpstr>PowerPoint Presentation</vt:lpstr>
      <vt:lpstr>PowerPoint Presentation</vt:lpstr>
      <vt:lpstr>PowerPoint Presentation</vt:lpstr>
      <vt:lpstr>Application Analytics</vt:lpstr>
      <vt:lpstr>PowerPoint Presentation</vt:lpstr>
      <vt:lpstr>Geo-Location Visibility at Network and Application Level</vt:lpstr>
      <vt:lpstr>Tracking Clients – User Agent, Client IP, Geography</vt:lpstr>
      <vt:lpstr>Response Code Checking</vt:lpstr>
      <vt:lpstr>Is it the Application or the Network that is Slow? Tracking Server Latency</vt:lpstr>
      <vt:lpstr>How is Load Balancing Performing within the Pool?</vt:lpstr>
      <vt:lpstr>Security Modules – General </vt:lpstr>
      <vt:lpstr>Unique Logging per Application w/Per Virtual Server Logging</vt:lpstr>
      <vt:lpstr>Choose What Fields Get Logged at Protocol or Network Level</vt:lpstr>
      <vt:lpstr>Security Modules Advanced Firewall Manager (AFM)</vt:lpstr>
      <vt:lpstr>Network Firewall Granular Logging – Per ACL</vt:lpstr>
      <vt:lpstr>Network Firewall Visibility</vt:lpstr>
      <vt:lpstr>AFM: Stateless DoS Detection &amp; Mitigation L2-L4 stateless dos vectors</vt:lpstr>
      <vt:lpstr>Network DoS Event Logs</vt:lpstr>
      <vt:lpstr>Network Level DoS Visibility</vt:lpstr>
      <vt:lpstr>HTTP Transaction Capture Logging</vt:lpstr>
      <vt:lpstr>Security Modules Application Security Manager (ASM)</vt:lpstr>
      <vt:lpstr>ASM Captured Transaction Detail</vt:lpstr>
      <vt:lpstr>ASM Enhanced visibility and analysis</vt:lpstr>
      <vt:lpstr>Detailed Logging with Actionable Reports Application Level Visibility</vt:lpstr>
      <vt:lpstr>Application Layer Attack Expert System</vt:lpstr>
      <vt:lpstr>Application Attack Violation Ratings </vt:lpstr>
      <vt:lpstr>How Do You Detect Attacks that Are Legitimate Traffic?  “Heavy URL” - URL Latencies</vt:lpstr>
      <vt:lpstr>Application Layer Security Charts Scheduler</vt:lpstr>
      <vt:lpstr>Application Layer Security Charts Scheduler </vt:lpstr>
      <vt:lpstr>Exporting ASM Widgets</vt:lpstr>
      <vt:lpstr>Security Modules Access Policy Manager (APM)</vt:lpstr>
      <vt:lpstr>View All Access Sessions</vt:lpstr>
      <vt:lpstr>View Details by Access Session</vt:lpstr>
      <vt:lpstr>View Individual Session Variables</vt:lpstr>
      <vt:lpstr>Other Modules BIG-IP DNS (Domain Name Services)</vt:lpstr>
      <vt:lpstr>DNS Metrics</vt:lpstr>
      <vt:lpstr>Visualize Your DNS Deliver with Analytics</vt:lpstr>
      <vt:lpstr>DNS Visibility – Client, Record Type, Domain Name etc..</vt:lpstr>
      <vt:lpstr>Detailed High Speed Logging and Overview Statistics</vt:lpstr>
      <vt:lpstr>DNS Traffic Statistics</vt:lpstr>
      <vt:lpstr>Logging: Remote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of 3rd Party Analytics/Monitoring Solutions for BIG-IP</vt:lpstr>
      <vt:lpstr>Guided Deployments</vt:lpstr>
      <vt:lpstr>Device Overview</vt:lpstr>
      <vt:lpstr>Network Security</vt:lpstr>
      <vt:lpstr>Home Screen – Key Alerts</vt:lpstr>
      <vt:lpstr>Splunk Reporting for WAF</vt:lpstr>
      <vt:lpstr>Splunk Reporting for User Access</vt:lpstr>
      <vt:lpstr>Logging: BIG-IQ</vt:lpstr>
      <vt:lpstr>BIG-IQ Security – Centralized Access to ASM Violation Data</vt:lpstr>
      <vt:lpstr>Centralized Firewall Management &amp; Visibility w/ BIG-IQ</vt:lpstr>
      <vt:lpstr>Centralized Firewall Management &amp; Visibility w/ BIG-IQ</vt:lpstr>
      <vt:lpstr>Centralized Firewall Management &amp; Visibility w/ BIG-IQ</vt:lpstr>
      <vt:lpstr>WAF/L7 DDoS Management &amp; Visibility w/ BIG-IQ</vt:lpstr>
      <vt:lpstr>WAF/L7 DDoS Management &amp; Visibility w/ BIG-IQ</vt:lpstr>
      <vt:lpstr>WAF/L7 DDoS Management &amp; Visibility w/ BIG-IQ</vt:lpstr>
      <vt:lpstr>Future WAF/L7 DDoS Management &amp; Visibility w/ BIG-IQ</vt:lpstr>
      <vt:lpstr>BIG-IQ Access Overview</vt:lpstr>
      <vt:lpstr>Centralized Management: APM Device Grouping</vt:lpstr>
      <vt:lpstr>Centralized Management: APM Configuration Management</vt:lpstr>
      <vt:lpstr>Reporting and Logging: Access Session Reports and Dashboards </vt:lpstr>
      <vt:lpstr>Reporting and Logging: Centralized Logs; Taking Actions</vt:lpstr>
      <vt:lpstr>Addressing Analytics Challenges with SSL Visibility</vt:lpstr>
      <vt:lpstr>SSL Visibility</vt:lpstr>
      <vt:lpstr>SSL Visibility Solution Overview</vt:lpstr>
      <vt:lpstr>Perfect Forward Secrecy Sidebar: Security Design Implications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 Tran</dc:creator>
  <cp:lastModifiedBy>Chas Lesley</cp:lastModifiedBy>
  <cp:revision>720</cp:revision>
  <dcterms:created xsi:type="dcterms:W3CDTF">2014-01-10T16:41:23Z</dcterms:created>
  <dcterms:modified xsi:type="dcterms:W3CDTF">2017-05-01T17:27:51Z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0x010100FF870D73440A764B8164F60ED01145E6</vt:lpwstr>
  </property>
  <property fmtid="{D5CDD505-2E9C-101B-9397-08002B2CF9AE}" pid="3" name="Jive_VersionGuid">
    <vt:lpwstr>1194a2c5-0671-4225-84c9-756272055db4</vt:lpwstr>
  </property>
  <property fmtid="{D5CDD505-2E9C-101B-9397-08002B2CF9AE}" pid="4" name="Offisync_UniqueId">
    <vt:lpwstr>34745</vt:lpwstr>
  </property>
  <property fmtid="{D5CDD505-2E9C-101B-9397-08002B2CF9AE}" pid="5" name="Jive_LatestUserAccountName">
    <vt:lpwstr>clesley</vt:lpwstr>
  </property>
  <property fmtid="{D5CDD505-2E9C-101B-9397-08002B2CF9AE}" pid="6" name="Offisync_UpdateToken">
    <vt:lpwstr>1</vt:lpwstr>
  </property>
  <property fmtid="{D5CDD505-2E9C-101B-9397-08002B2CF9AE}" pid="7" name="Offisync_ServerID">
    <vt:lpwstr>a7ce21b1-b0ad-4a12-a7c7-82490448801f</vt:lpwstr>
  </property>
  <property fmtid="{D5CDD505-2E9C-101B-9397-08002B2CF9AE}" pid="8" name="Offisync_ProviderInitializationData">
    <vt:lpwstr>https://hive.f5.com</vt:lpwstr>
  </property>
</Properties>
</file>