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12.jpg" ContentType="image/gif"/>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819" r:id="rId5"/>
  </p:sldMasterIdLst>
  <p:notesMasterIdLst>
    <p:notesMasterId r:id="rId57"/>
  </p:notesMasterIdLst>
  <p:handoutMasterIdLst>
    <p:handoutMasterId r:id="rId58"/>
  </p:handoutMasterIdLst>
  <p:sldIdLst>
    <p:sldId id="1109" r:id="rId6"/>
    <p:sldId id="1073" r:id="rId7"/>
    <p:sldId id="1140" r:id="rId8"/>
    <p:sldId id="1141" r:id="rId9"/>
    <p:sldId id="1101" r:id="rId10"/>
    <p:sldId id="1105" r:id="rId11"/>
    <p:sldId id="382" r:id="rId12"/>
    <p:sldId id="379" r:id="rId13"/>
    <p:sldId id="404" r:id="rId14"/>
    <p:sldId id="383" r:id="rId15"/>
    <p:sldId id="384" r:id="rId16"/>
    <p:sldId id="377" r:id="rId17"/>
    <p:sldId id="1142" r:id="rId18"/>
    <p:sldId id="374" r:id="rId19"/>
    <p:sldId id="1169" r:id="rId20"/>
    <p:sldId id="1171" r:id="rId21"/>
    <p:sldId id="1172" r:id="rId22"/>
    <p:sldId id="1173" r:id="rId23"/>
    <p:sldId id="1174" r:id="rId24"/>
    <p:sldId id="389" r:id="rId25"/>
    <p:sldId id="390" r:id="rId26"/>
    <p:sldId id="366" r:id="rId27"/>
    <p:sldId id="393" r:id="rId28"/>
    <p:sldId id="1145" r:id="rId29"/>
    <p:sldId id="1167" r:id="rId30"/>
    <p:sldId id="1146" r:id="rId31"/>
    <p:sldId id="1147" r:id="rId32"/>
    <p:sldId id="1143" r:id="rId33"/>
    <p:sldId id="1155" r:id="rId34"/>
    <p:sldId id="1160" r:id="rId35"/>
    <p:sldId id="1156" r:id="rId36"/>
    <p:sldId id="1159" r:id="rId37"/>
    <p:sldId id="1157" r:id="rId38"/>
    <p:sldId id="1158" r:id="rId39"/>
    <p:sldId id="1144" r:id="rId40"/>
    <p:sldId id="1168" r:id="rId41"/>
    <p:sldId id="1162" r:id="rId42"/>
    <p:sldId id="1163" r:id="rId43"/>
    <p:sldId id="1164" r:id="rId44"/>
    <p:sldId id="1165" r:id="rId45"/>
    <p:sldId id="1166" r:id="rId46"/>
    <p:sldId id="1149" r:id="rId47"/>
    <p:sldId id="1161" r:id="rId48"/>
    <p:sldId id="1150" r:id="rId49"/>
    <p:sldId id="1151" r:id="rId50"/>
    <p:sldId id="1152" r:id="rId51"/>
    <p:sldId id="1153" r:id="rId52"/>
    <p:sldId id="1154" r:id="rId53"/>
    <p:sldId id="952" r:id="rId54"/>
    <p:sldId id="1065" r:id="rId55"/>
    <p:sldId id="110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5-Corporate-Template-Dark" id="{1A541065-8A76-194D-9217-B20A08F697F7}">
          <p14:sldIdLst>
            <p14:sldId id="1109"/>
            <p14:sldId id="1073"/>
            <p14:sldId id="1140"/>
            <p14:sldId id="1141"/>
            <p14:sldId id="1101"/>
            <p14:sldId id="1105"/>
            <p14:sldId id="382"/>
            <p14:sldId id="379"/>
            <p14:sldId id="404"/>
            <p14:sldId id="383"/>
            <p14:sldId id="384"/>
            <p14:sldId id="377"/>
            <p14:sldId id="1142"/>
            <p14:sldId id="374"/>
            <p14:sldId id="1169"/>
            <p14:sldId id="1171"/>
            <p14:sldId id="1172"/>
            <p14:sldId id="1173"/>
            <p14:sldId id="1174"/>
            <p14:sldId id="389"/>
            <p14:sldId id="390"/>
            <p14:sldId id="366"/>
            <p14:sldId id="393"/>
            <p14:sldId id="1145"/>
            <p14:sldId id="1167"/>
            <p14:sldId id="1146"/>
            <p14:sldId id="1147"/>
            <p14:sldId id="1143"/>
            <p14:sldId id="1155"/>
            <p14:sldId id="1160"/>
            <p14:sldId id="1156"/>
            <p14:sldId id="1159"/>
            <p14:sldId id="1157"/>
            <p14:sldId id="1158"/>
            <p14:sldId id="1144"/>
            <p14:sldId id="1168"/>
            <p14:sldId id="1162"/>
            <p14:sldId id="1163"/>
            <p14:sldId id="1164"/>
            <p14:sldId id="1165"/>
            <p14:sldId id="1166"/>
            <p14:sldId id="1149"/>
            <p14:sldId id="1161"/>
            <p14:sldId id="1150"/>
            <p14:sldId id="1151"/>
            <p14:sldId id="1152"/>
            <p14:sldId id="1153"/>
            <p14:sldId id="1154"/>
            <p14:sldId id="952"/>
            <p14:sldId id="1065"/>
            <p14:sldId id="11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ague" initials="JL"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EE7674"/>
    <a:srgbClr val="FFFFFF"/>
    <a:srgbClr val="EE393A"/>
    <a:srgbClr val="DA1F1E"/>
    <a:srgbClr val="323B46"/>
    <a:srgbClr val="ECEDEF"/>
    <a:srgbClr val="E55D5B"/>
    <a:srgbClr val="DAD3C9"/>
    <a:srgbClr val="D7D9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4C1A8A3-306A-4EB7-A6B1-4F7E0EB9C5D6}">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02" autoAdjust="0"/>
    <p:restoredTop sz="96271" autoAdjust="0"/>
  </p:normalViewPr>
  <p:slideViewPr>
    <p:cSldViewPr snapToGrid="0" showGuides="1">
      <p:cViewPr varScale="1">
        <p:scale>
          <a:sx n="104" d="100"/>
          <a:sy n="104" d="100"/>
        </p:scale>
        <p:origin x="132" y="576"/>
      </p:cViewPr>
      <p:guideLst/>
    </p:cSldViewPr>
  </p:slideViewPr>
  <p:outlineViewPr>
    <p:cViewPr>
      <p:scale>
        <a:sx n="33" d="100"/>
        <a:sy n="33" d="100"/>
      </p:scale>
      <p:origin x="0" y="-2448"/>
    </p:cViewPr>
  </p:outlineViewPr>
  <p:notesTextViewPr>
    <p:cViewPr>
      <p:scale>
        <a:sx n="3" d="2"/>
        <a:sy n="3" d="2"/>
      </p:scale>
      <p:origin x="0" y="0"/>
    </p:cViewPr>
  </p:notesTextViewPr>
  <p:sorterViewPr>
    <p:cViewPr>
      <p:scale>
        <a:sx n="63" d="100"/>
        <a:sy n="63" d="100"/>
      </p:scale>
      <p:origin x="0" y="-1512"/>
    </p:cViewPr>
  </p:sorterViewPr>
  <p:notesViewPr>
    <p:cSldViewPr snapToGrid="0" showGuides="1">
      <p:cViewPr varScale="1">
        <p:scale>
          <a:sx n="88" d="100"/>
          <a:sy n="88" d="100"/>
        </p:scale>
        <p:origin x="387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F5 Networks</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DCCD72-8AE1-4C05-9C5F-14F19EA16EE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8875643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6CB99C2-7E86-4181-A534-A867C620D293}" type="datetimeFigureOut">
              <a:rPr lang="en-US" smtClean="0"/>
              <a:pPr/>
              <a:t>3/4/2019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r>
              <a:rPr lang="en-US" dirty="0"/>
              <a:t>© F5 Networks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BA17A2C-01D8-4C3B-BAC4-10BA82BB3F55}" type="slidenum">
              <a:rPr lang="en-US" smtClean="0"/>
              <a:pPr/>
              <a:t>‹#›</a:t>
            </a:fld>
            <a:endParaRPr lang="en-US" dirty="0"/>
          </a:p>
        </p:txBody>
      </p:sp>
    </p:spTree>
    <p:extLst>
      <p:ext uri="{BB962C8B-B14F-4D97-AF65-F5344CB8AC3E}">
        <p14:creationId xmlns:p14="http://schemas.microsoft.com/office/powerpoint/2010/main" val="89323012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dirty="0"/>
              <a:t>© F5 Networks</a:t>
            </a:r>
          </a:p>
        </p:txBody>
      </p:sp>
      <p:sp>
        <p:nvSpPr>
          <p:cNvPr id="5" name="Slide Number Placeholder 4"/>
          <p:cNvSpPr>
            <a:spLocks noGrp="1"/>
          </p:cNvSpPr>
          <p:nvPr>
            <p:ph type="sldNum" sz="quarter" idx="11"/>
          </p:nvPr>
        </p:nvSpPr>
        <p:spPr/>
        <p:txBody>
          <a:bodyPr/>
          <a:lstStyle/>
          <a:p>
            <a:fld id="{8BA17A2C-01D8-4C3B-BAC4-10BA82BB3F55}" type="slidenum">
              <a:rPr lang="en-US" smtClean="0"/>
              <a:pPr/>
              <a:t>1</a:t>
            </a:fld>
            <a:endParaRPr lang="en-US" dirty="0"/>
          </a:p>
        </p:txBody>
      </p:sp>
    </p:spTree>
    <p:extLst>
      <p:ext uri="{BB962C8B-B14F-4D97-AF65-F5344CB8AC3E}">
        <p14:creationId xmlns:p14="http://schemas.microsoft.com/office/powerpoint/2010/main" val="1735727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a:t>https://support.f5.com/kb/en-us/solutions/public/13000/600/sol13637.html</a:t>
            </a:r>
          </a:p>
          <a:p>
            <a:endParaRPr lang="en-US" dirty="0"/>
          </a:p>
        </p:txBody>
      </p:sp>
      <p:sp>
        <p:nvSpPr>
          <p:cNvPr id="4" name="Slide Number Placeholder 3"/>
          <p:cNvSpPr>
            <a:spLocks noGrp="1"/>
          </p:cNvSpPr>
          <p:nvPr>
            <p:ph type="sldNum" sz="quarter" idx="10"/>
          </p:nvPr>
        </p:nvSpPr>
        <p:spPr/>
        <p:txBody>
          <a:bodyPr/>
          <a:lstStyle/>
          <a:p>
            <a:fld id="{FB8940FA-62FF-466F-A347-F5150B1CFB99}" type="slidenum">
              <a:rPr lang="en-US" smtClean="0"/>
              <a:t>12</a:t>
            </a:fld>
            <a:endParaRPr lang="en-US"/>
          </a:p>
        </p:txBody>
      </p:sp>
    </p:spTree>
    <p:extLst>
      <p:ext uri="{BB962C8B-B14F-4D97-AF65-F5344CB8AC3E}">
        <p14:creationId xmlns:p14="http://schemas.microsoft.com/office/powerpoint/2010/main" val="269849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https://support.f5.com/kb/en-us/solutions/public/13000/600/sol13637.html</a:t>
            </a:r>
          </a:p>
        </p:txBody>
      </p:sp>
      <p:sp>
        <p:nvSpPr>
          <p:cNvPr id="4" name="Slide Number Placeholder 3"/>
          <p:cNvSpPr>
            <a:spLocks noGrp="1"/>
          </p:cNvSpPr>
          <p:nvPr>
            <p:ph type="sldNum" sz="quarter" idx="10"/>
          </p:nvPr>
        </p:nvSpPr>
        <p:spPr/>
        <p:txBody>
          <a:bodyPr/>
          <a:lstStyle/>
          <a:p>
            <a:fld id="{FB8940FA-62FF-466F-A347-F5150B1CFB99}" type="slidenum">
              <a:rPr lang="en-US" smtClean="0"/>
              <a:t>13</a:t>
            </a:fld>
            <a:endParaRPr lang="en-US"/>
          </a:p>
        </p:txBody>
      </p:sp>
    </p:spTree>
    <p:extLst>
      <p:ext uri="{BB962C8B-B14F-4D97-AF65-F5344CB8AC3E}">
        <p14:creationId xmlns:p14="http://schemas.microsoft.com/office/powerpoint/2010/main" val="2755898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https://support.f5.com/kb/en-us/solutions/public/13000/600/sol13637.html</a:t>
            </a:r>
          </a:p>
        </p:txBody>
      </p:sp>
      <p:sp>
        <p:nvSpPr>
          <p:cNvPr id="4" name="Slide Number Placeholder 3"/>
          <p:cNvSpPr>
            <a:spLocks noGrp="1"/>
          </p:cNvSpPr>
          <p:nvPr>
            <p:ph type="sldNum" sz="quarter" idx="10"/>
          </p:nvPr>
        </p:nvSpPr>
        <p:spPr/>
        <p:txBody>
          <a:bodyPr/>
          <a:lstStyle/>
          <a:p>
            <a:fld id="{FB8940FA-62FF-466F-A347-F5150B1CFB99}" type="slidenum">
              <a:rPr lang="en-US" smtClean="0"/>
              <a:t>14</a:t>
            </a:fld>
            <a:endParaRPr lang="en-US"/>
          </a:p>
        </p:txBody>
      </p:sp>
    </p:spTree>
    <p:extLst>
      <p:ext uri="{BB962C8B-B14F-4D97-AF65-F5344CB8AC3E}">
        <p14:creationId xmlns:p14="http://schemas.microsoft.com/office/powerpoint/2010/main" val="3070151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8940FA-62FF-466F-A347-F5150B1CFB99}" type="slidenum">
              <a:rPr lang="en-US" smtClean="0"/>
              <a:t>20</a:t>
            </a:fld>
            <a:endParaRPr lang="en-US"/>
          </a:p>
        </p:txBody>
      </p:sp>
    </p:spTree>
    <p:extLst>
      <p:ext uri="{BB962C8B-B14F-4D97-AF65-F5344CB8AC3E}">
        <p14:creationId xmlns:p14="http://schemas.microsoft.com/office/powerpoint/2010/main" val="180830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8940FA-62FF-466F-A347-F5150B1CFB99}" type="slidenum">
              <a:rPr lang="en-US" smtClean="0"/>
              <a:t>21</a:t>
            </a:fld>
            <a:endParaRPr lang="en-US"/>
          </a:p>
        </p:txBody>
      </p:sp>
    </p:spTree>
    <p:extLst>
      <p:ext uri="{BB962C8B-B14F-4D97-AF65-F5344CB8AC3E}">
        <p14:creationId xmlns:p14="http://schemas.microsoft.com/office/powerpoint/2010/main" val="4154410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https://devcentral.f5.com/wiki/AdvDesignConfig.F5WiresharkPlugin.ashx</a:t>
            </a:r>
          </a:p>
          <a:p>
            <a:endParaRPr lang="en-US" dirty="0"/>
          </a:p>
          <a:p>
            <a:r>
              <a:rPr lang="en-US" b="1" dirty="0"/>
              <a:t>Description</a:t>
            </a:r>
          </a:p>
          <a:p>
            <a:r>
              <a:rPr lang="en-US" dirty="0"/>
              <a:t>This plugin decodes the various additional diagnostic data that is encoded on </a:t>
            </a:r>
            <a:r>
              <a:rPr lang="en-US" dirty="0" err="1"/>
              <a:t>tcpdump</a:t>
            </a:r>
            <a:r>
              <a:rPr lang="en-US" dirty="0"/>
              <a:t> captures. Most of this information will be useful primarily to F5 support personnel, but this plugin is provided for the convenience and utility of our customer base. If there are not binaries supplied for your operating system, then installation will require an environment capable of compiling the Wireshark package.</a:t>
            </a:r>
            <a:br>
              <a:rPr lang="en-US" dirty="0"/>
            </a:br>
            <a:br>
              <a:rPr lang="en-US" dirty="0"/>
            </a:br>
            <a:r>
              <a:rPr lang="en-US" dirty="0"/>
              <a:t>Extract this package within the Wireshark source directory. The package contains a README.F5ETHTRAILER file with installation instructions.</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FB8940FA-62FF-466F-A347-F5150B1CFB99}" type="slidenum">
              <a:rPr lang="en-US" smtClean="0"/>
              <a:t>22</a:t>
            </a:fld>
            <a:endParaRPr lang="en-US"/>
          </a:p>
        </p:txBody>
      </p:sp>
    </p:spTree>
    <p:extLst>
      <p:ext uri="{BB962C8B-B14F-4D97-AF65-F5344CB8AC3E}">
        <p14:creationId xmlns:p14="http://schemas.microsoft.com/office/powerpoint/2010/main" val="3122500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dirty="0"/>
              <a:t>© F5 Networks</a:t>
            </a:r>
          </a:p>
        </p:txBody>
      </p:sp>
      <p:sp>
        <p:nvSpPr>
          <p:cNvPr id="5" name="Slide Number Placeholder 4"/>
          <p:cNvSpPr>
            <a:spLocks noGrp="1"/>
          </p:cNvSpPr>
          <p:nvPr>
            <p:ph type="sldNum" sz="quarter" idx="11"/>
          </p:nvPr>
        </p:nvSpPr>
        <p:spPr/>
        <p:txBody>
          <a:bodyPr/>
          <a:lstStyle/>
          <a:p>
            <a:fld id="{8BA17A2C-01D8-4C3B-BAC4-10BA82BB3F55}" type="slidenum">
              <a:rPr lang="en-US" smtClean="0"/>
              <a:pPr/>
              <a:t>49</a:t>
            </a:fld>
            <a:endParaRPr lang="en-US" dirty="0"/>
          </a:p>
        </p:txBody>
      </p:sp>
    </p:spTree>
    <p:extLst>
      <p:ext uri="{BB962C8B-B14F-4D97-AF65-F5344CB8AC3E}">
        <p14:creationId xmlns:p14="http://schemas.microsoft.com/office/powerpoint/2010/main" val="65976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dirty="0"/>
              <a:t>© F5 Networks</a:t>
            </a:r>
          </a:p>
        </p:txBody>
      </p:sp>
      <p:sp>
        <p:nvSpPr>
          <p:cNvPr id="5" name="Slide Number Placeholder 4"/>
          <p:cNvSpPr>
            <a:spLocks noGrp="1"/>
          </p:cNvSpPr>
          <p:nvPr>
            <p:ph type="sldNum" sz="quarter" idx="11"/>
          </p:nvPr>
        </p:nvSpPr>
        <p:spPr/>
        <p:txBody>
          <a:bodyPr/>
          <a:lstStyle/>
          <a:p>
            <a:fld id="{8BA17A2C-01D8-4C3B-BAC4-10BA82BB3F55}" type="slidenum">
              <a:rPr lang="en-US" smtClean="0"/>
              <a:pPr/>
              <a:t>50</a:t>
            </a:fld>
            <a:endParaRPr lang="en-US" dirty="0"/>
          </a:p>
        </p:txBody>
      </p:sp>
    </p:spTree>
    <p:extLst>
      <p:ext uri="{BB962C8B-B14F-4D97-AF65-F5344CB8AC3E}">
        <p14:creationId xmlns:p14="http://schemas.microsoft.com/office/powerpoint/2010/main" val="281712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dirty="0"/>
              <a:t>© F5 Networks</a:t>
            </a:r>
          </a:p>
        </p:txBody>
      </p:sp>
      <p:sp>
        <p:nvSpPr>
          <p:cNvPr id="5" name="Slide Number Placeholder 4"/>
          <p:cNvSpPr>
            <a:spLocks noGrp="1"/>
          </p:cNvSpPr>
          <p:nvPr>
            <p:ph type="sldNum" sz="quarter" idx="11"/>
          </p:nvPr>
        </p:nvSpPr>
        <p:spPr/>
        <p:txBody>
          <a:bodyPr/>
          <a:lstStyle/>
          <a:p>
            <a:fld id="{8BA17A2C-01D8-4C3B-BAC4-10BA82BB3F55}" type="slidenum">
              <a:rPr lang="en-US" smtClean="0"/>
              <a:pPr/>
              <a:t>2</a:t>
            </a:fld>
            <a:endParaRPr lang="en-US" dirty="0"/>
          </a:p>
        </p:txBody>
      </p:sp>
    </p:spTree>
    <p:extLst>
      <p:ext uri="{BB962C8B-B14F-4D97-AF65-F5344CB8AC3E}">
        <p14:creationId xmlns:p14="http://schemas.microsoft.com/office/powerpoint/2010/main" val="4115116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dirty="0"/>
              <a:t>© F5 Networks</a:t>
            </a:r>
          </a:p>
        </p:txBody>
      </p:sp>
      <p:sp>
        <p:nvSpPr>
          <p:cNvPr id="5" name="Slide Number Placeholder 4"/>
          <p:cNvSpPr>
            <a:spLocks noGrp="1"/>
          </p:cNvSpPr>
          <p:nvPr>
            <p:ph type="sldNum" sz="quarter" idx="11"/>
          </p:nvPr>
        </p:nvSpPr>
        <p:spPr/>
        <p:txBody>
          <a:bodyPr/>
          <a:lstStyle/>
          <a:p>
            <a:fld id="{8BA17A2C-01D8-4C3B-BAC4-10BA82BB3F55}" type="slidenum">
              <a:rPr lang="en-US" smtClean="0"/>
              <a:pPr/>
              <a:t>5</a:t>
            </a:fld>
            <a:endParaRPr lang="en-US" dirty="0"/>
          </a:p>
        </p:txBody>
      </p:sp>
    </p:spTree>
    <p:extLst>
      <p:ext uri="{BB962C8B-B14F-4D97-AF65-F5344CB8AC3E}">
        <p14:creationId xmlns:p14="http://schemas.microsoft.com/office/powerpoint/2010/main" val="93008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dirty="0"/>
              <a:t>© F5 Networks</a:t>
            </a:r>
          </a:p>
        </p:txBody>
      </p:sp>
      <p:sp>
        <p:nvSpPr>
          <p:cNvPr id="5" name="Slide Number Placeholder 4"/>
          <p:cNvSpPr>
            <a:spLocks noGrp="1"/>
          </p:cNvSpPr>
          <p:nvPr>
            <p:ph type="sldNum" sz="quarter" idx="11"/>
          </p:nvPr>
        </p:nvSpPr>
        <p:spPr/>
        <p:txBody>
          <a:bodyPr/>
          <a:lstStyle/>
          <a:p>
            <a:fld id="{8BA17A2C-01D8-4C3B-BAC4-10BA82BB3F55}" type="slidenum">
              <a:rPr lang="en-US" smtClean="0"/>
              <a:pPr/>
              <a:t>6</a:t>
            </a:fld>
            <a:endParaRPr lang="en-US" dirty="0"/>
          </a:p>
        </p:txBody>
      </p:sp>
    </p:spTree>
    <p:extLst>
      <p:ext uri="{BB962C8B-B14F-4D97-AF65-F5344CB8AC3E}">
        <p14:creationId xmlns:p14="http://schemas.microsoft.com/office/powerpoint/2010/main" val="3691170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8940FA-62FF-466F-A347-F5150B1CFB99}" type="slidenum">
              <a:rPr lang="en-US" smtClean="0"/>
              <a:t>7</a:t>
            </a:fld>
            <a:endParaRPr lang="en-US"/>
          </a:p>
        </p:txBody>
      </p:sp>
    </p:spTree>
    <p:extLst>
      <p:ext uri="{BB962C8B-B14F-4D97-AF65-F5344CB8AC3E}">
        <p14:creationId xmlns:p14="http://schemas.microsoft.com/office/powerpoint/2010/main" val="1642859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Card Control Processor (SCCP)</a:t>
            </a:r>
          </a:p>
          <a:p>
            <a:r>
              <a:rPr lang="en-US" dirty="0"/>
              <a:t>Always-On Management (AOM) </a:t>
            </a:r>
          </a:p>
          <a:p>
            <a:pPr defTabSz="966612"/>
            <a:r>
              <a:rPr lang="en-US" dirty="0"/>
              <a:t>https://support.f5.com/kb/en-us/solutions/public/6000/500/sol6546.html</a:t>
            </a:r>
          </a:p>
          <a:p>
            <a:endParaRPr lang="en-US" dirty="0"/>
          </a:p>
        </p:txBody>
      </p:sp>
      <p:sp>
        <p:nvSpPr>
          <p:cNvPr id="4" name="Slide Number Placeholder 3"/>
          <p:cNvSpPr>
            <a:spLocks noGrp="1"/>
          </p:cNvSpPr>
          <p:nvPr>
            <p:ph type="sldNum" sz="quarter" idx="10"/>
          </p:nvPr>
        </p:nvSpPr>
        <p:spPr/>
        <p:txBody>
          <a:bodyPr/>
          <a:lstStyle/>
          <a:p>
            <a:fld id="{FB8940FA-62FF-466F-A347-F5150B1CFB99}" type="slidenum">
              <a:rPr lang="en-US" smtClean="0"/>
              <a:t>8</a:t>
            </a:fld>
            <a:endParaRPr lang="en-US"/>
          </a:p>
        </p:txBody>
      </p:sp>
    </p:spTree>
    <p:extLst>
      <p:ext uri="{BB962C8B-B14F-4D97-AF65-F5344CB8AC3E}">
        <p14:creationId xmlns:p14="http://schemas.microsoft.com/office/powerpoint/2010/main" val="1164537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8940FA-62FF-466F-A347-F5150B1CFB99}" type="slidenum">
              <a:rPr lang="en-US" smtClean="0"/>
              <a:t>9</a:t>
            </a:fld>
            <a:endParaRPr lang="en-US"/>
          </a:p>
        </p:txBody>
      </p:sp>
    </p:spTree>
    <p:extLst>
      <p:ext uri="{BB962C8B-B14F-4D97-AF65-F5344CB8AC3E}">
        <p14:creationId xmlns:p14="http://schemas.microsoft.com/office/powerpoint/2010/main" val="14019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8940FA-62FF-466F-A347-F5150B1CFB99}" type="slidenum">
              <a:rPr lang="en-US" smtClean="0"/>
              <a:t>10</a:t>
            </a:fld>
            <a:endParaRPr lang="en-US"/>
          </a:p>
        </p:txBody>
      </p:sp>
    </p:spTree>
    <p:extLst>
      <p:ext uri="{BB962C8B-B14F-4D97-AF65-F5344CB8AC3E}">
        <p14:creationId xmlns:p14="http://schemas.microsoft.com/office/powerpoint/2010/main" val="1572979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8940FA-62FF-466F-A347-F5150B1CFB99}" type="slidenum">
              <a:rPr lang="en-US" smtClean="0"/>
              <a:t>11</a:t>
            </a:fld>
            <a:endParaRPr lang="en-US"/>
          </a:p>
        </p:txBody>
      </p:sp>
    </p:spTree>
    <p:extLst>
      <p:ext uri="{BB962C8B-B14F-4D97-AF65-F5344CB8AC3E}">
        <p14:creationId xmlns:p14="http://schemas.microsoft.com/office/powerpoint/2010/main" val="2755202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6600" b="1" spc="-200" dirty="0">
                <a:solidFill>
                  <a:schemeClr val="bg2"/>
                </a:solidFill>
                <a:ea typeface="+mn-ea"/>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solidFill>
                  <a:schemeClr val="bg2"/>
                </a:soli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gs>
                    <a:gs pos="100000">
                      <a:schemeClr val="bg1"/>
                    </a:gs>
                  </a:gsLst>
                  <a:lin ang="5400000" scaled="1"/>
                </a:gradFill>
                <a:latin typeface="Arial" panose="020B0604020202020204" pitchFamily="34" charset="0"/>
                <a:cs typeface="Arial" panose="020B0604020202020204" pitchFamily="34" charset="0"/>
              </a:rPr>
              <a:t>PRESENTED BY:</a:t>
            </a:r>
          </a:p>
        </p:txBody>
      </p:sp>
      <p:grpSp>
        <p:nvGrpSpPr>
          <p:cNvPr id="13" name="Group 12"/>
          <p:cNvGrpSpPr/>
          <p:nvPr userDrawn="1"/>
        </p:nvGrpSpPr>
        <p:grpSpPr>
          <a:xfrm>
            <a:off x="8248650" y="6076951"/>
            <a:ext cx="3468688" cy="434975"/>
            <a:chOff x="8248650" y="6076951"/>
            <a:chExt cx="3468688" cy="434975"/>
          </a:xfrm>
        </p:grpSpPr>
        <p:sp>
          <p:nvSpPr>
            <p:cNvPr id="12" name="Oval 11"/>
            <p:cNvSpPr/>
            <p:nvPr userDrawn="1"/>
          </p:nvSpPr>
          <p:spPr>
            <a:xfrm>
              <a:off x="10566661" y="6099176"/>
              <a:ext cx="372360" cy="3723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5" name="AutoShape 3"/>
            <p:cNvSpPr>
              <a:spLocks noChangeAspect="1" noChangeArrowheads="1" noTextEdit="1"/>
            </p:cNvSpPr>
            <p:nvPr userDrawn="1"/>
          </p:nvSpPr>
          <p:spPr bwMode="white">
            <a:xfrm>
              <a:off x="8248650" y="6078538"/>
              <a:ext cx="3468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10093325" y="6080126"/>
              <a:ext cx="393700" cy="425450"/>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DA1F1E"/>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8248650" y="6213476"/>
              <a:ext cx="209550" cy="169863"/>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8485188"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8693150" y="6213476"/>
              <a:ext cx="158750" cy="169863"/>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8875713" y="6213476"/>
              <a:ext cx="157163" cy="169863"/>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9056688" y="6213476"/>
              <a:ext cx="122238" cy="169863"/>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9205913"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9396413" y="6213476"/>
              <a:ext cx="157163" cy="169863"/>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9578975"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9723438"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9858375" y="6210301"/>
              <a:ext cx="122238" cy="176213"/>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10529888" y="6076951"/>
              <a:ext cx="431800" cy="434975"/>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DA1F1E"/>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11053763"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11115675" y="6100763"/>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11217275" y="6099176"/>
              <a:ext cx="74613" cy="106363"/>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11304588" y="6100763"/>
              <a:ext cx="76200" cy="103188"/>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11398250"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11485563" y="6100763"/>
              <a:ext cx="69850" cy="103188"/>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11569700" y="6191251"/>
              <a:ext cx="14288"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11044238" y="6242051"/>
              <a:ext cx="73025" cy="104775"/>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11137900" y="6242051"/>
              <a:ext cx="96838" cy="103188"/>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11249025" y="6242051"/>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11358563" y="6242051"/>
              <a:ext cx="71438" cy="103188"/>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11441113" y="6242051"/>
              <a:ext cx="76200" cy="103188"/>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11534775" y="6242051"/>
              <a:ext cx="65088" cy="103188"/>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11622088" y="6242051"/>
              <a:ext cx="69850" cy="103188"/>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11703050" y="6334126"/>
              <a:ext cx="14288"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11044238" y="6383338"/>
              <a:ext cx="73025" cy="106363"/>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11120438" y="6384926"/>
              <a:ext cx="93663" cy="103188"/>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1122997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1131252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11399838" y="6384926"/>
              <a:ext cx="69850" cy="103188"/>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11482388" y="64754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userDrawn="1">
            <p:ph type="body" sz="quarter" idx="12" hasCustomPrompt="1"/>
          </p:nvPr>
        </p:nvSpPr>
        <p:spPr>
          <a:xfrm>
            <a:off x="304800" y="998779"/>
            <a:ext cx="4775200" cy="579437"/>
          </a:xfrm>
        </p:spPr>
        <p:txBody>
          <a:bodyPr/>
          <a:lstStyle>
            <a:lvl1pPr>
              <a:buNone/>
              <a:defRPr sz="1800" spc="-50" baseline="0">
                <a:gradFill>
                  <a:gsLst>
                    <a:gs pos="0">
                      <a:schemeClr val="bg1"/>
                    </a:gs>
                    <a:gs pos="100000">
                      <a:schemeClr val="bg1"/>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7272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955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7"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8"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
        <p:nvSpPr>
          <p:cNvPr id="6" name="Text Placeholder 5"/>
          <p:cNvSpPr>
            <a:spLocks noGrp="1"/>
          </p:cNvSpPr>
          <p:nvPr>
            <p:ph type="body" sz="quarter" idx="10"/>
          </p:nvPr>
        </p:nvSpPr>
        <p:spPr>
          <a:xfrm>
            <a:off x="304800" y="1219200"/>
            <a:ext cx="57150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1"/>
          </p:nvPr>
        </p:nvSpPr>
        <p:spPr>
          <a:xfrm>
            <a:off x="6019800" y="1219200"/>
            <a:ext cx="5867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293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160778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8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5"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6"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15003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Line Title and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399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Line 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778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5" name="Straight Connector 4"/>
          <p:cNvCxnSpPr/>
          <p:nvPr userDrawn="1"/>
        </p:nvCxnSpPr>
        <p:spPr>
          <a:xfrm>
            <a:off x="5695950" y="4062248"/>
            <a:ext cx="800100" cy="0"/>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5"/>
          <p:cNvSpPr>
            <a:spLocks noGrp="1"/>
          </p:cNvSpPr>
          <p:nvPr>
            <p:ph type="title" hasCustomPrompt="1"/>
          </p:nvPr>
        </p:nvSpPr>
        <p:spPr>
          <a:xfrm>
            <a:off x="1409700" y="2461074"/>
            <a:ext cx="9372600" cy="1371600"/>
          </a:xfrm>
        </p:spPr>
        <p:txBody>
          <a:bodyPr vert="horz" lIns="155448" tIns="155448" rIns="155448" bIns="155448" rtlCol="0" anchor="b" anchorCtr="0">
            <a:noAutofit/>
          </a:bodyPr>
          <a:lstStyle>
            <a:lvl1pPr algn="ctr">
              <a:defRPr lang="en-US" sz="6600" cap="all" spc="-200" baseline="0" smtClean="0">
                <a:latin typeface="+mn-lt"/>
                <a:ea typeface="+mn-ea"/>
              </a:defRPr>
            </a:lvl1pPr>
          </a:lstStyle>
          <a:p>
            <a:pPr marL="0" lvl="0" indent="0" algn="ctr">
              <a:spcBef>
                <a:spcPts val="1000"/>
              </a:spcBef>
              <a:buFontTx/>
            </a:pPr>
            <a:r>
              <a:rPr lang="en-US" dirty="0"/>
              <a:t>SECTION TITLE</a:t>
            </a:r>
          </a:p>
        </p:txBody>
      </p:sp>
    </p:spTree>
    <p:extLst>
      <p:ext uri="{BB962C8B-B14F-4D97-AF65-F5344CB8AC3E}">
        <p14:creationId xmlns:p14="http://schemas.microsoft.com/office/powerpoint/2010/main" val="408443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9700" y="2414016"/>
            <a:ext cx="9372600" cy="1371600"/>
          </a:xfrm>
        </p:spPr>
        <p:txBody>
          <a:bodyPr vert="horz" lIns="155448" tIns="155448" rIns="155448" bIns="155448" rtlCol="0">
            <a:noAutofit/>
          </a:bodyPr>
          <a:lstStyle>
            <a:lvl1pPr algn="ctr">
              <a:defRPr lang="en-US" sz="8000" spc="-200" baseline="0" dirty="0" smtClean="0">
                <a:latin typeface="+mn-lt"/>
                <a:ea typeface="+mn-ea"/>
              </a:defRPr>
            </a:lvl1pPr>
          </a:lstStyle>
          <a:p>
            <a:pPr marL="0" lvl="0" indent="0" algn="ctr">
              <a:spcBef>
                <a:spcPts val="1000"/>
              </a:spcBef>
              <a:buFontTx/>
            </a:pPr>
            <a:r>
              <a:rPr lang="en-US" dirty="0"/>
              <a:t>Thank You</a:t>
            </a:r>
          </a:p>
        </p:txBody>
      </p:sp>
      <p:cxnSp>
        <p:nvCxnSpPr>
          <p:cNvPr id="5" name="Straight Connector 4"/>
          <p:cNvCxnSpPr/>
          <p:nvPr userDrawn="1"/>
        </p:nvCxnSpPr>
        <p:spPr>
          <a:xfrm>
            <a:off x="569595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7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dar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1637" y="2669710"/>
            <a:ext cx="10034363" cy="978729"/>
          </a:xfrm>
          <a:noFill/>
        </p:spPr>
        <p:txBody>
          <a:bodyPr vert="horz" wrap="square" lIns="155448" tIns="155448" rIns="155448" bIns="155448" rtlCol="0" anchor="ctr" anchorCtr="0">
            <a:spAutoFit/>
          </a:bodyPr>
          <a:lstStyle>
            <a:lvl1pPr>
              <a:defRPr lang="en-US" sz="4800" spc="-200" dirty="0">
                <a:gradFill>
                  <a:gsLst>
                    <a:gs pos="38043">
                      <a:schemeClr val="tx1"/>
                    </a:gs>
                    <a:gs pos="70000">
                      <a:schemeClr val="tx1"/>
                    </a:gs>
                  </a:gsLst>
                  <a:lin ang="5400000" scaled="1"/>
                </a:gradFill>
                <a:ea typeface="+mn-ea"/>
              </a:defRPr>
            </a:lvl1pPr>
          </a:lstStyle>
          <a:p>
            <a:pPr marL="290513" lvl="0" indent="-290513"/>
            <a:r>
              <a:rPr lang="en-US" dirty="0"/>
              <a:t>“Click to edit Master quote slide.”</a:t>
            </a:r>
          </a:p>
        </p:txBody>
      </p:sp>
      <p:sp>
        <p:nvSpPr>
          <p:cNvPr id="52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52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270268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0349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light)">
    <p:bg>
      <p:bgRef idx="1001">
        <a:schemeClr val="bg1"/>
      </p:bgRef>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26087">
                      <a:schemeClr val="bg1">
                        <a:lumMod val="50000"/>
                      </a:schemeClr>
                    </a:gs>
                    <a:gs pos="69000">
                      <a:schemeClr val="bg1">
                        <a:lumMod val="50000"/>
                      </a:schemeClr>
                    </a:gs>
                  </a:gsLst>
                  <a:lin ang="5400000" scaled="1"/>
                </a:gradFill>
              </a:defRPr>
            </a:lvl1pPr>
          </a:lstStyle>
          <a:p>
            <a:r>
              <a:rPr lang="en-US" dirty="0"/>
              <a:t>©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26087">
                      <a:schemeClr val="bg1">
                        <a:lumMod val="50000"/>
                      </a:schemeClr>
                    </a:gs>
                    <a:gs pos="69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72713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Map (Large)">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pic>
        <p:nvPicPr>
          <p:cNvPr id="5" name="Picture 4"/>
          <p:cNvPicPr>
            <a:picLocks noChangeAspect="1"/>
          </p:cNvPicPr>
          <p:nvPr userDrawn="1"/>
        </p:nvPicPr>
        <p:blipFill>
          <a:blip r:embed="rId2">
            <a:lum bright="22000"/>
          </a:blip>
          <a:stretch>
            <a:fillRect/>
          </a:stretch>
        </p:blipFill>
        <p:spPr>
          <a:xfrm>
            <a:off x="0" y="484632"/>
            <a:ext cx="12192000" cy="5946832"/>
          </a:xfrm>
          <a:prstGeom prst="rect">
            <a:avLst/>
          </a:prstGeom>
        </p:spPr>
      </p:pic>
    </p:spTree>
    <p:extLst>
      <p:ext uri="{BB962C8B-B14F-4D97-AF65-F5344CB8AC3E}">
        <p14:creationId xmlns:p14="http://schemas.microsoft.com/office/powerpoint/2010/main" val="15412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5 Penultimate Slide (dar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3586" y="1998303"/>
            <a:ext cx="3384828" cy="2658194"/>
          </a:xfrm>
          <a:prstGeom prst="rect">
            <a:avLst/>
          </a:prstGeom>
        </p:spPr>
      </p:pic>
      <p:sp>
        <p:nvSpPr>
          <p:cNvPr id="9" name="AutoShape 4"/>
          <p:cNvSpPr>
            <a:spLocks noChangeAspect="1" noChangeArrowheads="1" noTextEdit="1"/>
          </p:cNvSpPr>
          <p:nvPr/>
        </p:nvSpPr>
        <p:spPr bwMode="auto">
          <a:xfrm>
            <a:off x="3076681" y="1600200"/>
            <a:ext cx="6035462" cy="3412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a:spLocks noChangeArrowheads="1"/>
          </p:cNvSpPr>
          <p:nvPr/>
        </p:nvSpPr>
        <p:spPr bwMode="auto">
          <a:xfrm>
            <a:off x="3076681" y="1600200"/>
            <a:ext cx="6035462" cy="341203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9662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5 End Slide (dark)">
    <p:spTree>
      <p:nvGrpSpPr>
        <p:cNvPr id="1" name=""/>
        <p:cNvGrpSpPr/>
        <p:nvPr/>
      </p:nvGrpSpPr>
      <p:grpSpPr>
        <a:xfrm>
          <a:off x="0" y="0"/>
          <a:ext cx="0" cy="0"/>
          <a:chOff x="0" y="0"/>
          <a:chExt cx="0" cy="0"/>
        </a:xfrm>
      </p:grpSpPr>
      <p:grpSp>
        <p:nvGrpSpPr>
          <p:cNvPr id="10" name="Group 9"/>
          <p:cNvGrpSpPr/>
          <p:nvPr userDrawn="1"/>
        </p:nvGrpSpPr>
        <p:grpSpPr bwMode="gray">
          <a:xfrm>
            <a:off x="4629083" y="1841637"/>
            <a:ext cx="2929156" cy="2929160"/>
            <a:chOff x="4864938" y="1600200"/>
            <a:chExt cx="2457445" cy="2457446"/>
          </a:xfrm>
        </p:grpSpPr>
        <p:sp>
          <p:nvSpPr>
            <p:cNvPr id="11" name="Rectangle 10"/>
            <p:cNvSpPr>
              <a:spLocks noChangeArrowheads="1"/>
            </p:cNvSpPr>
            <p:nvPr/>
          </p:nvSpPr>
          <p:spPr bwMode="gray">
            <a:xfrm>
              <a:off x="4864938" y="1600200"/>
              <a:ext cx="2457445" cy="245744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D6010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3" name="Freeform 12"/>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060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8219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6450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214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4111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11342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9048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6694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435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411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4902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0450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594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solidFill>
                  <a:schemeClr val="tx2"/>
                </a:soli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solidFill>
                  <a:schemeClr val="tx2"/>
                </a:soli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tx1"/>
                    </a:gs>
                    <a:gs pos="99000">
                      <a:schemeClr val="tx1"/>
                    </a:gs>
                  </a:gsLst>
                  <a:lin ang="5400000" scaled="1"/>
                </a:gradFill>
              </a:defRPr>
            </a:lvl1pPr>
          </a:lstStyle>
          <a:p>
            <a:pPr lvl="0"/>
            <a:r>
              <a:rPr lang="en-US" dirty="0"/>
              <a:t>Date Placeholder: Month, Day, Year</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gs>
                    <a:gs pos="99000">
                      <a:schemeClr val="tx1"/>
                    </a:gs>
                  </a:gsLst>
                  <a:lin ang="5400000" scaled="1"/>
                </a:gradFill>
                <a:latin typeface="Arial" panose="020B0604020202020204" pitchFamily="34" charset="0"/>
                <a:cs typeface="Arial" panose="020B0604020202020204" pitchFamily="34" charset="0"/>
              </a:rPr>
              <a:t>PRESENTED BY:</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55"/>
          <p:cNvGrpSpPr/>
          <p:nvPr userDrawn="1"/>
        </p:nvGrpSpPr>
        <p:grpSpPr>
          <a:xfrm>
            <a:off x="8248650" y="6076951"/>
            <a:ext cx="3468688" cy="434975"/>
            <a:chOff x="8248650" y="6076951"/>
            <a:chExt cx="3468688" cy="434975"/>
          </a:xfrm>
        </p:grpSpPr>
        <p:sp>
          <p:nvSpPr>
            <p:cNvPr id="57" name="Oval 56"/>
            <p:cNvSpPr/>
            <p:nvPr userDrawn="1"/>
          </p:nvSpPr>
          <p:spPr>
            <a:xfrm>
              <a:off x="10566661" y="6099176"/>
              <a:ext cx="372360" cy="372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58" name="AutoShape 3"/>
            <p:cNvSpPr>
              <a:spLocks noChangeAspect="1" noChangeArrowheads="1" noTextEdit="1"/>
            </p:cNvSpPr>
            <p:nvPr userDrawn="1"/>
          </p:nvSpPr>
          <p:spPr bwMode="white">
            <a:xfrm>
              <a:off x="8248650" y="6078538"/>
              <a:ext cx="3468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8"/>
            <p:cNvSpPr>
              <a:spLocks/>
            </p:cNvSpPr>
            <p:nvPr userDrawn="1"/>
          </p:nvSpPr>
          <p:spPr bwMode="white">
            <a:xfrm>
              <a:off x="10093325" y="6080126"/>
              <a:ext cx="393700" cy="425450"/>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DA1F1E"/>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9"/>
            <p:cNvSpPr>
              <a:spLocks/>
            </p:cNvSpPr>
            <p:nvPr userDrawn="1"/>
          </p:nvSpPr>
          <p:spPr bwMode="white">
            <a:xfrm>
              <a:off x="8248650" y="6213476"/>
              <a:ext cx="209550" cy="169863"/>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7"/>
            <p:cNvSpPr>
              <a:spLocks/>
            </p:cNvSpPr>
            <p:nvPr userDrawn="1"/>
          </p:nvSpPr>
          <p:spPr bwMode="white">
            <a:xfrm>
              <a:off x="8485188"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8"/>
            <p:cNvSpPr>
              <a:spLocks/>
            </p:cNvSpPr>
            <p:nvPr userDrawn="1"/>
          </p:nvSpPr>
          <p:spPr bwMode="white">
            <a:xfrm>
              <a:off x="8693150" y="6213476"/>
              <a:ext cx="158750" cy="169863"/>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9"/>
            <p:cNvSpPr>
              <a:spLocks noEditPoints="1"/>
            </p:cNvSpPr>
            <p:nvPr userDrawn="1"/>
          </p:nvSpPr>
          <p:spPr bwMode="white">
            <a:xfrm>
              <a:off x="8875713" y="6213476"/>
              <a:ext cx="157163" cy="169863"/>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0"/>
            <p:cNvSpPr>
              <a:spLocks/>
            </p:cNvSpPr>
            <p:nvPr userDrawn="1"/>
          </p:nvSpPr>
          <p:spPr bwMode="white">
            <a:xfrm>
              <a:off x="9056688" y="6213476"/>
              <a:ext cx="122238" cy="169863"/>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1"/>
            <p:cNvSpPr>
              <a:spLocks/>
            </p:cNvSpPr>
            <p:nvPr userDrawn="1"/>
          </p:nvSpPr>
          <p:spPr bwMode="white">
            <a:xfrm>
              <a:off x="9205913"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2"/>
            <p:cNvSpPr>
              <a:spLocks noEditPoints="1"/>
            </p:cNvSpPr>
            <p:nvPr userDrawn="1"/>
          </p:nvSpPr>
          <p:spPr bwMode="white">
            <a:xfrm>
              <a:off x="9396413" y="6213476"/>
              <a:ext cx="157163" cy="169863"/>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3"/>
            <p:cNvSpPr>
              <a:spLocks noEditPoints="1"/>
            </p:cNvSpPr>
            <p:nvPr userDrawn="1"/>
          </p:nvSpPr>
          <p:spPr bwMode="white">
            <a:xfrm>
              <a:off x="9578975"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4"/>
            <p:cNvSpPr>
              <a:spLocks noEditPoints="1"/>
            </p:cNvSpPr>
            <p:nvPr userDrawn="1"/>
          </p:nvSpPr>
          <p:spPr bwMode="white">
            <a:xfrm>
              <a:off x="9723438"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5"/>
            <p:cNvSpPr>
              <a:spLocks/>
            </p:cNvSpPr>
            <p:nvPr userDrawn="1"/>
          </p:nvSpPr>
          <p:spPr bwMode="white">
            <a:xfrm>
              <a:off x="9858375" y="6210301"/>
              <a:ext cx="122238" cy="176213"/>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6"/>
            <p:cNvSpPr>
              <a:spLocks noEditPoints="1"/>
            </p:cNvSpPr>
            <p:nvPr userDrawn="1"/>
          </p:nvSpPr>
          <p:spPr bwMode="white">
            <a:xfrm>
              <a:off x="10529888" y="6076951"/>
              <a:ext cx="431800" cy="434975"/>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DA1F1E"/>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7"/>
            <p:cNvSpPr>
              <a:spLocks/>
            </p:cNvSpPr>
            <p:nvPr userDrawn="1"/>
          </p:nvSpPr>
          <p:spPr bwMode="white">
            <a:xfrm>
              <a:off x="11053763"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8"/>
            <p:cNvSpPr>
              <a:spLocks noEditPoints="1"/>
            </p:cNvSpPr>
            <p:nvPr userDrawn="1"/>
          </p:nvSpPr>
          <p:spPr bwMode="white">
            <a:xfrm>
              <a:off x="11115675" y="6100763"/>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9"/>
            <p:cNvSpPr>
              <a:spLocks/>
            </p:cNvSpPr>
            <p:nvPr userDrawn="1"/>
          </p:nvSpPr>
          <p:spPr bwMode="white">
            <a:xfrm>
              <a:off x="11217275" y="6099176"/>
              <a:ext cx="74613" cy="106363"/>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0"/>
            <p:cNvSpPr>
              <a:spLocks/>
            </p:cNvSpPr>
            <p:nvPr userDrawn="1"/>
          </p:nvSpPr>
          <p:spPr bwMode="white">
            <a:xfrm>
              <a:off x="11304588" y="6100763"/>
              <a:ext cx="76200" cy="103188"/>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1"/>
            <p:cNvSpPr>
              <a:spLocks/>
            </p:cNvSpPr>
            <p:nvPr userDrawn="1"/>
          </p:nvSpPr>
          <p:spPr bwMode="white">
            <a:xfrm>
              <a:off x="11398250"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2"/>
            <p:cNvSpPr>
              <a:spLocks noEditPoints="1"/>
            </p:cNvSpPr>
            <p:nvPr userDrawn="1"/>
          </p:nvSpPr>
          <p:spPr bwMode="white">
            <a:xfrm>
              <a:off x="11485563" y="6100763"/>
              <a:ext cx="69850" cy="103188"/>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Oval 23"/>
            <p:cNvSpPr>
              <a:spLocks noChangeArrowheads="1"/>
            </p:cNvSpPr>
            <p:nvPr userDrawn="1"/>
          </p:nvSpPr>
          <p:spPr bwMode="white">
            <a:xfrm>
              <a:off x="11569700" y="6191251"/>
              <a:ext cx="14288"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4"/>
            <p:cNvSpPr>
              <a:spLocks/>
            </p:cNvSpPr>
            <p:nvPr userDrawn="1"/>
          </p:nvSpPr>
          <p:spPr bwMode="white">
            <a:xfrm>
              <a:off x="11044238" y="6242051"/>
              <a:ext cx="73025" cy="104775"/>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5"/>
            <p:cNvSpPr>
              <a:spLocks/>
            </p:cNvSpPr>
            <p:nvPr userDrawn="1"/>
          </p:nvSpPr>
          <p:spPr bwMode="white">
            <a:xfrm>
              <a:off x="11137900" y="6242051"/>
              <a:ext cx="96838" cy="103188"/>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6"/>
            <p:cNvSpPr>
              <a:spLocks noEditPoints="1"/>
            </p:cNvSpPr>
            <p:nvPr userDrawn="1"/>
          </p:nvSpPr>
          <p:spPr bwMode="white">
            <a:xfrm>
              <a:off x="11249025" y="6242051"/>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7"/>
            <p:cNvSpPr>
              <a:spLocks noEditPoints="1"/>
            </p:cNvSpPr>
            <p:nvPr userDrawn="1"/>
          </p:nvSpPr>
          <p:spPr bwMode="white">
            <a:xfrm>
              <a:off x="11358563" y="6242051"/>
              <a:ext cx="71438" cy="103188"/>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8"/>
            <p:cNvSpPr>
              <a:spLocks/>
            </p:cNvSpPr>
            <p:nvPr userDrawn="1"/>
          </p:nvSpPr>
          <p:spPr bwMode="white">
            <a:xfrm>
              <a:off x="11441113" y="6242051"/>
              <a:ext cx="76200" cy="103188"/>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9"/>
            <p:cNvSpPr>
              <a:spLocks/>
            </p:cNvSpPr>
            <p:nvPr userDrawn="1"/>
          </p:nvSpPr>
          <p:spPr bwMode="white">
            <a:xfrm>
              <a:off x="11534775" y="6242051"/>
              <a:ext cx="65088" cy="103188"/>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30"/>
            <p:cNvSpPr>
              <a:spLocks noEditPoints="1"/>
            </p:cNvSpPr>
            <p:nvPr userDrawn="1"/>
          </p:nvSpPr>
          <p:spPr bwMode="white">
            <a:xfrm>
              <a:off x="11622088" y="6242051"/>
              <a:ext cx="69850" cy="103188"/>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Oval 31"/>
            <p:cNvSpPr>
              <a:spLocks noChangeArrowheads="1"/>
            </p:cNvSpPr>
            <p:nvPr userDrawn="1"/>
          </p:nvSpPr>
          <p:spPr bwMode="white">
            <a:xfrm>
              <a:off x="11703050" y="6334126"/>
              <a:ext cx="14288"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32"/>
            <p:cNvSpPr>
              <a:spLocks/>
            </p:cNvSpPr>
            <p:nvPr userDrawn="1"/>
          </p:nvSpPr>
          <p:spPr bwMode="white">
            <a:xfrm>
              <a:off x="11044238" y="6383338"/>
              <a:ext cx="73025" cy="106363"/>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33"/>
            <p:cNvSpPr>
              <a:spLocks noEditPoints="1"/>
            </p:cNvSpPr>
            <p:nvPr userDrawn="1"/>
          </p:nvSpPr>
          <p:spPr bwMode="white">
            <a:xfrm>
              <a:off x="11120438" y="6384926"/>
              <a:ext cx="93663" cy="103188"/>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34"/>
            <p:cNvSpPr>
              <a:spLocks/>
            </p:cNvSpPr>
            <p:nvPr userDrawn="1"/>
          </p:nvSpPr>
          <p:spPr bwMode="white">
            <a:xfrm>
              <a:off x="1122997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35"/>
            <p:cNvSpPr>
              <a:spLocks/>
            </p:cNvSpPr>
            <p:nvPr userDrawn="1"/>
          </p:nvSpPr>
          <p:spPr bwMode="white">
            <a:xfrm>
              <a:off x="1131252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36"/>
            <p:cNvSpPr>
              <a:spLocks noEditPoints="1"/>
            </p:cNvSpPr>
            <p:nvPr userDrawn="1"/>
          </p:nvSpPr>
          <p:spPr bwMode="white">
            <a:xfrm>
              <a:off x="11399838" y="6384926"/>
              <a:ext cx="69850" cy="103188"/>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Oval 37"/>
            <p:cNvSpPr>
              <a:spLocks noChangeArrowheads="1"/>
            </p:cNvSpPr>
            <p:nvPr userDrawn="1"/>
          </p:nvSpPr>
          <p:spPr bwMode="white">
            <a:xfrm>
              <a:off x="11482388" y="64754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4912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771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7"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F5 Networks</a:t>
            </a:r>
          </a:p>
        </p:txBody>
      </p:sp>
      <p:sp>
        <p:nvSpPr>
          <p:cNvPr id="8"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
        <p:nvSpPr>
          <p:cNvPr id="6" name="Text Placeholder 5"/>
          <p:cNvSpPr>
            <a:spLocks noGrp="1"/>
          </p:cNvSpPr>
          <p:nvPr>
            <p:ph type="body" sz="quarter" idx="10"/>
          </p:nvPr>
        </p:nvSpPr>
        <p:spPr>
          <a:xfrm>
            <a:off x="304800" y="1219200"/>
            <a:ext cx="57150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1"/>
          </p:nvPr>
        </p:nvSpPr>
        <p:spPr>
          <a:xfrm>
            <a:off x="6019800" y="1219200"/>
            <a:ext cx="5867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946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w/Sub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5687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w/Sub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174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5"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F5 Networks</a:t>
            </a:r>
          </a:p>
        </p:txBody>
      </p:sp>
      <p:sp>
        <p:nvSpPr>
          <p:cNvPr id="6"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6715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118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Line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608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bg bwMode="invGray">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5" name="Straight Connector 4"/>
          <p:cNvCxnSpPr/>
          <p:nvPr userDrawn="1"/>
        </p:nvCxnSpPr>
        <p:spPr bwMode="white">
          <a:xfrm>
            <a:off x="5695950" y="4062248"/>
            <a:ext cx="800100"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5"/>
          <p:cNvSpPr>
            <a:spLocks noGrp="1"/>
          </p:cNvSpPr>
          <p:nvPr>
            <p:ph type="title" hasCustomPrompt="1"/>
          </p:nvPr>
        </p:nvSpPr>
        <p:spPr>
          <a:xfrm>
            <a:off x="1409700" y="2461074"/>
            <a:ext cx="9372600" cy="1371600"/>
          </a:xfrm>
        </p:spPr>
        <p:txBody>
          <a:bodyPr vert="horz" lIns="155448" tIns="155448" rIns="155448" bIns="155448" rtlCol="0" anchor="b" anchorCtr="0">
            <a:noAutofit/>
          </a:bodyPr>
          <a:lstStyle>
            <a:lvl1pPr algn="ctr">
              <a:defRPr lang="en-US" sz="6600" cap="all" spc="-200" baseline="0" smtClean="0">
                <a:gradFill>
                  <a:gsLst>
                    <a:gs pos="0">
                      <a:schemeClr val="tx1"/>
                    </a:gs>
                    <a:gs pos="100000">
                      <a:schemeClr val="tx1"/>
                    </a:gs>
                  </a:gsLst>
                  <a:lin ang="5400000" scaled="1"/>
                </a:gradFill>
                <a:latin typeface="+mn-lt"/>
                <a:ea typeface="+mn-ea"/>
              </a:defRPr>
            </a:lvl1pPr>
          </a:lstStyle>
          <a:p>
            <a:pPr marL="0" lvl="0" indent="0" algn="ctr">
              <a:spcBef>
                <a:spcPts val="1000"/>
              </a:spcBef>
              <a:buFontTx/>
            </a:pPr>
            <a:r>
              <a:rPr lang="en-US" dirty="0"/>
              <a:t>SECTION TITLE</a:t>
            </a:r>
          </a:p>
        </p:txBody>
      </p:sp>
    </p:spTree>
    <p:extLst>
      <p:ext uri="{BB962C8B-B14F-4D97-AF65-F5344CB8AC3E}">
        <p14:creationId xmlns:p14="http://schemas.microsoft.com/office/powerpoint/2010/main" val="60929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p:bg bwMode="invGray">
      <p:bgPr>
        <a:solidFill>
          <a:schemeClr val="bg1"/>
        </a:solidFill>
        <a:effectLst/>
      </p:bgPr>
    </p:bg>
    <p:spTree>
      <p:nvGrpSpPr>
        <p:cNvPr id="1" name=""/>
        <p:cNvGrpSpPr/>
        <p:nvPr/>
      </p:nvGrpSpPr>
      <p:grpSpPr>
        <a:xfrm>
          <a:off x="0" y="0"/>
          <a:ext cx="0" cy="0"/>
          <a:chOff x="0" y="0"/>
          <a:chExt cx="0" cy="0"/>
        </a:xfrm>
      </p:grpSpPr>
      <p:cxnSp>
        <p:nvCxnSpPr>
          <p:cNvPr id="704" name="Straight Connector 703"/>
          <p:cNvCxnSpPr/>
          <p:nvPr userDrawn="1"/>
        </p:nvCxnSpPr>
        <p:spPr>
          <a:xfrm>
            <a:off x="569595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1409700" y="2414016"/>
            <a:ext cx="9372600" cy="1371600"/>
          </a:xfrm>
        </p:spPr>
        <p:txBody>
          <a:bodyPr vert="horz" lIns="155448" tIns="155448" rIns="155448" bIns="155448" rtlCol="0">
            <a:noAutofit/>
          </a:bodyPr>
          <a:lstStyle>
            <a:lvl1pPr algn="ctr">
              <a:defRPr lang="en-US" sz="8000" spc="-200" baseline="0" dirty="0" smtClean="0">
                <a:latin typeface="+mn-lt"/>
                <a:ea typeface="+mn-ea"/>
              </a:defRPr>
            </a:lvl1pPr>
          </a:lstStyle>
          <a:p>
            <a:pPr marL="0" lvl="0" indent="0" algn="ctr">
              <a:spcBef>
                <a:spcPts val="1000"/>
              </a:spcBef>
              <a:buFontTx/>
            </a:pPr>
            <a:r>
              <a:rPr lang="en-US" dirty="0"/>
              <a:t>Thank You</a:t>
            </a:r>
          </a:p>
        </p:txBody>
      </p:sp>
    </p:spTree>
    <p:extLst>
      <p:ext uri="{BB962C8B-B14F-4D97-AF65-F5344CB8AC3E}">
        <p14:creationId xmlns:p14="http://schemas.microsoft.com/office/powerpoint/2010/main" val="117082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1637" y="2669710"/>
            <a:ext cx="10034363" cy="978729"/>
          </a:xfrm>
          <a:noFill/>
        </p:spPr>
        <p:txBody>
          <a:bodyPr vert="horz" wrap="square" lIns="155448" tIns="155448" rIns="155448" bIns="155448" rtlCol="0" anchor="ctr" anchorCtr="0">
            <a:spAutoFit/>
          </a:bodyPr>
          <a:lstStyle>
            <a:lvl1pPr>
              <a:defRPr lang="en-US" sz="4800" spc="-200" dirty="0">
                <a:gradFill>
                  <a:gsLst>
                    <a:gs pos="0">
                      <a:schemeClr val="tx2"/>
                    </a:gs>
                    <a:gs pos="99000">
                      <a:schemeClr val="tx2"/>
                    </a:gs>
                  </a:gsLst>
                  <a:lin ang="5400000" scaled="1"/>
                </a:gradFill>
                <a:ea typeface="+mn-ea"/>
              </a:defRPr>
            </a:lvl1pPr>
          </a:lstStyle>
          <a:p>
            <a:pPr marL="290513" lvl="0" indent="-290513"/>
            <a:r>
              <a:rPr lang="en-US" dirty="0"/>
              <a:t>“Click to edit Master quote slide.”</a:t>
            </a:r>
          </a:p>
        </p:txBody>
      </p:sp>
      <p:sp>
        <p:nvSpPr>
          <p:cNvPr id="52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F5 Networks</a:t>
            </a:r>
          </a:p>
        </p:txBody>
      </p:sp>
      <p:sp>
        <p:nvSpPr>
          <p:cNvPr id="52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924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37519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2"/>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96673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Map (Large)">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pic>
        <p:nvPicPr>
          <p:cNvPr id="8" name="Picture 7"/>
          <p:cNvPicPr>
            <a:picLocks noChangeAspect="1"/>
          </p:cNvPicPr>
          <p:nvPr userDrawn="1"/>
        </p:nvPicPr>
        <p:blipFill>
          <a:blip r:embed="rId2">
            <a:lum bright="74000"/>
          </a:blip>
          <a:stretch>
            <a:fillRect/>
          </a:stretch>
        </p:blipFill>
        <p:spPr bwMode="auto">
          <a:xfrm>
            <a:off x="0" y="484632"/>
            <a:ext cx="12192000" cy="5946832"/>
          </a:xfrm>
          <a:prstGeom prst="rect">
            <a:avLst/>
          </a:prstGeom>
        </p:spPr>
      </p:pic>
    </p:spTree>
    <p:extLst>
      <p:ext uri="{BB962C8B-B14F-4D97-AF65-F5344CB8AC3E}">
        <p14:creationId xmlns:p14="http://schemas.microsoft.com/office/powerpoint/2010/main" val="43714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5 Penultimate Slide (light)">
    <p:bg>
      <p:bgPr>
        <a:solidFill>
          <a:schemeClr val="bg1"/>
        </a:solidFill>
        <a:effectLst/>
      </p:bgPr>
    </p:bg>
    <p:spTree>
      <p:nvGrpSpPr>
        <p:cNvPr id="1" name=""/>
        <p:cNvGrpSpPr/>
        <p:nvPr/>
      </p:nvGrpSpPr>
      <p:grpSpPr>
        <a:xfrm>
          <a:off x="0" y="0"/>
          <a:ext cx="0" cy="0"/>
          <a:chOff x="0" y="0"/>
          <a:chExt cx="0" cy="0"/>
        </a:xfrm>
      </p:grpSpPr>
      <p:sp>
        <p:nvSpPr>
          <p:cNvPr id="9" name="AutoShape 4"/>
          <p:cNvSpPr>
            <a:spLocks noChangeAspect="1" noChangeArrowheads="1" noTextEdit="1"/>
          </p:cNvSpPr>
          <p:nvPr/>
        </p:nvSpPr>
        <p:spPr bwMode="auto">
          <a:xfrm>
            <a:off x="3076681" y="1600200"/>
            <a:ext cx="6035462" cy="3412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a:spLocks noChangeArrowheads="1"/>
          </p:cNvSpPr>
          <p:nvPr/>
        </p:nvSpPr>
        <p:spPr bwMode="auto">
          <a:xfrm>
            <a:off x="3076681" y="1600200"/>
            <a:ext cx="6035462" cy="341203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7" name="Picture 4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98242" y="1998303"/>
            <a:ext cx="3390172" cy="2658194"/>
          </a:xfrm>
          <a:prstGeom prst="rect">
            <a:avLst/>
          </a:prstGeom>
        </p:spPr>
      </p:pic>
    </p:spTree>
    <p:extLst>
      <p:ext uri="{BB962C8B-B14F-4D97-AF65-F5344CB8AC3E}">
        <p14:creationId xmlns:p14="http://schemas.microsoft.com/office/powerpoint/2010/main" val="146479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5 End Slide (light)">
    <p:spTree>
      <p:nvGrpSpPr>
        <p:cNvPr id="1" name=""/>
        <p:cNvGrpSpPr/>
        <p:nvPr/>
      </p:nvGrpSpPr>
      <p:grpSpPr>
        <a:xfrm>
          <a:off x="0" y="0"/>
          <a:ext cx="0" cy="0"/>
          <a:chOff x="0" y="0"/>
          <a:chExt cx="0" cy="0"/>
        </a:xfrm>
      </p:grpSpPr>
      <p:grpSp>
        <p:nvGrpSpPr>
          <p:cNvPr id="10" name="Group 9"/>
          <p:cNvGrpSpPr/>
          <p:nvPr userDrawn="1"/>
        </p:nvGrpSpPr>
        <p:grpSpPr bwMode="gray">
          <a:xfrm>
            <a:off x="4629083" y="1841637"/>
            <a:ext cx="2929156" cy="2929160"/>
            <a:chOff x="4864938" y="1600200"/>
            <a:chExt cx="2457445" cy="2457446"/>
          </a:xfrm>
        </p:grpSpPr>
        <p:sp>
          <p:nvSpPr>
            <p:cNvPr id="11" name="Rectangle 10"/>
            <p:cNvSpPr>
              <a:spLocks noChangeArrowheads="1"/>
            </p:cNvSpPr>
            <p:nvPr/>
          </p:nvSpPr>
          <p:spPr bwMode="gray">
            <a:xfrm>
              <a:off x="4864938" y="1600200"/>
              <a:ext cx="2457445" cy="245744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D6010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3" name="Freeform 12"/>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449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1"/>
            <a:ext cx="11582400" cy="867930"/>
          </a:xfrm>
          <a:prstGeom prst="rect">
            <a:avLst/>
          </a:prstGeom>
        </p:spPr>
        <p:txBody>
          <a:bodyPr vert="horz" lIns="155448" tIns="155448" rIns="155448" bIns="155448" rtlCol="0" anchor="t" anchorCtr="0">
            <a:spAutoFit/>
          </a:bodyPr>
          <a:lstStyle/>
          <a:p>
            <a:pPr lvl="0"/>
            <a:r>
              <a:rPr lang="en-US"/>
              <a:t>Click to edit Master title style</a:t>
            </a:r>
            <a:endParaRPr lang="en-US" dirty="0"/>
          </a:p>
        </p:txBody>
      </p:sp>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a:t>Edit Master text styles</a:t>
            </a:r>
          </a:p>
          <a:p>
            <a:pPr marL="457200" lvl="1" indent="-457200">
              <a:buClr>
                <a:schemeClr val="accent5"/>
              </a:buClr>
              <a:buFont typeface="Arial" charset="0"/>
            </a:pPr>
            <a:r>
              <a:rPr lang="en-US"/>
              <a:t>Second level</a:t>
            </a:r>
          </a:p>
          <a:p>
            <a:pPr marL="457200" lvl="2" indent="-457200">
              <a:buClr>
                <a:schemeClr val="accent5"/>
              </a:buClr>
              <a:buFont typeface="Arial" charset="0"/>
            </a:pPr>
            <a:r>
              <a:rPr lang="en-US"/>
              <a:t>Third level</a:t>
            </a:r>
          </a:p>
          <a:p>
            <a:pPr marL="457200" lvl="3" indent="-457200">
              <a:buClr>
                <a:schemeClr val="accent5"/>
              </a:buClr>
              <a:buFont typeface="Arial" charset="0"/>
            </a:pPr>
            <a:r>
              <a:rPr lang="en-US"/>
              <a:t>Fourth level</a:t>
            </a:r>
          </a:p>
          <a:p>
            <a:pPr marL="457200" lvl="4" indent="-457200">
              <a:buClr>
                <a:schemeClr val="accent5"/>
              </a:buClr>
              <a:buFont typeface="Arial" charset="0"/>
            </a:pPr>
            <a:r>
              <a:rPr lang="en-US"/>
              <a:t>Fifth level</a:t>
            </a:r>
            <a:endParaRPr lang="en-US" dirty="0"/>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081725600"/>
      </p:ext>
    </p:extLst>
  </p:cSld>
  <p:clrMap bg1="dk1" tx1="lt1" bg2="dk2" tx2="lt2" accent1="accent1" accent2="accent2" accent3="accent3" accent4="accent4" accent5="accent5" accent6="accent6" hlink="hlink" folHlink="folHlink"/>
  <p:sldLayoutIdLst>
    <p:sldLayoutId id="2147483844" r:id="rId1"/>
    <p:sldLayoutId id="2147483838" r:id="rId2"/>
    <p:sldLayoutId id="2147483858" r:id="rId3"/>
    <p:sldLayoutId id="2147483843" r:id="rId4"/>
    <p:sldLayoutId id="2147483839" r:id="rId5"/>
    <p:sldLayoutId id="2147483845" r:id="rId6"/>
    <p:sldLayoutId id="2147483842" r:id="rId7"/>
    <p:sldLayoutId id="2147483841" r:id="rId8"/>
    <p:sldLayoutId id="2147483846" r:id="rId9"/>
    <p:sldLayoutId id="2147483847" r:id="rId10"/>
    <p:sldLayoutId id="2147483840" r:id="rId11"/>
    <p:sldLayoutId id="2147483775" r:id="rId12"/>
    <p:sldLayoutId id="2147483813" r:id="rId13"/>
    <p:sldLayoutId id="2147483740" r:id="rId14"/>
    <p:sldLayoutId id="2147483814" r:id="rId15"/>
    <p:sldLayoutId id="2147483815" r:id="rId16"/>
    <p:sldLayoutId id="2147483739" r:id="rId17"/>
    <p:sldLayoutId id="2147483816" r:id="rId18"/>
    <p:sldLayoutId id="2147483817" r:id="rId19"/>
    <p:sldLayoutId id="2147483749" r:id="rId20"/>
    <p:sldLayoutId id="2147483818" r:id="rId21"/>
    <p:sldLayoutId id="2147483752" r:id="rId22"/>
    <p:sldLayoutId id="2147483754" r:id="rId23"/>
    <p:sldLayoutId id="2147483759" r:id="rId24"/>
    <p:sldLayoutId id="2147483760" r:id="rId25"/>
    <p:sldLayoutId id="2147483771" r:id="rId26"/>
    <p:sldLayoutId id="2147483837"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1"/>
            <a:ext cx="11582400" cy="867930"/>
          </a:xfrm>
          <a:prstGeom prst="rect">
            <a:avLst/>
          </a:prstGeom>
        </p:spPr>
        <p:txBody>
          <a:bodyPr vert="horz" lIns="155448" tIns="155448" rIns="155448" bIns="155448" rtlCol="0" anchor="t" anchorCtr="0">
            <a:spAutoFit/>
          </a:bodyPr>
          <a:lstStyle/>
          <a:p>
            <a:pPr lvl="0"/>
            <a:r>
              <a:rPr lang="en-US" dirty="0"/>
              <a:t>Click to edit Master title style</a:t>
            </a:r>
          </a:p>
        </p:txBody>
      </p:sp>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dirty="0"/>
              <a:t>Click to edit Master text styles</a:t>
            </a:r>
          </a:p>
          <a:p>
            <a:pPr marL="457200" lvl="1" indent="-457200">
              <a:buClr>
                <a:schemeClr val="accent5"/>
              </a:buClr>
              <a:buFont typeface="Arial" charset="0"/>
            </a:pPr>
            <a:r>
              <a:rPr lang="en-US" dirty="0"/>
              <a:t>Second level</a:t>
            </a:r>
          </a:p>
          <a:p>
            <a:pPr marL="457200" lvl="2" indent="-457200">
              <a:buClr>
                <a:schemeClr val="accent5"/>
              </a:buClr>
              <a:buFont typeface="Arial" charset="0"/>
            </a:pPr>
            <a:r>
              <a:rPr lang="en-US" dirty="0"/>
              <a:t>Third level</a:t>
            </a:r>
          </a:p>
          <a:p>
            <a:pPr marL="457200" lvl="3" indent="-457200">
              <a:buClr>
                <a:schemeClr val="accent5"/>
              </a:buClr>
              <a:buFont typeface="Arial" charset="0"/>
            </a:pPr>
            <a:r>
              <a:rPr lang="en-US" dirty="0"/>
              <a:t>Fourth level</a:t>
            </a:r>
          </a:p>
          <a:p>
            <a:pPr marL="457200" lvl="4" indent="-457200">
              <a:buClr>
                <a:schemeClr val="accent5"/>
              </a:buClr>
              <a:buFont typeface="Arial" charset="0"/>
            </a:pPr>
            <a:r>
              <a:rPr lang="en-US" dirty="0"/>
              <a:t>Fifth level</a:t>
            </a:r>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46418618"/>
      </p:ext>
    </p:extLst>
  </p:cSld>
  <p:clrMap bg1="lt1" tx1="dk1" bg2="lt2" tx2="dk2" accent1="accent1" accent2="accent2" accent3="accent3" accent4="accent4" accent5="accent5" accent6="accent6" hlink="hlink" folHlink="folHlink"/>
  <p:sldLayoutIdLst>
    <p:sldLayoutId id="2147483820" r:id="rId1"/>
    <p:sldLayoutId id="2147483849" r:id="rId2"/>
    <p:sldLayoutId id="2147483848"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61"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tx2"/>
              </a:gs>
              <a:gs pos="100000">
                <a:schemeClr val="tx2"/>
              </a:gs>
            </a:gsLst>
            <a:lin ang="5400000" scaled="1"/>
          </a:gra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2"/>
              </a:gs>
              <a:gs pos="99000">
                <a:schemeClr val="tx2"/>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s://devcentral.f5.com/wiki/iCall.Run_tcpdump_on_event.ashx"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hyperlink" Target="http://devcentral.f5.com/wiki/default.aspx/AdvDesignConfig/ActionOnLog.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support.f5.com/csp/article/K10209" TargetMode="External"/><Relationship Id="rId7" Type="http://schemas.openxmlformats.org/officeDocument/2006/relationships/image" Target="../media/image39.png"/><Relationship Id="rId2" Type="http://schemas.openxmlformats.org/officeDocument/2006/relationships/hyperlink" Target="https://support.f5.com/csp/article/K16700" TargetMode="External"/><Relationship Id="rId1" Type="http://schemas.openxmlformats.org/officeDocument/2006/relationships/slideLayout" Target="../slideLayouts/slideLayout17.xml"/><Relationship Id="rId6" Type="http://schemas.openxmlformats.org/officeDocument/2006/relationships/hyperlink" Target="https://support.f5.com/csp/article/K6767" TargetMode="External"/><Relationship Id="rId5" Type="http://schemas.openxmlformats.org/officeDocument/2006/relationships/image" Target="../media/image38.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hyperlink" Target="https://www.wireshark.org/news/20180424.html"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19.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0.png"/><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hyperlink" Target="https://en.wikipedia.org/wiki/URL"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hyperlink" Target="http://en.wikipedia.org/wiki/Computer_network"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hyperlink" Target="http://en.wikipedia.org/wiki/TCP/IP" TargetMode="External"/><Relationship Id="rId5" Type="http://schemas.openxmlformats.org/officeDocument/2006/relationships/hyperlink" Target="http://en.wikipedia.org/wiki/Command_line" TargetMode="External"/><Relationship Id="rId4" Type="http://schemas.openxmlformats.org/officeDocument/2006/relationships/hyperlink" Target="http://en.wikipedia.org/wiki/Packet_analyz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04800" y="2109562"/>
            <a:ext cx="11430000" cy="1726627"/>
          </a:xfrm>
        </p:spPr>
        <p:txBody>
          <a:bodyPr/>
          <a:lstStyle/>
          <a:p>
            <a:r>
              <a:rPr lang="en-US" dirty="0"/>
              <a:t>Top Ten Tools </a:t>
            </a:r>
            <a:br>
              <a:rPr lang="en-US" dirty="0"/>
            </a:br>
            <a:r>
              <a:rPr lang="en-US" sz="3600" dirty="0"/>
              <a:t>… Making your troubleshooting day easier</a:t>
            </a:r>
          </a:p>
        </p:txBody>
      </p:sp>
      <p:sp>
        <p:nvSpPr>
          <p:cNvPr id="7" name="Subtitle 6"/>
          <p:cNvSpPr>
            <a:spLocks noGrp="1"/>
          </p:cNvSpPr>
          <p:nvPr>
            <p:ph type="subTitle" idx="1"/>
          </p:nvPr>
        </p:nvSpPr>
        <p:spPr/>
        <p:txBody>
          <a:bodyPr/>
          <a:lstStyle/>
          <a:p>
            <a:r>
              <a:rPr lang="en-US" dirty="0"/>
              <a:t>Chas Lesley</a:t>
            </a:r>
          </a:p>
        </p:txBody>
      </p:sp>
      <p:sp>
        <p:nvSpPr>
          <p:cNvPr id="8" name="Text Placeholder 7"/>
          <p:cNvSpPr>
            <a:spLocks noGrp="1"/>
          </p:cNvSpPr>
          <p:nvPr>
            <p:ph type="body" sz="quarter" idx="12"/>
          </p:nvPr>
        </p:nvSpPr>
        <p:spPr/>
        <p:txBody>
          <a:bodyPr/>
          <a:lstStyle/>
          <a:p>
            <a:r>
              <a:rPr lang="en-US" dirty="0"/>
              <a:t>F5 Sacramento User Group</a:t>
            </a:r>
          </a:p>
        </p:txBody>
      </p:sp>
    </p:spTree>
    <p:extLst>
      <p:ext uri="{BB962C8B-B14F-4D97-AF65-F5344CB8AC3E}">
        <p14:creationId xmlns:p14="http://schemas.microsoft.com/office/powerpoint/2010/main" val="23235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2151" y="1062923"/>
            <a:ext cx="11155489" cy="4492411"/>
          </a:xfrm>
          <a:prstGeom prst="rect">
            <a:avLst/>
          </a:prstGeom>
          <a:noFill/>
        </p:spPr>
        <p:txBody>
          <a:bodyPr wrap="square" lIns="0" tIns="0" rIns="0" bIns="0" rtlCol="0">
            <a:noAutofit/>
          </a:bodyPr>
          <a:lstStyle/>
          <a:p>
            <a:pPr marL="342900" indent="-342900">
              <a:lnSpc>
                <a:spcPct val="90000"/>
              </a:lnSpc>
              <a:spcAft>
                <a:spcPts val="600"/>
              </a:spcAft>
              <a:buFont typeface="Arial" panose="020B0604020202020204" pitchFamily="34" charset="0"/>
              <a:buChar char="•"/>
            </a:pPr>
            <a:r>
              <a:rPr lang="en-US" sz="3200" b="1" kern="1200" dirty="0">
                <a:effectLst>
                  <a:outerShdw blurRad="38100" dist="25400" dir="2700000" algn="tl">
                    <a:srgbClr val="000000">
                      <a:alpha val="0"/>
                    </a:srgbClr>
                  </a:outerShdw>
                </a:effectLst>
              </a:rPr>
              <a:t>-X</a:t>
            </a:r>
            <a:r>
              <a:rPr lang="en-US" sz="3200" kern="1200" dirty="0">
                <a:effectLst>
                  <a:outerShdw blurRad="38100" dist="25400" dir="2700000" algn="tl">
                    <a:srgbClr val="000000">
                      <a:alpha val="0"/>
                    </a:srgbClr>
                  </a:outerShdw>
                </a:effectLst>
              </a:rPr>
              <a:t>: ASCII format to screen</a:t>
            </a:r>
          </a:p>
          <a:p>
            <a:pPr marL="342900" indent="-342900">
              <a:lnSpc>
                <a:spcPct val="90000"/>
              </a:lnSpc>
              <a:spcAft>
                <a:spcPts val="600"/>
              </a:spcAft>
              <a:buFont typeface="Arial" panose="020B0604020202020204" pitchFamily="34" charset="0"/>
              <a:buChar char="•"/>
            </a:pPr>
            <a:r>
              <a:rPr lang="en-US" sz="3200" b="1" dirty="0"/>
              <a:t>-r</a:t>
            </a:r>
            <a:r>
              <a:rPr lang="en-US" sz="3200" dirty="0"/>
              <a:t>: Read a saved </a:t>
            </a:r>
            <a:r>
              <a:rPr lang="en-US" sz="3200" dirty="0" err="1"/>
              <a:t>TCPdump</a:t>
            </a:r>
            <a:r>
              <a:rPr lang="en-US" sz="3200" dirty="0"/>
              <a:t> file (You can apply filters)</a:t>
            </a:r>
          </a:p>
          <a:p>
            <a:pPr marL="342900" indent="-342900">
              <a:lnSpc>
                <a:spcPct val="90000"/>
              </a:lnSpc>
              <a:spcAft>
                <a:spcPts val="600"/>
              </a:spcAft>
              <a:buFont typeface="Arial" panose="020B0604020202020204" pitchFamily="34" charset="0"/>
              <a:buChar char="•"/>
            </a:pPr>
            <a:r>
              <a:rPr lang="en-US" sz="3200" b="1" dirty="0"/>
              <a:t>&gt;</a:t>
            </a:r>
            <a:r>
              <a:rPr lang="en-US" sz="3200" dirty="0"/>
              <a:t> Pipe to a text file (human readable)</a:t>
            </a:r>
          </a:p>
          <a:p>
            <a:pPr marL="342900" indent="-342900">
              <a:lnSpc>
                <a:spcPct val="90000"/>
              </a:lnSpc>
              <a:spcAft>
                <a:spcPts val="600"/>
              </a:spcAft>
              <a:buFont typeface="Arial" panose="020B0604020202020204" pitchFamily="34" charset="0"/>
              <a:buChar char="•"/>
            </a:pPr>
            <a:r>
              <a:rPr lang="en-US" sz="3200" b="1" dirty="0"/>
              <a:t>-W:</a:t>
            </a:r>
            <a:r>
              <a:rPr lang="en-US" sz="3200" dirty="0"/>
              <a:t> Number of files in ring (used with –w)</a:t>
            </a:r>
          </a:p>
          <a:p>
            <a:pPr marL="342900" indent="-342900">
              <a:lnSpc>
                <a:spcPct val="90000"/>
              </a:lnSpc>
              <a:spcAft>
                <a:spcPts val="600"/>
              </a:spcAft>
              <a:buFont typeface="Arial" panose="020B0604020202020204" pitchFamily="34" charset="0"/>
              <a:buChar char="•"/>
            </a:pPr>
            <a:r>
              <a:rPr lang="en-US" sz="3200" b="1" dirty="0"/>
              <a:t>-C:</a:t>
            </a:r>
            <a:r>
              <a:rPr lang="en-US" sz="3200" dirty="0"/>
              <a:t> Number of millions of bytes per each file (used with –W –w)</a:t>
            </a:r>
          </a:p>
          <a:p>
            <a:pPr marL="800100" lvl="1" indent="-342900">
              <a:lnSpc>
                <a:spcPct val="90000"/>
              </a:lnSpc>
              <a:spcAft>
                <a:spcPts val="600"/>
              </a:spcAft>
              <a:buFont typeface="Arial" panose="020B0604020202020204" pitchFamily="34" charset="0"/>
              <a:buChar char="•"/>
            </a:pPr>
            <a:r>
              <a:rPr lang="en-US" sz="2400" dirty="0" err="1"/>
              <a:t>ie</a:t>
            </a:r>
            <a:r>
              <a:rPr lang="en-US" sz="2400" dirty="0"/>
              <a:t>: 1MB = -C 1 </a:t>
            </a:r>
          </a:p>
          <a:p>
            <a:pPr marL="342900" indent="-342900">
              <a:lnSpc>
                <a:spcPct val="90000"/>
              </a:lnSpc>
              <a:spcAft>
                <a:spcPts val="600"/>
              </a:spcAft>
              <a:buFont typeface="Arial" panose="020B0604020202020204" pitchFamily="34" charset="0"/>
              <a:buChar char="•"/>
            </a:pPr>
            <a:r>
              <a:rPr lang="en-US" sz="3200" dirty="0"/>
              <a:t>-</a:t>
            </a:r>
            <a:r>
              <a:rPr lang="en-US" sz="3200" dirty="0" err="1"/>
              <a:t>vvv</a:t>
            </a:r>
            <a:r>
              <a:rPr lang="en-US" sz="3200" dirty="0"/>
              <a:t>: Verbosity</a:t>
            </a:r>
          </a:p>
          <a:p>
            <a:pPr marL="342900" indent="-342900">
              <a:lnSpc>
                <a:spcPct val="90000"/>
              </a:lnSpc>
              <a:spcAft>
                <a:spcPts val="600"/>
              </a:spcAft>
              <a:buFont typeface="Arial" panose="020B0604020202020204" pitchFamily="34" charset="0"/>
              <a:buChar char="•"/>
            </a:pPr>
            <a:r>
              <a:rPr lang="en-US" sz="3200" dirty="0"/>
              <a:t>-e: Show Ethernet </a:t>
            </a:r>
          </a:p>
        </p:txBody>
      </p:sp>
      <p:sp>
        <p:nvSpPr>
          <p:cNvPr id="5" name="Rectangle 4"/>
          <p:cNvSpPr/>
          <p:nvPr/>
        </p:nvSpPr>
        <p:spPr>
          <a:xfrm>
            <a:off x="2126343" y="5787528"/>
            <a:ext cx="9910081" cy="584775"/>
          </a:xfrm>
          <a:prstGeom prst="rect">
            <a:avLst/>
          </a:prstGeom>
        </p:spPr>
        <p:txBody>
          <a:bodyPr wrap="square">
            <a:spAutoFit/>
          </a:bodyPr>
          <a:lstStyle/>
          <a:p>
            <a:r>
              <a:rPr lang="en-US" sz="1600" b="1" dirty="0" err="1"/>
              <a:t>iCall</a:t>
            </a:r>
            <a:r>
              <a:rPr lang="en-US" sz="1600" b="1" dirty="0"/>
              <a:t> </a:t>
            </a:r>
            <a:r>
              <a:rPr lang="en-US" sz="1600" b="1" dirty="0" err="1"/>
              <a:t>TCPdump</a:t>
            </a:r>
            <a:r>
              <a:rPr lang="en-US" sz="1600" b="1" dirty="0"/>
              <a:t> on Event: </a:t>
            </a:r>
            <a:r>
              <a:rPr lang="en-US" sz="1600" dirty="0">
                <a:hlinkClick r:id="rId3"/>
              </a:rPr>
              <a:t>https://devcentral.f5.com/wiki/iCall.Run_tcpdump_on_event.ashx</a:t>
            </a:r>
            <a:endParaRPr lang="en-US" sz="1600" dirty="0"/>
          </a:p>
          <a:p>
            <a:r>
              <a:rPr lang="en-US" sz="1600" b="1" dirty="0"/>
              <a:t>Perl Script on Log Action: </a:t>
            </a:r>
            <a:r>
              <a:rPr lang="en-US" sz="1600" dirty="0">
                <a:hlinkClick r:id="rId4"/>
              </a:rPr>
              <a:t>http://devcentral.f5.com/wiki/default.aspx/AdvDesignConfig/ActionOnLog.html</a:t>
            </a:r>
            <a:endParaRPr lang="en-US" sz="1600" dirty="0"/>
          </a:p>
        </p:txBody>
      </p:sp>
      <p:pic>
        <p:nvPicPr>
          <p:cNvPr id="16388" name="Picture 4" descr="http://blogs.vmware.com/vcloud/files/2013/01/f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6" y="5845394"/>
            <a:ext cx="1890112" cy="4690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8E5E58F-56DC-4586-9BFB-C6C68D78F9A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8" name="TextBox 7">
            <a:extLst>
              <a:ext uri="{FF2B5EF4-FFF2-40B4-BE49-F238E27FC236}">
                <a16:creationId xmlns:a16="http://schemas.microsoft.com/office/drawing/2014/main" id="{08BDAA40-18B8-4F7B-9612-BAEB52420B8B}"/>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AF1ACB8-CA91-4507-95E3-92B011855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12" name="Title 1">
            <a:extLst>
              <a:ext uri="{FF2B5EF4-FFF2-40B4-BE49-F238E27FC236}">
                <a16:creationId xmlns:a16="http://schemas.microsoft.com/office/drawing/2014/main" id="{FDE1404F-7FE0-4D97-A466-1D04F5A9C67D}"/>
              </a:ext>
            </a:extLst>
          </p:cNvPr>
          <p:cNvSpPr>
            <a:spLocks noGrp="1"/>
          </p:cNvSpPr>
          <p:nvPr>
            <p:ph type="title"/>
          </p:nvPr>
        </p:nvSpPr>
        <p:spPr>
          <a:xfrm>
            <a:off x="3964055" y="231389"/>
            <a:ext cx="7896349" cy="710964"/>
          </a:xfrm>
        </p:spPr>
        <p:txBody>
          <a:bodyPr tIns="0"/>
          <a:lstStyle/>
          <a:p>
            <a:pPr algn="ctr"/>
            <a:r>
              <a:rPr lang="en-US" dirty="0"/>
              <a:t>Other Cool Options</a:t>
            </a:r>
          </a:p>
        </p:txBody>
      </p:sp>
      <p:sp>
        <p:nvSpPr>
          <p:cNvPr id="11" name="Footer Placeholder 10">
            <a:extLst>
              <a:ext uri="{FF2B5EF4-FFF2-40B4-BE49-F238E27FC236}">
                <a16:creationId xmlns:a16="http://schemas.microsoft.com/office/drawing/2014/main" id="{52B7F6DB-8E89-4B88-9207-6C04AF7197A5}"/>
              </a:ext>
            </a:extLst>
          </p:cNvPr>
          <p:cNvSpPr>
            <a:spLocks noGrp="1"/>
          </p:cNvSpPr>
          <p:nvPr>
            <p:ph type="ftr" sz="quarter" idx="3"/>
          </p:nvPr>
        </p:nvSpPr>
        <p:spPr/>
        <p:txBody>
          <a:bodyPr/>
          <a:lstStyle/>
          <a:p>
            <a:r>
              <a:rPr lang="en-US"/>
              <a:t>© F5 Networks</a:t>
            </a:r>
            <a:endParaRPr lang="en-US" dirty="0"/>
          </a:p>
        </p:txBody>
      </p:sp>
      <p:sp>
        <p:nvSpPr>
          <p:cNvPr id="13" name="Slide Number Placeholder 12">
            <a:extLst>
              <a:ext uri="{FF2B5EF4-FFF2-40B4-BE49-F238E27FC236}">
                <a16:creationId xmlns:a16="http://schemas.microsoft.com/office/drawing/2014/main" id="{CE54A7F0-7B60-46F1-901D-927A426D39D0}"/>
              </a:ext>
            </a:extLst>
          </p:cNvPr>
          <p:cNvSpPr>
            <a:spLocks noGrp="1"/>
          </p:cNvSpPr>
          <p:nvPr>
            <p:ph type="sldNum" sz="quarter" idx="4"/>
          </p:nvPr>
        </p:nvSpPr>
        <p:spPr/>
        <p:txBody>
          <a:bodyPr/>
          <a:lstStyle/>
          <a:p>
            <a:fld id="{49DF86D6-4B9D-4B83-AF23-D696D3CD110A}" type="slidenum">
              <a:rPr lang="en-US" smtClean="0"/>
              <a:pPr/>
              <a:t>10</a:t>
            </a:fld>
            <a:endParaRPr lang="en-US" dirty="0"/>
          </a:p>
        </p:txBody>
      </p:sp>
    </p:spTree>
    <p:extLst>
      <p:ext uri="{BB962C8B-B14F-4D97-AF65-F5344CB8AC3E}">
        <p14:creationId xmlns:p14="http://schemas.microsoft.com/office/powerpoint/2010/main" val="158797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9457" y="1231907"/>
            <a:ext cx="6200903" cy="3337560"/>
          </a:xfrm>
          <a:prstGeom prst="rect">
            <a:avLst/>
          </a:prstGeom>
          <a:noFill/>
        </p:spPr>
        <p:txBody>
          <a:bodyPr wrap="square" lIns="0" tIns="0" rIns="0" bIns="0" rtlCol="0">
            <a:noAutofit/>
          </a:bodyPr>
          <a:lstStyle/>
          <a:p>
            <a:pPr marL="342900" indent="-342900">
              <a:lnSpc>
                <a:spcPct val="90000"/>
              </a:lnSpc>
              <a:spcAft>
                <a:spcPts val="600"/>
              </a:spcAft>
              <a:buFont typeface="Arial" panose="020B0604020202020204" pitchFamily="34" charset="0"/>
              <a:buChar char="•"/>
            </a:pPr>
            <a:r>
              <a:rPr lang="en-US" sz="2800" dirty="0">
                <a:effectLst>
                  <a:outerShdw blurRad="38100" dist="25400" dir="2700000" algn="tl">
                    <a:srgbClr val="000000">
                      <a:alpha val="0"/>
                    </a:srgbClr>
                  </a:outerShdw>
                </a:effectLst>
              </a:rPr>
              <a:t>Common</a:t>
            </a:r>
          </a:p>
          <a:p>
            <a:pPr marL="800100" lvl="1" indent="-342900">
              <a:lnSpc>
                <a:spcPct val="90000"/>
              </a:lnSpc>
              <a:spcAft>
                <a:spcPts val="600"/>
              </a:spcAft>
              <a:buFont typeface="Arial" panose="020B0604020202020204" pitchFamily="34" charset="0"/>
              <a:buChar char="•"/>
            </a:pPr>
            <a:r>
              <a:rPr lang="en-US" sz="2800" dirty="0">
                <a:effectLst>
                  <a:outerShdw blurRad="38100" dist="25400" dir="2700000" algn="tl">
                    <a:srgbClr val="000000">
                      <a:alpha val="0"/>
                    </a:srgbClr>
                  </a:outerShdw>
                </a:effectLst>
              </a:rPr>
              <a:t>host &lt;</a:t>
            </a:r>
            <a:r>
              <a:rPr lang="en-US" sz="2800" dirty="0" err="1">
                <a:effectLst>
                  <a:outerShdw blurRad="38100" dist="25400" dir="2700000" algn="tl">
                    <a:srgbClr val="000000">
                      <a:alpha val="0"/>
                    </a:srgbClr>
                  </a:outerShdw>
                </a:effectLst>
              </a:rPr>
              <a:t>ip</a:t>
            </a:r>
            <a:r>
              <a:rPr lang="en-US" sz="2800" dirty="0">
                <a:effectLst>
                  <a:outerShdw blurRad="38100" dist="25400" dir="2700000" algn="tl">
                    <a:srgbClr val="000000">
                      <a:alpha val="0"/>
                    </a:srgbClr>
                  </a:outerShdw>
                </a:effectLst>
              </a:rPr>
              <a:t> address&gt;</a:t>
            </a:r>
          </a:p>
          <a:p>
            <a:pPr marL="800100" lvl="1" indent="-342900">
              <a:lnSpc>
                <a:spcPct val="90000"/>
              </a:lnSpc>
              <a:spcAft>
                <a:spcPts val="600"/>
              </a:spcAft>
              <a:buFont typeface="Arial" panose="020B0604020202020204" pitchFamily="34" charset="0"/>
              <a:buChar char="•"/>
            </a:pPr>
            <a:r>
              <a:rPr lang="en-US" sz="2800" kern="1200" dirty="0">
                <a:effectLst>
                  <a:outerShdw blurRad="38100" dist="25400" dir="2700000" algn="tl">
                    <a:srgbClr val="000000">
                      <a:alpha val="0"/>
                    </a:srgbClr>
                  </a:outerShdw>
                </a:effectLst>
              </a:rPr>
              <a:t>net &lt;network/bit mask&gt;</a:t>
            </a:r>
          </a:p>
          <a:p>
            <a:pPr marL="800100" lvl="1" indent="-342900">
              <a:lnSpc>
                <a:spcPct val="90000"/>
              </a:lnSpc>
              <a:spcAft>
                <a:spcPts val="600"/>
              </a:spcAft>
              <a:buFont typeface="Arial" panose="020B0604020202020204" pitchFamily="34" charset="0"/>
              <a:buChar char="•"/>
            </a:pPr>
            <a:r>
              <a:rPr lang="en-US" sz="2800" dirty="0">
                <a:effectLst>
                  <a:outerShdw blurRad="38100" dist="25400" dir="2700000" algn="tl">
                    <a:srgbClr val="000000">
                      <a:alpha val="0"/>
                    </a:srgbClr>
                  </a:outerShdw>
                </a:effectLst>
              </a:rPr>
              <a:t>port &lt;port number&gt;</a:t>
            </a:r>
          </a:p>
          <a:p>
            <a:pPr marL="800100" lvl="1" indent="-342900">
              <a:lnSpc>
                <a:spcPct val="90000"/>
              </a:lnSpc>
              <a:spcAft>
                <a:spcPts val="600"/>
              </a:spcAft>
              <a:buFont typeface="Arial" panose="020B0604020202020204" pitchFamily="34" charset="0"/>
              <a:buChar char="•"/>
            </a:pPr>
            <a:r>
              <a:rPr lang="en-US" sz="2800" dirty="0" err="1">
                <a:effectLst>
                  <a:outerShdw blurRad="38100" dist="25400" dir="2700000" algn="tl">
                    <a:srgbClr val="000000">
                      <a:alpha val="0"/>
                    </a:srgbClr>
                  </a:outerShdw>
                </a:effectLst>
              </a:rPr>
              <a:t>Portrange</a:t>
            </a:r>
            <a:r>
              <a:rPr lang="en-US" sz="2800" dirty="0">
                <a:effectLst>
                  <a:outerShdw blurRad="38100" dist="25400" dir="2700000" algn="tl">
                    <a:srgbClr val="000000">
                      <a:alpha val="0"/>
                    </a:srgbClr>
                  </a:outerShdw>
                </a:effectLst>
              </a:rPr>
              <a:t> &lt;port-port&gt;</a:t>
            </a:r>
          </a:p>
          <a:p>
            <a:pPr marL="342900" indent="-342900">
              <a:lnSpc>
                <a:spcPct val="90000"/>
              </a:lnSpc>
              <a:spcAft>
                <a:spcPts val="600"/>
              </a:spcAft>
              <a:buFont typeface="Arial" panose="020B0604020202020204" pitchFamily="34" charset="0"/>
              <a:buChar char="•"/>
            </a:pPr>
            <a:r>
              <a:rPr lang="en-US" sz="2800" kern="1200" dirty="0">
                <a:effectLst>
                  <a:outerShdw blurRad="38100" dist="25400" dir="2700000" algn="tl">
                    <a:srgbClr val="000000">
                      <a:alpha val="0"/>
                    </a:srgbClr>
                  </a:outerShdw>
                </a:effectLst>
              </a:rPr>
              <a:t>Modifiers</a:t>
            </a:r>
          </a:p>
          <a:p>
            <a:pPr marL="800100" lvl="1" indent="-342900">
              <a:lnSpc>
                <a:spcPct val="90000"/>
              </a:lnSpc>
              <a:spcAft>
                <a:spcPts val="600"/>
              </a:spcAft>
              <a:buFont typeface="Arial" panose="020B0604020202020204" pitchFamily="34" charset="0"/>
              <a:buChar char="•"/>
            </a:pPr>
            <a:r>
              <a:rPr lang="en-US" sz="2800" dirty="0" err="1">
                <a:effectLst>
                  <a:outerShdw blurRad="38100" dist="25400" dir="2700000" algn="tl">
                    <a:srgbClr val="000000">
                      <a:alpha val="0"/>
                    </a:srgbClr>
                  </a:outerShdw>
                </a:effectLst>
              </a:rPr>
              <a:t>src</a:t>
            </a:r>
            <a:r>
              <a:rPr lang="en-US" sz="2800" dirty="0">
                <a:effectLst>
                  <a:outerShdw blurRad="38100" dist="25400" dir="2700000" algn="tl">
                    <a:srgbClr val="000000">
                      <a:alpha val="0"/>
                    </a:srgbClr>
                  </a:outerShdw>
                </a:effectLst>
              </a:rPr>
              <a:t>/</a:t>
            </a:r>
            <a:r>
              <a:rPr lang="en-US" sz="2800" dirty="0" err="1">
                <a:effectLst>
                  <a:outerShdw blurRad="38100" dist="25400" dir="2700000" algn="tl">
                    <a:srgbClr val="000000">
                      <a:alpha val="0"/>
                    </a:srgbClr>
                  </a:outerShdw>
                </a:effectLst>
              </a:rPr>
              <a:t>dst</a:t>
            </a:r>
            <a:endParaRPr lang="en-US" sz="2800" kern="1200" dirty="0">
              <a:effectLst>
                <a:outerShdw blurRad="38100" dist="25400" dir="2700000" algn="tl">
                  <a:srgbClr val="000000">
                    <a:alpha val="0"/>
                  </a:srgbClr>
                </a:outerShdw>
              </a:effectLst>
            </a:endParaRPr>
          </a:p>
        </p:txBody>
      </p:sp>
      <p:sp>
        <p:nvSpPr>
          <p:cNvPr id="5" name="Rectangle 4"/>
          <p:cNvSpPr/>
          <p:nvPr/>
        </p:nvSpPr>
        <p:spPr>
          <a:xfrm>
            <a:off x="242252" y="4546938"/>
            <a:ext cx="11704319" cy="1938992"/>
          </a:xfrm>
          <a:prstGeom prst="rect">
            <a:avLst/>
          </a:prstGeom>
        </p:spPr>
        <p:txBody>
          <a:bodyPr wrap="square">
            <a:spAutoFit/>
          </a:bodyPr>
          <a:lstStyle/>
          <a:p>
            <a:r>
              <a:rPr lang="en-US" sz="2400" dirty="0" err="1"/>
              <a:t>tcpdump</a:t>
            </a:r>
            <a:r>
              <a:rPr lang="en-US" sz="2400" dirty="0"/>
              <a:t> -</a:t>
            </a:r>
            <a:r>
              <a:rPr lang="en-US" sz="2400" dirty="0" err="1"/>
              <a:t>nni</a:t>
            </a:r>
            <a:r>
              <a:rPr lang="en-US" sz="2400" dirty="0"/>
              <a:t> internal -w /</a:t>
            </a:r>
            <a:r>
              <a:rPr lang="en-US" sz="2400" dirty="0" err="1"/>
              <a:t>var</a:t>
            </a:r>
            <a:r>
              <a:rPr lang="en-US" sz="2400" dirty="0"/>
              <a:t>/</a:t>
            </a:r>
            <a:r>
              <a:rPr lang="en-US" sz="2400" dirty="0" err="1"/>
              <a:t>tmp</a:t>
            </a:r>
            <a:r>
              <a:rPr lang="en-US" sz="2400" dirty="0"/>
              <a:t>/</a:t>
            </a:r>
            <a:r>
              <a:rPr lang="en-US" sz="2400" dirty="0" err="1"/>
              <a:t>capture.cap</a:t>
            </a:r>
            <a:endParaRPr lang="en-US" sz="2400" dirty="0"/>
          </a:p>
          <a:p>
            <a:r>
              <a:rPr lang="en-US" sz="2400" dirty="0" err="1"/>
              <a:t>tcpdump</a:t>
            </a:r>
            <a:r>
              <a:rPr lang="en-US" sz="2400" dirty="0"/>
              <a:t> -</a:t>
            </a:r>
            <a:r>
              <a:rPr lang="en-US" sz="2400" dirty="0" err="1"/>
              <a:t>nni</a:t>
            </a:r>
            <a:r>
              <a:rPr lang="en-US" sz="2400" dirty="0"/>
              <a:t> external host 4.2.2.1</a:t>
            </a:r>
          </a:p>
          <a:p>
            <a:r>
              <a:rPr lang="en-US" sz="2400" dirty="0" err="1"/>
              <a:t>tcpdump</a:t>
            </a:r>
            <a:r>
              <a:rPr lang="en-US" sz="2400" dirty="0"/>
              <a:t> -</a:t>
            </a:r>
            <a:r>
              <a:rPr lang="en-US" sz="2400" dirty="0" err="1"/>
              <a:t>nni</a:t>
            </a:r>
            <a:r>
              <a:rPr lang="en-US" sz="2400" dirty="0"/>
              <a:t> internal net 10.10.10.0/24 and port 80</a:t>
            </a:r>
          </a:p>
          <a:p>
            <a:r>
              <a:rPr lang="en-US" sz="2400" dirty="0" err="1"/>
              <a:t>tcpdump</a:t>
            </a:r>
            <a:r>
              <a:rPr lang="en-US" sz="2400" dirty="0"/>
              <a:t> -</a:t>
            </a:r>
            <a:r>
              <a:rPr lang="en-US" sz="2400" dirty="0" err="1"/>
              <a:t>nni</a:t>
            </a:r>
            <a:r>
              <a:rPr lang="en-US" sz="2400" dirty="0"/>
              <a:t> 0.0 </a:t>
            </a:r>
            <a:r>
              <a:rPr lang="en-US" sz="2400" dirty="0" err="1"/>
              <a:t>src</a:t>
            </a:r>
            <a:r>
              <a:rPr lang="en-US" sz="2400" dirty="0"/>
              <a:t> host 172.16.101.20 and </a:t>
            </a:r>
            <a:r>
              <a:rPr lang="en-US" sz="2400" dirty="0" err="1"/>
              <a:t>dst</a:t>
            </a:r>
            <a:r>
              <a:rPr lang="en-US" sz="2400" dirty="0"/>
              <a:t> port 80</a:t>
            </a:r>
          </a:p>
          <a:p>
            <a:r>
              <a:rPr lang="en-US" sz="2400" dirty="0" err="1"/>
              <a:t>tcpdump</a:t>
            </a:r>
            <a:r>
              <a:rPr lang="en-US" sz="2400" dirty="0"/>
              <a:t> –X –s 0 -</a:t>
            </a:r>
            <a:r>
              <a:rPr lang="en-US" sz="2400" dirty="0" err="1"/>
              <a:t>nni</a:t>
            </a:r>
            <a:r>
              <a:rPr lang="en-US" sz="2400" dirty="0"/>
              <a:t> 0.0 -w /</a:t>
            </a:r>
            <a:r>
              <a:rPr lang="en-US" sz="2400" dirty="0" err="1"/>
              <a:t>var</a:t>
            </a:r>
            <a:r>
              <a:rPr lang="en-US" sz="2400" dirty="0"/>
              <a:t>/</a:t>
            </a:r>
            <a:r>
              <a:rPr lang="en-US" sz="2400" dirty="0" err="1"/>
              <a:t>tmp</a:t>
            </a:r>
            <a:r>
              <a:rPr lang="en-US" sz="2400" dirty="0"/>
              <a:t>/</a:t>
            </a:r>
            <a:r>
              <a:rPr lang="en-US" sz="2400" dirty="0" err="1"/>
              <a:t>new.cap</a:t>
            </a:r>
            <a:r>
              <a:rPr lang="en-US" sz="2400" dirty="0"/>
              <a:t> host 172.16.101.20 and port 162</a:t>
            </a:r>
          </a:p>
        </p:txBody>
      </p:sp>
      <p:sp>
        <p:nvSpPr>
          <p:cNvPr id="6" name="Rectangle 5"/>
          <p:cNvSpPr/>
          <p:nvPr/>
        </p:nvSpPr>
        <p:spPr>
          <a:xfrm>
            <a:off x="5961889" y="1201427"/>
            <a:ext cx="5852160" cy="2646878"/>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r>
              <a:rPr lang="en-US" sz="2800" dirty="0">
                <a:solidFill>
                  <a:schemeClr val="tx1"/>
                </a:solidFill>
                <a:latin typeface="Arial" panose="020B0604020202020204" pitchFamily="34" charset="0"/>
              </a:rPr>
              <a:t>Operators</a:t>
            </a:r>
          </a:p>
          <a:p>
            <a:pPr marL="457200" indent="-457200">
              <a:buFont typeface="Arial" panose="020B0604020202020204" pitchFamily="34" charset="0"/>
              <a:buChar char="•"/>
            </a:pPr>
            <a:r>
              <a:rPr lang="en-US" sz="2800" dirty="0">
                <a:solidFill>
                  <a:schemeClr val="tx1"/>
                </a:solidFill>
                <a:latin typeface="Arial" panose="020B0604020202020204" pitchFamily="34" charset="0"/>
              </a:rPr>
              <a:t>Negation (`!' or `not'). </a:t>
            </a:r>
          </a:p>
          <a:p>
            <a:pPr marL="457200" indent="-457200">
              <a:buFont typeface="Arial" panose="020B0604020202020204" pitchFamily="34" charset="0"/>
              <a:buChar char="•"/>
            </a:pPr>
            <a:r>
              <a:rPr lang="en-US" sz="2800" dirty="0">
                <a:solidFill>
                  <a:schemeClr val="tx1"/>
                </a:solidFill>
                <a:latin typeface="Arial" panose="020B0604020202020204" pitchFamily="34" charset="0"/>
              </a:rPr>
              <a:t>Concatenation (`&amp;&amp;' or `and'). </a:t>
            </a:r>
          </a:p>
          <a:p>
            <a:pPr marL="457200" indent="-457200">
              <a:buFont typeface="Arial" panose="020B0604020202020204" pitchFamily="34" charset="0"/>
              <a:buChar char="•"/>
            </a:pPr>
            <a:r>
              <a:rPr lang="en-US" sz="2800" dirty="0">
                <a:solidFill>
                  <a:schemeClr val="tx1"/>
                </a:solidFill>
                <a:latin typeface="Arial" panose="020B0604020202020204" pitchFamily="34" charset="0"/>
              </a:rPr>
              <a:t>Alternation (`||' or `or'). </a:t>
            </a:r>
          </a:p>
          <a:p>
            <a:r>
              <a:rPr lang="en-US" dirty="0">
                <a:solidFill>
                  <a:schemeClr val="tx1"/>
                </a:solidFill>
                <a:latin typeface="Arial" panose="020B0604020202020204" pitchFamily="34" charset="0"/>
              </a:rPr>
              <a:t>Negation has highest precedence. Alternation and </a:t>
            </a:r>
          </a:p>
          <a:p>
            <a:r>
              <a:rPr lang="en-US" dirty="0">
                <a:solidFill>
                  <a:schemeClr val="tx1"/>
                </a:solidFill>
                <a:latin typeface="Arial" panose="020B0604020202020204" pitchFamily="34" charset="0"/>
              </a:rPr>
              <a:t>concatenation have equal precedence and associate left to right. </a:t>
            </a:r>
            <a:endParaRPr lang="en-US" dirty="0">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3596AB4-94A8-4984-8B58-3A193DDAEE76}"/>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8" name="TextBox 7">
            <a:extLst>
              <a:ext uri="{FF2B5EF4-FFF2-40B4-BE49-F238E27FC236}">
                <a16:creationId xmlns:a16="http://schemas.microsoft.com/office/drawing/2014/main" id="{59189CEB-7955-49E3-A99C-6F0E2BE6CC08}"/>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B72B266-E558-4890-9CA0-0CF44FC34C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12" name="Title 1">
            <a:extLst>
              <a:ext uri="{FF2B5EF4-FFF2-40B4-BE49-F238E27FC236}">
                <a16:creationId xmlns:a16="http://schemas.microsoft.com/office/drawing/2014/main" id="{A5740B01-2C8F-4235-8CD7-1DE962A1DB9C}"/>
              </a:ext>
            </a:extLst>
          </p:cNvPr>
          <p:cNvSpPr>
            <a:spLocks noGrp="1"/>
          </p:cNvSpPr>
          <p:nvPr>
            <p:ph type="title"/>
          </p:nvPr>
        </p:nvSpPr>
        <p:spPr>
          <a:xfrm>
            <a:off x="3964055" y="231389"/>
            <a:ext cx="7896349" cy="710964"/>
          </a:xfrm>
        </p:spPr>
        <p:txBody>
          <a:bodyPr tIns="0"/>
          <a:lstStyle/>
          <a:p>
            <a:pPr algn="ctr"/>
            <a:r>
              <a:rPr lang="en-US" dirty="0"/>
              <a:t>Capture Filters</a:t>
            </a:r>
          </a:p>
        </p:txBody>
      </p:sp>
      <p:sp>
        <p:nvSpPr>
          <p:cNvPr id="13" name="Footer Placeholder 12">
            <a:extLst>
              <a:ext uri="{FF2B5EF4-FFF2-40B4-BE49-F238E27FC236}">
                <a16:creationId xmlns:a16="http://schemas.microsoft.com/office/drawing/2014/main" id="{8085A3A3-5A25-4D28-B513-AD8B1F0B1509}"/>
              </a:ext>
            </a:extLst>
          </p:cNvPr>
          <p:cNvSpPr>
            <a:spLocks noGrp="1"/>
          </p:cNvSpPr>
          <p:nvPr>
            <p:ph type="ftr" sz="quarter" idx="3"/>
          </p:nvPr>
        </p:nvSpPr>
        <p:spPr/>
        <p:txBody>
          <a:bodyPr/>
          <a:lstStyle/>
          <a:p>
            <a:r>
              <a:rPr lang="en-US"/>
              <a:t>© F5 Networks</a:t>
            </a:r>
            <a:endParaRPr lang="en-US" dirty="0"/>
          </a:p>
        </p:txBody>
      </p:sp>
      <p:sp>
        <p:nvSpPr>
          <p:cNvPr id="14" name="Slide Number Placeholder 13">
            <a:extLst>
              <a:ext uri="{FF2B5EF4-FFF2-40B4-BE49-F238E27FC236}">
                <a16:creationId xmlns:a16="http://schemas.microsoft.com/office/drawing/2014/main" id="{20442E7F-A886-4BEB-8BB2-BDCE16E28760}"/>
              </a:ext>
            </a:extLst>
          </p:cNvPr>
          <p:cNvSpPr>
            <a:spLocks noGrp="1"/>
          </p:cNvSpPr>
          <p:nvPr>
            <p:ph type="sldNum" sz="quarter" idx="4"/>
          </p:nvPr>
        </p:nvSpPr>
        <p:spPr/>
        <p:txBody>
          <a:bodyPr/>
          <a:lstStyle/>
          <a:p>
            <a:fld id="{49DF86D6-4B9D-4B83-AF23-D696D3CD110A}" type="slidenum">
              <a:rPr lang="en-US" smtClean="0"/>
              <a:pPr/>
              <a:t>11</a:t>
            </a:fld>
            <a:endParaRPr lang="en-US" dirty="0"/>
          </a:p>
        </p:txBody>
      </p:sp>
    </p:spTree>
    <p:extLst>
      <p:ext uri="{BB962C8B-B14F-4D97-AF65-F5344CB8AC3E}">
        <p14:creationId xmlns:p14="http://schemas.microsoft.com/office/powerpoint/2010/main" val="140989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003" y="1071836"/>
            <a:ext cx="7747823" cy="4093428"/>
          </a:xfrm>
          <a:prstGeom prst="rect">
            <a:avLst/>
          </a:prstGeom>
        </p:spPr>
        <p:txBody>
          <a:bodyPr wrap="square">
            <a:spAutoFit/>
          </a:bodyPr>
          <a:lstStyle/>
          <a:p>
            <a:r>
              <a:rPr lang="en-US" sz="2000" b="1" u="sng" dirty="0"/>
              <a:t>Low Details</a:t>
            </a:r>
          </a:p>
          <a:p>
            <a:endParaRPr lang="en-US" sz="2000" b="1" u="sng" dirty="0"/>
          </a:p>
          <a:p>
            <a:pPr marL="285750" indent="-285750">
              <a:buFont typeface="Arial" panose="020B0604020202020204" pitchFamily="34" charset="0"/>
              <a:buChar char="•"/>
            </a:pPr>
            <a:r>
              <a:rPr lang="en-US" sz="2000" b="1" dirty="0"/>
              <a:t>Ingress</a:t>
            </a:r>
            <a:r>
              <a:rPr lang="en-US" sz="2000" dirty="0"/>
              <a:t>: A flag indicating whether TMM is sending or receiving the packet. A zero (0) indicates that TMM is sending the packet, while a non-zero number indicates that TMM is receiving the packet.</a:t>
            </a:r>
          </a:p>
          <a:p>
            <a:pPr marL="285750" indent="-285750">
              <a:buFont typeface="Arial" panose="020B0604020202020204" pitchFamily="34" charset="0"/>
              <a:buChar char="•"/>
            </a:pPr>
            <a:r>
              <a:rPr lang="en-US" sz="2000" b="1" dirty="0"/>
              <a:t>Slot</a:t>
            </a:r>
            <a:r>
              <a:rPr lang="en-US" sz="2000" dirty="0"/>
              <a:t>: The chassis slot number of the TMM that is handling the packet.</a:t>
            </a:r>
            <a:br>
              <a:rPr lang="en-US" sz="2000" dirty="0"/>
            </a:br>
            <a:r>
              <a:rPr lang="en-US" sz="2000" b="1" dirty="0"/>
              <a:t>TMM</a:t>
            </a:r>
            <a:r>
              <a:rPr lang="en-US" sz="2000" dirty="0"/>
              <a:t>: The number of the TMM that is handling the packet.</a:t>
            </a:r>
          </a:p>
          <a:p>
            <a:pPr marL="285750" indent="-285750">
              <a:buFont typeface="Arial" panose="020B0604020202020204" pitchFamily="34" charset="0"/>
              <a:buChar char="•"/>
            </a:pPr>
            <a:r>
              <a:rPr lang="en-US" sz="2000" b="1" dirty="0"/>
              <a:t>VIP</a:t>
            </a:r>
            <a:r>
              <a:rPr lang="en-US" sz="2000" dirty="0"/>
              <a:t>: The name of the virtual server that is handling the connection. Prior to BIG-IP 11.2.0, the name was limited to 16 characters. In BIG-IP 11.2.0 and later, the name is limited to 96 characters.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56710" y="2649724"/>
            <a:ext cx="3832644" cy="2133680"/>
          </a:xfrm>
          <a:prstGeom prst="rect">
            <a:avLst/>
          </a:prstGeom>
        </p:spPr>
      </p:pic>
      <p:sp>
        <p:nvSpPr>
          <p:cNvPr id="8" name="TextBox 7"/>
          <p:cNvSpPr txBox="1"/>
          <p:nvPr/>
        </p:nvSpPr>
        <p:spPr>
          <a:xfrm>
            <a:off x="8251905" y="1326996"/>
            <a:ext cx="2999678" cy="646771"/>
          </a:xfrm>
          <a:prstGeom prst="rect">
            <a:avLst/>
          </a:prstGeom>
          <a:noFill/>
        </p:spPr>
        <p:txBody>
          <a:bodyPr wrap="square" lIns="0" tIns="0" rIns="0" bIns="0" rtlCol="0">
            <a:noAutofit/>
          </a:bodyPr>
          <a:lstStyle/>
          <a:p>
            <a:pPr algn="ctr">
              <a:lnSpc>
                <a:spcPct val="90000"/>
              </a:lnSpc>
              <a:spcAft>
                <a:spcPts val="600"/>
              </a:spcAft>
            </a:pPr>
            <a:r>
              <a:rPr lang="en-US" sz="5400" b="1" kern="1200" dirty="0">
                <a:solidFill>
                  <a:srgbClr val="325D17"/>
                </a:solidFill>
                <a:effectLst>
                  <a:outerShdw blurRad="38100" dist="38100" dir="2700000" algn="tl">
                    <a:srgbClr val="000000">
                      <a:alpha val="43137"/>
                    </a:srgbClr>
                  </a:outerShdw>
                </a:effectLst>
                <a:latin typeface="+mn-lt"/>
                <a:ea typeface="+mn-ea"/>
                <a:cs typeface="+mn-cs"/>
              </a:rPr>
              <a:t>LOW</a:t>
            </a:r>
          </a:p>
        </p:txBody>
      </p:sp>
      <p:sp>
        <p:nvSpPr>
          <p:cNvPr id="10" name="Rectangle 9">
            <a:extLst>
              <a:ext uri="{FF2B5EF4-FFF2-40B4-BE49-F238E27FC236}">
                <a16:creationId xmlns:a16="http://schemas.microsoft.com/office/drawing/2014/main" id="{488B3E71-AF96-49C7-B2C4-95EBA48AAC9F}"/>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11" name="TextBox 10">
            <a:extLst>
              <a:ext uri="{FF2B5EF4-FFF2-40B4-BE49-F238E27FC236}">
                <a16:creationId xmlns:a16="http://schemas.microsoft.com/office/drawing/2014/main" id="{D29AE713-1683-4168-A3FB-8AE71EAC28E0}"/>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47CE195-7140-4DD7-81BF-5378522165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13" name="Title 1">
            <a:extLst>
              <a:ext uri="{FF2B5EF4-FFF2-40B4-BE49-F238E27FC236}">
                <a16:creationId xmlns:a16="http://schemas.microsoft.com/office/drawing/2014/main" id="{20B06C75-C0A4-4B58-9713-FE042244AEF1}"/>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err="1"/>
              <a:t>TCPdump</a:t>
            </a:r>
            <a:r>
              <a:rPr lang="en-US" dirty="0"/>
              <a:t> TMM “ Noise” Details</a:t>
            </a:r>
          </a:p>
        </p:txBody>
      </p:sp>
      <p:sp>
        <p:nvSpPr>
          <p:cNvPr id="16" name="TextBox 15">
            <a:extLst>
              <a:ext uri="{FF2B5EF4-FFF2-40B4-BE49-F238E27FC236}">
                <a16:creationId xmlns:a16="http://schemas.microsoft.com/office/drawing/2014/main" id="{4C1E12A9-A5EB-43D6-A974-5D397136D0A3}"/>
              </a:ext>
            </a:extLst>
          </p:cNvPr>
          <p:cNvSpPr txBox="1"/>
          <p:nvPr/>
        </p:nvSpPr>
        <p:spPr>
          <a:xfrm>
            <a:off x="8001827" y="4665677"/>
            <a:ext cx="3434576" cy="512957"/>
          </a:xfrm>
          <a:prstGeom prst="rect">
            <a:avLst/>
          </a:prstGeom>
          <a:noFill/>
        </p:spPr>
        <p:txBody>
          <a:bodyPr wrap="square" lIns="0" tIns="0" rIns="0" bIns="0" rtlCol="0">
            <a:noAutofit/>
          </a:bodyPr>
          <a:lstStyle/>
          <a:p>
            <a:pPr algn="ctr">
              <a:lnSpc>
                <a:spcPct val="90000"/>
              </a:lnSpc>
              <a:spcAft>
                <a:spcPts val="600"/>
              </a:spcAft>
            </a:pPr>
            <a:r>
              <a:rPr lang="en-US" sz="3600" kern="1200" dirty="0">
                <a:solidFill>
                  <a:schemeClr val="tx2"/>
                </a:solidFill>
                <a:effectLst>
                  <a:outerShdw blurRad="38100" dist="25400" dir="2700000" algn="tl">
                    <a:srgbClr val="000000">
                      <a:alpha val="0"/>
                    </a:srgbClr>
                  </a:outerShdw>
                </a:effectLst>
                <a:latin typeface="+mn-lt"/>
                <a:ea typeface="+mn-ea"/>
                <a:cs typeface="+mn-cs"/>
              </a:rPr>
              <a:t>Noise Amplitude</a:t>
            </a:r>
          </a:p>
        </p:txBody>
      </p:sp>
      <p:sp>
        <p:nvSpPr>
          <p:cNvPr id="17" name="Rectangle 16">
            <a:extLst>
              <a:ext uri="{FF2B5EF4-FFF2-40B4-BE49-F238E27FC236}">
                <a16:creationId xmlns:a16="http://schemas.microsoft.com/office/drawing/2014/main" id="{2869437D-DAFD-4B35-AD14-38E8BD0DAC23}"/>
              </a:ext>
            </a:extLst>
          </p:cNvPr>
          <p:cNvSpPr/>
          <p:nvPr/>
        </p:nvSpPr>
        <p:spPr>
          <a:xfrm>
            <a:off x="9011958" y="1901658"/>
            <a:ext cx="1526865" cy="769441"/>
          </a:xfrm>
          <a:prstGeom prst="rect">
            <a:avLst/>
          </a:prstGeom>
        </p:spPr>
        <p:txBody>
          <a:bodyPr wrap="square">
            <a:spAutoFit/>
          </a:bodyPr>
          <a:lstStyle/>
          <a:p>
            <a:pPr lvl="0" algn="ctr" eaLnBrk="0" fontAlgn="base" hangingPunct="0">
              <a:spcBef>
                <a:spcPct val="0"/>
              </a:spcBef>
              <a:spcAft>
                <a:spcPct val="0"/>
              </a:spcAft>
            </a:pPr>
            <a:r>
              <a:rPr lang="en-US" altLang="en-US" sz="4400" b="1" dirty="0">
                <a:latin typeface="Arial" panose="020B0604020202020204" pitchFamily="34" charset="0"/>
              </a:rPr>
              <a:t>:n</a:t>
            </a:r>
            <a:endParaRPr lang="en-US" altLang="en-US" sz="4400" dirty="0">
              <a:latin typeface="Arial" panose="020B0604020202020204" pitchFamily="34" charset="0"/>
            </a:endParaRPr>
          </a:p>
        </p:txBody>
      </p:sp>
      <p:sp>
        <p:nvSpPr>
          <p:cNvPr id="19" name="Footer Placeholder 18">
            <a:extLst>
              <a:ext uri="{FF2B5EF4-FFF2-40B4-BE49-F238E27FC236}">
                <a16:creationId xmlns:a16="http://schemas.microsoft.com/office/drawing/2014/main" id="{B92F4871-3962-4D78-A0DD-1382E21E9E64}"/>
              </a:ext>
            </a:extLst>
          </p:cNvPr>
          <p:cNvSpPr>
            <a:spLocks noGrp="1"/>
          </p:cNvSpPr>
          <p:nvPr>
            <p:ph type="ftr" sz="quarter" idx="3"/>
          </p:nvPr>
        </p:nvSpPr>
        <p:spPr/>
        <p:txBody>
          <a:bodyPr/>
          <a:lstStyle/>
          <a:p>
            <a:r>
              <a:rPr lang="en-US"/>
              <a:t>© F5 Networks</a:t>
            </a:r>
            <a:endParaRPr lang="en-US" dirty="0"/>
          </a:p>
        </p:txBody>
      </p:sp>
      <p:sp>
        <p:nvSpPr>
          <p:cNvPr id="20" name="Slide Number Placeholder 19">
            <a:extLst>
              <a:ext uri="{FF2B5EF4-FFF2-40B4-BE49-F238E27FC236}">
                <a16:creationId xmlns:a16="http://schemas.microsoft.com/office/drawing/2014/main" id="{DA629A7B-CBED-4CB2-A31C-7917CE8DEE88}"/>
              </a:ext>
            </a:extLst>
          </p:cNvPr>
          <p:cNvSpPr>
            <a:spLocks noGrp="1"/>
          </p:cNvSpPr>
          <p:nvPr>
            <p:ph type="sldNum" sz="quarter" idx="4"/>
          </p:nvPr>
        </p:nvSpPr>
        <p:spPr/>
        <p:txBody>
          <a:bodyPr/>
          <a:lstStyle/>
          <a:p>
            <a:fld id="{49DF86D6-4B9D-4B83-AF23-D696D3CD110A}" type="slidenum">
              <a:rPr lang="en-US" smtClean="0"/>
              <a:pPr/>
              <a:t>12</a:t>
            </a:fld>
            <a:endParaRPr lang="en-US" dirty="0"/>
          </a:p>
        </p:txBody>
      </p:sp>
    </p:spTree>
    <p:extLst>
      <p:ext uri="{BB962C8B-B14F-4D97-AF65-F5344CB8AC3E}">
        <p14:creationId xmlns:p14="http://schemas.microsoft.com/office/powerpoint/2010/main" val="34894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004" y="984888"/>
            <a:ext cx="7815939" cy="5755422"/>
          </a:xfrm>
          <a:prstGeom prst="rect">
            <a:avLst/>
          </a:prstGeom>
        </p:spPr>
        <p:txBody>
          <a:bodyPr wrap="square">
            <a:spAutoFit/>
          </a:bodyPr>
          <a:lstStyle/>
          <a:p>
            <a:pPr lvl="0" eaLnBrk="0" fontAlgn="base" hangingPunct="0">
              <a:spcBef>
                <a:spcPct val="0"/>
              </a:spcBef>
              <a:spcAft>
                <a:spcPct val="0"/>
              </a:spcAft>
            </a:pPr>
            <a:r>
              <a:rPr lang="en-US" altLang="en-US" sz="2000" b="1" u="sng" dirty="0">
                <a:latin typeface="Arial" panose="020B0604020202020204" pitchFamily="34" charset="0"/>
              </a:rPr>
              <a:t>Medium Details</a:t>
            </a:r>
          </a:p>
          <a:p>
            <a:pPr lvl="0" eaLnBrk="0" fontAlgn="base" hangingPunct="0">
              <a:spcBef>
                <a:spcPct val="0"/>
              </a:spcBef>
              <a:spcAft>
                <a:spcPct val="0"/>
              </a:spcAft>
            </a:pPr>
            <a:endParaRPr lang="en-US" altLang="en-US" sz="2000" u="sng"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altLang="en-US" sz="2400" b="1" dirty="0">
                <a:solidFill>
                  <a:schemeClr val="accent5"/>
                </a:solidFill>
                <a:latin typeface="Arial" panose="020B0604020202020204" pitchFamily="34" charset="0"/>
              </a:rPr>
              <a:t>Flow ID: </a:t>
            </a:r>
            <a:r>
              <a:rPr lang="en-US" altLang="en-US" sz="2000" dirty="0">
                <a:latin typeface="Arial" panose="020B0604020202020204" pitchFamily="34" charset="0"/>
              </a:rPr>
              <a:t>A number identifying a flow within TMM. The same flow ID can be used for different flows in different TMMs. Also, the same flow ID can be re-used for a different flow within the same TMM at a different time.</a:t>
            </a:r>
          </a:p>
          <a:p>
            <a:pPr marL="285750" lvl="0" indent="-285750" eaLnBrk="0" fontAlgn="base" hangingPunct="0">
              <a:spcBef>
                <a:spcPct val="0"/>
              </a:spcBef>
              <a:spcAft>
                <a:spcPct val="0"/>
              </a:spcAft>
              <a:buFont typeface="Arial" panose="020B0604020202020204" pitchFamily="34" charset="0"/>
              <a:buChar char="•"/>
            </a:pPr>
            <a:r>
              <a:rPr lang="en-US" altLang="en-US" sz="2400" b="1" dirty="0">
                <a:solidFill>
                  <a:schemeClr val="accent5"/>
                </a:solidFill>
                <a:latin typeface="Arial" panose="020B0604020202020204" pitchFamily="34" charset="0"/>
              </a:rPr>
              <a:t>Peer ID</a:t>
            </a:r>
            <a:r>
              <a:rPr lang="en-US" altLang="en-US" sz="2400" dirty="0">
                <a:solidFill>
                  <a:schemeClr val="accent5"/>
                </a:solidFill>
                <a:latin typeface="Arial" panose="020B0604020202020204" pitchFamily="34" charset="0"/>
              </a:rPr>
              <a:t>: </a:t>
            </a:r>
            <a:r>
              <a:rPr lang="en-US" altLang="en-US" sz="2000" dirty="0">
                <a:latin typeface="Arial" panose="020B0604020202020204" pitchFamily="34" charset="0"/>
              </a:rPr>
              <a:t>A number identifying the peer flow within TMM. Note that the same peer ID can be used for different flows in different TMMs. Also, the same peer ID can be re-used for a different flow within the same TMM at a different time.</a:t>
            </a:r>
          </a:p>
          <a:p>
            <a:pPr marL="285750" lvl="0" indent="-285750" eaLnBrk="0" fontAlgn="base" hangingPunct="0">
              <a:spcBef>
                <a:spcPct val="0"/>
              </a:spcBef>
              <a:spcAft>
                <a:spcPct val="0"/>
              </a:spcAft>
              <a:buFont typeface="Arial" panose="020B0604020202020204" pitchFamily="34" charset="0"/>
              <a:buChar char="•"/>
            </a:pPr>
            <a:r>
              <a:rPr lang="en-US" altLang="en-US" sz="2000" b="1" dirty="0">
                <a:latin typeface="Arial" panose="020B0604020202020204" pitchFamily="34" charset="0"/>
              </a:rPr>
              <a:t>Reset Cause</a:t>
            </a:r>
            <a:r>
              <a:rPr lang="en-US" altLang="en-US" sz="2000" dirty="0">
                <a:latin typeface="Arial" panose="020B0604020202020204" pitchFamily="34" charset="0"/>
              </a:rPr>
              <a:t>: In BIG-IP 11.2.0 and later, the reset cause (if available) is included for TCP reset packets. </a:t>
            </a:r>
          </a:p>
          <a:p>
            <a:pPr marL="285750" lvl="0" indent="-285750" eaLnBrk="0" fontAlgn="base" hangingPunct="0">
              <a:spcBef>
                <a:spcPct val="0"/>
              </a:spcBef>
              <a:spcAft>
                <a:spcPct val="0"/>
              </a:spcAft>
              <a:buFont typeface="Arial" panose="020B0604020202020204" pitchFamily="34" charset="0"/>
              <a:buChar char="•"/>
            </a:pPr>
            <a:r>
              <a:rPr lang="en-US" altLang="en-US" sz="2000" b="1" dirty="0" err="1">
                <a:latin typeface="Arial" panose="020B0604020202020204" pitchFamily="34" charset="0"/>
              </a:rPr>
              <a:t>Connflow</a:t>
            </a:r>
            <a:r>
              <a:rPr lang="en-US" altLang="en-US" sz="2000" b="1" dirty="0">
                <a:latin typeface="Arial" panose="020B0604020202020204" pitchFamily="34" charset="0"/>
              </a:rPr>
              <a:t> Flags</a:t>
            </a:r>
            <a:r>
              <a:rPr lang="en-US" altLang="en-US" sz="2000" dirty="0">
                <a:latin typeface="Arial" panose="020B0604020202020204" pitchFamily="34" charset="0"/>
              </a:rPr>
              <a:t>: Diagnostic information used by F5 Support. </a:t>
            </a:r>
          </a:p>
          <a:p>
            <a:pPr marL="285750" lvl="0" indent="-285750" eaLnBrk="0" fontAlgn="base" hangingPunct="0">
              <a:spcBef>
                <a:spcPct val="0"/>
              </a:spcBef>
              <a:spcAft>
                <a:spcPct val="0"/>
              </a:spcAft>
              <a:buFont typeface="Arial" panose="020B0604020202020204" pitchFamily="34" charset="0"/>
              <a:buChar char="•"/>
            </a:pPr>
            <a:r>
              <a:rPr lang="en-US" altLang="en-US" sz="2000" b="1" dirty="0">
                <a:latin typeface="Arial" panose="020B0604020202020204" pitchFamily="34" charset="0"/>
              </a:rPr>
              <a:t>Flow Type</a:t>
            </a:r>
            <a:r>
              <a:rPr lang="en-US" altLang="en-US" sz="2000" dirty="0">
                <a:latin typeface="Arial" panose="020B0604020202020204" pitchFamily="34" charset="0"/>
              </a:rPr>
              <a:t>: Diagnostic information used by F5 Support. </a:t>
            </a:r>
          </a:p>
          <a:p>
            <a:pPr marL="285750" lvl="0" indent="-285750" eaLnBrk="0" fontAlgn="base" hangingPunct="0">
              <a:spcBef>
                <a:spcPct val="0"/>
              </a:spcBef>
              <a:spcAft>
                <a:spcPct val="0"/>
              </a:spcAft>
              <a:buFont typeface="Arial" panose="020B0604020202020204" pitchFamily="34" charset="0"/>
              <a:buChar char="•"/>
            </a:pPr>
            <a:r>
              <a:rPr lang="en-US" altLang="en-US" sz="2000" b="1" dirty="0">
                <a:latin typeface="Arial" panose="020B0604020202020204" pitchFamily="34" charset="0"/>
              </a:rPr>
              <a:t>High Availability Unit</a:t>
            </a:r>
            <a:r>
              <a:rPr lang="en-US" altLang="en-US" sz="2000" dirty="0">
                <a:latin typeface="Arial" panose="020B0604020202020204" pitchFamily="34" charset="0"/>
              </a:rPr>
              <a:t>: Diagnostic information used by F5 Technical Support. </a:t>
            </a:r>
          </a:p>
          <a:p>
            <a:pPr marL="285750" lvl="0" indent="-285750" eaLnBrk="0" fontAlgn="base" hangingPunct="0">
              <a:spcBef>
                <a:spcPct val="0"/>
              </a:spcBef>
              <a:spcAft>
                <a:spcPct val="0"/>
              </a:spcAft>
              <a:buFont typeface="Arial" panose="020B0604020202020204" pitchFamily="34" charset="0"/>
              <a:buChar char="•"/>
            </a:pPr>
            <a:r>
              <a:rPr lang="en-US" altLang="en-US" sz="2000" b="1" dirty="0">
                <a:latin typeface="Arial" panose="020B0604020202020204" pitchFamily="34" charset="0"/>
              </a:rPr>
              <a:t>Ingress Slot</a:t>
            </a:r>
            <a:r>
              <a:rPr lang="en-US" altLang="en-US" sz="2000" dirty="0">
                <a:latin typeface="Arial" panose="020B0604020202020204" pitchFamily="34" charset="0"/>
              </a:rPr>
              <a:t>: Diagnostic information used by F5 Support. </a:t>
            </a:r>
          </a:p>
          <a:p>
            <a:pPr marL="285750" lvl="0" indent="-285750" eaLnBrk="0" fontAlgn="base" hangingPunct="0">
              <a:spcBef>
                <a:spcPct val="0"/>
              </a:spcBef>
              <a:spcAft>
                <a:spcPct val="0"/>
              </a:spcAft>
              <a:buFont typeface="Arial" panose="020B0604020202020204" pitchFamily="34" charset="0"/>
              <a:buChar char="•"/>
            </a:pPr>
            <a:r>
              <a:rPr lang="en-US" altLang="en-US" sz="2000" b="1" dirty="0">
                <a:latin typeface="Arial" panose="020B0604020202020204" pitchFamily="34" charset="0"/>
              </a:rPr>
              <a:t>Ingress Port</a:t>
            </a:r>
            <a:r>
              <a:rPr lang="en-US" altLang="en-US" sz="2000" dirty="0">
                <a:latin typeface="Arial" panose="020B0604020202020204" pitchFamily="34" charset="0"/>
              </a:rPr>
              <a:t>: Diagnostic information used by F5 Support.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741" y="2683766"/>
            <a:ext cx="3845628" cy="2142375"/>
          </a:xfrm>
          <a:prstGeom prst="rect">
            <a:avLst/>
          </a:prstGeom>
        </p:spPr>
      </p:pic>
      <p:sp>
        <p:nvSpPr>
          <p:cNvPr id="7" name="TextBox 6"/>
          <p:cNvSpPr txBox="1"/>
          <p:nvPr/>
        </p:nvSpPr>
        <p:spPr>
          <a:xfrm>
            <a:off x="8251905" y="1326996"/>
            <a:ext cx="2999678" cy="646771"/>
          </a:xfrm>
          <a:prstGeom prst="rect">
            <a:avLst/>
          </a:prstGeom>
          <a:noFill/>
        </p:spPr>
        <p:txBody>
          <a:bodyPr wrap="square" lIns="0" tIns="0" rIns="0" bIns="0" rtlCol="0">
            <a:noAutofit/>
          </a:bodyPr>
          <a:lstStyle/>
          <a:p>
            <a:pPr algn="ctr">
              <a:lnSpc>
                <a:spcPct val="90000"/>
              </a:lnSpc>
              <a:spcAft>
                <a:spcPts val="600"/>
              </a:spcAft>
            </a:pPr>
            <a:r>
              <a:rPr lang="en-US" sz="5400" b="1" kern="1200" dirty="0">
                <a:solidFill>
                  <a:srgbClr val="FFC000"/>
                </a:solidFill>
                <a:effectLst>
                  <a:outerShdw blurRad="38100" dist="38100" dir="2700000" algn="tl">
                    <a:srgbClr val="000000">
                      <a:alpha val="43137"/>
                    </a:srgbClr>
                  </a:outerShdw>
                </a:effectLst>
                <a:latin typeface="+mn-lt"/>
                <a:ea typeface="+mn-ea"/>
                <a:cs typeface="+mn-cs"/>
              </a:rPr>
              <a:t>MEDIUM</a:t>
            </a:r>
          </a:p>
        </p:txBody>
      </p:sp>
      <p:sp>
        <p:nvSpPr>
          <p:cNvPr id="15" name="Rectangle 14">
            <a:extLst>
              <a:ext uri="{FF2B5EF4-FFF2-40B4-BE49-F238E27FC236}">
                <a16:creationId xmlns:a16="http://schemas.microsoft.com/office/drawing/2014/main" id="{0BE437F6-04BC-4EE8-8D36-7FB424E89540}"/>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16" name="TextBox 15">
            <a:extLst>
              <a:ext uri="{FF2B5EF4-FFF2-40B4-BE49-F238E27FC236}">
                <a16:creationId xmlns:a16="http://schemas.microsoft.com/office/drawing/2014/main" id="{9E93B954-7052-4C39-8982-187F27CC002E}"/>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6C12030-F5C3-4587-840C-76827386B9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18" name="Title 1">
            <a:extLst>
              <a:ext uri="{FF2B5EF4-FFF2-40B4-BE49-F238E27FC236}">
                <a16:creationId xmlns:a16="http://schemas.microsoft.com/office/drawing/2014/main" id="{981ECA90-DE67-4989-AE32-968CFBD02124}"/>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err="1"/>
              <a:t>TCPdump</a:t>
            </a:r>
            <a:r>
              <a:rPr lang="en-US" dirty="0"/>
              <a:t> TMM “ Noise” Details</a:t>
            </a:r>
          </a:p>
        </p:txBody>
      </p:sp>
      <p:sp>
        <p:nvSpPr>
          <p:cNvPr id="12" name="TextBox 11">
            <a:extLst>
              <a:ext uri="{FF2B5EF4-FFF2-40B4-BE49-F238E27FC236}">
                <a16:creationId xmlns:a16="http://schemas.microsoft.com/office/drawing/2014/main" id="{0FCF5FB5-D9FE-4AD6-AC9B-A32D6E3AB64C}"/>
              </a:ext>
            </a:extLst>
          </p:cNvPr>
          <p:cNvSpPr txBox="1"/>
          <p:nvPr/>
        </p:nvSpPr>
        <p:spPr>
          <a:xfrm>
            <a:off x="8001827" y="4665677"/>
            <a:ext cx="3434576" cy="512957"/>
          </a:xfrm>
          <a:prstGeom prst="rect">
            <a:avLst/>
          </a:prstGeom>
          <a:noFill/>
        </p:spPr>
        <p:txBody>
          <a:bodyPr wrap="square" lIns="0" tIns="0" rIns="0" bIns="0" rtlCol="0">
            <a:noAutofit/>
          </a:bodyPr>
          <a:lstStyle/>
          <a:p>
            <a:pPr algn="ctr">
              <a:lnSpc>
                <a:spcPct val="90000"/>
              </a:lnSpc>
              <a:spcAft>
                <a:spcPts val="600"/>
              </a:spcAft>
            </a:pPr>
            <a:r>
              <a:rPr lang="en-US" sz="3600" kern="1200" dirty="0">
                <a:solidFill>
                  <a:schemeClr val="tx2"/>
                </a:solidFill>
                <a:effectLst>
                  <a:outerShdw blurRad="38100" dist="25400" dir="2700000" algn="tl">
                    <a:srgbClr val="000000">
                      <a:alpha val="0"/>
                    </a:srgbClr>
                  </a:outerShdw>
                </a:effectLst>
                <a:latin typeface="+mn-lt"/>
                <a:ea typeface="+mn-ea"/>
                <a:cs typeface="+mn-cs"/>
              </a:rPr>
              <a:t>Noise Amplitude</a:t>
            </a:r>
          </a:p>
        </p:txBody>
      </p:sp>
      <p:sp>
        <p:nvSpPr>
          <p:cNvPr id="13" name="Rectangle 12">
            <a:extLst>
              <a:ext uri="{FF2B5EF4-FFF2-40B4-BE49-F238E27FC236}">
                <a16:creationId xmlns:a16="http://schemas.microsoft.com/office/drawing/2014/main" id="{782DEC87-B9F6-4F8F-94AE-2DA497975F60}"/>
              </a:ext>
            </a:extLst>
          </p:cNvPr>
          <p:cNvSpPr/>
          <p:nvPr/>
        </p:nvSpPr>
        <p:spPr>
          <a:xfrm>
            <a:off x="9011958" y="1901658"/>
            <a:ext cx="1526865" cy="769441"/>
          </a:xfrm>
          <a:prstGeom prst="rect">
            <a:avLst/>
          </a:prstGeom>
        </p:spPr>
        <p:txBody>
          <a:bodyPr wrap="square">
            <a:spAutoFit/>
          </a:bodyPr>
          <a:lstStyle/>
          <a:p>
            <a:pPr lvl="0" algn="ctr" eaLnBrk="0" fontAlgn="base" hangingPunct="0">
              <a:spcBef>
                <a:spcPct val="0"/>
              </a:spcBef>
              <a:spcAft>
                <a:spcPct val="0"/>
              </a:spcAft>
            </a:pPr>
            <a:r>
              <a:rPr lang="en-US" altLang="en-US" sz="4400" b="1" dirty="0">
                <a:latin typeface="Arial" panose="020B0604020202020204" pitchFamily="34" charset="0"/>
              </a:rPr>
              <a:t>:</a:t>
            </a:r>
            <a:r>
              <a:rPr lang="en-US" altLang="en-US" sz="4400" b="1" dirty="0" err="1">
                <a:latin typeface="Arial" panose="020B0604020202020204" pitchFamily="34" charset="0"/>
              </a:rPr>
              <a:t>nn</a:t>
            </a:r>
            <a:endParaRPr lang="en-US" altLang="en-US" sz="4400" dirty="0">
              <a:latin typeface="Arial" panose="020B0604020202020204" pitchFamily="34" charset="0"/>
            </a:endParaRPr>
          </a:p>
        </p:txBody>
      </p:sp>
      <p:sp>
        <p:nvSpPr>
          <p:cNvPr id="14" name="Rectangle 13">
            <a:extLst>
              <a:ext uri="{FF2B5EF4-FFF2-40B4-BE49-F238E27FC236}">
                <a16:creationId xmlns:a16="http://schemas.microsoft.com/office/drawing/2014/main" id="{B4D916A1-5992-49F3-9CD9-46200E3FF6CD}"/>
              </a:ext>
            </a:extLst>
          </p:cNvPr>
          <p:cNvSpPr/>
          <p:nvPr/>
        </p:nvSpPr>
        <p:spPr>
          <a:xfrm>
            <a:off x="7496629" y="5146283"/>
            <a:ext cx="4542971" cy="461665"/>
          </a:xfrm>
          <a:prstGeom prst="rect">
            <a:avLst/>
          </a:prstGeom>
        </p:spPr>
        <p:txBody>
          <a:bodyPr wrap="square">
            <a:spAutoFit/>
          </a:bodyPr>
          <a:lstStyle/>
          <a:p>
            <a:pPr lvl="0" algn="ctr" eaLnBrk="0" fontAlgn="base" hangingPunct="0">
              <a:spcBef>
                <a:spcPct val="0"/>
              </a:spcBef>
              <a:spcAft>
                <a:spcPct val="0"/>
              </a:spcAft>
            </a:pPr>
            <a:r>
              <a:rPr lang="en-US" altLang="en-US" sz="2400" b="1" dirty="0">
                <a:latin typeface="Arial" panose="020B0604020202020204" pitchFamily="34" charset="0"/>
              </a:rPr>
              <a:t>Includes </a:t>
            </a:r>
            <a:r>
              <a:rPr lang="en-US" altLang="en-US" sz="2400" b="1" dirty="0">
                <a:solidFill>
                  <a:srgbClr val="008000"/>
                </a:solidFill>
                <a:latin typeface="Arial" panose="020B0604020202020204" pitchFamily="34" charset="0"/>
              </a:rPr>
              <a:t>LOW</a:t>
            </a:r>
            <a:endParaRPr lang="en-US" altLang="en-US" sz="2400" dirty="0">
              <a:solidFill>
                <a:srgbClr val="FFC000"/>
              </a:solidFill>
              <a:latin typeface="Arial" panose="020B0604020202020204" pitchFamily="34" charset="0"/>
            </a:endParaRPr>
          </a:p>
        </p:txBody>
      </p:sp>
      <p:sp>
        <p:nvSpPr>
          <p:cNvPr id="2" name="Footer Placeholder 1">
            <a:extLst>
              <a:ext uri="{FF2B5EF4-FFF2-40B4-BE49-F238E27FC236}">
                <a16:creationId xmlns:a16="http://schemas.microsoft.com/office/drawing/2014/main" id="{DF998A3F-4A55-40B6-A19F-D3514D23B80B}"/>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272FCFF8-0FBF-4CAD-BB51-BBFF75189D4D}"/>
              </a:ext>
            </a:extLst>
          </p:cNvPr>
          <p:cNvSpPr>
            <a:spLocks noGrp="1"/>
          </p:cNvSpPr>
          <p:nvPr>
            <p:ph type="sldNum" sz="quarter" idx="4"/>
          </p:nvPr>
        </p:nvSpPr>
        <p:spPr/>
        <p:txBody>
          <a:bodyPr/>
          <a:lstStyle/>
          <a:p>
            <a:fld id="{49DF86D6-4B9D-4B83-AF23-D696D3CD110A}" type="slidenum">
              <a:rPr lang="en-US" smtClean="0"/>
              <a:pPr/>
              <a:t>13</a:t>
            </a:fld>
            <a:endParaRPr lang="en-US" dirty="0"/>
          </a:p>
        </p:txBody>
      </p:sp>
    </p:spTree>
    <p:extLst>
      <p:ext uri="{BB962C8B-B14F-4D97-AF65-F5344CB8AC3E}">
        <p14:creationId xmlns:p14="http://schemas.microsoft.com/office/powerpoint/2010/main" val="400541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004" y="1083694"/>
            <a:ext cx="7620938" cy="4401205"/>
          </a:xfrm>
          <a:prstGeom prst="rect">
            <a:avLst/>
          </a:prstGeom>
        </p:spPr>
        <p:txBody>
          <a:bodyPr wrap="square">
            <a:spAutoFit/>
          </a:bodyPr>
          <a:lstStyle/>
          <a:p>
            <a:pPr lvl="0" eaLnBrk="0" fontAlgn="base" hangingPunct="0">
              <a:spcBef>
                <a:spcPct val="0"/>
              </a:spcBef>
              <a:spcAft>
                <a:spcPct val="0"/>
              </a:spcAft>
            </a:pPr>
            <a:r>
              <a:rPr lang="en-US" altLang="en-US" sz="2000" b="1" u="sng" dirty="0">
                <a:latin typeface="Arial" panose="020B0604020202020204" pitchFamily="34" charset="0"/>
              </a:rPr>
              <a:t>High Details</a:t>
            </a:r>
          </a:p>
          <a:p>
            <a:pPr lvl="0" eaLnBrk="0" fontAlgn="base" hangingPunct="0">
              <a:spcBef>
                <a:spcPct val="0"/>
              </a:spcBef>
              <a:spcAft>
                <a:spcPct val="0"/>
              </a:spcAft>
            </a:pPr>
            <a:endParaRPr lang="en-US" altLang="en-US" sz="2000" b="1" u="sng"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altLang="en-US" sz="2000" b="1" dirty="0">
                <a:latin typeface="Arial" panose="020B0604020202020204" pitchFamily="34" charset="0"/>
              </a:rPr>
              <a:t>Peer IP Protocol</a:t>
            </a:r>
            <a:r>
              <a:rPr lang="en-US" altLang="en-US" sz="2000" dirty="0">
                <a:latin typeface="Arial" panose="020B0604020202020204" pitchFamily="34" charset="0"/>
              </a:rPr>
              <a:t>: The IP protocol of the peer flow. This field is not populated prior to BIG-IP 11.0.0. </a:t>
            </a:r>
          </a:p>
          <a:p>
            <a:pPr marL="285750" lvl="0" indent="-285750" eaLnBrk="0" fontAlgn="base" hangingPunct="0">
              <a:spcBef>
                <a:spcPct val="0"/>
              </a:spcBef>
              <a:spcAft>
                <a:spcPct val="0"/>
              </a:spcAft>
              <a:buFont typeface="Arial" panose="020B0604020202020204" pitchFamily="34" charset="0"/>
              <a:buChar char="•"/>
            </a:pPr>
            <a:r>
              <a:rPr lang="en-US" altLang="en-US" sz="2000" b="1" dirty="0">
                <a:latin typeface="Arial" panose="020B0604020202020204" pitchFamily="34" charset="0"/>
              </a:rPr>
              <a:t>Peer VLAN</a:t>
            </a:r>
            <a:r>
              <a:rPr lang="en-US" altLang="en-US" sz="2000" dirty="0">
                <a:latin typeface="Arial" panose="020B0604020202020204" pitchFamily="34" charset="0"/>
              </a:rPr>
              <a:t>: The VLAN ID number that is associated with the peer flow. </a:t>
            </a:r>
          </a:p>
          <a:p>
            <a:pPr marL="285750" lvl="0" indent="-285750" eaLnBrk="0" fontAlgn="base" hangingPunct="0">
              <a:spcBef>
                <a:spcPct val="0"/>
              </a:spcBef>
              <a:spcAft>
                <a:spcPct val="0"/>
              </a:spcAft>
              <a:buFont typeface="Arial" panose="020B0604020202020204" pitchFamily="34" charset="0"/>
              <a:buChar char="•"/>
            </a:pPr>
            <a:r>
              <a:rPr lang="en-US" altLang="en-US" sz="2000" b="1" dirty="0">
                <a:latin typeface="Arial" panose="020B0604020202020204" pitchFamily="34" charset="0"/>
              </a:rPr>
              <a:t>Peer Remote Address</a:t>
            </a:r>
            <a:r>
              <a:rPr lang="en-US" altLang="en-US" sz="2000" dirty="0">
                <a:latin typeface="Arial" panose="020B0604020202020204" pitchFamily="34" charset="0"/>
              </a:rPr>
              <a:t>: The IP address of the host on the far end of the peer flow. </a:t>
            </a:r>
          </a:p>
          <a:p>
            <a:pPr marL="285750" lvl="0" indent="-285750" eaLnBrk="0" fontAlgn="base" hangingPunct="0">
              <a:spcBef>
                <a:spcPct val="0"/>
              </a:spcBef>
              <a:spcAft>
                <a:spcPct val="0"/>
              </a:spcAft>
              <a:buFont typeface="Arial" panose="020B0604020202020204" pitchFamily="34" charset="0"/>
              <a:buChar char="•"/>
            </a:pPr>
            <a:r>
              <a:rPr lang="en-US" altLang="en-US" sz="2000" b="1" dirty="0">
                <a:latin typeface="Arial" panose="020B0604020202020204" pitchFamily="34" charset="0"/>
              </a:rPr>
              <a:t>Peer Local Address</a:t>
            </a:r>
            <a:r>
              <a:rPr lang="en-US" altLang="en-US" sz="2000" dirty="0">
                <a:latin typeface="Arial" panose="020B0604020202020204" pitchFamily="34" charset="0"/>
              </a:rPr>
              <a:t>: The IP address used by TMM for the peer flow. </a:t>
            </a:r>
          </a:p>
          <a:p>
            <a:pPr marL="285750" lvl="0" indent="-285750" eaLnBrk="0" fontAlgn="base" hangingPunct="0">
              <a:spcBef>
                <a:spcPct val="0"/>
              </a:spcBef>
              <a:spcAft>
                <a:spcPct val="0"/>
              </a:spcAft>
              <a:buFont typeface="Arial" panose="020B0604020202020204" pitchFamily="34" charset="0"/>
              <a:buChar char="•"/>
            </a:pPr>
            <a:r>
              <a:rPr lang="en-US" altLang="en-US" sz="2000" b="1" dirty="0">
                <a:latin typeface="Arial" panose="020B0604020202020204" pitchFamily="34" charset="0"/>
              </a:rPr>
              <a:t>Peer Remote Port</a:t>
            </a:r>
            <a:r>
              <a:rPr lang="en-US" altLang="en-US" sz="2000" dirty="0">
                <a:latin typeface="Arial" panose="020B0604020202020204" pitchFamily="34" charset="0"/>
              </a:rPr>
              <a:t>: The protocol port of the host on the far end of the peer flow. </a:t>
            </a:r>
          </a:p>
          <a:p>
            <a:pPr marL="285750" lvl="0" indent="-285750" eaLnBrk="0" fontAlgn="base" hangingPunct="0">
              <a:spcBef>
                <a:spcPct val="0"/>
              </a:spcBef>
              <a:spcAft>
                <a:spcPct val="0"/>
              </a:spcAft>
              <a:buFont typeface="Arial" panose="020B0604020202020204" pitchFamily="34" charset="0"/>
              <a:buChar char="•"/>
            </a:pPr>
            <a:r>
              <a:rPr lang="en-US" altLang="en-US" sz="2000" b="1" dirty="0">
                <a:latin typeface="Arial" panose="020B0604020202020204" pitchFamily="34" charset="0"/>
              </a:rPr>
              <a:t>Peer Local Port</a:t>
            </a:r>
            <a:r>
              <a:rPr lang="en-US" altLang="en-US" sz="2000" dirty="0">
                <a:latin typeface="Arial" panose="020B0604020202020204" pitchFamily="34" charset="0"/>
              </a:rPr>
              <a:t>: The protocol port used by TMM for the peer flow.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944" y="2671099"/>
            <a:ext cx="3800895" cy="2170851"/>
          </a:xfrm>
          <a:prstGeom prst="rect">
            <a:avLst/>
          </a:prstGeom>
        </p:spPr>
      </p:pic>
      <p:sp>
        <p:nvSpPr>
          <p:cNvPr id="8" name="TextBox 7"/>
          <p:cNvSpPr txBox="1"/>
          <p:nvPr/>
        </p:nvSpPr>
        <p:spPr>
          <a:xfrm>
            <a:off x="8251905" y="1326996"/>
            <a:ext cx="2999678" cy="646771"/>
          </a:xfrm>
          <a:prstGeom prst="rect">
            <a:avLst/>
          </a:prstGeom>
          <a:noFill/>
        </p:spPr>
        <p:txBody>
          <a:bodyPr wrap="square" lIns="0" tIns="0" rIns="0" bIns="0" rtlCol="0">
            <a:noAutofit/>
          </a:bodyPr>
          <a:lstStyle/>
          <a:p>
            <a:pPr algn="ctr">
              <a:lnSpc>
                <a:spcPct val="90000"/>
              </a:lnSpc>
              <a:spcAft>
                <a:spcPts val="600"/>
              </a:spcAft>
            </a:pPr>
            <a:r>
              <a:rPr lang="en-US" sz="5400" b="1" kern="1200" dirty="0">
                <a:solidFill>
                  <a:srgbClr val="C00000"/>
                </a:solidFill>
                <a:effectLst>
                  <a:outerShdw blurRad="38100" dist="38100" dir="2700000" algn="tl">
                    <a:srgbClr val="000000">
                      <a:alpha val="43137"/>
                    </a:srgbClr>
                  </a:outerShdw>
                </a:effectLst>
                <a:latin typeface="+mn-lt"/>
                <a:ea typeface="+mn-ea"/>
                <a:cs typeface="+mn-cs"/>
              </a:rPr>
              <a:t>HIGH</a:t>
            </a:r>
          </a:p>
        </p:txBody>
      </p:sp>
      <p:sp>
        <p:nvSpPr>
          <p:cNvPr id="9" name="TextBox 8"/>
          <p:cNvSpPr txBox="1"/>
          <p:nvPr/>
        </p:nvSpPr>
        <p:spPr>
          <a:xfrm>
            <a:off x="8001827" y="4665677"/>
            <a:ext cx="3434576" cy="512957"/>
          </a:xfrm>
          <a:prstGeom prst="rect">
            <a:avLst/>
          </a:prstGeom>
          <a:noFill/>
        </p:spPr>
        <p:txBody>
          <a:bodyPr wrap="square" lIns="0" tIns="0" rIns="0" bIns="0" rtlCol="0">
            <a:noAutofit/>
          </a:bodyPr>
          <a:lstStyle/>
          <a:p>
            <a:pPr algn="ctr">
              <a:lnSpc>
                <a:spcPct val="90000"/>
              </a:lnSpc>
              <a:spcAft>
                <a:spcPts val="600"/>
              </a:spcAft>
            </a:pPr>
            <a:r>
              <a:rPr lang="en-US" sz="3600" kern="1200" dirty="0">
                <a:solidFill>
                  <a:schemeClr val="tx2"/>
                </a:solidFill>
                <a:effectLst>
                  <a:outerShdw blurRad="38100" dist="25400" dir="2700000" algn="tl">
                    <a:srgbClr val="000000">
                      <a:alpha val="0"/>
                    </a:srgbClr>
                  </a:outerShdw>
                </a:effectLst>
                <a:latin typeface="+mn-lt"/>
                <a:ea typeface="+mn-ea"/>
                <a:cs typeface="+mn-cs"/>
              </a:rPr>
              <a:t>Noise Amplitude</a:t>
            </a:r>
          </a:p>
        </p:txBody>
      </p:sp>
      <p:sp>
        <p:nvSpPr>
          <p:cNvPr id="13" name="Rectangle 12">
            <a:extLst>
              <a:ext uri="{FF2B5EF4-FFF2-40B4-BE49-F238E27FC236}">
                <a16:creationId xmlns:a16="http://schemas.microsoft.com/office/drawing/2014/main" id="{67BCD534-16AB-43AD-A087-43BCDCC43B67}"/>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14" name="TextBox 13">
            <a:extLst>
              <a:ext uri="{FF2B5EF4-FFF2-40B4-BE49-F238E27FC236}">
                <a16:creationId xmlns:a16="http://schemas.microsoft.com/office/drawing/2014/main" id="{88895F19-735D-4953-AC84-FFA796A45855}"/>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641E02A-FE86-4BA8-922F-0EEC611CAE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16" name="Title 1">
            <a:extLst>
              <a:ext uri="{FF2B5EF4-FFF2-40B4-BE49-F238E27FC236}">
                <a16:creationId xmlns:a16="http://schemas.microsoft.com/office/drawing/2014/main" id="{DC218B3E-0962-4FB8-9740-0EE20E42C932}"/>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err="1"/>
              <a:t>TCPdump</a:t>
            </a:r>
            <a:r>
              <a:rPr lang="en-US" dirty="0"/>
              <a:t> TMM “ Noise” Details</a:t>
            </a:r>
          </a:p>
        </p:txBody>
      </p:sp>
      <p:sp>
        <p:nvSpPr>
          <p:cNvPr id="17" name="Rectangle 16">
            <a:extLst>
              <a:ext uri="{FF2B5EF4-FFF2-40B4-BE49-F238E27FC236}">
                <a16:creationId xmlns:a16="http://schemas.microsoft.com/office/drawing/2014/main" id="{7EEAB9D5-6D2F-459D-AD55-88C7C0903FCF}"/>
              </a:ext>
            </a:extLst>
          </p:cNvPr>
          <p:cNvSpPr/>
          <p:nvPr/>
        </p:nvSpPr>
        <p:spPr>
          <a:xfrm>
            <a:off x="9011958" y="1901658"/>
            <a:ext cx="1526865" cy="769441"/>
          </a:xfrm>
          <a:prstGeom prst="rect">
            <a:avLst/>
          </a:prstGeom>
        </p:spPr>
        <p:txBody>
          <a:bodyPr wrap="square">
            <a:spAutoFit/>
          </a:bodyPr>
          <a:lstStyle/>
          <a:p>
            <a:pPr lvl="0" eaLnBrk="0" fontAlgn="base" hangingPunct="0">
              <a:spcBef>
                <a:spcPct val="0"/>
              </a:spcBef>
              <a:spcAft>
                <a:spcPct val="0"/>
              </a:spcAft>
            </a:pPr>
            <a:r>
              <a:rPr lang="en-US" altLang="en-US" sz="4400" b="1" dirty="0">
                <a:latin typeface="Arial" panose="020B0604020202020204" pitchFamily="34" charset="0"/>
              </a:rPr>
              <a:t>:</a:t>
            </a:r>
            <a:r>
              <a:rPr lang="en-US" altLang="en-US" sz="4400" b="1" dirty="0" err="1">
                <a:latin typeface="Arial" panose="020B0604020202020204" pitchFamily="34" charset="0"/>
              </a:rPr>
              <a:t>nnn</a:t>
            </a:r>
            <a:endParaRPr lang="en-US" altLang="en-US" sz="4400" dirty="0">
              <a:latin typeface="Arial" panose="020B0604020202020204" pitchFamily="34" charset="0"/>
            </a:endParaRPr>
          </a:p>
        </p:txBody>
      </p:sp>
      <p:sp>
        <p:nvSpPr>
          <p:cNvPr id="18" name="Rectangle 17">
            <a:extLst>
              <a:ext uri="{FF2B5EF4-FFF2-40B4-BE49-F238E27FC236}">
                <a16:creationId xmlns:a16="http://schemas.microsoft.com/office/drawing/2014/main" id="{6AB4A738-3DAC-4496-B3B9-9FB3336B48B3}"/>
              </a:ext>
            </a:extLst>
          </p:cNvPr>
          <p:cNvSpPr/>
          <p:nvPr/>
        </p:nvSpPr>
        <p:spPr>
          <a:xfrm>
            <a:off x="7496629" y="5146283"/>
            <a:ext cx="4542971" cy="461665"/>
          </a:xfrm>
          <a:prstGeom prst="rect">
            <a:avLst/>
          </a:prstGeom>
        </p:spPr>
        <p:txBody>
          <a:bodyPr wrap="square">
            <a:spAutoFit/>
          </a:bodyPr>
          <a:lstStyle/>
          <a:p>
            <a:pPr lvl="0" algn="ctr" eaLnBrk="0" fontAlgn="base" hangingPunct="0">
              <a:spcBef>
                <a:spcPct val="0"/>
              </a:spcBef>
              <a:spcAft>
                <a:spcPct val="0"/>
              </a:spcAft>
            </a:pPr>
            <a:r>
              <a:rPr lang="en-US" altLang="en-US" sz="2400" b="1" dirty="0">
                <a:latin typeface="Arial" panose="020B0604020202020204" pitchFamily="34" charset="0"/>
              </a:rPr>
              <a:t>Includes </a:t>
            </a:r>
            <a:r>
              <a:rPr lang="en-US" altLang="en-US" sz="2400" b="1" dirty="0">
                <a:solidFill>
                  <a:srgbClr val="008000"/>
                </a:solidFill>
                <a:latin typeface="Arial" panose="020B0604020202020204" pitchFamily="34" charset="0"/>
              </a:rPr>
              <a:t>LOW</a:t>
            </a:r>
            <a:r>
              <a:rPr lang="en-US" altLang="en-US" sz="2400" b="1" dirty="0">
                <a:latin typeface="Arial" panose="020B0604020202020204" pitchFamily="34" charset="0"/>
              </a:rPr>
              <a:t> &amp; </a:t>
            </a:r>
            <a:r>
              <a:rPr lang="en-US" altLang="en-US" sz="2400" b="1" dirty="0">
                <a:solidFill>
                  <a:srgbClr val="FFC000"/>
                </a:solidFill>
                <a:latin typeface="Arial" panose="020B0604020202020204" pitchFamily="34" charset="0"/>
              </a:rPr>
              <a:t>MEDIUM</a:t>
            </a:r>
            <a:endParaRPr lang="en-US" altLang="en-US" sz="2400" dirty="0">
              <a:solidFill>
                <a:srgbClr val="FFC000"/>
              </a:solidFill>
              <a:latin typeface="Arial" panose="020B0604020202020204" pitchFamily="34" charset="0"/>
            </a:endParaRPr>
          </a:p>
        </p:txBody>
      </p:sp>
      <p:sp>
        <p:nvSpPr>
          <p:cNvPr id="19" name="Footer Placeholder 18">
            <a:extLst>
              <a:ext uri="{FF2B5EF4-FFF2-40B4-BE49-F238E27FC236}">
                <a16:creationId xmlns:a16="http://schemas.microsoft.com/office/drawing/2014/main" id="{628DE932-1286-47CF-ACB1-2B93E0ABB7B3}"/>
              </a:ext>
            </a:extLst>
          </p:cNvPr>
          <p:cNvSpPr>
            <a:spLocks noGrp="1"/>
          </p:cNvSpPr>
          <p:nvPr>
            <p:ph type="ftr" sz="quarter" idx="3"/>
          </p:nvPr>
        </p:nvSpPr>
        <p:spPr/>
        <p:txBody>
          <a:bodyPr/>
          <a:lstStyle/>
          <a:p>
            <a:r>
              <a:rPr lang="en-US"/>
              <a:t>© F5 Networks</a:t>
            </a:r>
            <a:endParaRPr lang="en-US" dirty="0"/>
          </a:p>
        </p:txBody>
      </p:sp>
      <p:sp>
        <p:nvSpPr>
          <p:cNvPr id="20" name="Slide Number Placeholder 19">
            <a:extLst>
              <a:ext uri="{FF2B5EF4-FFF2-40B4-BE49-F238E27FC236}">
                <a16:creationId xmlns:a16="http://schemas.microsoft.com/office/drawing/2014/main" id="{13CE6A92-CC91-4306-A025-C16D3B69F042}"/>
              </a:ext>
            </a:extLst>
          </p:cNvPr>
          <p:cNvSpPr>
            <a:spLocks noGrp="1"/>
          </p:cNvSpPr>
          <p:nvPr>
            <p:ph type="sldNum" sz="quarter" idx="4"/>
          </p:nvPr>
        </p:nvSpPr>
        <p:spPr/>
        <p:txBody>
          <a:bodyPr/>
          <a:lstStyle/>
          <a:p>
            <a:fld id="{49DF86D6-4B9D-4B83-AF23-D696D3CD110A}" type="slidenum">
              <a:rPr lang="en-US" smtClean="0"/>
              <a:pPr/>
              <a:t>14</a:t>
            </a:fld>
            <a:endParaRPr lang="en-US" dirty="0"/>
          </a:p>
        </p:txBody>
      </p:sp>
    </p:spTree>
    <p:extLst>
      <p:ext uri="{BB962C8B-B14F-4D97-AF65-F5344CB8AC3E}">
        <p14:creationId xmlns:p14="http://schemas.microsoft.com/office/powerpoint/2010/main" val="146209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4C66EC-074E-402B-A4C6-9F038C4BB8C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AE5CF912-0E52-43D6-8E76-9600BBE6FCAA}"/>
              </a:ext>
            </a:extLst>
          </p:cNvPr>
          <p:cNvSpPr>
            <a:spLocks noGrp="1"/>
          </p:cNvSpPr>
          <p:nvPr>
            <p:ph type="sldNum" sz="quarter" idx="4"/>
          </p:nvPr>
        </p:nvSpPr>
        <p:spPr/>
        <p:txBody>
          <a:bodyPr/>
          <a:lstStyle/>
          <a:p>
            <a:fld id="{49DF86D6-4B9D-4B83-AF23-D696D3CD110A}" type="slidenum">
              <a:rPr lang="en-US" smtClean="0"/>
              <a:pPr/>
              <a:t>15</a:t>
            </a:fld>
            <a:endParaRPr lang="en-US" dirty="0"/>
          </a:p>
        </p:txBody>
      </p:sp>
      <p:sp>
        <p:nvSpPr>
          <p:cNvPr id="5" name="Rectangle 4">
            <a:extLst>
              <a:ext uri="{FF2B5EF4-FFF2-40B4-BE49-F238E27FC236}">
                <a16:creationId xmlns:a16="http://schemas.microsoft.com/office/drawing/2014/main" id="{3AD37AB6-962F-4EF5-81A9-1D09F048A92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80773EB7-5C35-4CD8-B83B-5AE3F18BE6D9}"/>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7509252-F2B2-45AC-B9EA-1844901EAB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78CC759D-8BA3-48F6-AB9A-9F647B8634B4}"/>
              </a:ext>
            </a:extLst>
          </p:cNvPr>
          <p:cNvPicPr>
            <a:picLocks noChangeAspect="1"/>
          </p:cNvPicPr>
          <p:nvPr/>
        </p:nvPicPr>
        <p:blipFill>
          <a:blip r:embed="rId3"/>
          <a:stretch>
            <a:fillRect/>
          </a:stretch>
        </p:blipFill>
        <p:spPr>
          <a:xfrm>
            <a:off x="304800" y="1697412"/>
            <a:ext cx="11658600" cy="3348876"/>
          </a:xfrm>
          <a:prstGeom prst="rect">
            <a:avLst/>
          </a:prstGeom>
        </p:spPr>
      </p:pic>
    </p:spTree>
    <p:extLst>
      <p:ext uri="{BB962C8B-B14F-4D97-AF65-F5344CB8AC3E}">
        <p14:creationId xmlns:p14="http://schemas.microsoft.com/office/powerpoint/2010/main" val="198162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ABA948C-475F-4008-87FE-6F3970EA32D5}"/>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CF727321-EDC3-4DC0-9D51-B772648C6923}"/>
              </a:ext>
            </a:extLst>
          </p:cNvPr>
          <p:cNvSpPr>
            <a:spLocks noGrp="1"/>
          </p:cNvSpPr>
          <p:nvPr>
            <p:ph type="sldNum" sz="quarter" idx="4"/>
          </p:nvPr>
        </p:nvSpPr>
        <p:spPr/>
        <p:txBody>
          <a:bodyPr/>
          <a:lstStyle/>
          <a:p>
            <a:fld id="{49DF86D6-4B9D-4B83-AF23-D696D3CD110A}" type="slidenum">
              <a:rPr lang="en-US" smtClean="0"/>
              <a:pPr/>
              <a:t>16</a:t>
            </a:fld>
            <a:endParaRPr lang="en-US" dirty="0"/>
          </a:p>
        </p:txBody>
      </p:sp>
      <p:sp>
        <p:nvSpPr>
          <p:cNvPr id="5" name="Rectangle 4">
            <a:extLst>
              <a:ext uri="{FF2B5EF4-FFF2-40B4-BE49-F238E27FC236}">
                <a16:creationId xmlns:a16="http://schemas.microsoft.com/office/drawing/2014/main" id="{62154492-4C35-401A-AE76-0FC29037C84A}"/>
              </a:ext>
            </a:extLst>
          </p:cNvPr>
          <p:cNvSpPr/>
          <p:nvPr/>
        </p:nvSpPr>
        <p:spPr>
          <a:xfrm>
            <a:off x="138222" y="3013794"/>
            <a:ext cx="11860619" cy="3139321"/>
          </a:xfrm>
          <a:prstGeom prst="rect">
            <a:avLst/>
          </a:prstGeom>
        </p:spPr>
        <p:txBody>
          <a:bodyPr wrap="square">
            <a:spAutoFit/>
          </a:bodyPr>
          <a:lstStyle/>
          <a:p>
            <a:r>
              <a:rPr lang="en-US" dirty="0"/>
              <a:t>18:31:49.464891 IP 172.16.100.1.25830 &gt; 172.16.100.100.443: Flags [S], seq 833257974, win 64240, options [</a:t>
            </a:r>
            <a:r>
              <a:rPr lang="en-US" dirty="0" err="1"/>
              <a:t>mss</a:t>
            </a:r>
            <a:r>
              <a:rPr lang="en-US" dirty="0"/>
              <a:t> 1460,nop,wscale 8,nop,nop,sackOK], length 0 in slot1/tmm1 </a:t>
            </a:r>
            <a:r>
              <a:rPr lang="en-US" dirty="0" err="1"/>
              <a:t>lis</a:t>
            </a:r>
            <a:r>
              <a:rPr lang="en-US" dirty="0"/>
              <a:t>=</a:t>
            </a:r>
          </a:p>
          <a:p>
            <a:r>
              <a:rPr lang="en-US" dirty="0"/>
              <a:t>18:31:49.464977 IP 172.16.100.100.443 &gt; 172.16.100.1.25830: Flags [S.], seq 1019957271, ack 833257975, win 14600, options [</a:t>
            </a:r>
            <a:r>
              <a:rPr lang="en-US" dirty="0" err="1"/>
              <a:t>mss</a:t>
            </a:r>
            <a:r>
              <a:rPr lang="en-US" dirty="0"/>
              <a:t> 1460,nop,wscale 2,sackOK,eol], length 0 out slot1/tmm1 lis=/Common/ACME_myapps.acme.com</a:t>
            </a:r>
          </a:p>
          <a:p>
            <a:r>
              <a:rPr lang="en-US" dirty="0"/>
              <a:t>18:31:49.466604 IP 172.16.100.1.25830 &gt; 172.16.100.100.443: Flags [.], ack 1, win 256, length 0 in slot1/tmm1 lis=/Common/ACME_myapps.acme.com</a:t>
            </a:r>
          </a:p>
          <a:p>
            <a:r>
              <a:rPr lang="en-US" dirty="0"/>
              <a:t>18:31:49.475852 IP 172.16.100.1.25830 &gt; 172.16.100.100.443: Flags [P.], seq 1:518, ack 1, win 256, length 517 in slot1/tmm1 lis=/Common/ACME_myapps.acme.com</a:t>
            </a:r>
          </a:p>
          <a:p>
            <a:r>
              <a:rPr lang="en-US" dirty="0"/>
              <a:t>18:31:49.476158 IP 172.16.100.100.443 &gt; 172.16.100.1.25830: Flags [.], ack 518, win 3779, length 0 out slot1/tmm1 lis=/Common/ACME_myapps.acme.com</a:t>
            </a:r>
          </a:p>
        </p:txBody>
      </p:sp>
      <p:sp>
        <p:nvSpPr>
          <p:cNvPr id="6" name="Rectangle 5">
            <a:extLst>
              <a:ext uri="{FF2B5EF4-FFF2-40B4-BE49-F238E27FC236}">
                <a16:creationId xmlns:a16="http://schemas.microsoft.com/office/drawing/2014/main" id="{4C4B041A-F80F-4595-8D6E-E7A51ABD5D75}"/>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7" name="TextBox 6">
            <a:extLst>
              <a:ext uri="{FF2B5EF4-FFF2-40B4-BE49-F238E27FC236}">
                <a16:creationId xmlns:a16="http://schemas.microsoft.com/office/drawing/2014/main" id="{406B5CD7-A72D-474C-B8AE-8B909F574E16}"/>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BBA7D97-6FB9-4615-AC8E-7CBB381CC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2C7FE2EE-49F1-431E-980B-9C78EC9B1709}"/>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 in the beginning</a:t>
            </a:r>
          </a:p>
        </p:txBody>
      </p:sp>
      <p:sp>
        <p:nvSpPr>
          <p:cNvPr id="10" name="Oval 9">
            <a:extLst>
              <a:ext uri="{FF2B5EF4-FFF2-40B4-BE49-F238E27FC236}">
                <a16:creationId xmlns:a16="http://schemas.microsoft.com/office/drawing/2014/main" id="{D9953913-1BAB-49DF-ABCC-C151DFEE760A}"/>
              </a:ext>
            </a:extLst>
          </p:cNvPr>
          <p:cNvSpPr/>
          <p:nvPr/>
        </p:nvSpPr>
        <p:spPr>
          <a:xfrm>
            <a:off x="4535481" y="3004459"/>
            <a:ext cx="1676605" cy="363188"/>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1" name="Oval 10">
            <a:extLst>
              <a:ext uri="{FF2B5EF4-FFF2-40B4-BE49-F238E27FC236}">
                <a16:creationId xmlns:a16="http://schemas.microsoft.com/office/drawing/2014/main" id="{C17941EE-1FA8-4D65-A472-50736C64EFC9}"/>
              </a:ext>
            </a:extLst>
          </p:cNvPr>
          <p:cNvSpPr/>
          <p:nvPr/>
        </p:nvSpPr>
        <p:spPr>
          <a:xfrm>
            <a:off x="6212088" y="3052485"/>
            <a:ext cx="463031" cy="274320"/>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2" name="Oval 11">
            <a:extLst>
              <a:ext uri="{FF2B5EF4-FFF2-40B4-BE49-F238E27FC236}">
                <a16:creationId xmlns:a16="http://schemas.microsoft.com/office/drawing/2014/main" id="{3F2D8854-44BE-4C96-818F-97F37EAF7793}"/>
              </a:ext>
            </a:extLst>
          </p:cNvPr>
          <p:cNvSpPr/>
          <p:nvPr/>
        </p:nvSpPr>
        <p:spPr>
          <a:xfrm>
            <a:off x="2225866" y="3013794"/>
            <a:ext cx="1402832" cy="365760"/>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3" name="Oval 12">
            <a:extLst>
              <a:ext uri="{FF2B5EF4-FFF2-40B4-BE49-F238E27FC236}">
                <a16:creationId xmlns:a16="http://schemas.microsoft.com/office/drawing/2014/main" id="{FCC359F8-FE2C-4B06-8741-47CAE51DDC29}"/>
              </a:ext>
            </a:extLst>
          </p:cNvPr>
          <p:cNvSpPr/>
          <p:nvPr/>
        </p:nvSpPr>
        <p:spPr>
          <a:xfrm>
            <a:off x="3628700" y="3048893"/>
            <a:ext cx="746598" cy="274320"/>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cxnSp>
        <p:nvCxnSpPr>
          <p:cNvPr id="14" name="Straight Arrow Connector 13">
            <a:extLst>
              <a:ext uri="{FF2B5EF4-FFF2-40B4-BE49-F238E27FC236}">
                <a16:creationId xmlns:a16="http://schemas.microsoft.com/office/drawing/2014/main" id="{244FCF18-23E3-49D6-B39C-6F1A91D29C60}"/>
              </a:ext>
            </a:extLst>
          </p:cNvPr>
          <p:cNvCxnSpPr>
            <a:cxnSpLocks/>
          </p:cNvCxnSpPr>
          <p:nvPr/>
        </p:nvCxnSpPr>
        <p:spPr>
          <a:xfrm>
            <a:off x="2094586" y="2367183"/>
            <a:ext cx="643298" cy="591758"/>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93368FA-B5A4-4439-AE19-6C50978915F3}"/>
              </a:ext>
            </a:extLst>
          </p:cNvPr>
          <p:cNvCxnSpPr>
            <a:cxnSpLocks/>
          </p:cNvCxnSpPr>
          <p:nvPr/>
        </p:nvCxnSpPr>
        <p:spPr>
          <a:xfrm>
            <a:off x="2094586" y="2608150"/>
            <a:ext cx="1792523" cy="405644"/>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CCA9B97-1966-4934-8396-640E6D4C68A6}"/>
              </a:ext>
            </a:extLst>
          </p:cNvPr>
          <p:cNvCxnSpPr>
            <a:cxnSpLocks/>
          </p:cNvCxnSpPr>
          <p:nvPr/>
        </p:nvCxnSpPr>
        <p:spPr>
          <a:xfrm flipH="1">
            <a:off x="5438554" y="2288214"/>
            <a:ext cx="3597870" cy="764271"/>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2391D022-C399-4B2C-9256-FF760CC24AF0}"/>
              </a:ext>
            </a:extLst>
          </p:cNvPr>
          <p:cNvCxnSpPr>
            <a:cxnSpLocks/>
          </p:cNvCxnSpPr>
          <p:nvPr/>
        </p:nvCxnSpPr>
        <p:spPr>
          <a:xfrm flipH="1">
            <a:off x="6469913" y="2520182"/>
            <a:ext cx="2674087" cy="532303"/>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sp>
        <p:nvSpPr>
          <p:cNvPr id="18" name="Rounded Rectangle 35">
            <a:extLst>
              <a:ext uri="{FF2B5EF4-FFF2-40B4-BE49-F238E27FC236}">
                <a16:creationId xmlns:a16="http://schemas.microsoft.com/office/drawing/2014/main" id="{D23BD19B-4063-4135-819C-1E4665870611}"/>
              </a:ext>
            </a:extLst>
          </p:cNvPr>
          <p:cNvSpPr/>
          <p:nvPr/>
        </p:nvSpPr>
        <p:spPr>
          <a:xfrm>
            <a:off x="358549" y="2060936"/>
            <a:ext cx="1736037" cy="888670"/>
          </a:xfrm>
          <a:prstGeom prst="roundRect">
            <a:avLst/>
          </a:prstGeom>
          <a:solidFill>
            <a:schemeClr val="bg1">
              <a:lumMod val="85000"/>
            </a:schemeClr>
          </a:solidFill>
          <a:ln>
            <a:solidFill>
              <a:schemeClr val="bg2">
                <a:lumMod val="50000"/>
              </a:schemeClr>
            </a:solidFill>
          </a:ln>
        </p:spPr>
        <p:txBody>
          <a:bodyPr vert="horz" wrap="square" lIns="182880" tIns="0" rIns="91440" bIns="0" rtlCol="0" anchor="ctr">
            <a:noAutofit/>
          </a:bodyPr>
          <a:lstStyle/>
          <a:p>
            <a:pPr>
              <a:lnSpc>
                <a:spcPct val="90000"/>
              </a:lnSpc>
              <a:spcBef>
                <a:spcPts val="0"/>
              </a:spcBef>
              <a:spcAft>
                <a:spcPts val="0"/>
              </a:spcAft>
              <a:buClrTx/>
            </a:pPr>
            <a:r>
              <a:rPr lang="en-US" sz="2000" b="0" i="0" baseline="0" dirty="0">
                <a:effectLst>
                  <a:outerShdw blurRad="38100" dist="25400" dir="2700000" algn="tl">
                    <a:srgbClr val="000000">
                      <a:alpha val="0"/>
                    </a:srgbClr>
                  </a:outerShdw>
                </a:effectLst>
                <a:latin typeface="+mj-lt"/>
              </a:rPr>
              <a:t>Source</a:t>
            </a:r>
            <a:r>
              <a:rPr lang="en-US" sz="2000" b="0" i="0" dirty="0">
                <a:effectLst>
                  <a:outerShdw blurRad="38100" dist="25400" dir="2700000" algn="tl">
                    <a:srgbClr val="000000">
                      <a:alpha val="0"/>
                    </a:srgbClr>
                  </a:outerShdw>
                </a:effectLst>
                <a:latin typeface="+mj-lt"/>
              </a:rPr>
              <a:t> IP</a:t>
            </a:r>
          </a:p>
          <a:p>
            <a:pPr>
              <a:lnSpc>
                <a:spcPct val="90000"/>
              </a:lnSpc>
              <a:spcBef>
                <a:spcPts val="0"/>
              </a:spcBef>
              <a:spcAft>
                <a:spcPts val="0"/>
              </a:spcAft>
              <a:buClrTx/>
            </a:pPr>
            <a:r>
              <a:rPr lang="en-US" sz="2000" baseline="0" dirty="0">
                <a:effectLst>
                  <a:outerShdw blurRad="38100" dist="25400" dir="2700000" algn="tl">
                    <a:srgbClr val="000000">
                      <a:alpha val="0"/>
                    </a:srgbClr>
                  </a:outerShdw>
                </a:effectLst>
                <a:latin typeface="+mj-lt"/>
              </a:rPr>
              <a:t>Source</a:t>
            </a:r>
            <a:r>
              <a:rPr lang="en-US" sz="2000" dirty="0">
                <a:effectLst>
                  <a:outerShdw blurRad="38100" dist="25400" dir="2700000" algn="tl">
                    <a:srgbClr val="000000">
                      <a:alpha val="0"/>
                    </a:srgbClr>
                  </a:outerShdw>
                </a:effectLst>
                <a:latin typeface="+mj-lt"/>
              </a:rPr>
              <a:t> Port</a:t>
            </a:r>
            <a:endParaRPr lang="en-US" sz="2000" b="0" i="0" baseline="0" dirty="0">
              <a:effectLst>
                <a:outerShdw blurRad="38100" dist="25400" dir="2700000" algn="tl">
                  <a:srgbClr val="000000">
                    <a:alpha val="0"/>
                  </a:srgbClr>
                </a:outerShdw>
              </a:effectLst>
              <a:latin typeface="+mj-lt"/>
            </a:endParaRPr>
          </a:p>
        </p:txBody>
      </p:sp>
      <p:sp>
        <p:nvSpPr>
          <p:cNvPr id="19" name="Rounded Rectangle 36">
            <a:extLst>
              <a:ext uri="{FF2B5EF4-FFF2-40B4-BE49-F238E27FC236}">
                <a16:creationId xmlns:a16="http://schemas.microsoft.com/office/drawing/2014/main" id="{DE3E0D26-EE04-4202-8A1C-5A48495CF4E2}"/>
              </a:ext>
            </a:extLst>
          </p:cNvPr>
          <p:cNvSpPr/>
          <p:nvPr/>
        </p:nvSpPr>
        <p:spPr>
          <a:xfrm>
            <a:off x="8946820" y="1949639"/>
            <a:ext cx="2886631" cy="888670"/>
          </a:xfrm>
          <a:prstGeom prst="roundRect">
            <a:avLst/>
          </a:prstGeom>
          <a:solidFill>
            <a:schemeClr val="bg1">
              <a:lumMod val="85000"/>
            </a:schemeClr>
          </a:solidFill>
          <a:ln>
            <a:solidFill>
              <a:schemeClr val="bg2">
                <a:lumMod val="50000"/>
              </a:schemeClr>
            </a:solidFill>
          </a:ln>
        </p:spPr>
        <p:txBody>
          <a:bodyPr vert="horz" wrap="square" lIns="182880" tIns="0" rIns="91440" bIns="0" rtlCol="0" anchor="ctr">
            <a:noAutofit/>
          </a:bodyPr>
          <a:lstStyle/>
          <a:p>
            <a:pPr>
              <a:lnSpc>
                <a:spcPct val="90000"/>
              </a:lnSpc>
              <a:spcBef>
                <a:spcPts val="0"/>
              </a:spcBef>
              <a:spcAft>
                <a:spcPts val="0"/>
              </a:spcAft>
              <a:buClrTx/>
            </a:pPr>
            <a:r>
              <a:rPr lang="en-US" sz="2000" b="0" i="0" baseline="0" dirty="0">
                <a:effectLst>
                  <a:outerShdw blurRad="38100" dist="25400" dir="2700000" algn="tl">
                    <a:srgbClr val="000000">
                      <a:alpha val="0"/>
                    </a:srgbClr>
                  </a:outerShdw>
                </a:effectLst>
                <a:latin typeface="+mj-lt"/>
              </a:rPr>
              <a:t>Destination </a:t>
            </a:r>
            <a:r>
              <a:rPr lang="en-US" sz="2000" b="0" i="0" dirty="0">
                <a:effectLst>
                  <a:outerShdw blurRad="38100" dist="25400" dir="2700000" algn="tl">
                    <a:srgbClr val="000000">
                      <a:alpha val="0"/>
                    </a:srgbClr>
                  </a:outerShdw>
                </a:effectLst>
                <a:latin typeface="+mj-lt"/>
              </a:rPr>
              <a:t>IP</a:t>
            </a:r>
          </a:p>
          <a:p>
            <a:pPr>
              <a:lnSpc>
                <a:spcPct val="90000"/>
              </a:lnSpc>
              <a:spcBef>
                <a:spcPts val="0"/>
              </a:spcBef>
              <a:spcAft>
                <a:spcPts val="0"/>
              </a:spcAft>
              <a:buClrTx/>
            </a:pPr>
            <a:r>
              <a:rPr lang="en-US" sz="2000" baseline="0" dirty="0">
                <a:effectLst>
                  <a:outerShdw blurRad="38100" dist="25400" dir="2700000" algn="tl">
                    <a:srgbClr val="000000">
                      <a:alpha val="0"/>
                    </a:srgbClr>
                  </a:outerShdw>
                </a:effectLst>
                <a:latin typeface="+mj-lt"/>
              </a:rPr>
              <a:t>Destination</a:t>
            </a:r>
            <a:r>
              <a:rPr lang="en-US" sz="2000" dirty="0">
                <a:effectLst>
                  <a:outerShdw blurRad="38100" dist="25400" dir="2700000" algn="tl">
                    <a:srgbClr val="000000">
                      <a:alpha val="0"/>
                    </a:srgbClr>
                  </a:outerShdw>
                </a:effectLst>
                <a:latin typeface="+mj-lt"/>
              </a:rPr>
              <a:t> Port</a:t>
            </a:r>
            <a:endParaRPr lang="en-US" sz="2000" b="0" i="0" baseline="0" dirty="0">
              <a:effectLst>
                <a:outerShdw blurRad="38100" dist="25400" dir="2700000" algn="tl">
                  <a:srgbClr val="000000">
                    <a:alpha val="0"/>
                  </a:srgbClr>
                </a:outerShdw>
              </a:effectLst>
              <a:latin typeface="+mj-lt"/>
            </a:endParaRPr>
          </a:p>
        </p:txBody>
      </p:sp>
      <p:sp>
        <p:nvSpPr>
          <p:cNvPr id="31" name="Oval 30">
            <a:extLst>
              <a:ext uri="{FF2B5EF4-FFF2-40B4-BE49-F238E27FC236}">
                <a16:creationId xmlns:a16="http://schemas.microsoft.com/office/drawing/2014/main" id="{3475DD7A-3450-468A-AC05-42A4F3039AC1}"/>
              </a:ext>
            </a:extLst>
          </p:cNvPr>
          <p:cNvSpPr/>
          <p:nvPr/>
        </p:nvSpPr>
        <p:spPr>
          <a:xfrm>
            <a:off x="7268255" y="3013794"/>
            <a:ext cx="463031" cy="408908"/>
          </a:xfrm>
          <a:prstGeom prst="ellipse">
            <a:avLst/>
          </a:prstGeom>
          <a:noFill/>
          <a:ln w="28575">
            <a:solidFill>
              <a:schemeClr val="accent1">
                <a:lumMod val="60000"/>
                <a:lumOff val="40000"/>
              </a:schemeClr>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32" name="Oval 31">
            <a:extLst>
              <a:ext uri="{FF2B5EF4-FFF2-40B4-BE49-F238E27FC236}">
                <a16:creationId xmlns:a16="http://schemas.microsoft.com/office/drawing/2014/main" id="{00CA58DF-37A2-4DF8-AC53-ABA27481A02E}"/>
              </a:ext>
            </a:extLst>
          </p:cNvPr>
          <p:cNvSpPr/>
          <p:nvPr/>
        </p:nvSpPr>
        <p:spPr>
          <a:xfrm>
            <a:off x="7268255" y="3556684"/>
            <a:ext cx="463031" cy="408908"/>
          </a:xfrm>
          <a:prstGeom prst="ellipse">
            <a:avLst/>
          </a:prstGeom>
          <a:noFill/>
          <a:ln w="28575">
            <a:solidFill>
              <a:schemeClr val="accent1">
                <a:lumMod val="60000"/>
                <a:lumOff val="40000"/>
              </a:schemeClr>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33" name="Oval 32">
            <a:extLst>
              <a:ext uri="{FF2B5EF4-FFF2-40B4-BE49-F238E27FC236}">
                <a16:creationId xmlns:a16="http://schemas.microsoft.com/office/drawing/2014/main" id="{0BFF4BB1-DFF7-4048-8C06-E8A9A70B8F3A}"/>
              </a:ext>
            </a:extLst>
          </p:cNvPr>
          <p:cNvSpPr/>
          <p:nvPr/>
        </p:nvSpPr>
        <p:spPr>
          <a:xfrm>
            <a:off x="7210783" y="4398346"/>
            <a:ext cx="463031" cy="408908"/>
          </a:xfrm>
          <a:prstGeom prst="ellipse">
            <a:avLst/>
          </a:prstGeom>
          <a:noFill/>
          <a:ln w="28575">
            <a:solidFill>
              <a:schemeClr val="accent1">
                <a:lumMod val="60000"/>
                <a:lumOff val="40000"/>
              </a:schemeClr>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34" name="Rounded Rectangle 36">
            <a:extLst>
              <a:ext uri="{FF2B5EF4-FFF2-40B4-BE49-F238E27FC236}">
                <a16:creationId xmlns:a16="http://schemas.microsoft.com/office/drawing/2014/main" id="{06BF5569-D72D-4C3F-8227-E68C788B7057}"/>
              </a:ext>
            </a:extLst>
          </p:cNvPr>
          <p:cNvSpPr/>
          <p:nvPr/>
        </p:nvSpPr>
        <p:spPr>
          <a:xfrm>
            <a:off x="8305397" y="5271376"/>
            <a:ext cx="3734203" cy="1186336"/>
          </a:xfrm>
          <a:prstGeom prst="roundRect">
            <a:avLst/>
          </a:prstGeom>
          <a:solidFill>
            <a:schemeClr val="bg1">
              <a:lumMod val="85000"/>
            </a:schemeClr>
          </a:solidFill>
          <a:ln>
            <a:solidFill>
              <a:schemeClr val="bg2">
                <a:lumMod val="50000"/>
              </a:schemeClr>
            </a:solidFill>
          </a:ln>
        </p:spPr>
        <p:txBody>
          <a:bodyPr vert="horz" wrap="square" lIns="182880" tIns="0" rIns="91440" bIns="0" rtlCol="0" anchor="ctr">
            <a:noAutofit/>
          </a:bodyPr>
          <a:lstStyle/>
          <a:p>
            <a:pPr>
              <a:lnSpc>
                <a:spcPct val="90000"/>
              </a:lnSpc>
              <a:spcBef>
                <a:spcPts val="0"/>
              </a:spcBef>
              <a:spcAft>
                <a:spcPts val="0"/>
              </a:spcAft>
              <a:buClrTx/>
            </a:pPr>
            <a:r>
              <a:rPr lang="en-US" sz="2000" dirty="0">
                <a:effectLst>
                  <a:outerShdw blurRad="38100" dist="25400" dir="2700000" algn="tl">
                    <a:srgbClr val="000000">
                      <a:alpha val="0"/>
                    </a:srgbClr>
                  </a:outerShdw>
                </a:effectLst>
                <a:latin typeface="+mj-lt"/>
              </a:rPr>
              <a:t>TCP Handshake (Client-side)</a:t>
            </a:r>
          </a:p>
          <a:p>
            <a:pPr marL="342900" indent="-342900">
              <a:lnSpc>
                <a:spcPct val="90000"/>
              </a:lnSpc>
              <a:spcBef>
                <a:spcPts val="0"/>
              </a:spcBef>
              <a:spcAft>
                <a:spcPts val="0"/>
              </a:spcAft>
              <a:buClrTx/>
              <a:buFont typeface="Arial" panose="020B0604020202020204" pitchFamily="34" charset="0"/>
              <a:buChar char="•"/>
            </a:pPr>
            <a:r>
              <a:rPr lang="en-US" sz="2000" b="0" i="0" dirty="0">
                <a:effectLst>
                  <a:outerShdw blurRad="38100" dist="25400" dir="2700000" algn="tl">
                    <a:srgbClr val="000000">
                      <a:alpha val="0"/>
                    </a:srgbClr>
                  </a:outerShdw>
                </a:effectLst>
                <a:latin typeface="+mj-lt"/>
              </a:rPr>
              <a:t>SYN</a:t>
            </a:r>
          </a:p>
          <a:p>
            <a:pPr marL="342900" indent="-342900">
              <a:lnSpc>
                <a:spcPct val="90000"/>
              </a:lnSpc>
              <a:spcBef>
                <a:spcPts val="0"/>
              </a:spcBef>
              <a:spcAft>
                <a:spcPts val="0"/>
              </a:spcAft>
              <a:buClrTx/>
              <a:buFont typeface="Arial" panose="020B0604020202020204" pitchFamily="34" charset="0"/>
              <a:buChar char="•"/>
            </a:pPr>
            <a:r>
              <a:rPr lang="en-US" sz="2000" dirty="0">
                <a:effectLst>
                  <a:outerShdw blurRad="38100" dist="25400" dir="2700000" algn="tl">
                    <a:srgbClr val="000000">
                      <a:alpha val="0"/>
                    </a:srgbClr>
                  </a:outerShdw>
                </a:effectLst>
                <a:latin typeface="+mj-lt"/>
              </a:rPr>
              <a:t>SYN/ACK</a:t>
            </a:r>
          </a:p>
          <a:p>
            <a:pPr marL="342900" indent="-342900">
              <a:lnSpc>
                <a:spcPct val="90000"/>
              </a:lnSpc>
              <a:spcBef>
                <a:spcPts val="0"/>
              </a:spcBef>
              <a:spcAft>
                <a:spcPts val="0"/>
              </a:spcAft>
              <a:buClrTx/>
              <a:buFont typeface="Arial" panose="020B0604020202020204" pitchFamily="34" charset="0"/>
              <a:buChar char="•"/>
            </a:pPr>
            <a:r>
              <a:rPr lang="en-US" sz="2000" b="0" i="0" dirty="0">
                <a:effectLst>
                  <a:outerShdw blurRad="38100" dist="25400" dir="2700000" algn="tl">
                    <a:srgbClr val="000000">
                      <a:alpha val="0"/>
                    </a:srgbClr>
                  </a:outerShdw>
                </a:effectLst>
                <a:latin typeface="+mj-lt"/>
              </a:rPr>
              <a:t>ACK</a:t>
            </a:r>
          </a:p>
        </p:txBody>
      </p:sp>
      <p:cxnSp>
        <p:nvCxnSpPr>
          <p:cNvPr id="35" name="Straight Arrow Connector 34">
            <a:extLst>
              <a:ext uri="{FF2B5EF4-FFF2-40B4-BE49-F238E27FC236}">
                <a16:creationId xmlns:a16="http://schemas.microsoft.com/office/drawing/2014/main" id="{F205D8A2-5F38-47A8-A3A1-7E0AC7C8E70B}"/>
              </a:ext>
            </a:extLst>
          </p:cNvPr>
          <p:cNvCxnSpPr>
            <a:cxnSpLocks/>
          </p:cNvCxnSpPr>
          <p:nvPr/>
        </p:nvCxnSpPr>
        <p:spPr>
          <a:xfrm flipH="1" flipV="1">
            <a:off x="7760220" y="3296168"/>
            <a:ext cx="808944" cy="2430514"/>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79C00EA7-4B81-4C34-AF92-0E6CF895373A}"/>
              </a:ext>
            </a:extLst>
          </p:cNvPr>
          <p:cNvCxnSpPr>
            <a:cxnSpLocks/>
          </p:cNvCxnSpPr>
          <p:nvPr/>
        </p:nvCxnSpPr>
        <p:spPr>
          <a:xfrm flipH="1" flipV="1">
            <a:off x="7673816" y="3965594"/>
            <a:ext cx="924282" cy="2043462"/>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540C30E5-B1E4-4F11-8805-3AEAD5DA70D6}"/>
              </a:ext>
            </a:extLst>
          </p:cNvPr>
          <p:cNvCxnSpPr>
            <a:cxnSpLocks/>
          </p:cNvCxnSpPr>
          <p:nvPr/>
        </p:nvCxnSpPr>
        <p:spPr>
          <a:xfrm flipH="1" flipV="1">
            <a:off x="7594602" y="4807256"/>
            <a:ext cx="1003496" cy="1479841"/>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882D9556-E61E-4AE5-A434-7ADC1FBA993D}"/>
              </a:ext>
            </a:extLst>
          </p:cNvPr>
          <p:cNvSpPr/>
          <p:nvPr/>
        </p:nvSpPr>
        <p:spPr>
          <a:xfrm>
            <a:off x="2225866" y="1389545"/>
            <a:ext cx="7279284" cy="461665"/>
          </a:xfrm>
          <a:prstGeom prst="rect">
            <a:avLst/>
          </a:prstGeom>
        </p:spPr>
        <p:txBody>
          <a:bodyPr wrap="square">
            <a:spAutoFit/>
          </a:bodyPr>
          <a:lstStyle/>
          <a:p>
            <a:pPr algn="ctr"/>
            <a:r>
              <a:rPr lang="en-US" sz="2400" b="1" dirty="0" err="1"/>
              <a:t>tcpdump</a:t>
            </a:r>
            <a:r>
              <a:rPr lang="en-US" sz="2400" b="1" dirty="0"/>
              <a:t> –</a:t>
            </a:r>
            <a:r>
              <a:rPr lang="en-US" sz="2400" b="1" dirty="0" err="1"/>
              <a:t>nni</a:t>
            </a:r>
            <a:r>
              <a:rPr lang="en-US" sz="2400" b="1" dirty="0"/>
              <a:t> 0.0</a:t>
            </a:r>
            <a:r>
              <a:rPr lang="en-US" sz="2400" b="1" dirty="0">
                <a:solidFill>
                  <a:srgbClr val="FF0000"/>
                </a:solidFill>
              </a:rPr>
              <a:t>:p</a:t>
            </a:r>
            <a:r>
              <a:rPr lang="en-US" sz="2400" b="1" dirty="0"/>
              <a:t> host 172.16.100.100</a:t>
            </a:r>
          </a:p>
        </p:txBody>
      </p:sp>
    </p:spTree>
    <p:extLst>
      <p:ext uri="{BB962C8B-B14F-4D97-AF65-F5344CB8AC3E}">
        <p14:creationId xmlns:p14="http://schemas.microsoft.com/office/powerpoint/2010/main" val="90062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8" grpId="0" animBg="1"/>
      <p:bldP spid="19" grpId="0" animBg="1"/>
      <p:bldP spid="31" grpId="0" animBg="1"/>
      <p:bldP spid="32"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9A42FA-387C-49A9-ADF9-00E53977A6ED}"/>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EA7B7464-C6D0-401B-805F-82344F0DD27E}"/>
              </a:ext>
            </a:extLst>
          </p:cNvPr>
          <p:cNvSpPr>
            <a:spLocks noGrp="1"/>
          </p:cNvSpPr>
          <p:nvPr>
            <p:ph type="sldNum" sz="quarter" idx="4"/>
          </p:nvPr>
        </p:nvSpPr>
        <p:spPr/>
        <p:txBody>
          <a:bodyPr/>
          <a:lstStyle/>
          <a:p>
            <a:fld id="{49DF86D6-4B9D-4B83-AF23-D696D3CD110A}" type="slidenum">
              <a:rPr lang="en-US" smtClean="0"/>
              <a:pPr/>
              <a:t>17</a:t>
            </a:fld>
            <a:endParaRPr lang="en-US" dirty="0"/>
          </a:p>
        </p:txBody>
      </p:sp>
      <p:sp>
        <p:nvSpPr>
          <p:cNvPr id="5" name="Rectangle 4">
            <a:extLst>
              <a:ext uri="{FF2B5EF4-FFF2-40B4-BE49-F238E27FC236}">
                <a16:creationId xmlns:a16="http://schemas.microsoft.com/office/drawing/2014/main" id="{F90C3BFD-DEF1-4F38-B14A-750685A93EA3}"/>
              </a:ext>
            </a:extLst>
          </p:cNvPr>
          <p:cNvSpPr/>
          <p:nvPr/>
        </p:nvSpPr>
        <p:spPr>
          <a:xfrm>
            <a:off x="116958" y="983628"/>
            <a:ext cx="11770242" cy="5355312"/>
          </a:xfrm>
          <a:prstGeom prst="rect">
            <a:avLst/>
          </a:prstGeom>
        </p:spPr>
        <p:txBody>
          <a:bodyPr wrap="square">
            <a:spAutoFit/>
          </a:bodyPr>
          <a:lstStyle/>
          <a:p>
            <a:r>
              <a:rPr lang="en-US" dirty="0"/>
              <a:t>18:31:49.479502 IP 172.16.100.1.25830 &gt; 172.16.100.100.443: Flags [.], ack 148, win 256, length 0 in slot1/tmm1 lis=/Common/ACME_myapps.acme.com</a:t>
            </a:r>
          </a:p>
          <a:p>
            <a:r>
              <a:rPr lang="en-US" dirty="0"/>
              <a:t>18:31:49.479642 IP 172.16.100.1.25830 &gt; 172.16.100.100.443: Flags [P.], seq 518:569, ack 148, win 256, length 51 in slot1/tmm1 lis=/Common/ACME_myapps.acme.com</a:t>
            </a:r>
          </a:p>
          <a:p>
            <a:r>
              <a:rPr lang="en-US" dirty="0"/>
              <a:t>18:31:49.479658 IP 172.16.100.100.443 &gt; 172.16.100.1.25830: Flags [.], ack 569, win 3792, length 0 out slot1/tmm1 lis=/Common/ACME_myapps.acme.com</a:t>
            </a:r>
          </a:p>
          <a:p>
            <a:r>
              <a:rPr lang="en-US" dirty="0"/>
              <a:t>18:31:49.480721 IP 192.168.100.245.23926 &gt; 192.168.100.103.80: Flags [S], seq 2343237135, win 23360, options [</a:t>
            </a:r>
            <a:r>
              <a:rPr lang="en-US" dirty="0" err="1"/>
              <a:t>mss</a:t>
            </a:r>
            <a:r>
              <a:rPr lang="en-US" dirty="0"/>
              <a:t> 1460,sackOK,eol], length 0 out slot1/tmm0 lis=/Common/ACME_myapps.acme.com</a:t>
            </a:r>
          </a:p>
          <a:p>
            <a:r>
              <a:rPr lang="en-US" dirty="0"/>
              <a:t>18:31:49.481041 IP 172.16.100.100.443 &gt; 172.16.100.1.25830: Flags [.], ack 569, win 3792, length 0 out slot1/tmm1 lis=/Common/ACME_myapps.acme.com</a:t>
            </a:r>
          </a:p>
          <a:p>
            <a:r>
              <a:rPr lang="en-US" dirty="0"/>
              <a:t>18:31:49.481196 IP 172.16.100.1.25830 &gt; 172.16.100.100.443: Flags [P.], seq 569:1242, ack 148, win 256, length 673 in slot1/tmm1 lis=/Common/ACME_myapps.acme.com</a:t>
            </a:r>
          </a:p>
          <a:p>
            <a:r>
              <a:rPr lang="en-US" dirty="0"/>
              <a:t>18:31:49.481411 IP 172.16.100.100.443 &gt; 172.16.100.1.25830: Flags [.], ack 1242, win 3960, length 0 out slot1/tmm1 lis=/Common/ACME_myapps.acme.com</a:t>
            </a:r>
          </a:p>
          <a:p>
            <a:r>
              <a:rPr lang="en-US" dirty="0"/>
              <a:t>18:31:49.481436 IP 192.168.100.103.80 &gt; 192.168.100.245.23926: Flags [S.], seq 99239481, ack 2343237136, win 29200, options [</a:t>
            </a:r>
            <a:r>
              <a:rPr lang="en-US" dirty="0" err="1"/>
              <a:t>mss</a:t>
            </a:r>
            <a:r>
              <a:rPr lang="en-US" dirty="0"/>
              <a:t> 1460,nop,nop,sackOK], length 0 in slot1/tmm0 lis=/Common/ACME_myapps.acme.com</a:t>
            </a:r>
          </a:p>
          <a:p>
            <a:r>
              <a:rPr lang="en-US" dirty="0"/>
              <a:t>18:31:49.481557 IP 192.168.100.245.23926 &gt; 192.168.100.103.80: Flags [.], ack 1, win 23360, length 0 out slot1/tmm0 lis=/Common/ACME_myapps.acme.com</a:t>
            </a:r>
          </a:p>
          <a:p>
            <a:r>
              <a:rPr lang="en-US" dirty="0"/>
              <a:t>lis=/Common/ACME_myapps.acme.com</a:t>
            </a:r>
          </a:p>
        </p:txBody>
      </p:sp>
      <p:sp>
        <p:nvSpPr>
          <p:cNvPr id="6" name="Rectangle 5">
            <a:extLst>
              <a:ext uri="{FF2B5EF4-FFF2-40B4-BE49-F238E27FC236}">
                <a16:creationId xmlns:a16="http://schemas.microsoft.com/office/drawing/2014/main" id="{C383AB9B-C0ED-4FAD-8E08-BDE556A08E3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7" name="TextBox 6">
            <a:extLst>
              <a:ext uri="{FF2B5EF4-FFF2-40B4-BE49-F238E27FC236}">
                <a16:creationId xmlns:a16="http://schemas.microsoft.com/office/drawing/2014/main" id="{8B7ED3A1-0C40-43C9-9C47-AB10D3C7D938}"/>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E463E00-C439-412C-8A4A-560A21A567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01C971E3-6F5D-437F-8B05-EA7518CD17AF}"/>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 reaching the pool (member)</a:t>
            </a:r>
          </a:p>
        </p:txBody>
      </p:sp>
      <p:sp>
        <p:nvSpPr>
          <p:cNvPr id="10" name="Oval 9">
            <a:extLst>
              <a:ext uri="{FF2B5EF4-FFF2-40B4-BE49-F238E27FC236}">
                <a16:creationId xmlns:a16="http://schemas.microsoft.com/office/drawing/2014/main" id="{99F9B488-7AB5-4D4C-A0FB-53478248FB59}"/>
              </a:ext>
            </a:extLst>
          </p:cNvPr>
          <p:cNvSpPr/>
          <p:nvPr/>
        </p:nvSpPr>
        <p:spPr>
          <a:xfrm>
            <a:off x="4838700" y="2646512"/>
            <a:ext cx="2273300" cy="363188"/>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2" name="Oval 11">
            <a:extLst>
              <a:ext uri="{FF2B5EF4-FFF2-40B4-BE49-F238E27FC236}">
                <a16:creationId xmlns:a16="http://schemas.microsoft.com/office/drawing/2014/main" id="{2B28C287-5930-44D3-92BA-2D9F359C8A19}"/>
              </a:ext>
            </a:extLst>
          </p:cNvPr>
          <p:cNvSpPr/>
          <p:nvPr/>
        </p:nvSpPr>
        <p:spPr>
          <a:xfrm>
            <a:off x="2101851" y="2646512"/>
            <a:ext cx="2736850" cy="365760"/>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4" name="Oval 13">
            <a:extLst>
              <a:ext uri="{FF2B5EF4-FFF2-40B4-BE49-F238E27FC236}">
                <a16:creationId xmlns:a16="http://schemas.microsoft.com/office/drawing/2014/main" id="{7D40F3F4-CE97-4008-8823-51B2B13DF3C6}"/>
              </a:ext>
            </a:extLst>
          </p:cNvPr>
          <p:cNvSpPr/>
          <p:nvPr/>
        </p:nvSpPr>
        <p:spPr>
          <a:xfrm>
            <a:off x="7547975" y="5383899"/>
            <a:ext cx="463031" cy="408908"/>
          </a:xfrm>
          <a:prstGeom prst="ellipse">
            <a:avLst/>
          </a:prstGeom>
          <a:noFill/>
          <a:ln w="28575">
            <a:solidFill>
              <a:schemeClr val="accent1">
                <a:lumMod val="60000"/>
                <a:lumOff val="40000"/>
              </a:schemeClr>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5" name="Oval 14">
            <a:extLst>
              <a:ext uri="{FF2B5EF4-FFF2-40B4-BE49-F238E27FC236}">
                <a16:creationId xmlns:a16="http://schemas.microsoft.com/office/drawing/2014/main" id="{E6F7FD0C-221D-4EEA-A56A-1E40A95B67FC}"/>
              </a:ext>
            </a:extLst>
          </p:cNvPr>
          <p:cNvSpPr/>
          <p:nvPr/>
        </p:nvSpPr>
        <p:spPr>
          <a:xfrm>
            <a:off x="7617505" y="4837766"/>
            <a:ext cx="463031" cy="408908"/>
          </a:xfrm>
          <a:prstGeom prst="ellipse">
            <a:avLst/>
          </a:prstGeom>
          <a:noFill/>
          <a:ln w="28575">
            <a:solidFill>
              <a:schemeClr val="accent1">
                <a:lumMod val="60000"/>
                <a:lumOff val="40000"/>
              </a:schemeClr>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6" name="Oval 15">
            <a:extLst>
              <a:ext uri="{FF2B5EF4-FFF2-40B4-BE49-F238E27FC236}">
                <a16:creationId xmlns:a16="http://schemas.microsoft.com/office/drawing/2014/main" id="{6F49C53B-0A64-4EF1-8F02-8EC272FD4E3E}"/>
              </a:ext>
            </a:extLst>
          </p:cNvPr>
          <p:cNvSpPr/>
          <p:nvPr/>
        </p:nvSpPr>
        <p:spPr>
          <a:xfrm>
            <a:off x="7617504" y="2646512"/>
            <a:ext cx="463031" cy="408908"/>
          </a:xfrm>
          <a:prstGeom prst="ellipse">
            <a:avLst/>
          </a:prstGeom>
          <a:noFill/>
          <a:ln w="28575">
            <a:solidFill>
              <a:schemeClr val="accent1">
                <a:lumMod val="60000"/>
                <a:lumOff val="40000"/>
              </a:schemeClr>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7" name="Rounded Rectangle 36">
            <a:extLst>
              <a:ext uri="{FF2B5EF4-FFF2-40B4-BE49-F238E27FC236}">
                <a16:creationId xmlns:a16="http://schemas.microsoft.com/office/drawing/2014/main" id="{30683857-13A7-4C2A-AB4E-2DAD89091374}"/>
              </a:ext>
            </a:extLst>
          </p:cNvPr>
          <p:cNvSpPr/>
          <p:nvPr/>
        </p:nvSpPr>
        <p:spPr>
          <a:xfrm>
            <a:off x="8080535" y="5946741"/>
            <a:ext cx="3876920" cy="511766"/>
          </a:xfrm>
          <a:prstGeom prst="roundRect">
            <a:avLst/>
          </a:prstGeom>
          <a:solidFill>
            <a:schemeClr val="bg1">
              <a:lumMod val="85000"/>
            </a:schemeClr>
          </a:solidFill>
          <a:ln>
            <a:solidFill>
              <a:schemeClr val="bg2">
                <a:lumMod val="50000"/>
              </a:schemeClr>
            </a:solidFill>
          </a:ln>
        </p:spPr>
        <p:txBody>
          <a:bodyPr vert="horz" wrap="square" lIns="182880" tIns="0" rIns="91440" bIns="0" rtlCol="0" anchor="ctr">
            <a:noAutofit/>
          </a:bodyPr>
          <a:lstStyle/>
          <a:p>
            <a:pPr algn="ctr">
              <a:lnSpc>
                <a:spcPct val="90000"/>
              </a:lnSpc>
              <a:spcBef>
                <a:spcPts val="0"/>
              </a:spcBef>
              <a:spcAft>
                <a:spcPts val="0"/>
              </a:spcAft>
              <a:buClrTx/>
            </a:pPr>
            <a:r>
              <a:rPr lang="en-US" sz="2000" dirty="0">
                <a:effectLst>
                  <a:outerShdw blurRad="38100" dist="25400" dir="2700000" algn="tl">
                    <a:srgbClr val="000000">
                      <a:alpha val="0"/>
                    </a:srgbClr>
                  </a:outerShdw>
                </a:effectLst>
                <a:latin typeface="+mj-lt"/>
              </a:rPr>
              <a:t>The power of :p</a:t>
            </a:r>
          </a:p>
        </p:txBody>
      </p:sp>
      <p:sp>
        <p:nvSpPr>
          <p:cNvPr id="18" name="Oval 17">
            <a:extLst>
              <a:ext uri="{FF2B5EF4-FFF2-40B4-BE49-F238E27FC236}">
                <a16:creationId xmlns:a16="http://schemas.microsoft.com/office/drawing/2014/main" id="{0B202F85-C0C6-44BB-9FF9-2B504A20D4D3}"/>
              </a:ext>
            </a:extLst>
          </p:cNvPr>
          <p:cNvSpPr/>
          <p:nvPr/>
        </p:nvSpPr>
        <p:spPr>
          <a:xfrm>
            <a:off x="4419600" y="4837766"/>
            <a:ext cx="2736850" cy="365760"/>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9" name="Oval 18">
            <a:extLst>
              <a:ext uri="{FF2B5EF4-FFF2-40B4-BE49-F238E27FC236}">
                <a16:creationId xmlns:a16="http://schemas.microsoft.com/office/drawing/2014/main" id="{AD2054DB-21A3-4587-BFB8-35EC84E9FC8F}"/>
              </a:ext>
            </a:extLst>
          </p:cNvPr>
          <p:cNvSpPr/>
          <p:nvPr/>
        </p:nvSpPr>
        <p:spPr>
          <a:xfrm>
            <a:off x="2101850" y="5381960"/>
            <a:ext cx="2736850" cy="365760"/>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20" name="Oval 19">
            <a:extLst>
              <a:ext uri="{FF2B5EF4-FFF2-40B4-BE49-F238E27FC236}">
                <a16:creationId xmlns:a16="http://schemas.microsoft.com/office/drawing/2014/main" id="{10F31480-C746-4EE9-8605-B3F669FA2E75}"/>
              </a:ext>
            </a:extLst>
          </p:cNvPr>
          <p:cNvSpPr/>
          <p:nvPr/>
        </p:nvSpPr>
        <p:spPr>
          <a:xfrm>
            <a:off x="2146300" y="4816541"/>
            <a:ext cx="2273300" cy="363188"/>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21" name="Oval 20">
            <a:extLst>
              <a:ext uri="{FF2B5EF4-FFF2-40B4-BE49-F238E27FC236}">
                <a16:creationId xmlns:a16="http://schemas.microsoft.com/office/drawing/2014/main" id="{C7536820-B4E3-48AE-82C4-E8C19F3D1FB7}"/>
              </a:ext>
            </a:extLst>
          </p:cNvPr>
          <p:cNvSpPr/>
          <p:nvPr/>
        </p:nvSpPr>
        <p:spPr>
          <a:xfrm>
            <a:off x="4833191" y="5379052"/>
            <a:ext cx="2273300" cy="363188"/>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Tree>
    <p:extLst>
      <p:ext uri="{BB962C8B-B14F-4D97-AF65-F5344CB8AC3E}">
        <p14:creationId xmlns:p14="http://schemas.microsoft.com/office/powerpoint/2010/main" val="304159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F7CFFEB-6109-4990-8187-17A9686328B4}"/>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E88A63C9-B7AF-404A-A445-208ABFE11C9C}"/>
              </a:ext>
            </a:extLst>
          </p:cNvPr>
          <p:cNvSpPr>
            <a:spLocks noGrp="1"/>
          </p:cNvSpPr>
          <p:nvPr>
            <p:ph type="sldNum" sz="quarter" idx="4"/>
          </p:nvPr>
        </p:nvSpPr>
        <p:spPr/>
        <p:txBody>
          <a:bodyPr/>
          <a:lstStyle/>
          <a:p>
            <a:fld id="{49DF86D6-4B9D-4B83-AF23-D696D3CD110A}" type="slidenum">
              <a:rPr lang="en-US" smtClean="0"/>
              <a:pPr/>
              <a:t>18</a:t>
            </a:fld>
            <a:endParaRPr lang="en-US" dirty="0"/>
          </a:p>
        </p:txBody>
      </p:sp>
      <p:sp>
        <p:nvSpPr>
          <p:cNvPr id="6" name="Rectangle 5">
            <a:extLst>
              <a:ext uri="{FF2B5EF4-FFF2-40B4-BE49-F238E27FC236}">
                <a16:creationId xmlns:a16="http://schemas.microsoft.com/office/drawing/2014/main" id="{FF37A103-D7FC-42B4-83D8-2C29CCD45372}"/>
              </a:ext>
            </a:extLst>
          </p:cNvPr>
          <p:cNvSpPr/>
          <p:nvPr/>
        </p:nvSpPr>
        <p:spPr>
          <a:xfrm>
            <a:off x="163709" y="1134506"/>
            <a:ext cx="3483258" cy="2031325"/>
          </a:xfrm>
          <a:prstGeom prst="rect">
            <a:avLst/>
          </a:prstGeom>
        </p:spPr>
        <p:txBody>
          <a:bodyPr wrap="square">
            <a:spAutoFit/>
          </a:bodyPr>
          <a:lstStyle/>
          <a:p>
            <a:r>
              <a:rPr lang="en-US" dirty="0"/>
              <a:t>SSL Decryption with </a:t>
            </a:r>
            <a:r>
              <a:rPr lang="en-US" dirty="0" err="1"/>
              <a:t>iRules</a:t>
            </a:r>
            <a:endParaRPr lang="en-US" dirty="0"/>
          </a:p>
          <a:p>
            <a:pPr marL="285750" indent="-285750">
              <a:buFont typeface="Arial" panose="020B0604020202020204" pitchFamily="34" charset="0"/>
              <a:buChar char="•"/>
            </a:pPr>
            <a:r>
              <a:rPr lang="en-US" dirty="0"/>
              <a:t>Client &amp; Server Side</a:t>
            </a:r>
          </a:p>
          <a:p>
            <a:pPr marL="285750" indent="-285750">
              <a:buFont typeface="Arial" panose="020B0604020202020204" pitchFamily="34" charset="0"/>
              <a:buChar char="•"/>
            </a:pPr>
            <a:r>
              <a:rPr lang="en-US" dirty="0"/>
              <a:t>AskF5: </a:t>
            </a:r>
            <a:r>
              <a:rPr lang="en-US" dirty="0">
                <a:hlinkClick r:id="rId2"/>
              </a:rPr>
              <a:t>K16700</a:t>
            </a:r>
            <a:endParaRPr lang="en-US" dirty="0"/>
          </a:p>
          <a:p>
            <a:pPr marL="285750" indent="-285750">
              <a:buFont typeface="Arial" panose="020B0604020202020204" pitchFamily="34" charset="0"/>
              <a:buChar char="•"/>
            </a:pPr>
            <a:r>
              <a:rPr lang="en-US" dirty="0"/>
              <a:t>Requires SSL Cache</a:t>
            </a:r>
          </a:p>
          <a:p>
            <a:pPr marL="285750" indent="-285750">
              <a:buFont typeface="Arial" panose="020B0604020202020204" pitchFamily="34" charset="0"/>
              <a:buChar char="•"/>
            </a:pPr>
            <a:r>
              <a:rPr lang="en-US" dirty="0"/>
              <a:t>Doesn’t Require Cipher Reduction</a:t>
            </a:r>
          </a:p>
          <a:p>
            <a:pPr marL="285750" indent="-285750">
              <a:buFont typeface="Arial" panose="020B0604020202020204" pitchFamily="34" charset="0"/>
              <a:buChar char="•"/>
            </a:pPr>
            <a:r>
              <a:rPr lang="en-US" dirty="0"/>
              <a:t>Works with PFS</a:t>
            </a:r>
          </a:p>
        </p:txBody>
      </p:sp>
      <p:sp>
        <p:nvSpPr>
          <p:cNvPr id="7" name="Rectangle 6">
            <a:extLst>
              <a:ext uri="{FF2B5EF4-FFF2-40B4-BE49-F238E27FC236}">
                <a16:creationId xmlns:a16="http://schemas.microsoft.com/office/drawing/2014/main" id="{8EFB24AE-B4CD-4360-BE35-A3A452D3B7D5}"/>
              </a:ext>
            </a:extLst>
          </p:cNvPr>
          <p:cNvSpPr/>
          <p:nvPr/>
        </p:nvSpPr>
        <p:spPr>
          <a:xfrm>
            <a:off x="248141" y="4717309"/>
            <a:ext cx="3567269" cy="369332"/>
          </a:xfrm>
          <a:prstGeom prst="rect">
            <a:avLst/>
          </a:prstGeom>
        </p:spPr>
        <p:txBody>
          <a:bodyPr wrap="square">
            <a:spAutoFit/>
          </a:bodyPr>
          <a:lstStyle/>
          <a:p>
            <a:r>
              <a:rPr lang="en-US" dirty="0"/>
              <a:t>SSL Dump(CLI) AskF5: </a:t>
            </a:r>
            <a:r>
              <a:rPr lang="en-US" dirty="0">
                <a:hlinkClick r:id="rId3"/>
              </a:rPr>
              <a:t>K10209</a:t>
            </a:r>
            <a:endParaRPr lang="en-US" dirty="0"/>
          </a:p>
        </p:txBody>
      </p:sp>
      <p:sp>
        <p:nvSpPr>
          <p:cNvPr id="8" name="Rectangle 7">
            <a:extLst>
              <a:ext uri="{FF2B5EF4-FFF2-40B4-BE49-F238E27FC236}">
                <a16:creationId xmlns:a16="http://schemas.microsoft.com/office/drawing/2014/main" id="{6233D79A-5DA3-40C5-A6D9-6B5E8B9FD885}"/>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9" name="TextBox 8">
            <a:extLst>
              <a:ext uri="{FF2B5EF4-FFF2-40B4-BE49-F238E27FC236}">
                <a16:creationId xmlns:a16="http://schemas.microsoft.com/office/drawing/2014/main" id="{D2B55695-523A-44E2-B78A-9A8C3AE04231}"/>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570558F-BC69-4997-858F-2A326B204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4EF2C007-D2F5-419D-B305-B45302B8301E}"/>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what about decrypting SSL???</a:t>
            </a:r>
          </a:p>
        </p:txBody>
      </p:sp>
      <p:pic>
        <p:nvPicPr>
          <p:cNvPr id="2" name="Picture 1">
            <a:extLst>
              <a:ext uri="{FF2B5EF4-FFF2-40B4-BE49-F238E27FC236}">
                <a16:creationId xmlns:a16="http://schemas.microsoft.com/office/drawing/2014/main" id="{E8552124-D8BA-48E6-9B6E-0779C71AE2A6}"/>
              </a:ext>
            </a:extLst>
          </p:cNvPr>
          <p:cNvPicPr>
            <a:picLocks noChangeAspect="1"/>
          </p:cNvPicPr>
          <p:nvPr/>
        </p:nvPicPr>
        <p:blipFill>
          <a:blip r:embed="rId5"/>
          <a:stretch>
            <a:fillRect/>
          </a:stretch>
        </p:blipFill>
        <p:spPr>
          <a:xfrm>
            <a:off x="4059794" y="1172230"/>
            <a:ext cx="7884065" cy="2508177"/>
          </a:xfrm>
          <a:prstGeom prst="rect">
            <a:avLst/>
          </a:prstGeom>
        </p:spPr>
      </p:pic>
      <p:sp>
        <p:nvSpPr>
          <p:cNvPr id="13" name="Rounded Rectangle 36">
            <a:extLst>
              <a:ext uri="{FF2B5EF4-FFF2-40B4-BE49-F238E27FC236}">
                <a16:creationId xmlns:a16="http://schemas.microsoft.com/office/drawing/2014/main" id="{28A33958-7330-46D9-92E0-C77190742B2B}"/>
              </a:ext>
            </a:extLst>
          </p:cNvPr>
          <p:cNvSpPr/>
          <p:nvPr/>
        </p:nvSpPr>
        <p:spPr>
          <a:xfrm>
            <a:off x="248141" y="3429000"/>
            <a:ext cx="3398826" cy="774726"/>
          </a:xfrm>
          <a:prstGeom prst="roundRect">
            <a:avLst/>
          </a:prstGeom>
          <a:solidFill>
            <a:schemeClr val="bg1">
              <a:lumMod val="85000"/>
            </a:schemeClr>
          </a:solidFill>
          <a:ln>
            <a:solidFill>
              <a:schemeClr val="bg2">
                <a:lumMod val="50000"/>
              </a:schemeClr>
            </a:solidFill>
          </a:ln>
        </p:spPr>
        <p:txBody>
          <a:bodyPr vert="horz" wrap="square" lIns="182880" tIns="0" rIns="91440" bIns="0" rtlCol="0" anchor="ctr">
            <a:noAutofit/>
          </a:bodyPr>
          <a:lstStyle/>
          <a:p>
            <a:r>
              <a:rPr lang="en-US" sz="1400" dirty="0"/>
              <a:t>Requires that SSL session cache feature is enabled in the SSL profile [Default] AskF5: </a:t>
            </a:r>
            <a:r>
              <a:rPr lang="en-US" sz="1400" dirty="0">
                <a:hlinkClick r:id="rId6"/>
              </a:rPr>
              <a:t>K6767</a:t>
            </a:r>
            <a:r>
              <a:rPr lang="en-US" sz="1400" dirty="0"/>
              <a:t> </a:t>
            </a:r>
          </a:p>
        </p:txBody>
      </p:sp>
      <p:sp>
        <p:nvSpPr>
          <p:cNvPr id="14" name="Rectangle 13">
            <a:extLst>
              <a:ext uri="{FF2B5EF4-FFF2-40B4-BE49-F238E27FC236}">
                <a16:creationId xmlns:a16="http://schemas.microsoft.com/office/drawing/2014/main" id="{FBE50F9D-CCE3-44A5-9343-62ABA2C1BFAE}"/>
              </a:ext>
            </a:extLst>
          </p:cNvPr>
          <p:cNvSpPr/>
          <p:nvPr/>
        </p:nvSpPr>
        <p:spPr>
          <a:xfrm>
            <a:off x="3991429" y="802311"/>
            <a:ext cx="1890261" cy="369332"/>
          </a:xfrm>
          <a:prstGeom prst="rect">
            <a:avLst/>
          </a:prstGeom>
        </p:spPr>
        <p:txBody>
          <a:bodyPr wrap="none">
            <a:spAutoFit/>
          </a:bodyPr>
          <a:lstStyle/>
          <a:p>
            <a:r>
              <a:rPr lang="en-US" dirty="0"/>
              <a:t>Client Side </a:t>
            </a:r>
            <a:r>
              <a:rPr lang="en-US" dirty="0" err="1"/>
              <a:t>iRule</a:t>
            </a:r>
            <a:endParaRPr lang="en-US" dirty="0"/>
          </a:p>
        </p:txBody>
      </p:sp>
      <p:sp>
        <p:nvSpPr>
          <p:cNvPr id="15" name="Rectangle 14">
            <a:extLst>
              <a:ext uri="{FF2B5EF4-FFF2-40B4-BE49-F238E27FC236}">
                <a16:creationId xmlns:a16="http://schemas.microsoft.com/office/drawing/2014/main" id="{8523FF71-371C-467C-B469-524B4834E476}"/>
              </a:ext>
            </a:extLst>
          </p:cNvPr>
          <p:cNvSpPr/>
          <p:nvPr/>
        </p:nvSpPr>
        <p:spPr>
          <a:xfrm>
            <a:off x="4071169" y="3778711"/>
            <a:ext cx="1980029" cy="369332"/>
          </a:xfrm>
          <a:prstGeom prst="rect">
            <a:avLst/>
          </a:prstGeom>
        </p:spPr>
        <p:txBody>
          <a:bodyPr wrap="none">
            <a:spAutoFit/>
          </a:bodyPr>
          <a:lstStyle/>
          <a:p>
            <a:r>
              <a:rPr lang="en-US" dirty="0"/>
              <a:t>Server Side </a:t>
            </a:r>
            <a:r>
              <a:rPr lang="en-US" dirty="0" err="1"/>
              <a:t>iRule</a:t>
            </a:r>
            <a:endParaRPr lang="en-US" dirty="0"/>
          </a:p>
        </p:txBody>
      </p:sp>
      <p:pic>
        <p:nvPicPr>
          <p:cNvPr id="16" name="Picture 15">
            <a:extLst>
              <a:ext uri="{FF2B5EF4-FFF2-40B4-BE49-F238E27FC236}">
                <a16:creationId xmlns:a16="http://schemas.microsoft.com/office/drawing/2014/main" id="{D25D3C76-BF87-4BF1-8438-9A6E4201CAAC}"/>
              </a:ext>
            </a:extLst>
          </p:cNvPr>
          <p:cNvPicPr>
            <a:picLocks noChangeAspect="1"/>
          </p:cNvPicPr>
          <p:nvPr/>
        </p:nvPicPr>
        <p:blipFill>
          <a:blip r:embed="rId7"/>
          <a:stretch>
            <a:fillRect/>
          </a:stretch>
        </p:blipFill>
        <p:spPr>
          <a:xfrm>
            <a:off x="4059793" y="4149140"/>
            <a:ext cx="7884065" cy="2404147"/>
          </a:xfrm>
          <a:prstGeom prst="rect">
            <a:avLst/>
          </a:prstGeom>
        </p:spPr>
      </p:pic>
    </p:spTree>
    <p:extLst>
      <p:ext uri="{BB962C8B-B14F-4D97-AF65-F5344CB8AC3E}">
        <p14:creationId xmlns:p14="http://schemas.microsoft.com/office/powerpoint/2010/main" val="50079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F7CFFEB-6109-4990-8187-17A9686328B4}"/>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E88A63C9-B7AF-404A-A445-208ABFE11C9C}"/>
              </a:ext>
            </a:extLst>
          </p:cNvPr>
          <p:cNvSpPr>
            <a:spLocks noGrp="1"/>
          </p:cNvSpPr>
          <p:nvPr>
            <p:ph type="sldNum" sz="quarter" idx="4"/>
          </p:nvPr>
        </p:nvSpPr>
        <p:spPr/>
        <p:txBody>
          <a:bodyPr/>
          <a:lstStyle/>
          <a:p>
            <a:fld id="{49DF86D6-4B9D-4B83-AF23-D696D3CD110A}" type="slidenum">
              <a:rPr lang="en-US" smtClean="0"/>
              <a:pPr/>
              <a:t>19</a:t>
            </a:fld>
            <a:endParaRPr lang="en-US" dirty="0"/>
          </a:p>
        </p:txBody>
      </p:sp>
      <p:sp>
        <p:nvSpPr>
          <p:cNvPr id="8" name="Rectangle 7">
            <a:extLst>
              <a:ext uri="{FF2B5EF4-FFF2-40B4-BE49-F238E27FC236}">
                <a16:creationId xmlns:a16="http://schemas.microsoft.com/office/drawing/2014/main" id="{6233D79A-5DA3-40C5-A6D9-6B5E8B9FD885}"/>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9" name="TextBox 8">
            <a:extLst>
              <a:ext uri="{FF2B5EF4-FFF2-40B4-BE49-F238E27FC236}">
                <a16:creationId xmlns:a16="http://schemas.microsoft.com/office/drawing/2014/main" id="{D2B55695-523A-44E2-B78A-9A8C3AE04231}"/>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570558F-BC69-4997-858F-2A326B204E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4EF2C007-D2F5-419D-B305-B45302B8301E}"/>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what about decrypting SSL???</a:t>
            </a:r>
          </a:p>
        </p:txBody>
      </p:sp>
      <p:sp>
        <p:nvSpPr>
          <p:cNvPr id="14" name="Rectangle 13">
            <a:extLst>
              <a:ext uri="{FF2B5EF4-FFF2-40B4-BE49-F238E27FC236}">
                <a16:creationId xmlns:a16="http://schemas.microsoft.com/office/drawing/2014/main" id="{FBE50F9D-CCE3-44A5-9343-62ABA2C1BFAE}"/>
              </a:ext>
            </a:extLst>
          </p:cNvPr>
          <p:cNvSpPr/>
          <p:nvPr/>
        </p:nvSpPr>
        <p:spPr>
          <a:xfrm>
            <a:off x="254004" y="5392939"/>
            <a:ext cx="11736320" cy="369332"/>
          </a:xfrm>
          <a:prstGeom prst="rect">
            <a:avLst/>
          </a:prstGeom>
        </p:spPr>
        <p:txBody>
          <a:bodyPr wrap="square">
            <a:spAutoFit/>
          </a:bodyPr>
          <a:lstStyle/>
          <a:p>
            <a:r>
              <a:rPr lang="en-US" dirty="0"/>
              <a:t>Configure Preferences: Open SSL and load the </a:t>
            </a:r>
            <a:r>
              <a:rPr lang="en-US" dirty="0" err="1"/>
              <a:t>SessionSecrets</a:t>
            </a:r>
            <a:r>
              <a:rPr lang="en-US" dirty="0"/>
              <a:t> file</a:t>
            </a:r>
          </a:p>
        </p:txBody>
      </p:sp>
      <p:pic>
        <p:nvPicPr>
          <p:cNvPr id="5" name="Picture 4">
            <a:extLst>
              <a:ext uri="{FF2B5EF4-FFF2-40B4-BE49-F238E27FC236}">
                <a16:creationId xmlns:a16="http://schemas.microsoft.com/office/drawing/2014/main" id="{1D37D609-CB0D-4EE3-AA32-C914A1968AF4}"/>
              </a:ext>
            </a:extLst>
          </p:cNvPr>
          <p:cNvPicPr>
            <a:picLocks noChangeAspect="1"/>
          </p:cNvPicPr>
          <p:nvPr/>
        </p:nvPicPr>
        <p:blipFill>
          <a:blip r:embed="rId3"/>
          <a:stretch>
            <a:fillRect/>
          </a:stretch>
        </p:blipFill>
        <p:spPr>
          <a:xfrm>
            <a:off x="4534785" y="1215601"/>
            <a:ext cx="7455539" cy="4066399"/>
          </a:xfrm>
          <a:prstGeom prst="rect">
            <a:avLst/>
          </a:prstGeom>
        </p:spPr>
      </p:pic>
      <p:pic>
        <p:nvPicPr>
          <p:cNvPr id="12" name="Picture 11">
            <a:extLst>
              <a:ext uri="{FF2B5EF4-FFF2-40B4-BE49-F238E27FC236}">
                <a16:creationId xmlns:a16="http://schemas.microsoft.com/office/drawing/2014/main" id="{DBE9A418-BBF2-469A-AC18-556C9A0180DA}"/>
              </a:ext>
            </a:extLst>
          </p:cNvPr>
          <p:cNvPicPr>
            <a:picLocks noChangeAspect="1"/>
          </p:cNvPicPr>
          <p:nvPr/>
        </p:nvPicPr>
        <p:blipFill rotWithShape="1">
          <a:blip r:embed="rId4"/>
          <a:srcRect r="4295"/>
          <a:stretch/>
        </p:blipFill>
        <p:spPr>
          <a:xfrm>
            <a:off x="254004" y="1231120"/>
            <a:ext cx="4040716" cy="4035359"/>
          </a:xfrm>
          <a:prstGeom prst="rect">
            <a:avLst/>
          </a:prstGeom>
        </p:spPr>
      </p:pic>
      <p:sp>
        <p:nvSpPr>
          <p:cNvPr id="17" name="Oval 16">
            <a:extLst>
              <a:ext uri="{FF2B5EF4-FFF2-40B4-BE49-F238E27FC236}">
                <a16:creationId xmlns:a16="http://schemas.microsoft.com/office/drawing/2014/main" id="{BB5EF952-CA56-423E-971F-E82899D20FEF}"/>
              </a:ext>
            </a:extLst>
          </p:cNvPr>
          <p:cNvSpPr/>
          <p:nvPr/>
        </p:nvSpPr>
        <p:spPr>
          <a:xfrm>
            <a:off x="853229" y="1231119"/>
            <a:ext cx="757604" cy="306283"/>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8" name="Oval 17">
            <a:extLst>
              <a:ext uri="{FF2B5EF4-FFF2-40B4-BE49-F238E27FC236}">
                <a16:creationId xmlns:a16="http://schemas.microsoft.com/office/drawing/2014/main" id="{8E7D1E67-CA58-4830-B1A5-490275B9E458}"/>
              </a:ext>
            </a:extLst>
          </p:cNvPr>
          <p:cNvSpPr/>
          <p:nvPr/>
        </p:nvSpPr>
        <p:spPr>
          <a:xfrm>
            <a:off x="606685" y="4423144"/>
            <a:ext cx="419357" cy="196704"/>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9" name="Oval 18">
            <a:extLst>
              <a:ext uri="{FF2B5EF4-FFF2-40B4-BE49-F238E27FC236}">
                <a16:creationId xmlns:a16="http://schemas.microsoft.com/office/drawing/2014/main" id="{CDF2B5F4-8F03-42A8-ACF5-684D1E4DD866}"/>
              </a:ext>
            </a:extLst>
          </p:cNvPr>
          <p:cNvSpPr/>
          <p:nvPr/>
        </p:nvSpPr>
        <p:spPr>
          <a:xfrm>
            <a:off x="1610833" y="3330647"/>
            <a:ext cx="2052083" cy="236575"/>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20" name="Oval 19">
            <a:extLst>
              <a:ext uri="{FF2B5EF4-FFF2-40B4-BE49-F238E27FC236}">
                <a16:creationId xmlns:a16="http://schemas.microsoft.com/office/drawing/2014/main" id="{44EA05F1-69E7-41D2-8214-5297355323ED}"/>
              </a:ext>
            </a:extLst>
          </p:cNvPr>
          <p:cNvSpPr/>
          <p:nvPr/>
        </p:nvSpPr>
        <p:spPr>
          <a:xfrm>
            <a:off x="5069959" y="4999427"/>
            <a:ext cx="1026042" cy="236575"/>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21" name="Oval 20">
            <a:extLst>
              <a:ext uri="{FF2B5EF4-FFF2-40B4-BE49-F238E27FC236}">
                <a16:creationId xmlns:a16="http://schemas.microsoft.com/office/drawing/2014/main" id="{0BF87DE8-1FA9-4407-BE96-1F5490B04244}"/>
              </a:ext>
            </a:extLst>
          </p:cNvPr>
          <p:cNvSpPr/>
          <p:nvPr/>
        </p:nvSpPr>
        <p:spPr>
          <a:xfrm>
            <a:off x="8503919" y="2114550"/>
            <a:ext cx="590551" cy="140970"/>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22" name="Rectangle 21">
            <a:extLst>
              <a:ext uri="{FF2B5EF4-FFF2-40B4-BE49-F238E27FC236}">
                <a16:creationId xmlns:a16="http://schemas.microsoft.com/office/drawing/2014/main" id="{678D7499-B214-4641-B73C-59A9AAEAA78C}"/>
              </a:ext>
            </a:extLst>
          </p:cNvPr>
          <p:cNvSpPr/>
          <p:nvPr/>
        </p:nvSpPr>
        <p:spPr>
          <a:xfrm>
            <a:off x="254004" y="5723222"/>
            <a:ext cx="11736320" cy="369332"/>
          </a:xfrm>
          <a:prstGeom prst="rect">
            <a:avLst/>
          </a:prstGeom>
        </p:spPr>
        <p:txBody>
          <a:bodyPr wrap="square">
            <a:spAutoFit/>
          </a:bodyPr>
          <a:lstStyle/>
          <a:p>
            <a:r>
              <a:rPr lang="en-US" dirty="0"/>
              <a:t>Open Capture file</a:t>
            </a:r>
          </a:p>
        </p:txBody>
      </p:sp>
    </p:spTree>
    <p:extLst>
      <p:ext uri="{BB962C8B-B14F-4D97-AF65-F5344CB8AC3E}">
        <p14:creationId xmlns:p14="http://schemas.microsoft.com/office/powerpoint/2010/main" val="7848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95705" y="-1"/>
            <a:ext cx="4610100" cy="6858000"/>
          </a:xfrm>
          <a:prstGeom prst="rect">
            <a:avLst/>
          </a:prstGeom>
          <a:solidFill>
            <a:srgbClr val="DA1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234468" y="2789716"/>
            <a:ext cx="4610099" cy="923330"/>
          </a:xfrm>
          <a:prstGeom prst="rect">
            <a:avLst/>
          </a:prstGeom>
          <a:noFill/>
        </p:spPr>
        <p:txBody>
          <a:bodyPr wrap="square" lIns="155448" tIns="155448" rIns="155448" bIns="155448" rtlCol="0" anchor="b" anchorCtr="0">
            <a:spAutoFit/>
          </a:bodyPr>
          <a:lstStyle/>
          <a:p>
            <a:pPr algn="ctr">
              <a:lnSpc>
                <a:spcPct val="90000"/>
              </a:lnSpc>
            </a:pPr>
            <a:r>
              <a:rPr lang="en-US" sz="4400" b="1" spc="-200" dirty="0">
                <a:solidFill>
                  <a:schemeClr val="bg1"/>
                </a:solidFill>
                <a:latin typeface="Arial" panose="020B0604020202020204" pitchFamily="34" charset="0"/>
                <a:cs typeface="Arial" panose="020B0604020202020204" pitchFamily="34" charset="0"/>
              </a:rPr>
              <a:t>Tool Day</a:t>
            </a:r>
          </a:p>
        </p:txBody>
      </p:sp>
      <p:sp>
        <p:nvSpPr>
          <p:cNvPr id="8" name="TextBox 7"/>
          <p:cNvSpPr txBox="1"/>
          <p:nvPr/>
        </p:nvSpPr>
        <p:spPr>
          <a:xfrm>
            <a:off x="457200" y="29392"/>
            <a:ext cx="3810000" cy="683264"/>
          </a:xfrm>
          <a:prstGeom prst="rect">
            <a:avLst/>
          </a:prstGeom>
          <a:noFill/>
        </p:spPr>
        <p:txBody>
          <a:bodyPr wrap="square" lIns="155448" tIns="155448" rIns="155448" bIns="155448" rtlCol="0">
            <a:spAutoFit/>
          </a:bodyPr>
          <a:lstStyle/>
          <a:p>
            <a:r>
              <a:rPr lang="en-US" sz="2400" b="1" spc="-50" dirty="0">
                <a:solidFill>
                  <a:schemeClr val="bg1"/>
                </a:solidFill>
                <a:latin typeface="Arial" panose="020B0604020202020204" pitchFamily="34" charset="0"/>
                <a:cs typeface="Arial" panose="020B0604020202020204" pitchFamily="34" charset="0"/>
              </a:rPr>
              <a:t>The agenda ….</a:t>
            </a:r>
          </a:p>
        </p:txBody>
      </p:sp>
      <p:sp>
        <p:nvSpPr>
          <p:cNvPr id="20" name="TextBox 19"/>
          <p:cNvSpPr txBox="1"/>
          <p:nvPr/>
        </p:nvSpPr>
        <p:spPr>
          <a:xfrm>
            <a:off x="1074511" y="696710"/>
            <a:ext cx="3831293" cy="584775"/>
          </a:xfrm>
          <a:prstGeom prst="rect">
            <a:avLst/>
          </a:prstGeom>
          <a:noFill/>
          <a:ln>
            <a:noFill/>
          </a:ln>
          <a:effectLst>
            <a:outerShdw blurRad="50800" dist="38100" dir="2700000" algn="tl" rotWithShape="0">
              <a:prstClr val="black">
                <a:alpha val="40000"/>
              </a:prstClr>
            </a:outerShdw>
          </a:effectLst>
        </p:spPr>
        <p:txBody>
          <a:bodyPr wrap="square" lIns="155448" tIns="91440" rIns="0" bIns="91440" rtlCol="0">
            <a:spAutoFit/>
          </a:bodyPr>
          <a:lstStyle/>
          <a:p>
            <a:r>
              <a:rPr lang="en-US" sz="2600" spc="-50" dirty="0" err="1">
                <a:solidFill>
                  <a:schemeClr val="bg1"/>
                </a:solidFill>
                <a:latin typeface="Arial" panose="020B0604020202020204" pitchFamily="34" charset="0"/>
                <a:cs typeface="Arial" panose="020B0604020202020204" pitchFamily="34" charset="0"/>
              </a:rPr>
              <a:t>TCPdump</a:t>
            </a:r>
            <a:endParaRPr lang="en-US" sz="2600" spc="-50" dirty="0">
              <a:solidFill>
                <a:schemeClr val="bg1"/>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p:txBody>
          <a:bodyPr/>
          <a:lstStyle/>
          <a:p>
            <a:r>
              <a:rPr lang="en-US" dirty="0"/>
              <a:t>© F5 Networks</a:t>
            </a:r>
          </a:p>
        </p:txBody>
      </p:sp>
      <p:sp>
        <p:nvSpPr>
          <p:cNvPr id="5" name="Slide Number Placeholder 4"/>
          <p:cNvSpPr>
            <a:spLocks noGrp="1"/>
          </p:cNvSpPr>
          <p:nvPr>
            <p:ph type="sldNum" sz="quarter" idx="4"/>
          </p:nvPr>
        </p:nvSpPr>
        <p:spPr/>
        <p:txBody>
          <a:bodyPr/>
          <a:lstStyle/>
          <a:p>
            <a:fld id="{49DF86D6-4B9D-4B83-AF23-D696D3CD110A}" type="slidenum">
              <a:rPr lang="en-US" smtClean="0"/>
              <a:pPr/>
              <a:t>2</a:t>
            </a:fld>
            <a:endParaRPr lang="en-US" dirty="0"/>
          </a:p>
        </p:txBody>
      </p:sp>
      <p:sp>
        <p:nvSpPr>
          <p:cNvPr id="68" name="TextBox 67">
            <a:extLst>
              <a:ext uri="{FF2B5EF4-FFF2-40B4-BE49-F238E27FC236}">
                <a16:creationId xmlns:a16="http://schemas.microsoft.com/office/drawing/2014/main" id="{27D88D8D-2002-47F9-8BDC-EE75917BCA3E}"/>
              </a:ext>
            </a:extLst>
          </p:cNvPr>
          <p:cNvSpPr txBox="1"/>
          <p:nvPr/>
        </p:nvSpPr>
        <p:spPr>
          <a:xfrm>
            <a:off x="1074511" y="1278955"/>
            <a:ext cx="3831293" cy="584775"/>
          </a:xfrm>
          <a:prstGeom prst="rect">
            <a:avLst/>
          </a:prstGeom>
          <a:noFill/>
          <a:ln>
            <a:noFill/>
          </a:ln>
          <a:effectLst>
            <a:outerShdw blurRad="50800" dist="38100" dir="2700000" algn="tl" rotWithShape="0">
              <a:prstClr val="black">
                <a:alpha val="40000"/>
              </a:prstClr>
            </a:outerShdw>
          </a:effectLst>
        </p:spPr>
        <p:txBody>
          <a:bodyPr wrap="square" lIns="155448" tIns="91440" rIns="0" bIns="91440" rtlCol="0">
            <a:spAutoFit/>
          </a:bodyPr>
          <a:lstStyle/>
          <a:p>
            <a:r>
              <a:rPr lang="en-US" sz="2600" spc="-50" dirty="0">
                <a:solidFill>
                  <a:schemeClr val="bg1"/>
                </a:solidFill>
                <a:latin typeface="Arial" panose="020B0604020202020204" pitchFamily="34" charset="0"/>
                <a:cs typeface="Arial" panose="020B0604020202020204" pitchFamily="34" charset="0"/>
              </a:rPr>
              <a:t>Wireshark</a:t>
            </a:r>
          </a:p>
        </p:txBody>
      </p:sp>
      <p:sp>
        <p:nvSpPr>
          <p:cNvPr id="69" name="TextBox 68">
            <a:extLst>
              <a:ext uri="{FF2B5EF4-FFF2-40B4-BE49-F238E27FC236}">
                <a16:creationId xmlns:a16="http://schemas.microsoft.com/office/drawing/2014/main" id="{BA872FCF-8A76-4124-B45D-7BC15DBDDC6B}"/>
              </a:ext>
            </a:extLst>
          </p:cNvPr>
          <p:cNvSpPr txBox="1"/>
          <p:nvPr/>
        </p:nvSpPr>
        <p:spPr>
          <a:xfrm>
            <a:off x="1074511" y="1863730"/>
            <a:ext cx="3831293" cy="584775"/>
          </a:xfrm>
          <a:prstGeom prst="rect">
            <a:avLst/>
          </a:prstGeom>
          <a:noFill/>
          <a:ln>
            <a:noFill/>
          </a:ln>
          <a:effectLst>
            <a:outerShdw blurRad="50800" dist="38100" dir="2700000" algn="tl" rotWithShape="0">
              <a:prstClr val="black">
                <a:alpha val="40000"/>
              </a:prstClr>
            </a:outerShdw>
          </a:effectLst>
        </p:spPr>
        <p:txBody>
          <a:bodyPr wrap="square" lIns="155448" tIns="91440" rIns="0" bIns="91440" rtlCol="0">
            <a:spAutoFit/>
          </a:bodyPr>
          <a:lstStyle/>
          <a:p>
            <a:r>
              <a:rPr lang="en-US" sz="2600" spc="-50" dirty="0">
                <a:solidFill>
                  <a:schemeClr val="bg1"/>
                </a:solidFill>
                <a:latin typeface="Arial" panose="020B0604020202020204" pitchFamily="34" charset="0"/>
                <a:cs typeface="Arial" panose="020B0604020202020204" pitchFamily="34" charset="0"/>
              </a:rPr>
              <a:t>Developer Tools</a:t>
            </a:r>
          </a:p>
        </p:txBody>
      </p:sp>
      <p:sp>
        <p:nvSpPr>
          <p:cNvPr id="70" name="TextBox 69">
            <a:extLst>
              <a:ext uri="{FF2B5EF4-FFF2-40B4-BE49-F238E27FC236}">
                <a16:creationId xmlns:a16="http://schemas.microsoft.com/office/drawing/2014/main" id="{32D38BDE-22A0-4230-A9BA-A51CE44E67D6}"/>
              </a:ext>
            </a:extLst>
          </p:cNvPr>
          <p:cNvSpPr txBox="1"/>
          <p:nvPr/>
        </p:nvSpPr>
        <p:spPr>
          <a:xfrm>
            <a:off x="1074511" y="2445975"/>
            <a:ext cx="3831293" cy="584775"/>
          </a:xfrm>
          <a:prstGeom prst="rect">
            <a:avLst/>
          </a:prstGeom>
          <a:noFill/>
          <a:ln>
            <a:noFill/>
          </a:ln>
          <a:effectLst>
            <a:outerShdw blurRad="50800" dist="38100" dir="2700000" algn="tl" rotWithShape="0">
              <a:prstClr val="black">
                <a:alpha val="40000"/>
              </a:prstClr>
            </a:outerShdw>
          </a:effectLst>
        </p:spPr>
        <p:txBody>
          <a:bodyPr wrap="square" lIns="155448" tIns="91440" rIns="0" bIns="91440" rtlCol="0">
            <a:spAutoFit/>
          </a:bodyPr>
          <a:lstStyle/>
          <a:p>
            <a:r>
              <a:rPr lang="en-US" sz="2600" spc="-50" dirty="0" err="1">
                <a:solidFill>
                  <a:schemeClr val="bg1"/>
                </a:solidFill>
                <a:latin typeface="Arial" panose="020B0604020202020204" pitchFamily="34" charset="0"/>
                <a:cs typeface="Arial" panose="020B0604020202020204" pitchFamily="34" charset="0"/>
              </a:rPr>
              <a:t>cURL</a:t>
            </a:r>
            <a:endParaRPr lang="en-US" sz="2600" spc="-50" dirty="0">
              <a:solidFill>
                <a:schemeClr val="bg1"/>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0CE7EECE-A22D-4DE4-A4A4-549041A26695}"/>
              </a:ext>
            </a:extLst>
          </p:cNvPr>
          <p:cNvSpPr txBox="1"/>
          <p:nvPr/>
        </p:nvSpPr>
        <p:spPr>
          <a:xfrm>
            <a:off x="1074511" y="3036748"/>
            <a:ext cx="3831293" cy="584775"/>
          </a:xfrm>
          <a:prstGeom prst="rect">
            <a:avLst/>
          </a:prstGeom>
          <a:noFill/>
          <a:ln>
            <a:noFill/>
          </a:ln>
          <a:effectLst>
            <a:outerShdw blurRad="50800" dist="38100" dir="2700000" algn="tl" rotWithShape="0">
              <a:prstClr val="black">
                <a:alpha val="40000"/>
              </a:prstClr>
            </a:outerShdw>
          </a:effectLst>
        </p:spPr>
        <p:txBody>
          <a:bodyPr wrap="square" lIns="155448" tIns="91440" rIns="0" bIns="91440" rtlCol="0">
            <a:spAutoFit/>
          </a:bodyPr>
          <a:lstStyle/>
          <a:p>
            <a:r>
              <a:rPr lang="en-US" sz="2600" spc="-50" dirty="0">
                <a:solidFill>
                  <a:schemeClr val="bg1"/>
                </a:solidFill>
                <a:latin typeface="Arial" panose="020B0604020202020204" pitchFamily="34" charset="0"/>
                <a:cs typeface="Arial" panose="020B0604020202020204" pitchFamily="34" charset="0"/>
              </a:rPr>
              <a:t>OWASP Zap</a:t>
            </a:r>
          </a:p>
        </p:txBody>
      </p:sp>
      <p:sp>
        <p:nvSpPr>
          <p:cNvPr id="72" name="TextBox 71">
            <a:extLst>
              <a:ext uri="{FF2B5EF4-FFF2-40B4-BE49-F238E27FC236}">
                <a16:creationId xmlns:a16="http://schemas.microsoft.com/office/drawing/2014/main" id="{6537C81B-80FB-4C00-BBD4-AFD68182E616}"/>
              </a:ext>
            </a:extLst>
          </p:cNvPr>
          <p:cNvSpPr txBox="1"/>
          <p:nvPr/>
        </p:nvSpPr>
        <p:spPr>
          <a:xfrm>
            <a:off x="1074511" y="3618993"/>
            <a:ext cx="3831293" cy="584775"/>
          </a:xfrm>
          <a:prstGeom prst="rect">
            <a:avLst/>
          </a:prstGeom>
          <a:noFill/>
          <a:ln>
            <a:noFill/>
          </a:ln>
          <a:effectLst>
            <a:outerShdw blurRad="50800" dist="38100" dir="2700000" algn="tl" rotWithShape="0">
              <a:prstClr val="black">
                <a:alpha val="40000"/>
              </a:prstClr>
            </a:outerShdw>
          </a:effectLst>
        </p:spPr>
        <p:txBody>
          <a:bodyPr wrap="square" lIns="155448" tIns="91440" rIns="0" bIns="91440" rtlCol="0">
            <a:spAutoFit/>
          </a:bodyPr>
          <a:lstStyle/>
          <a:p>
            <a:r>
              <a:rPr lang="en-US" sz="2600" spc="-50" dirty="0">
                <a:solidFill>
                  <a:schemeClr val="bg1"/>
                </a:solidFill>
                <a:latin typeface="Arial" panose="020B0604020202020204" pitchFamily="34" charset="0"/>
                <a:cs typeface="Arial" panose="020B0604020202020204" pitchFamily="34" charset="0"/>
              </a:rPr>
              <a:t>XCA</a:t>
            </a:r>
          </a:p>
        </p:txBody>
      </p:sp>
      <p:sp>
        <p:nvSpPr>
          <p:cNvPr id="73" name="TextBox 72">
            <a:extLst>
              <a:ext uri="{FF2B5EF4-FFF2-40B4-BE49-F238E27FC236}">
                <a16:creationId xmlns:a16="http://schemas.microsoft.com/office/drawing/2014/main" id="{BB202D4F-2270-403E-9D23-4BCA8C4C0B43}"/>
              </a:ext>
            </a:extLst>
          </p:cNvPr>
          <p:cNvSpPr txBox="1"/>
          <p:nvPr/>
        </p:nvSpPr>
        <p:spPr>
          <a:xfrm>
            <a:off x="1074511" y="4203768"/>
            <a:ext cx="3831293" cy="584775"/>
          </a:xfrm>
          <a:prstGeom prst="rect">
            <a:avLst/>
          </a:prstGeom>
          <a:noFill/>
          <a:ln>
            <a:noFill/>
          </a:ln>
          <a:effectLst>
            <a:outerShdw blurRad="50800" dist="38100" dir="2700000" algn="tl" rotWithShape="0">
              <a:prstClr val="black">
                <a:alpha val="40000"/>
              </a:prstClr>
            </a:outerShdw>
          </a:effectLst>
        </p:spPr>
        <p:txBody>
          <a:bodyPr wrap="square" lIns="155448" tIns="91440" rIns="0" bIns="91440" rtlCol="0">
            <a:spAutoFit/>
          </a:bodyPr>
          <a:lstStyle/>
          <a:p>
            <a:r>
              <a:rPr lang="en-US" sz="2600" spc="-50" dirty="0">
                <a:solidFill>
                  <a:schemeClr val="bg1"/>
                </a:solidFill>
                <a:latin typeface="Arial" panose="020B0604020202020204" pitchFamily="34" charset="0"/>
                <a:cs typeface="Arial" panose="020B0604020202020204" pitchFamily="34" charset="0"/>
              </a:rPr>
              <a:t>Logging</a:t>
            </a:r>
          </a:p>
        </p:txBody>
      </p:sp>
      <p:sp>
        <p:nvSpPr>
          <p:cNvPr id="74" name="TextBox 73">
            <a:extLst>
              <a:ext uri="{FF2B5EF4-FFF2-40B4-BE49-F238E27FC236}">
                <a16:creationId xmlns:a16="http://schemas.microsoft.com/office/drawing/2014/main" id="{308B5233-7FE3-4CFB-B69F-DE5296929B13}"/>
              </a:ext>
            </a:extLst>
          </p:cNvPr>
          <p:cNvSpPr txBox="1"/>
          <p:nvPr/>
        </p:nvSpPr>
        <p:spPr>
          <a:xfrm>
            <a:off x="1074511" y="4786013"/>
            <a:ext cx="3831293" cy="584775"/>
          </a:xfrm>
          <a:prstGeom prst="rect">
            <a:avLst/>
          </a:prstGeom>
          <a:noFill/>
          <a:ln>
            <a:noFill/>
          </a:ln>
          <a:effectLst>
            <a:outerShdw blurRad="50800" dist="38100" dir="2700000" algn="tl" rotWithShape="0">
              <a:prstClr val="black">
                <a:alpha val="40000"/>
              </a:prstClr>
            </a:outerShdw>
          </a:effectLst>
        </p:spPr>
        <p:txBody>
          <a:bodyPr wrap="square" lIns="155448" tIns="91440" rIns="0" bIns="91440" rtlCol="0">
            <a:spAutoFit/>
          </a:bodyPr>
          <a:lstStyle/>
          <a:p>
            <a:r>
              <a:rPr lang="en-US" sz="2600" spc="-50" dirty="0">
                <a:solidFill>
                  <a:schemeClr val="bg1"/>
                </a:solidFill>
                <a:latin typeface="Arial" panose="020B0604020202020204" pitchFamily="34" charset="0"/>
                <a:cs typeface="Arial" panose="020B0604020202020204" pitchFamily="34" charset="0"/>
              </a:rPr>
              <a:t>Burp Suite</a:t>
            </a:r>
          </a:p>
        </p:txBody>
      </p:sp>
      <p:sp>
        <p:nvSpPr>
          <p:cNvPr id="75" name="TextBox 74">
            <a:extLst>
              <a:ext uri="{FF2B5EF4-FFF2-40B4-BE49-F238E27FC236}">
                <a16:creationId xmlns:a16="http://schemas.microsoft.com/office/drawing/2014/main" id="{2E67363F-27D5-4603-8BE8-8944EAE5A92C}"/>
              </a:ext>
            </a:extLst>
          </p:cNvPr>
          <p:cNvSpPr txBox="1"/>
          <p:nvPr/>
        </p:nvSpPr>
        <p:spPr>
          <a:xfrm>
            <a:off x="1074511" y="5370788"/>
            <a:ext cx="3831293" cy="584775"/>
          </a:xfrm>
          <a:prstGeom prst="rect">
            <a:avLst/>
          </a:prstGeom>
          <a:noFill/>
          <a:ln>
            <a:noFill/>
          </a:ln>
          <a:effectLst>
            <a:outerShdw blurRad="50800" dist="38100" dir="2700000" algn="tl" rotWithShape="0">
              <a:prstClr val="black">
                <a:alpha val="40000"/>
              </a:prstClr>
            </a:outerShdw>
          </a:effectLst>
        </p:spPr>
        <p:txBody>
          <a:bodyPr wrap="square" lIns="155448" tIns="91440" rIns="0" bIns="91440" rtlCol="0">
            <a:spAutoFit/>
          </a:bodyPr>
          <a:lstStyle/>
          <a:p>
            <a:r>
              <a:rPr lang="en-US" sz="2600" spc="-50" dirty="0">
                <a:solidFill>
                  <a:schemeClr val="bg1"/>
                </a:solidFill>
                <a:latin typeface="Arial" panose="020B0604020202020204" pitchFamily="34" charset="0"/>
                <a:cs typeface="Arial" panose="020B0604020202020204" pitchFamily="34" charset="0"/>
              </a:rPr>
              <a:t>SAML Tracer</a:t>
            </a:r>
          </a:p>
        </p:txBody>
      </p:sp>
      <p:sp>
        <p:nvSpPr>
          <p:cNvPr id="76" name="TextBox 75">
            <a:extLst>
              <a:ext uri="{FF2B5EF4-FFF2-40B4-BE49-F238E27FC236}">
                <a16:creationId xmlns:a16="http://schemas.microsoft.com/office/drawing/2014/main" id="{2C04A306-0329-4ACA-AA89-FC19C0FD5007}"/>
              </a:ext>
            </a:extLst>
          </p:cNvPr>
          <p:cNvSpPr txBox="1"/>
          <p:nvPr/>
        </p:nvSpPr>
        <p:spPr>
          <a:xfrm>
            <a:off x="1074511" y="5953033"/>
            <a:ext cx="3831293" cy="584775"/>
          </a:xfrm>
          <a:prstGeom prst="rect">
            <a:avLst/>
          </a:prstGeom>
          <a:noFill/>
          <a:ln>
            <a:noFill/>
          </a:ln>
          <a:effectLst>
            <a:outerShdw blurRad="50800" dist="38100" dir="2700000" algn="tl" rotWithShape="0">
              <a:prstClr val="black">
                <a:alpha val="40000"/>
              </a:prstClr>
            </a:outerShdw>
          </a:effectLst>
        </p:spPr>
        <p:txBody>
          <a:bodyPr wrap="square" lIns="155448" tIns="91440" rIns="0" bIns="91440" rtlCol="0">
            <a:spAutoFit/>
          </a:bodyPr>
          <a:lstStyle/>
          <a:p>
            <a:r>
              <a:rPr lang="en-US" sz="2600" spc="-50" dirty="0">
                <a:solidFill>
                  <a:schemeClr val="bg1"/>
                </a:solidFill>
                <a:latin typeface="Arial" panose="020B0604020202020204" pitchFamily="34" charset="0"/>
                <a:cs typeface="Arial" panose="020B0604020202020204" pitchFamily="34" charset="0"/>
              </a:rPr>
              <a:t>Postman</a:t>
            </a:r>
          </a:p>
        </p:txBody>
      </p:sp>
      <p:pic>
        <p:nvPicPr>
          <p:cNvPr id="6" name="Picture 5">
            <a:extLst>
              <a:ext uri="{FF2B5EF4-FFF2-40B4-BE49-F238E27FC236}">
                <a16:creationId xmlns:a16="http://schemas.microsoft.com/office/drawing/2014/main" id="{2D545114-27F6-4FA6-BC0B-9EEAA9545B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746" y="805864"/>
            <a:ext cx="414169" cy="37790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F68761E-CAC4-4CE1-9C51-440FB160A6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746" y="1368601"/>
            <a:ext cx="414169" cy="414169"/>
          </a:xfrm>
          <a:prstGeom prst="rect">
            <a:avLst/>
          </a:prstGeom>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D71E9E0B-265D-4DFF-AD0D-C6470846B802}"/>
              </a:ext>
            </a:extLst>
          </p:cNvPr>
          <p:cNvGrpSpPr/>
          <p:nvPr/>
        </p:nvGrpSpPr>
        <p:grpSpPr>
          <a:xfrm>
            <a:off x="429983" y="1867191"/>
            <a:ext cx="597694" cy="613488"/>
            <a:chOff x="348484" y="2634693"/>
            <a:chExt cx="559753" cy="559753"/>
          </a:xfrm>
        </p:grpSpPr>
        <p:sp>
          <p:nvSpPr>
            <p:cNvPr id="17" name="Rectangle 16">
              <a:extLst>
                <a:ext uri="{FF2B5EF4-FFF2-40B4-BE49-F238E27FC236}">
                  <a16:creationId xmlns:a16="http://schemas.microsoft.com/office/drawing/2014/main" id="{E065725A-F362-4C0B-B18B-3D9C943484D8}"/>
                </a:ext>
              </a:extLst>
            </p:cNvPr>
            <p:cNvSpPr/>
            <p:nvPr/>
          </p:nvSpPr>
          <p:spPr>
            <a:xfrm>
              <a:off x="431006" y="2799308"/>
              <a:ext cx="391332" cy="285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6" name="Picture 15">
              <a:extLst>
                <a:ext uri="{FF2B5EF4-FFF2-40B4-BE49-F238E27FC236}">
                  <a16:creationId xmlns:a16="http://schemas.microsoft.com/office/drawing/2014/main" id="{C33703AC-B380-4E88-B992-68518C244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484" y="2634693"/>
              <a:ext cx="559753" cy="559753"/>
            </a:xfrm>
            <a:prstGeom prst="rect">
              <a:avLst/>
            </a:prstGeom>
            <a:effectLst>
              <a:outerShdw blurRad="50800" dist="38100" dir="2700000" algn="tl" rotWithShape="0">
                <a:prstClr val="black">
                  <a:alpha val="40000"/>
                </a:prstClr>
              </a:outerShdw>
            </a:effectLst>
          </p:spPr>
        </p:pic>
      </p:grpSp>
      <p:pic>
        <p:nvPicPr>
          <p:cNvPr id="21" name="Picture 20">
            <a:extLst>
              <a:ext uri="{FF2B5EF4-FFF2-40B4-BE49-F238E27FC236}">
                <a16:creationId xmlns:a16="http://schemas.microsoft.com/office/drawing/2014/main" id="{5778D14C-69C5-4730-8EBC-821D29B9CB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098" y="2667624"/>
            <a:ext cx="584393" cy="194600"/>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53E7D8B0-85E2-4869-9F78-C4D5DA831D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744" y="3085795"/>
            <a:ext cx="541726" cy="541726"/>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C6DCEDC9-9FD7-4CDF-972C-9B8FE6CAAB08}"/>
              </a:ext>
            </a:extLst>
          </p:cNvPr>
          <p:cNvPicPr>
            <a:picLocks noChangeAspect="1"/>
          </p:cNvPicPr>
          <p:nvPr/>
        </p:nvPicPr>
        <p:blipFill rotWithShape="1">
          <a:blip r:embed="rId8"/>
          <a:srcRect l="18431" t="18868" r="19802" b="18884"/>
          <a:stretch/>
        </p:blipFill>
        <p:spPr>
          <a:xfrm>
            <a:off x="536972" y="3713046"/>
            <a:ext cx="390525" cy="386412"/>
          </a:xfrm>
          <a:prstGeom prst="rect">
            <a:avLst/>
          </a:prstGeom>
          <a:effectLst>
            <a:outerShdw blurRad="50800" dist="38100" dir="2700000" algn="tl" rotWithShape="0">
              <a:prstClr val="black">
                <a:alpha val="40000"/>
              </a:prstClr>
            </a:outerShdw>
          </a:effectLst>
        </p:spPr>
      </p:pic>
      <p:grpSp>
        <p:nvGrpSpPr>
          <p:cNvPr id="79" name="Group 78">
            <a:extLst>
              <a:ext uri="{FF2B5EF4-FFF2-40B4-BE49-F238E27FC236}">
                <a16:creationId xmlns:a16="http://schemas.microsoft.com/office/drawing/2014/main" id="{9B2AEA90-4435-4896-8D68-74D9703CC705}"/>
              </a:ext>
            </a:extLst>
          </p:cNvPr>
          <p:cNvGrpSpPr/>
          <p:nvPr/>
        </p:nvGrpSpPr>
        <p:grpSpPr>
          <a:xfrm>
            <a:off x="512811" y="4244186"/>
            <a:ext cx="468918" cy="455212"/>
            <a:chOff x="452784" y="4307145"/>
            <a:chExt cx="483131" cy="483131"/>
          </a:xfrm>
        </p:grpSpPr>
        <p:sp>
          <p:nvSpPr>
            <p:cNvPr id="36" name="Rectangle 35">
              <a:extLst>
                <a:ext uri="{FF2B5EF4-FFF2-40B4-BE49-F238E27FC236}">
                  <a16:creationId xmlns:a16="http://schemas.microsoft.com/office/drawing/2014/main" id="{2CF25977-E238-4F83-BC91-A74D3B55CC6C}"/>
                </a:ext>
              </a:extLst>
            </p:cNvPr>
            <p:cNvSpPr/>
            <p:nvPr/>
          </p:nvSpPr>
          <p:spPr>
            <a:xfrm>
              <a:off x="531194" y="4326301"/>
              <a:ext cx="221281" cy="444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78" name="Rectangle 77">
              <a:extLst>
                <a:ext uri="{FF2B5EF4-FFF2-40B4-BE49-F238E27FC236}">
                  <a16:creationId xmlns:a16="http://schemas.microsoft.com/office/drawing/2014/main" id="{38A2AA34-BB6E-48AD-87B5-41DA9DB4356B}"/>
                </a:ext>
              </a:extLst>
            </p:cNvPr>
            <p:cNvSpPr/>
            <p:nvPr/>
          </p:nvSpPr>
          <p:spPr>
            <a:xfrm>
              <a:off x="760448" y="4425715"/>
              <a:ext cx="94422" cy="344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29" name="Picture 28">
              <a:extLst>
                <a:ext uri="{FF2B5EF4-FFF2-40B4-BE49-F238E27FC236}">
                  <a16:creationId xmlns:a16="http://schemas.microsoft.com/office/drawing/2014/main" id="{1973AF1B-B22F-4789-9B38-A062FD2CD9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784" y="4307145"/>
              <a:ext cx="483131" cy="483131"/>
            </a:xfrm>
            <a:prstGeom prst="rect">
              <a:avLst/>
            </a:prstGeom>
            <a:effectLst>
              <a:outerShdw blurRad="50800" dist="38100" dir="2700000" algn="tl" rotWithShape="0">
                <a:prstClr val="black">
                  <a:alpha val="40000"/>
                </a:prstClr>
              </a:outerShdw>
            </a:effectLst>
          </p:spPr>
        </p:pic>
      </p:grpSp>
      <p:sp>
        <p:nvSpPr>
          <p:cNvPr id="80" name="Rectangle: Rounded Corners 79">
            <a:extLst>
              <a:ext uri="{FF2B5EF4-FFF2-40B4-BE49-F238E27FC236}">
                <a16:creationId xmlns:a16="http://schemas.microsoft.com/office/drawing/2014/main" id="{7DBF9B9D-B3EA-4C95-822D-35C87E1980D1}"/>
              </a:ext>
            </a:extLst>
          </p:cNvPr>
          <p:cNvSpPr/>
          <p:nvPr/>
        </p:nvSpPr>
        <p:spPr>
          <a:xfrm>
            <a:off x="429983" y="5552526"/>
            <a:ext cx="644529" cy="242440"/>
          </a:xfrm>
          <a:prstGeom prst="roundRect">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r>
              <a:rPr lang="en-US" sz="1400" b="1" dirty="0"/>
              <a:t>SAML</a:t>
            </a:r>
          </a:p>
        </p:txBody>
      </p:sp>
      <p:pic>
        <p:nvPicPr>
          <p:cNvPr id="82" name="Picture 81">
            <a:extLst>
              <a:ext uri="{FF2B5EF4-FFF2-40B4-BE49-F238E27FC236}">
                <a16:creationId xmlns:a16="http://schemas.microsoft.com/office/drawing/2014/main" id="{D22D8BC4-26A0-4749-848D-ED9A1D557B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972" y="4889721"/>
            <a:ext cx="444756" cy="444756"/>
          </a:xfrm>
          <a:prstGeom prst="rect">
            <a:avLst/>
          </a:prstGeom>
          <a:effectLst>
            <a:outerShdw blurRad="50800" dist="38100" dir="2700000" algn="tl" rotWithShape="0">
              <a:prstClr val="black">
                <a:alpha val="40000"/>
              </a:prstClr>
            </a:outerShdw>
          </a:effectLst>
        </p:spPr>
      </p:pic>
      <p:pic>
        <p:nvPicPr>
          <p:cNvPr id="84" name="Picture 83">
            <a:extLst>
              <a:ext uri="{FF2B5EF4-FFF2-40B4-BE49-F238E27FC236}">
                <a16:creationId xmlns:a16="http://schemas.microsoft.com/office/drawing/2014/main" id="{F6CD8C5A-DD99-49EB-BA13-71EBCF2F0E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1111" y="6048156"/>
            <a:ext cx="396477" cy="4073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06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03837" y="1242860"/>
            <a:ext cx="8926070" cy="5035219"/>
          </a:xfrm>
          <a:prstGeom prst="rect">
            <a:avLst/>
          </a:prstGeom>
        </p:spPr>
      </p:pic>
      <p:pic>
        <p:nvPicPr>
          <p:cNvPr id="17410" name="Picture 2" descr="http://www.brandsoftheworld.com/sites/default/files/styles/logo-original-577x577/public/092012/wireshark.jpg"/>
          <p:cNvPicPr>
            <a:picLocks noChangeAspect="1" noChangeArrowheads="1"/>
          </p:cNvPicPr>
          <p:nvPr/>
        </p:nvPicPr>
        <p:blipFill rotWithShape="1">
          <a:blip r:embed="rId4">
            <a:extLst>
              <a:ext uri="{28A0092B-C50C-407E-A947-70E740481C1C}">
                <a14:useLocalDpi xmlns:a14="http://schemas.microsoft.com/office/drawing/2010/main" val="0"/>
              </a:ext>
            </a:extLst>
          </a:blip>
          <a:srcRect t="31982" b="32304"/>
          <a:stretch/>
        </p:blipFill>
        <p:spPr bwMode="auto">
          <a:xfrm>
            <a:off x="322540" y="2377440"/>
            <a:ext cx="2458759" cy="8781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9199" y="3760470"/>
            <a:ext cx="2565439" cy="1569660"/>
          </a:xfrm>
          <a:prstGeom prst="rect">
            <a:avLst/>
          </a:prstGeom>
        </p:spPr>
        <p:txBody>
          <a:bodyPr wrap="square">
            <a:spAutoFit/>
          </a:bodyPr>
          <a:lstStyle/>
          <a:p>
            <a:r>
              <a:rPr lang="en-US" sz="2400" i="1" dirty="0"/>
              <a:t>Wireshark</a:t>
            </a:r>
            <a:r>
              <a:rPr lang="en-US" sz="2400" dirty="0"/>
              <a:t> is a GUI network protocol analyzer for Unix and Windows</a:t>
            </a:r>
          </a:p>
        </p:txBody>
      </p:sp>
      <p:sp>
        <p:nvSpPr>
          <p:cNvPr id="5" name="Footer Placeholder 4">
            <a:extLst>
              <a:ext uri="{FF2B5EF4-FFF2-40B4-BE49-F238E27FC236}">
                <a16:creationId xmlns:a16="http://schemas.microsoft.com/office/drawing/2014/main" id="{295D9C88-058E-4430-99A2-B278D8F74755}"/>
              </a:ext>
            </a:extLst>
          </p:cNvPr>
          <p:cNvSpPr>
            <a:spLocks noGrp="1"/>
          </p:cNvSpPr>
          <p:nvPr>
            <p:ph type="ftr" sz="quarter" idx="3"/>
          </p:nvPr>
        </p:nvSpPr>
        <p:spPr/>
        <p:txBody>
          <a:bodyPr/>
          <a:lstStyle/>
          <a:p>
            <a:r>
              <a:rPr lang="en-US"/>
              <a:t>© F5 Networks</a:t>
            </a:r>
            <a:endParaRPr lang="en-US" dirty="0"/>
          </a:p>
        </p:txBody>
      </p:sp>
      <p:sp>
        <p:nvSpPr>
          <p:cNvPr id="7" name="Slide Number Placeholder 6">
            <a:extLst>
              <a:ext uri="{FF2B5EF4-FFF2-40B4-BE49-F238E27FC236}">
                <a16:creationId xmlns:a16="http://schemas.microsoft.com/office/drawing/2014/main" id="{55DDF678-AF99-416A-AF21-B8B4E51A1748}"/>
              </a:ext>
            </a:extLst>
          </p:cNvPr>
          <p:cNvSpPr>
            <a:spLocks noGrp="1"/>
          </p:cNvSpPr>
          <p:nvPr>
            <p:ph type="sldNum" sz="quarter" idx="4"/>
          </p:nvPr>
        </p:nvSpPr>
        <p:spPr/>
        <p:txBody>
          <a:bodyPr/>
          <a:lstStyle/>
          <a:p>
            <a:fld id="{49DF86D6-4B9D-4B83-AF23-D696D3CD110A}" type="slidenum">
              <a:rPr lang="en-US" smtClean="0"/>
              <a:pPr/>
              <a:t>20</a:t>
            </a:fld>
            <a:endParaRPr lang="en-US" dirty="0"/>
          </a:p>
        </p:txBody>
      </p:sp>
      <p:sp>
        <p:nvSpPr>
          <p:cNvPr id="11" name="Rectangle 10">
            <a:extLst>
              <a:ext uri="{FF2B5EF4-FFF2-40B4-BE49-F238E27FC236}">
                <a16:creationId xmlns:a16="http://schemas.microsoft.com/office/drawing/2014/main" id="{E2D69BD2-8BBF-49C6-9719-B74825699203}"/>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12" name="TextBox 11">
            <a:extLst>
              <a:ext uri="{FF2B5EF4-FFF2-40B4-BE49-F238E27FC236}">
                <a16:creationId xmlns:a16="http://schemas.microsoft.com/office/drawing/2014/main" id="{4FC8DF99-2286-43FC-993E-C81009B547F4}"/>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Wireshark</a:t>
            </a:r>
          </a:p>
        </p:txBody>
      </p:sp>
      <p:sp>
        <p:nvSpPr>
          <p:cNvPr id="14" name="Title 1">
            <a:extLst>
              <a:ext uri="{FF2B5EF4-FFF2-40B4-BE49-F238E27FC236}">
                <a16:creationId xmlns:a16="http://schemas.microsoft.com/office/drawing/2014/main" id="{6AD47104-C897-40F0-9294-F2F8F55DA949}"/>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Introduction</a:t>
            </a:r>
          </a:p>
        </p:txBody>
      </p:sp>
      <p:pic>
        <p:nvPicPr>
          <p:cNvPr id="15" name="Picture 14">
            <a:extLst>
              <a:ext uri="{FF2B5EF4-FFF2-40B4-BE49-F238E27FC236}">
                <a16:creationId xmlns:a16="http://schemas.microsoft.com/office/drawing/2014/main" id="{BAE8F865-DFF6-4123-98E6-4D31F8C82B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01" y="284665"/>
            <a:ext cx="414169" cy="4141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212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756" y="1141234"/>
            <a:ext cx="9107645" cy="5137646"/>
          </a:xfrm>
          <a:prstGeom prst="rect">
            <a:avLst/>
          </a:prstGeom>
        </p:spPr>
      </p:pic>
      <p:pic>
        <p:nvPicPr>
          <p:cNvPr id="5" name="Picture 4"/>
          <p:cNvPicPr>
            <a:picLocks noChangeAspect="1"/>
          </p:cNvPicPr>
          <p:nvPr/>
        </p:nvPicPr>
        <p:blipFill>
          <a:blip r:embed="rId4"/>
          <a:stretch>
            <a:fillRect/>
          </a:stretch>
        </p:blipFill>
        <p:spPr>
          <a:xfrm>
            <a:off x="6483667" y="5652135"/>
            <a:ext cx="1571625" cy="111442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8201025" y="4035743"/>
            <a:ext cx="2518623" cy="271557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5745543" y="1141234"/>
            <a:ext cx="6141657" cy="2810454"/>
          </a:xfrm>
          <a:prstGeom prst="rect">
            <a:avLst/>
          </a:prstGeom>
        </p:spPr>
      </p:pic>
      <p:cxnSp>
        <p:nvCxnSpPr>
          <p:cNvPr id="8" name="Straight Arrow Connector 7"/>
          <p:cNvCxnSpPr/>
          <p:nvPr/>
        </p:nvCxnSpPr>
        <p:spPr>
          <a:xfrm flipH="1">
            <a:off x="5082099" y="1891831"/>
            <a:ext cx="777239" cy="120539"/>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flipV="1">
            <a:off x="6094412" y="6209347"/>
            <a:ext cx="389255" cy="418288"/>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4" name="Snip Diagonal Corner Rectangle 13"/>
          <p:cNvSpPr/>
          <p:nvPr/>
        </p:nvSpPr>
        <p:spPr>
          <a:xfrm>
            <a:off x="152400" y="1311330"/>
            <a:ext cx="1584960" cy="1096590"/>
          </a:xfrm>
          <a:prstGeom prst="snip2Diag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r>
              <a:rPr lang="en-US" sz="2000" dirty="0">
                <a:solidFill>
                  <a:schemeClr val="tx1"/>
                </a:solidFill>
                <a:effectLst>
                  <a:outerShdw blurRad="38100" dist="25400" dir="2700000" algn="tl">
                    <a:srgbClr val="000000">
                      <a:alpha val="0"/>
                    </a:srgbClr>
                  </a:outerShdw>
                </a:effectLst>
                <a:latin typeface="+mj-lt"/>
              </a:rPr>
              <a:t>Display Filters</a:t>
            </a:r>
            <a:endParaRPr lang="en-US" sz="2000" b="0" i="0" dirty="0">
              <a:solidFill>
                <a:schemeClr val="tx1"/>
              </a:solidFill>
              <a:effectLst>
                <a:outerShdw blurRad="38100" dist="25400" dir="2700000" algn="tl">
                  <a:srgbClr val="000000">
                    <a:alpha val="0"/>
                  </a:srgbClr>
                </a:outerShdw>
              </a:effectLst>
              <a:latin typeface="+mj-lt"/>
            </a:endParaRPr>
          </a:p>
        </p:txBody>
      </p:sp>
      <p:sp>
        <p:nvSpPr>
          <p:cNvPr id="15" name="Snip Diagonal Corner Rectangle 14"/>
          <p:cNvSpPr/>
          <p:nvPr/>
        </p:nvSpPr>
        <p:spPr>
          <a:xfrm>
            <a:off x="171745" y="2557310"/>
            <a:ext cx="1584960" cy="1096590"/>
          </a:xfrm>
          <a:prstGeom prst="snip2Diag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vert="horz" wrap="square" lIns="182880" tIns="0" rIns="91440" bIns="0" rtlCol="0" anchor="ctr">
            <a:noAutofit/>
          </a:bodyPr>
          <a:lstStyle/>
          <a:p>
            <a:pPr algn="ctr">
              <a:lnSpc>
                <a:spcPct val="90000"/>
              </a:lnSpc>
            </a:pPr>
            <a:r>
              <a:rPr lang="en-US" sz="2000" dirty="0">
                <a:solidFill>
                  <a:schemeClr val="tx1"/>
                </a:solidFill>
                <a:effectLst>
                  <a:outerShdw blurRad="38100" dist="25400" dir="2700000" algn="tl">
                    <a:srgbClr val="000000">
                      <a:alpha val="0"/>
                    </a:srgbClr>
                  </a:outerShdw>
                </a:effectLst>
                <a:latin typeface="+mj-lt"/>
              </a:rPr>
              <a:t>Displayed Flows</a:t>
            </a:r>
          </a:p>
        </p:txBody>
      </p:sp>
      <p:sp>
        <p:nvSpPr>
          <p:cNvPr id="16" name="Snip Diagonal Corner Rectangle 15"/>
          <p:cNvSpPr/>
          <p:nvPr/>
        </p:nvSpPr>
        <p:spPr>
          <a:xfrm>
            <a:off x="152400" y="3803290"/>
            <a:ext cx="1584960" cy="1096590"/>
          </a:xfrm>
          <a:prstGeom prst="snip2Diag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vert="horz" wrap="square" lIns="182880" tIns="0" rIns="91440" bIns="0" rtlCol="0" anchor="ctr">
            <a:noAutofit/>
          </a:bodyPr>
          <a:lstStyle/>
          <a:p>
            <a:pPr algn="ctr">
              <a:lnSpc>
                <a:spcPct val="90000"/>
              </a:lnSpc>
            </a:pPr>
            <a:r>
              <a:rPr lang="en-US" sz="2000" dirty="0">
                <a:solidFill>
                  <a:schemeClr val="tx1"/>
                </a:solidFill>
                <a:effectLst>
                  <a:outerShdw blurRad="38100" dist="25400" dir="2700000" algn="tl">
                    <a:srgbClr val="000000">
                      <a:alpha val="0"/>
                    </a:srgbClr>
                  </a:outerShdw>
                </a:effectLst>
                <a:latin typeface="+mj-lt"/>
              </a:rPr>
              <a:t>Header &amp; Payload Details</a:t>
            </a:r>
          </a:p>
        </p:txBody>
      </p:sp>
      <p:sp>
        <p:nvSpPr>
          <p:cNvPr id="17" name="Snip Diagonal Corner Rectangle 16"/>
          <p:cNvSpPr/>
          <p:nvPr/>
        </p:nvSpPr>
        <p:spPr>
          <a:xfrm>
            <a:off x="152400" y="5049270"/>
            <a:ext cx="1584960" cy="1096590"/>
          </a:xfrm>
          <a:prstGeom prst="snip2Diag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vert="horz" wrap="square" lIns="182880" tIns="0" rIns="91440" bIns="0" rtlCol="0" anchor="ctr">
            <a:noAutofit/>
          </a:bodyPr>
          <a:lstStyle/>
          <a:p>
            <a:pPr algn="ctr">
              <a:lnSpc>
                <a:spcPct val="90000"/>
              </a:lnSpc>
            </a:pPr>
            <a:r>
              <a:rPr lang="en-US" sz="2000" dirty="0">
                <a:solidFill>
                  <a:schemeClr val="tx1"/>
                </a:solidFill>
                <a:effectLst>
                  <a:outerShdw blurRad="38100" dist="25400" dir="2700000" algn="tl">
                    <a:srgbClr val="000000">
                      <a:alpha val="0"/>
                    </a:srgbClr>
                  </a:outerShdw>
                </a:effectLst>
                <a:latin typeface="+mj-lt"/>
              </a:rPr>
              <a:t>Status</a:t>
            </a:r>
          </a:p>
          <a:p>
            <a:pPr algn="ctr">
              <a:lnSpc>
                <a:spcPct val="90000"/>
              </a:lnSpc>
            </a:pPr>
            <a:r>
              <a:rPr lang="en-US" sz="2000" dirty="0">
                <a:solidFill>
                  <a:schemeClr val="tx1"/>
                </a:solidFill>
                <a:effectLst>
                  <a:outerShdw blurRad="38100" dist="25400" dir="2700000" algn="tl">
                    <a:srgbClr val="000000">
                      <a:alpha val="0"/>
                    </a:srgbClr>
                  </a:outerShdw>
                </a:effectLst>
                <a:latin typeface="+mj-lt"/>
              </a:rPr>
              <a:t>Bar &amp; Info</a:t>
            </a:r>
          </a:p>
        </p:txBody>
      </p:sp>
      <p:cxnSp>
        <p:nvCxnSpPr>
          <p:cNvPr id="18" name="Straight Arrow Connector 17"/>
          <p:cNvCxnSpPr>
            <a:stCxn id="14" idx="0"/>
          </p:cNvCxnSpPr>
          <p:nvPr/>
        </p:nvCxnSpPr>
        <p:spPr>
          <a:xfrm flipV="1">
            <a:off x="1737360" y="1832955"/>
            <a:ext cx="289560" cy="2667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5" idx="0"/>
          </p:cNvCxnSpPr>
          <p:nvPr/>
        </p:nvCxnSpPr>
        <p:spPr>
          <a:xfrm>
            <a:off x="1756705" y="3105605"/>
            <a:ext cx="589045" cy="62865"/>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a:stCxn id="16" idx="0"/>
          </p:cNvCxnSpPr>
          <p:nvPr/>
        </p:nvCxnSpPr>
        <p:spPr>
          <a:xfrm>
            <a:off x="1737360" y="4351585"/>
            <a:ext cx="608390" cy="99060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a:stCxn id="17" idx="0"/>
          </p:cNvCxnSpPr>
          <p:nvPr/>
        </p:nvCxnSpPr>
        <p:spPr>
          <a:xfrm>
            <a:off x="1737360" y="5597565"/>
            <a:ext cx="509489" cy="54421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9" name="Footer Placeholder 8">
            <a:extLst>
              <a:ext uri="{FF2B5EF4-FFF2-40B4-BE49-F238E27FC236}">
                <a16:creationId xmlns:a16="http://schemas.microsoft.com/office/drawing/2014/main" id="{F3E6031E-7553-4680-8846-80CAA295FE43}"/>
              </a:ext>
            </a:extLst>
          </p:cNvPr>
          <p:cNvSpPr>
            <a:spLocks noGrp="1"/>
          </p:cNvSpPr>
          <p:nvPr>
            <p:ph type="ftr" sz="quarter" idx="3"/>
          </p:nvPr>
        </p:nvSpPr>
        <p:spPr/>
        <p:txBody>
          <a:bodyPr/>
          <a:lstStyle/>
          <a:p>
            <a:r>
              <a:rPr lang="en-US"/>
              <a:t>© F5 Networks</a:t>
            </a:r>
            <a:endParaRPr lang="en-US" dirty="0"/>
          </a:p>
        </p:txBody>
      </p:sp>
      <p:sp>
        <p:nvSpPr>
          <p:cNvPr id="10" name="Slide Number Placeholder 9">
            <a:extLst>
              <a:ext uri="{FF2B5EF4-FFF2-40B4-BE49-F238E27FC236}">
                <a16:creationId xmlns:a16="http://schemas.microsoft.com/office/drawing/2014/main" id="{C017B2CD-CF4C-4568-9D8E-297C0F3D0B48}"/>
              </a:ext>
            </a:extLst>
          </p:cNvPr>
          <p:cNvSpPr>
            <a:spLocks noGrp="1"/>
          </p:cNvSpPr>
          <p:nvPr>
            <p:ph type="sldNum" sz="quarter" idx="4"/>
          </p:nvPr>
        </p:nvSpPr>
        <p:spPr/>
        <p:txBody>
          <a:bodyPr/>
          <a:lstStyle/>
          <a:p>
            <a:fld id="{49DF86D6-4B9D-4B83-AF23-D696D3CD110A}" type="slidenum">
              <a:rPr lang="en-US" smtClean="0"/>
              <a:pPr/>
              <a:t>21</a:t>
            </a:fld>
            <a:endParaRPr lang="en-US" dirty="0"/>
          </a:p>
        </p:txBody>
      </p:sp>
      <p:sp>
        <p:nvSpPr>
          <p:cNvPr id="23" name="Rectangle 22">
            <a:extLst>
              <a:ext uri="{FF2B5EF4-FFF2-40B4-BE49-F238E27FC236}">
                <a16:creationId xmlns:a16="http://schemas.microsoft.com/office/drawing/2014/main" id="{6023609B-6C0E-4988-AD43-C76C779674EA}"/>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24" name="TextBox 23">
            <a:extLst>
              <a:ext uri="{FF2B5EF4-FFF2-40B4-BE49-F238E27FC236}">
                <a16:creationId xmlns:a16="http://schemas.microsoft.com/office/drawing/2014/main" id="{772FA014-E876-46E5-A38E-D91F11EBF51D}"/>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Wireshark</a:t>
            </a:r>
          </a:p>
        </p:txBody>
      </p:sp>
      <p:sp>
        <p:nvSpPr>
          <p:cNvPr id="26" name="Title 1">
            <a:extLst>
              <a:ext uri="{FF2B5EF4-FFF2-40B4-BE49-F238E27FC236}">
                <a16:creationId xmlns:a16="http://schemas.microsoft.com/office/drawing/2014/main" id="{037FE57F-5304-4715-84B1-640BEA326666}"/>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Wireshark Overview</a:t>
            </a:r>
          </a:p>
        </p:txBody>
      </p:sp>
      <p:pic>
        <p:nvPicPr>
          <p:cNvPr id="27" name="Picture 26">
            <a:extLst>
              <a:ext uri="{FF2B5EF4-FFF2-40B4-BE49-F238E27FC236}">
                <a16:creationId xmlns:a16="http://schemas.microsoft.com/office/drawing/2014/main" id="{B62C7777-E40A-457D-9454-931E6A2D3F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601" y="284665"/>
            <a:ext cx="414169" cy="4141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99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par>
                                <p:cTn id="62" presetID="10" presetClass="entr" presetSubtype="0"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261229"/>
            <a:ext cx="6096000" cy="4093428"/>
          </a:xfrm>
          <a:prstGeom prst="rect">
            <a:avLst/>
          </a:prstGeom>
        </p:spPr>
        <p:txBody>
          <a:bodyPr>
            <a:spAutoFit/>
          </a:bodyPr>
          <a:lstStyle/>
          <a:p>
            <a:r>
              <a:rPr lang="en-US" sz="2400" dirty="0"/>
              <a:t>As of Wireshark 2.6.0 (rel. 4/24/2018) the 1.11 version of the f5ethtrailer dissector is included as a built-in. It is no longer necessary to use the plugin do decode f5ethtrailer information.</a:t>
            </a:r>
            <a:br>
              <a:rPr lang="en-US" sz="2400" dirty="0"/>
            </a:br>
            <a:br>
              <a:rPr lang="en-US" sz="2400" dirty="0"/>
            </a:br>
            <a:r>
              <a:rPr lang="en-US" sz="2400" dirty="0"/>
              <a:t>It is disabled by default. To enable it, from the menu select "Analyze" : "Enabled Protocols...". Then search for f5ethtrailer and enable the dissector.</a:t>
            </a:r>
            <a:br>
              <a:rPr lang="en-US" sz="2400" dirty="0"/>
            </a:br>
            <a:r>
              <a:rPr lang="en-US" sz="2000" dirty="0">
                <a:hlinkClick r:id="rId3" tooltip="https://www.wireshark.org/news/20180424.html"/>
              </a:rPr>
              <a:t>https://www.wireshark.org/news/20180424.html</a:t>
            </a:r>
            <a:endParaRPr lang="en-US" sz="2000" dirty="0"/>
          </a:p>
        </p:txBody>
      </p:sp>
      <p:pic>
        <p:nvPicPr>
          <p:cNvPr id="7" name="Picture 2" descr="http://upload.wikimedia.org/wikipedia/en/thumb/f/f9/F5_Networks_logo.svg/768px-F5_Networks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8679" y="186502"/>
            <a:ext cx="554871" cy="554871"/>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F4F3DC2-982E-4D2D-BAFE-14248D0C6AA1}"/>
              </a:ext>
            </a:extLst>
          </p:cNvPr>
          <p:cNvSpPr>
            <a:spLocks noGrp="1"/>
          </p:cNvSpPr>
          <p:nvPr>
            <p:ph type="ftr" sz="quarter" idx="3"/>
          </p:nvPr>
        </p:nvSpPr>
        <p:spPr/>
        <p:txBody>
          <a:bodyPr/>
          <a:lstStyle/>
          <a:p>
            <a:r>
              <a:rPr lang="en-US"/>
              <a:t>© F5 Networks</a:t>
            </a:r>
            <a:endParaRPr lang="en-US" dirty="0"/>
          </a:p>
        </p:txBody>
      </p:sp>
      <p:sp>
        <p:nvSpPr>
          <p:cNvPr id="8" name="Slide Number Placeholder 7">
            <a:extLst>
              <a:ext uri="{FF2B5EF4-FFF2-40B4-BE49-F238E27FC236}">
                <a16:creationId xmlns:a16="http://schemas.microsoft.com/office/drawing/2014/main" id="{33CE2340-65AF-4767-BC61-D895FB48E893}"/>
              </a:ext>
            </a:extLst>
          </p:cNvPr>
          <p:cNvSpPr>
            <a:spLocks noGrp="1"/>
          </p:cNvSpPr>
          <p:nvPr>
            <p:ph type="sldNum" sz="quarter" idx="4"/>
          </p:nvPr>
        </p:nvSpPr>
        <p:spPr/>
        <p:txBody>
          <a:bodyPr/>
          <a:lstStyle/>
          <a:p>
            <a:fld id="{49DF86D6-4B9D-4B83-AF23-D696D3CD110A}" type="slidenum">
              <a:rPr lang="en-US" smtClean="0"/>
              <a:pPr/>
              <a:t>22</a:t>
            </a:fld>
            <a:endParaRPr lang="en-US" dirty="0"/>
          </a:p>
        </p:txBody>
      </p:sp>
      <p:sp>
        <p:nvSpPr>
          <p:cNvPr id="11" name="Rectangle 10">
            <a:extLst>
              <a:ext uri="{FF2B5EF4-FFF2-40B4-BE49-F238E27FC236}">
                <a16:creationId xmlns:a16="http://schemas.microsoft.com/office/drawing/2014/main" id="{BD0D7014-CC6E-4BE9-9C46-633EF8BBF89D}"/>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12" name="TextBox 11">
            <a:extLst>
              <a:ext uri="{FF2B5EF4-FFF2-40B4-BE49-F238E27FC236}">
                <a16:creationId xmlns:a16="http://schemas.microsoft.com/office/drawing/2014/main" id="{7178BDA2-CB7B-4A72-88CD-0453CB8F1651}"/>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Wireshark</a:t>
            </a:r>
          </a:p>
        </p:txBody>
      </p:sp>
      <p:sp>
        <p:nvSpPr>
          <p:cNvPr id="13" name="Title 1">
            <a:extLst>
              <a:ext uri="{FF2B5EF4-FFF2-40B4-BE49-F238E27FC236}">
                <a16:creationId xmlns:a16="http://schemas.microsoft.com/office/drawing/2014/main" id="{5EE2450F-7C63-4D88-8828-93FC80E959C2}"/>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Wireshark Dissector</a:t>
            </a:r>
          </a:p>
        </p:txBody>
      </p:sp>
      <p:pic>
        <p:nvPicPr>
          <p:cNvPr id="14" name="Picture 13">
            <a:extLst>
              <a:ext uri="{FF2B5EF4-FFF2-40B4-BE49-F238E27FC236}">
                <a16:creationId xmlns:a16="http://schemas.microsoft.com/office/drawing/2014/main" id="{88435483-FD28-4A2F-9ECB-761BBFCEF6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01" y="284665"/>
            <a:ext cx="414169" cy="414169"/>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68168692-3CBD-4CA7-BE70-1AFD7978297D}"/>
              </a:ext>
            </a:extLst>
          </p:cNvPr>
          <p:cNvPicPr>
            <a:picLocks noChangeAspect="1"/>
          </p:cNvPicPr>
          <p:nvPr/>
        </p:nvPicPr>
        <p:blipFill>
          <a:blip r:embed="rId6"/>
          <a:stretch>
            <a:fillRect/>
          </a:stretch>
        </p:blipFill>
        <p:spPr>
          <a:xfrm>
            <a:off x="6656335" y="1174750"/>
            <a:ext cx="5113146" cy="4762500"/>
          </a:xfrm>
          <a:prstGeom prst="rect">
            <a:avLst/>
          </a:prstGeom>
        </p:spPr>
      </p:pic>
    </p:spTree>
    <p:extLst>
      <p:ext uri="{BB962C8B-B14F-4D97-AF65-F5344CB8AC3E}">
        <p14:creationId xmlns:p14="http://schemas.microsoft.com/office/powerpoint/2010/main" val="344409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2C74C6A-77B2-4AA3-8602-EEB626F46023}"/>
              </a:ext>
            </a:extLst>
          </p:cNvPr>
          <p:cNvGrpSpPr/>
          <p:nvPr/>
        </p:nvGrpSpPr>
        <p:grpSpPr>
          <a:xfrm>
            <a:off x="3435350" y="1035478"/>
            <a:ext cx="8451850" cy="5364271"/>
            <a:chOff x="2362200" y="1001603"/>
            <a:chExt cx="8451850" cy="5364271"/>
          </a:xfrm>
        </p:grpSpPr>
        <p:pic>
          <p:nvPicPr>
            <p:cNvPr id="3" name="Picture 2"/>
            <p:cNvPicPr>
              <a:picLocks noChangeAspect="1"/>
            </p:cNvPicPr>
            <p:nvPr/>
          </p:nvPicPr>
          <p:blipFill rotWithShape="1">
            <a:blip r:embed="rId2"/>
            <a:srcRect r="11284"/>
            <a:stretch/>
          </p:blipFill>
          <p:spPr>
            <a:xfrm>
              <a:off x="2376718" y="1001603"/>
              <a:ext cx="8437332" cy="5364271"/>
            </a:xfrm>
            <a:prstGeom prst="rect">
              <a:avLst/>
            </a:prstGeom>
          </p:spPr>
        </p:pic>
        <p:sp>
          <p:nvSpPr>
            <p:cNvPr id="5" name="Rectangle 4"/>
            <p:cNvSpPr/>
            <p:nvPr/>
          </p:nvSpPr>
          <p:spPr>
            <a:xfrm>
              <a:off x="7759700" y="1253490"/>
              <a:ext cx="1479550" cy="1527810"/>
            </a:xfrm>
            <a:prstGeom prst="rect">
              <a:avLst/>
            </a:prstGeom>
            <a:solidFill>
              <a:srgbClr val="FF0000">
                <a:alpha val="15000"/>
              </a:srgbClr>
            </a:solidFill>
            <a:ln w="28575">
              <a:solidFill>
                <a:srgbClr val="FF0000"/>
              </a:solidFill>
            </a:ln>
          </p:spPr>
          <p:style>
            <a:lnRef idx="2">
              <a:schemeClr val="accent5"/>
            </a:lnRef>
            <a:fillRef idx="1">
              <a:schemeClr val="lt1"/>
            </a:fillRef>
            <a:effectRef idx="0">
              <a:schemeClr val="accent5"/>
            </a:effectRef>
            <a:fontRef idx="minor">
              <a:schemeClr val="dk1"/>
            </a:fontRef>
          </p:style>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7" name="Rectangle 6"/>
            <p:cNvSpPr/>
            <p:nvPr/>
          </p:nvSpPr>
          <p:spPr>
            <a:xfrm>
              <a:off x="2362200" y="3634130"/>
              <a:ext cx="5040082" cy="2731744"/>
            </a:xfrm>
            <a:prstGeom prst="rect">
              <a:avLst/>
            </a:prstGeom>
            <a:solidFill>
              <a:srgbClr val="FF0000">
                <a:alpha val="15000"/>
              </a:srgbClr>
            </a:solidFill>
            <a:ln w="28575">
              <a:solidFill>
                <a:srgbClr val="FF0000"/>
              </a:solidFill>
            </a:ln>
          </p:spPr>
          <p:style>
            <a:lnRef idx="2">
              <a:schemeClr val="accent5"/>
            </a:lnRef>
            <a:fillRef idx="1">
              <a:schemeClr val="lt1"/>
            </a:fillRef>
            <a:effectRef idx="0">
              <a:schemeClr val="accent5"/>
            </a:effectRef>
            <a:fontRef idx="minor">
              <a:schemeClr val="dk1"/>
            </a:fontRef>
          </p:style>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grpSp>
      <p:sp>
        <p:nvSpPr>
          <p:cNvPr id="6" name="Footer Placeholder 5">
            <a:extLst>
              <a:ext uri="{FF2B5EF4-FFF2-40B4-BE49-F238E27FC236}">
                <a16:creationId xmlns:a16="http://schemas.microsoft.com/office/drawing/2014/main" id="{6737AE16-BFAB-469C-811E-73F4C95084B4}"/>
              </a:ext>
            </a:extLst>
          </p:cNvPr>
          <p:cNvSpPr>
            <a:spLocks noGrp="1"/>
          </p:cNvSpPr>
          <p:nvPr>
            <p:ph type="ftr" sz="quarter" idx="3"/>
          </p:nvPr>
        </p:nvSpPr>
        <p:spPr/>
        <p:txBody>
          <a:bodyPr/>
          <a:lstStyle/>
          <a:p>
            <a:r>
              <a:rPr lang="en-US"/>
              <a:t>© F5 Networks</a:t>
            </a:r>
            <a:endParaRPr lang="en-US" dirty="0"/>
          </a:p>
        </p:txBody>
      </p:sp>
      <p:sp>
        <p:nvSpPr>
          <p:cNvPr id="9" name="Slide Number Placeholder 8">
            <a:extLst>
              <a:ext uri="{FF2B5EF4-FFF2-40B4-BE49-F238E27FC236}">
                <a16:creationId xmlns:a16="http://schemas.microsoft.com/office/drawing/2014/main" id="{40899A46-6E1B-4DF3-A008-F1535C0C18C7}"/>
              </a:ext>
            </a:extLst>
          </p:cNvPr>
          <p:cNvSpPr>
            <a:spLocks noGrp="1"/>
          </p:cNvSpPr>
          <p:nvPr>
            <p:ph type="sldNum" sz="quarter" idx="4"/>
          </p:nvPr>
        </p:nvSpPr>
        <p:spPr/>
        <p:txBody>
          <a:bodyPr/>
          <a:lstStyle/>
          <a:p>
            <a:fld id="{49DF86D6-4B9D-4B83-AF23-D696D3CD110A}" type="slidenum">
              <a:rPr lang="en-US" smtClean="0"/>
              <a:pPr/>
              <a:t>23</a:t>
            </a:fld>
            <a:endParaRPr lang="en-US" dirty="0"/>
          </a:p>
        </p:txBody>
      </p:sp>
      <p:pic>
        <p:nvPicPr>
          <p:cNvPr id="12" name="Picture 2" descr="http://upload.wikimedia.org/wikipedia/en/thumb/f/f9/F5_Networks_logo.svg/768px-F5_Networks_logo.svg.png">
            <a:extLst>
              <a:ext uri="{FF2B5EF4-FFF2-40B4-BE49-F238E27FC236}">
                <a16:creationId xmlns:a16="http://schemas.microsoft.com/office/drawing/2014/main" id="{A4A0F86D-C01B-40CF-B191-CECBAA2096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3529" y="186502"/>
            <a:ext cx="554871" cy="55487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8EB214E-E2CF-4762-BDAD-8E9680193A79}"/>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14" name="TextBox 13">
            <a:extLst>
              <a:ext uri="{FF2B5EF4-FFF2-40B4-BE49-F238E27FC236}">
                <a16:creationId xmlns:a16="http://schemas.microsoft.com/office/drawing/2014/main" id="{8D352C5C-1BA9-4D4E-A650-028517EF25E4}"/>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Wireshark</a:t>
            </a:r>
          </a:p>
        </p:txBody>
      </p:sp>
      <p:sp>
        <p:nvSpPr>
          <p:cNvPr id="15" name="Title 1">
            <a:extLst>
              <a:ext uri="{FF2B5EF4-FFF2-40B4-BE49-F238E27FC236}">
                <a16:creationId xmlns:a16="http://schemas.microsoft.com/office/drawing/2014/main" id="{F7EC99B2-8436-4429-9EC7-DFA13E13B8BB}"/>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r"/>
            <a:r>
              <a:rPr lang="en-US" dirty="0"/>
              <a:t>Wireshark Dissector at work</a:t>
            </a:r>
          </a:p>
        </p:txBody>
      </p:sp>
      <p:pic>
        <p:nvPicPr>
          <p:cNvPr id="16" name="Picture 15">
            <a:extLst>
              <a:ext uri="{FF2B5EF4-FFF2-40B4-BE49-F238E27FC236}">
                <a16:creationId xmlns:a16="http://schemas.microsoft.com/office/drawing/2014/main" id="{256F2BBB-228B-46CF-A23F-87B9C2560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601" y="284665"/>
            <a:ext cx="414169" cy="414169"/>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1F5C1172-DDC1-489C-AB29-2EB670B96BF9}"/>
              </a:ext>
            </a:extLst>
          </p:cNvPr>
          <p:cNvSpPr/>
          <p:nvPr/>
        </p:nvSpPr>
        <p:spPr>
          <a:xfrm>
            <a:off x="152400" y="942353"/>
            <a:ext cx="3073400" cy="3785652"/>
          </a:xfrm>
          <a:prstGeom prst="rect">
            <a:avLst/>
          </a:prstGeom>
        </p:spPr>
        <p:txBody>
          <a:bodyPr wrap="square">
            <a:spAutoFit/>
          </a:bodyPr>
          <a:lstStyle/>
          <a:p>
            <a:r>
              <a:rPr lang="en-US" sz="2400" dirty="0"/>
              <a:t>The F5 Wireshark Dissector provides a lot of information regarding how the connection moves across the BIG-IP TMOS.</a:t>
            </a:r>
          </a:p>
          <a:p>
            <a:endParaRPr lang="en-US" sz="2400" dirty="0"/>
          </a:p>
          <a:p>
            <a:pPr marL="342900" indent="-342900">
              <a:buFont typeface="Arial" panose="020B0604020202020204" pitchFamily="34" charset="0"/>
              <a:buChar char="•"/>
            </a:pPr>
            <a:r>
              <a:rPr lang="en-US" sz="2400" dirty="0" err="1"/>
              <a:t>FlowID</a:t>
            </a:r>
            <a:r>
              <a:rPr lang="en-US" sz="2400" dirty="0"/>
              <a:t>/</a:t>
            </a:r>
            <a:r>
              <a:rPr lang="en-US" sz="2400" dirty="0" err="1"/>
              <a:t>PeerID</a:t>
            </a:r>
            <a:endParaRPr lang="en-US" sz="2400" dirty="0"/>
          </a:p>
          <a:p>
            <a:pPr marL="342900" indent="-342900">
              <a:buFont typeface="Arial" panose="020B0604020202020204" pitchFamily="34" charset="0"/>
              <a:buChar char="•"/>
            </a:pPr>
            <a:r>
              <a:rPr lang="en-US" sz="2400" dirty="0"/>
              <a:t>Noise</a:t>
            </a:r>
          </a:p>
        </p:txBody>
      </p:sp>
    </p:spTree>
    <p:extLst>
      <p:ext uri="{BB962C8B-B14F-4D97-AF65-F5344CB8AC3E}">
        <p14:creationId xmlns:p14="http://schemas.microsoft.com/office/powerpoint/2010/main" val="122947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BCC7A4-E4F2-4D53-A6B1-2381783A9DC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873F7EB8-888C-42DC-A900-9926D90653B4}"/>
              </a:ext>
            </a:extLst>
          </p:cNvPr>
          <p:cNvSpPr>
            <a:spLocks noGrp="1"/>
          </p:cNvSpPr>
          <p:nvPr>
            <p:ph type="sldNum" sz="quarter" idx="4"/>
          </p:nvPr>
        </p:nvSpPr>
        <p:spPr/>
        <p:txBody>
          <a:bodyPr/>
          <a:lstStyle/>
          <a:p>
            <a:fld id="{49DF86D6-4B9D-4B83-AF23-D696D3CD110A}" type="slidenum">
              <a:rPr lang="en-US" smtClean="0"/>
              <a:pPr/>
              <a:t>24</a:t>
            </a:fld>
            <a:endParaRPr lang="en-US" dirty="0"/>
          </a:p>
        </p:txBody>
      </p:sp>
      <p:pic>
        <p:nvPicPr>
          <p:cNvPr id="1026" name="Picture 11" descr="image012">
            <a:extLst>
              <a:ext uri="{FF2B5EF4-FFF2-40B4-BE49-F238E27FC236}">
                <a16:creationId xmlns:a16="http://schemas.microsoft.com/office/drawing/2014/main" id="{B1FD1F47-3266-4049-981D-479B0B017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1199045"/>
            <a:ext cx="8151813"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0642CB5-30CB-4E97-AEC3-B9082099C679}"/>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8" name="TextBox 7">
            <a:extLst>
              <a:ext uri="{FF2B5EF4-FFF2-40B4-BE49-F238E27FC236}">
                <a16:creationId xmlns:a16="http://schemas.microsoft.com/office/drawing/2014/main" id="{D9362E7E-B3F0-47E9-8A79-DDAAB334D31E}"/>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Wireshark</a:t>
            </a:r>
          </a:p>
        </p:txBody>
      </p:sp>
      <p:sp>
        <p:nvSpPr>
          <p:cNvPr id="9" name="Title 1">
            <a:extLst>
              <a:ext uri="{FF2B5EF4-FFF2-40B4-BE49-F238E27FC236}">
                <a16:creationId xmlns:a16="http://schemas.microsoft.com/office/drawing/2014/main" id="{5430E80E-466D-437B-B071-4BD541AE0257}"/>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Importance these visual tools </a:t>
            </a:r>
          </a:p>
        </p:txBody>
      </p:sp>
      <p:pic>
        <p:nvPicPr>
          <p:cNvPr id="10" name="Picture 9">
            <a:extLst>
              <a:ext uri="{FF2B5EF4-FFF2-40B4-BE49-F238E27FC236}">
                <a16:creationId xmlns:a16="http://schemas.microsoft.com/office/drawing/2014/main" id="{CE84B61F-CC60-4D2C-A35D-C9719E84F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601" y="284665"/>
            <a:ext cx="414169" cy="41416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7A3D3C15-C1C1-4F60-945A-34EADFDD3A2E}"/>
              </a:ext>
            </a:extLst>
          </p:cNvPr>
          <p:cNvSpPr/>
          <p:nvPr/>
        </p:nvSpPr>
        <p:spPr>
          <a:xfrm>
            <a:off x="152400" y="942353"/>
            <a:ext cx="3073400" cy="4154984"/>
          </a:xfrm>
          <a:prstGeom prst="rect">
            <a:avLst/>
          </a:prstGeom>
        </p:spPr>
        <p:txBody>
          <a:bodyPr wrap="square">
            <a:spAutoFit/>
          </a:bodyPr>
          <a:lstStyle/>
          <a:p>
            <a:r>
              <a:rPr lang="en-US" sz="2400" dirty="0"/>
              <a:t>The visual aspects of Wireshark help sift through mountains of packet data quickly.</a:t>
            </a:r>
          </a:p>
          <a:p>
            <a:endParaRPr lang="en-US" sz="2400" dirty="0"/>
          </a:p>
          <a:p>
            <a:endParaRPr lang="en-US" sz="2400" dirty="0"/>
          </a:p>
          <a:p>
            <a:r>
              <a:rPr lang="en-US" sz="2400" dirty="0"/>
              <a:t>Here we have a non-responsive server that </a:t>
            </a:r>
            <a:r>
              <a:rPr lang="en-US" sz="2400" i="1" dirty="0">
                <a:solidFill>
                  <a:srgbClr val="FF0000"/>
                </a:solidFill>
              </a:rPr>
              <a:t>eventually</a:t>
            </a:r>
            <a:r>
              <a:rPr lang="en-US" sz="2400" dirty="0"/>
              <a:t> replies (with a RESET)</a:t>
            </a:r>
          </a:p>
        </p:txBody>
      </p:sp>
    </p:spTree>
    <p:extLst>
      <p:ext uri="{BB962C8B-B14F-4D97-AF65-F5344CB8AC3E}">
        <p14:creationId xmlns:p14="http://schemas.microsoft.com/office/powerpoint/2010/main" val="170669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BCC7A4-E4F2-4D53-A6B1-2381783A9DC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873F7EB8-888C-42DC-A900-9926D90653B4}"/>
              </a:ext>
            </a:extLst>
          </p:cNvPr>
          <p:cNvSpPr>
            <a:spLocks noGrp="1"/>
          </p:cNvSpPr>
          <p:nvPr>
            <p:ph type="sldNum" sz="quarter" idx="4"/>
          </p:nvPr>
        </p:nvSpPr>
        <p:spPr/>
        <p:txBody>
          <a:bodyPr/>
          <a:lstStyle/>
          <a:p>
            <a:fld id="{49DF86D6-4B9D-4B83-AF23-D696D3CD110A}" type="slidenum">
              <a:rPr lang="en-US" smtClean="0"/>
              <a:pPr/>
              <a:t>25</a:t>
            </a:fld>
            <a:endParaRPr lang="en-US" dirty="0"/>
          </a:p>
        </p:txBody>
      </p:sp>
      <p:sp>
        <p:nvSpPr>
          <p:cNvPr id="7" name="Rectangle 6">
            <a:extLst>
              <a:ext uri="{FF2B5EF4-FFF2-40B4-BE49-F238E27FC236}">
                <a16:creationId xmlns:a16="http://schemas.microsoft.com/office/drawing/2014/main" id="{D0642CB5-30CB-4E97-AEC3-B9082099C679}"/>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8" name="TextBox 7">
            <a:extLst>
              <a:ext uri="{FF2B5EF4-FFF2-40B4-BE49-F238E27FC236}">
                <a16:creationId xmlns:a16="http://schemas.microsoft.com/office/drawing/2014/main" id="{D9362E7E-B3F0-47E9-8A79-DDAAB334D31E}"/>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Wireshark</a:t>
            </a:r>
          </a:p>
        </p:txBody>
      </p:sp>
      <p:sp>
        <p:nvSpPr>
          <p:cNvPr id="9" name="Title 1">
            <a:extLst>
              <a:ext uri="{FF2B5EF4-FFF2-40B4-BE49-F238E27FC236}">
                <a16:creationId xmlns:a16="http://schemas.microsoft.com/office/drawing/2014/main" id="{5430E80E-466D-437B-B071-4BD541AE0257}"/>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Importance these visual tools </a:t>
            </a:r>
          </a:p>
        </p:txBody>
      </p:sp>
      <p:pic>
        <p:nvPicPr>
          <p:cNvPr id="10" name="Picture 9">
            <a:extLst>
              <a:ext uri="{FF2B5EF4-FFF2-40B4-BE49-F238E27FC236}">
                <a16:creationId xmlns:a16="http://schemas.microsoft.com/office/drawing/2014/main" id="{CE84B61F-CC60-4D2C-A35D-C9719E84F1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601" y="284665"/>
            <a:ext cx="414169" cy="41416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7A3D3C15-C1C1-4F60-945A-34EADFDD3A2E}"/>
              </a:ext>
            </a:extLst>
          </p:cNvPr>
          <p:cNvSpPr/>
          <p:nvPr/>
        </p:nvSpPr>
        <p:spPr>
          <a:xfrm>
            <a:off x="152400" y="942353"/>
            <a:ext cx="3073400" cy="3785652"/>
          </a:xfrm>
          <a:prstGeom prst="rect">
            <a:avLst/>
          </a:prstGeom>
        </p:spPr>
        <p:txBody>
          <a:bodyPr wrap="square">
            <a:spAutoFit/>
          </a:bodyPr>
          <a:lstStyle/>
          <a:p>
            <a:r>
              <a:rPr lang="en-US" sz="2400" dirty="0"/>
              <a:t>This is the same server …  recovering naturally.</a:t>
            </a:r>
          </a:p>
          <a:p>
            <a:endParaRPr lang="en-US" sz="2400" dirty="0"/>
          </a:p>
          <a:p>
            <a:r>
              <a:rPr lang="en-US" sz="2400" dirty="0"/>
              <a:t>Server was impacted by port handling by the server itself </a:t>
            </a:r>
          </a:p>
          <a:p>
            <a:endParaRPr lang="en-US" sz="2400" dirty="0"/>
          </a:p>
          <a:p>
            <a:r>
              <a:rPr lang="en-US" sz="2400" dirty="0"/>
              <a:t>Remedy was a </a:t>
            </a:r>
            <a:r>
              <a:rPr lang="en-US" sz="2400" dirty="0" err="1"/>
              <a:t>OneConnect</a:t>
            </a:r>
            <a:r>
              <a:rPr lang="en-US" sz="2400" dirty="0"/>
              <a:t> Profile.</a:t>
            </a:r>
          </a:p>
        </p:txBody>
      </p:sp>
      <p:pic>
        <p:nvPicPr>
          <p:cNvPr id="4098" name="Picture 12" descr="image015">
            <a:extLst>
              <a:ext uri="{FF2B5EF4-FFF2-40B4-BE49-F238E27FC236}">
                <a16:creationId xmlns:a16="http://schemas.microsoft.com/office/drawing/2014/main" id="{F97460C3-84AD-4CD1-83C6-60A1DAB00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381" y="972523"/>
            <a:ext cx="7288891" cy="549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4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9C3A3C-2E62-474D-B4D2-5B1065C5AE08}"/>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ED5309DE-635D-420F-AA4A-DEA131C44F80}"/>
              </a:ext>
            </a:extLst>
          </p:cNvPr>
          <p:cNvSpPr>
            <a:spLocks noGrp="1"/>
          </p:cNvSpPr>
          <p:nvPr>
            <p:ph type="sldNum" sz="quarter" idx="4"/>
          </p:nvPr>
        </p:nvSpPr>
        <p:spPr/>
        <p:txBody>
          <a:bodyPr/>
          <a:lstStyle/>
          <a:p>
            <a:fld id="{49DF86D6-4B9D-4B83-AF23-D696D3CD110A}" type="slidenum">
              <a:rPr lang="en-US" smtClean="0"/>
              <a:pPr/>
              <a:t>26</a:t>
            </a:fld>
            <a:endParaRPr lang="en-US" dirty="0"/>
          </a:p>
        </p:txBody>
      </p:sp>
      <p:pic>
        <p:nvPicPr>
          <p:cNvPr id="2050" name="Picture 3" descr="image006">
            <a:extLst>
              <a:ext uri="{FF2B5EF4-FFF2-40B4-BE49-F238E27FC236}">
                <a16:creationId xmlns:a16="http://schemas.microsoft.com/office/drawing/2014/main" id="{D8727EA5-D3A6-4475-9A38-E9CBDDC76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139" y="3702050"/>
            <a:ext cx="11491434"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descr="image004">
            <a:extLst>
              <a:ext uri="{FF2B5EF4-FFF2-40B4-BE49-F238E27FC236}">
                <a16:creationId xmlns:a16="http://schemas.microsoft.com/office/drawing/2014/main" id="{0FB9CF44-C1E4-4979-BCB6-581415F7A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26" y="1799574"/>
            <a:ext cx="11483147" cy="100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FA2CD76-F6AA-4914-9576-96B6D95303F6}"/>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9" name="TextBox 8">
            <a:extLst>
              <a:ext uri="{FF2B5EF4-FFF2-40B4-BE49-F238E27FC236}">
                <a16:creationId xmlns:a16="http://schemas.microsoft.com/office/drawing/2014/main" id="{997ED3BF-6F9D-48D0-AE42-A3389D1F2E5C}"/>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Wireshark</a:t>
            </a:r>
          </a:p>
        </p:txBody>
      </p:sp>
      <p:sp>
        <p:nvSpPr>
          <p:cNvPr id="10" name="Title 1">
            <a:extLst>
              <a:ext uri="{FF2B5EF4-FFF2-40B4-BE49-F238E27FC236}">
                <a16:creationId xmlns:a16="http://schemas.microsoft.com/office/drawing/2014/main" id="{A516CFD6-7110-4DFE-B6D8-974AA2B6E675}"/>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It’s you not me …..</a:t>
            </a:r>
          </a:p>
        </p:txBody>
      </p:sp>
      <p:pic>
        <p:nvPicPr>
          <p:cNvPr id="11" name="Picture 10">
            <a:extLst>
              <a:ext uri="{FF2B5EF4-FFF2-40B4-BE49-F238E27FC236}">
                <a16:creationId xmlns:a16="http://schemas.microsoft.com/office/drawing/2014/main" id="{D9164051-87B0-485D-B342-A5CB6D037B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601" y="284665"/>
            <a:ext cx="414169" cy="414169"/>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76891899-8FB4-4374-A238-116328953EA6}"/>
              </a:ext>
            </a:extLst>
          </p:cNvPr>
          <p:cNvSpPr/>
          <p:nvPr/>
        </p:nvSpPr>
        <p:spPr>
          <a:xfrm>
            <a:off x="304800" y="1325222"/>
            <a:ext cx="10389774" cy="461665"/>
          </a:xfrm>
          <a:prstGeom prst="rect">
            <a:avLst/>
          </a:prstGeom>
        </p:spPr>
        <p:txBody>
          <a:bodyPr wrap="square">
            <a:spAutoFit/>
          </a:bodyPr>
          <a:lstStyle/>
          <a:p>
            <a:r>
              <a:rPr lang="en-US" sz="2400" dirty="0"/>
              <a:t>Here is the view from the BIG-IP</a:t>
            </a:r>
          </a:p>
        </p:txBody>
      </p:sp>
      <p:sp>
        <p:nvSpPr>
          <p:cNvPr id="13" name="Rectangle 12">
            <a:extLst>
              <a:ext uri="{FF2B5EF4-FFF2-40B4-BE49-F238E27FC236}">
                <a16:creationId xmlns:a16="http://schemas.microsoft.com/office/drawing/2014/main" id="{8E077278-09F7-49C5-92B2-9050E4740EBB}"/>
              </a:ext>
            </a:extLst>
          </p:cNvPr>
          <p:cNvSpPr/>
          <p:nvPr/>
        </p:nvSpPr>
        <p:spPr>
          <a:xfrm>
            <a:off x="254004" y="2902272"/>
            <a:ext cx="10389774" cy="830997"/>
          </a:xfrm>
          <a:prstGeom prst="rect">
            <a:avLst/>
          </a:prstGeom>
        </p:spPr>
        <p:txBody>
          <a:bodyPr wrap="square">
            <a:spAutoFit/>
          </a:bodyPr>
          <a:lstStyle/>
          <a:p>
            <a:r>
              <a:rPr lang="en-US" sz="2400" dirty="0"/>
              <a:t>Here is the view from one of the pool members (All pool members showing same behavior)</a:t>
            </a:r>
          </a:p>
        </p:txBody>
      </p:sp>
      <p:sp>
        <p:nvSpPr>
          <p:cNvPr id="14" name="Title 1">
            <a:extLst>
              <a:ext uri="{FF2B5EF4-FFF2-40B4-BE49-F238E27FC236}">
                <a16:creationId xmlns:a16="http://schemas.microsoft.com/office/drawing/2014/main" id="{D27E87B0-DCCB-4BC5-B293-60E811840372}"/>
              </a:ext>
            </a:extLst>
          </p:cNvPr>
          <p:cNvSpPr txBox="1">
            <a:spLocks/>
          </p:cNvSpPr>
          <p:nvPr/>
        </p:nvSpPr>
        <p:spPr>
          <a:xfrm>
            <a:off x="1925705" y="5496288"/>
            <a:ext cx="8075545" cy="1264962"/>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Why is the F5 dropping the response???</a:t>
            </a:r>
          </a:p>
        </p:txBody>
      </p:sp>
    </p:spTree>
    <p:extLst>
      <p:ext uri="{BB962C8B-B14F-4D97-AF65-F5344CB8AC3E}">
        <p14:creationId xmlns:p14="http://schemas.microsoft.com/office/powerpoint/2010/main" val="303396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D96068F-7DA6-41E6-A166-705DDFF95A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CB9CAD6D-F88E-4578-80FC-4E83FB2AD294}"/>
              </a:ext>
            </a:extLst>
          </p:cNvPr>
          <p:cNvSpPr>
            <a:spLocks noGrp="1"/>
          </p:cNvSpPr>
          <p:nvPr>
            <p:ph type="sldNum" sz="quarter" idx="4"/>
          </p:nvPr>
        </p:nvSpPr>
        <p:spPr/>
        <p:txBody>
          <a:bodyPr/>
          <a:lstStyle/>
          <a:p>
            <a:fld id="{49DF86D6-4B9D-4B83-AF23-D696D3CD110A}" type="slidenum">
              <a:rPr lang="en-US" smtClean="0"/>
              <a:pPr/>
              <a:t>27</a:t>
            </a:fld>
            <a:endParaRPr lang="en-US" dirty="0"/>
          </a:p>
        </p:txBody>
      </p:sp>
      <p:pic>
        <p:nvPicPr>
          <p:cNvPr id="3074" name="Picture 4" descr="image009">
            <a:extLst>
              <a:ext uri="{FF2B5EF4-FFF2-40B4-BE49-F238E27FC236}">
                <a16:creationId xmlns:a16="http://schemas.microsoft.com/office/drawing/2014/main" id="{B965C78E-8EA4-489A-A7B3-CBF9EE3FB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41" y="1465623"/>
            <a:ext cx="11665118"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image010">
            <a:extLst>
              <a:ext uri="{FF2B5EF4-FFF2-40B4-BE49-F238E27FC236}">
                <a16:creationId xmlns:a16="http://schemas.microsoft.com/office/drawing/2014/main" id="{6FAE7539-7B79-4D57-AF73-2F77F535B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41" y="3751262"/>
            <a:ext cx="1162041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0B022E8-D4BC-48BB-9C22-C003048D5F44}"/>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8" name="TextBox 7">
            <a:extLst>
              <a:ext uri="{FF2B5EF4-FFF2-40B4-BE49-F238E27FC236}">
                <a16:creationId xmlns:a16="http://schemas.microsoft.com/office/drawing/2014/main" id="{792F273F-7BC1-45A5-A94D-60E87000E624}"/>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Wireshark</a:t>
            </a:r>
          </a:p>
        </p:txBody>
      </p:sp>
      <p:sp>
        <p:nvSpPr>
          <p:cNvPr id="9" name="Title 1">
            <a:extLst>
              <a:ext uri="{FF2B5EF4-FFF2-40B4-BE49-F238E27FC236}">
                <a16:creationId xmlns:a16="http://schemas.microsoft.com/office/drawing/2014/main" id="{DE556DB7-24BC-4C11-98F3-D8B401F500E7}"/>
              </a:ext>
            </a:extLst>
          </p:cNvPr>
          <p:cNvSpPr txBox="1">
            <a:spLocks/>
          </p:cNvSpPr>
          <p:nvPr/>
        </p:nvSpPr>
        <p:spPr>
          <a:xfrm>
            <a:off x="3964055" y="231389"/>
            <a:ext cx="807554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What did we </a:t>
            </a:r>
            <a:r>
              <a:rPr lang="en-US" dirty="0">
                <a:solidFill>
                  <a:srgbClr val="FF0000"/>
                </a:solidFill>
              </a:rPr>
              <a:t>quickly</a:t>
            </a:r>
            <a:r>
              <a:rPr lang="en-US" dirty="0"/>
              <a:t> find …..</a:t>
            </a:r>
          </a:p>
        </p:txBody>
      </p:sp>
      <p:pic>
        <p:nvPicPr>
          <p:cNvPr id="10" name="Picture 9">
            <a:extLst>
              <a:ext uri="{FF2B5EF4-FFF2-40B4-BE49-F238E27FC236}">
                <a16:creationId xmlns:a16="http://schemas.microsoft.com/office/drawing/2014/main" id="{66FBC3E9-1259-4D89-A3EB-94132A579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601" y="284665"/>
            <a:ext cx="414169" cy="4141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118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2F84E9-999B-48AC-948D-296291F9C0C9}"/>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C2CB8EAF-DC78-4692-ACFB-CFB8D4F38A76}"/>
              </a:ext>
            </a:extLst>
          </p:cNvPr>
          <p:cNvSpPr>
            <a:spLocks noGrp="1"/>
          </p:cNvSpPr>
          <p:nvPr>
            <p:ph type="sldNum" sz="quarter" idx="4"/>
          </p:nvPr>
        </p:nvSpPr>
        <p:spPr/>
        <p:txBody>
          <a:bodyPr/>
          <a:lstStyle/>
          <a:p>
            <a:fld id="{49DF86D6-4B9D-4B83-AF23-D696D3CD110A}" type="slidenum">
              <a:rPr lang="en-US" smtClean="0"/>
              <a:pPr/>
              <a:t>28</a:t>
            </a:fld>
            <a:endParaRPr lang="en-US" dirty="0"/>
          </a:p>
        </p:txBody>
      </p:sp>
      <p:sp>
        <p:nvSpPr>
          <p:cNvPr id="5" name="Rectangle 4">
            <a:extLst>
              <a:ext uri="{FF2B5EF4-FFF2-40B4-BE49-F238E27FC236}">
                <a16:creationId xmlns:a16="http://schemas.microsoft.com/office/drawing/2014/main" id="{078726BC-5ED0-4DA1-A02C-EA63E561FED3}"/>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880147A8-1DF0-4550-AD1E-E6FD94F88D5A}"/>
              </a:ext>
            </a:extLst>
          </p:cNvPr>
          <p:cNvSpPr txBox="1"/>
          <p:nvPr/>
        </p:nvSpPr>
        <p:spPr>
          <a:xfrm>
            <a:off x="959366" y="217717"/>
            <a:ext cx="2927743" cy="984885"/>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Developer Tools</a:t>
            </a:r>
          </a:p>
          <a:p>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3F10AA-F862-4FCD-BD4A-CF3B8E28F968}"/>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Introductions</a:t>
            </a:r>
          </a:p>
        </p:txBody>
      </p:sp>
      <p:grpSp>
        <p:nvGrpSpPr>
          <p:cNvPr id="9" name="Group 8">
            <a:extLst>
              <a:ext uri="{FF2B5EF4-FFF2-40B4-BE49-F238E27FC236}">
                <a16:creationId xmlns:a16="http://schemas.microsoft.com/office/drawing/2014/main" id="{AFAB3081-CCFA-4144-9BF2-5935A63811C9}"/>
              </a:ext>
            </a:extLst>
          </p:cNvPr>
          <p:cNvGrpSpPr/>
          <p:nvPr/>
        </p:nvGrpSpPr>
        <p:grpSpPr>
          <a:xfrm>
            <a:off x="304800" y="194000"/>
            <a:ext cx="597694" cy="613488"/>
            <a:chOff x="348484" y="2634693"/>
            <a:chExt cx="559753" cy="559753"/>
          </a:xfrm>
        </p:grpSpPr>
        <p:sp>
          <p:nvSpPr>
            <p:cNvPr id="10" name="Rectangle 9">
              <a:extLst>
                <a:ext uri="{FF2B5EF4-FFF2-40B4-BE49-F238E27FC236}">
                  <a16:creationId xmlns:a16="http://schemas.microsoft.com/office/drawing/2014/main" id="{F67474A0-EF14-4DF7-BA99-34214CC95969}"/>
                </a:ext>
              </a:extLst>
            </p:cNvPr>
            <p:cNvSpPr/>
            <p:nvPr/>
          </p:nvSpPr>
          <p:spPr>
            <a:xfrm>
              <a:off x="431006" y="2799308"/>
              <a:ext cx="391332" cy="285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1" name="Picture 10">
              <a:extLst>
                <a:ext uri="{FF2B5EF4-FFF2-40B4-BE49-F238E27FC236}">
                  <a16:creationId xmlns:a16="http://schemas.microsoft.com/office/drawing/2014/main" id="{FEB56249-E85D-4BB2-B18A-8CE515C1B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84" y="2634693"/>
              <a:ext cx="559753" cy="559753"/>
            </a:xfrm>
            <a:prstGeom prst="rect">
              <a:avLst/>
            </a:prstGeom>
            <a:effectLst>
              <a:outerShdw blurRad="50800" dist="38100" dir="2700000" algn="tl" rotWithShape="0">
                <a:prstClr val="black">
                  <a:alpha val="40000"/>
                </a:prstClr>
              </a:outerShdw>
            </a:effectLst>
          </p:spPr>
        </p:pic>
      </p:grpSp>
      <p:pic>
        <p:nvPicPr>
          <p:cNvPr id="12" name="Picture 11">
            <a:extLst>
              <a:ext uri="{FF2B5EF4-FFF2-40B4-BE49-F238E27FC236}">
                <a16:creationId xmlns:a16="http://schemas.microsoft.com/office/drawing/2014/main" id="{5CE38CCF-DAEC-487B-8193-5428516F5169}"/>
              </a:ext>
            </a:extLst>
          </p:cNvPr>
          <p:cNvPicPr>
            <a:picLocks noChangeAspect="1"/>
          </p:cNvPicPr>
          <p:nvPr/>
        </p:nvPicPr>
        <p:blipFill>
          <a:blip r:embed="rId3"/>
          <a:stretch>
            <a:fillRect/>
          </a:stretch>
        </p:blipFill>
        <p:spPr>
          <a:xfrm>
            <a:off x="2559050" y="975825"/>
            <a:ext cx="9227892" cy="5517049"/>
          </a:xfrm>
          <a:prstGeom prst="rect">
            <a:avLst/>
          </a:prstGeom>
        </p:spPr>
      </p:pic>
      <p:sp>
        <p:nvSpPr>
          <p:cNvPr id="13" name="Rectangle 12">
            <a:extLst>
              <a:ext uri="{FF2B5EF4-FFF2-40B4-BE49-F238E27FC236}">
                <a16:creationId xmlns:a16="http://schemas.microsoft.com/office/drawing/2014/main" id="{B93D233F-8C73-45AE-881C-CFDABEFEBF76}"/>
              </a:ext>
            </a:extLst>
          </p:cNvPr>
          <p:cNvSpPr/>
          <p:nvPr/>
        </p:nvSpPr>
        <p:spPr>
          <a:xfrm>
            <a:off x="152400" y="942353"/>
            <a:ext cx="2197100" cy="3416320"/>
          </a:xfrm>
          <a:prstGeom prst="rect">
            <a:avLst/>
          </a:prstGeom>
        </p:spPr>
        <p:txBody>
          <a:bodyPr wrap="square">
            <a:spAutoFit/>
          </a:bodyPr>
          <a:lstStyle/>
          <a:p>
            <a:r>
              <a:rPr lang="en-US" sz="2400" dirty="0"/>
              <a:t>An awesome feature in Firefox and Chrome!  Use it.</a:t>
            </a:r>
          </a:p>
          <a:p>
            <a:endParaRPr lang="en-US" sz="2400" dirty="0"/>
          </a:p>
          <a:p>
            <a:r>
              <a:rPr lang="en-US" sz="2400" dirty="0"/>
              <a:t>Similar tools…</a:t>
            </a:r>
          </a:p>
          <a:p>
            <a:endParaRPr lang="en-US" sz="2400" dirty="0"/>
          </a:p>
          <a:p>
            <a:endParaRPr lang="en-US" sz="2400" dirty="0"/>
          </a:p>
        </p:txBody>
      </p:sp>
      <p:sp>
        <p:nvSpPr>
          <p:cNvPr id="15" name="Rectangle 14">
            <a:extLst>
              <a:ext uri="{FF2B5EF4-FFF2-40B4-BE49-F238E27FC236}">
                <a16:creationId xmlns:a16="http://schemas.microsoft.com/office/drawing/2014/main" id="{6FAD0003-4290-45EC-9980-426CC97DEAB4}"/>
              </a:ext>
            </a:extLst>
          </p:cNvPr>
          <p:cNvSpPr/>
          <p:nvPr/>
        </p:nvSpPr>
        <p:spPr>
          <a:xfrm>
            <a:off x="304800" y="4044463"/>
            <a:ext cx="1983999" cy="530740"/>
          </a:xfrm>
          <a:prstGeom prst="rect">
            <a:avLst/>
          </a:prstGeom>
        </p:spPr>
        <p:style>
          <a:lnRef idx="2">
            <a:schemeClr val="accent1"/>
          </a:lnRef>
          <a:fillRef idx="1">
            <a:schemeClr val="lt1"/>
          </a:fillRef>
          <a:effectRef idx="0">
            <a:schemeClr val="accent1"/>
          </a:effectRef>
          <a:fontRef idx="minor">
            <a:schemeClr val="dk1"/>
          </a:fontRef>
        </p:style>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pic>
        <p:nvPicPr>
          <p:cNvPr id="16" name="Picture 10" descr="https://encrypted-tbn3.gstatic.com/images?q=tbn:ANd9GcSbOAH9qeY1HTrGN6S7RUd0E2zapJzbzfolwoMcLXAy6d7QuHr1">
            <a:extLst>
              <a:ext uri="{FF2B5EF4-FFF2-40B4-BE49-F238E27FC236}">
                <a16:creationId xmlns:a16="http://schemas.microsoft.com/office/drawing/2014/main" id="{679D52AA-58EE-4B25-BB20-24DDB01B3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57" y="4085873"/>
            <a:ext cx="474741" cy="484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7" name="TextBox 16">
            <a:extLst>
              <a:ext uri="{FF2B5EF4-FFF2-40B4-BE49-F238E27FC236}">
                <a16:creationId xmlns:a16="http://schemas.microsoft.com/office/drawing/2014/main" id="{119010A9-85B5-449E-A80C-C27B26F13390}"/>
              </a:ext>
            </a:extLst>
          </p:cNvPr>
          <p:cNvSpPr txBox="1"/>
          <p:nvPr/>
        </p:nvSpPr>
        <p:spPr>
          <a:xfrm>
            <a:off x="761297" y="4144584"/>
            <a:ext cx="2391102" cy="265143"/>
          </a:xfrm>
          <a:prstGeom prst="rect">
            <a:avLst/>
          </a:prstGeom>
        </p:spPr>
        <p:txBody>
          <a:bodyPr wrap="square" lIns="0" tIns="0" rIns="0" bIns="0" rtlCol="0" anchor="t" anchorCtr="0">
            <a:noAutofit/>
          </a:bodyPr>
          <a:lstStyle/>
          <a:p>
            <a:r>
              <a:rPr lang="en-US" sz="2000" b="1" dirty="0" err="1">
                <a:solidFill>
                  <a:srgbClr val="4D4F53"/>
                </a:solidFill>
              </a:rPr>
              <a:t>HTTPWatch</a:t>
            </a:r>
            <a:endParaRPr lang="en-US" sz="1500" b="1" dirty="0">
              <a:solidFill>
                <a:srgbClr val="FFC000"/>
              </a:solidFill>
            </a:endParaRPr>
          </a:p>
        </p:txBody>
      </p:sp>
      <p:grpSp>
        <p:nvGrpSpPr>
          <p:cNvPr id="18" name="Group 17">
            <a:extLst>
              <a:ext uri="{FF2B5EF4-FFF2-40B4-BE49-F238E27FC236}">
                <a16:creationId xmlns:a16="http://schemas.microsoft.com/office/drawing/2014/main" id="{8E4539D5-B5B3-41B4-B321-1B443357137D}"/>
              </a:ext>
            </a:extLst>
          </p:cNvPr>
          <p:cNvGrpSpPr/>
          <p:nvPr/>
        </p:nvGrpSpPr>
        <p:grpSpPr>
          <a:xfrm>
            <a:off x="304799" y="4732408"/>
            <a:ext cx="1983999" cy="582542"/>
            <a:chOff x="6126046" y="4525816"/>
            <a:chExt cx="1741604" cy="693366"/>
          </a:xfrm>
        </p:grpSpPr>
        <p:grpSp>
          <p:nvGrpSpPr>
            <p:cNvPr id="19" name="Group 18">
              <a:extLst>
                <a:ext uri="{FF2B5EF4-FFF2-40B4-BE49-F238E27FC236}">
                  <a16:creationId xmlns:a16="http://schemas.microsoft.com/office/drawing/2014/main" id="{DD3E8A72-8E6D-4F81-9BBF-1430989DC330}"/>
                </a:ext>
              </a:extLst>
            </p:cNvPr>
            <p:cNvGrpSpPr/>
            <p:nvPr/>
          </p:nvGrpSpPr>
          <p:grpSpPr>
            <a:xfrm>
              <a:off x="6126046" y="4525816"/>
              <a:ext cx="1741604" cy="683950"/>
              <a:chOff x="6126046" y="4514665"/>
              <a:chExt cx="1741604" cy="683950"/>
            </a:xfrm>
            <a:effectLst>
              <a:outerShdw blurRad="50800" dist="38100" dir="5400000" algn="t" rotWithShape="0">
                <a:prstClr val="black">
                  <a:alpha val="40000"/>
                </a:prstClr>
              </a:outerShdw>
            </a:effectLst>
          </p:grpSpPr>
          <p:sp>
            <p:nvSpPr>
              <p:cNvPr id="21" name="Rectangle 20">
                <a:extLst>
                  <a:ext uri="{FF2B5EF4-FFF2-40B4-BE49-F238E27FC236}">
                    <a16:creationId xmlns:a16="http://schemas.microsoft.com/office/drawing/2014/main" id="{3ECBD844-F9C8-4F00-9719-AFBAD31B8AA6}"/>
                  </a:ext>
                </a:extLst>
              </p:cNvPr>
              <p:cNvSpPr/>
              <p:nvPr/>
            </p:nvSpPr>
            <p:spPr>
              <a:xfrm>
                <a:off x="6126046" y="4514665"/>
                <a:ext cx="1741604" cy="683950"/>
              </a:xfrm>
              <a:prstGeom prst="rect">
                <a:avLst/>
              </a:prstGeom>
            </p:spPr>
            <p:style>
              <a:lnRef idx="2">
                <a:schemeClr val="accent1"/>
              </a:lnRef>
              <a:fillRef idx="1">
                <a:schemeClr val="lt1"/>
              </a:fillRef>
              <a:effectRef idx="0">
                <a:schemeClr val="accent1"/>
              </a:effectRef>
              <a:fontRef idx="minor">
                <a:schemeClr val="dk1"/>
              </a:fontRef>
            </p:style>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22" name="TextBox 21">
                <a:extLst>
                  <a:ext uri="{FF2B5EF4-FFF2-40B4-BE49-F238E27FC236}">
                    <a16:creationId xmlns:a16="http://schemas.microsoft.com/office/drawing/2014/main" id="{49065356-959D-4B1C-8BA9-60519A1B280F}"/>
                  </a:ext>
                </a:extLst>
              </p:cNvPr>
              <p:cNvSpPr txBox="1"/>
              <p:nvPr/>
            </p:nvSpPr>
            <p:spPr>
              <a:xfrm>
                <a:off x="6883795" y="4657283"/>
                <a:ext cx="939405" cy="341683"/>
              </a:xfrm>
              <a:prstGeom prst="rect">
                <a:avLst/>
              </a:prstGeom>
            </p:spPr>
            <p:txBody>
              <a:bodyPr wrap="square" lIns="0" tIns="0" rIns="0" bIns="0" rtlCol="0" anchor="t" anchorCtr="0">
                <a:noAutofit/>
              </a:bodyPr>
              <a:lstStyle/>
              <a:p>
                <a:r>
                  <a:rPr lang="en-US" sz="2000" b="1" dirty="0">
                    <a:solidFill>
                      <a:srgbClr val="4D4F53"/>
                    </a:solidFill>
                  </a:rPr>
                  <a:t>Fiddler</a:t>
                </a:r>
                <a:endParaRPr lang="en-US" sz="2000" b="1" dirty="0">
                  <a:solidFill>
                    <a:srgbClr val="FFC000"/>
                  </a:solidFill>
                </a:endParaRPr>
              </a:p>
            </p:txBody>
          </p:sp>
        </p:grpSp>
        <p:pic>
          <p:nvPicPr>
            <p:cNvPr id="20" name="Picture 22" descr="http://d585tldpucybw.cloudfront.net/sfimages/default-source/productsimages/fiddler/fiddler-logo.png?sfvrsn=0">
              <a:extLst>
                <a:ext uri="{FF2B5EF4-FFF2-40B4-BE49-F238E27FC236}">
                  <a16:creationId xmlns:a16="http://schemas.microsoft.com/office/drawing/2014/main" id="{9D7EF2A3-8AE7-4AEE-B75D-048CA1E8F5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9120" b="-12402"/>
            <a:stretch/>
          </p:blipFill>
          <p:spPr bwMode="auto">
            <a:xfrm>
              <a:off x="6156823" y="4575203"/>
              <a:ext cx="489738" cy="643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961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2F84E9-999B-48AC-948D-296291F9C0C9}"/>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C2CB8EAF-DC78-4692-ACFB-CFB8D4F38A76}"/>
              </a:ext>
            </a:extLst>
          </p:cNvPr>
          <p:cNvSpPr>
            <a:spLocks noGrp="1"/>
          </p:cNvSpPr>
          <p:nvPr>
            <p:ph type="sldNum" sz="quarter" idx="4"/>
          </p:nvPr>
        </p:nvSpPr>
        <p:spPr>
          <a:xfrm>
            <a:off x="9966240" y="6310312"/>
            <a:ext cx="2743200" cy="365125"/>
          </a:xfrm>
        </p:spPr>
        <p:txBody>
          <a:bodyPr/>
          <a:lstStyle/>
          <a:p>
            <a:fld id="{49DF86D6-4B9D-4B83-AF23-D696D3CD110A}" type="slidenum">
              <a:rPr lang="en-US" smtClean="0"/>
              <a:pPr/>
              <a:t>29</a:t>
            </a:fld>
            <a:endParaRPr lang="en-US" dirty="0"/>
          </a:p>
        </p:txBody>
      </p:sp>
      <p:sp>
        <p:nvSpPr>
          <p:cNvPr id="5" name="Rectangle 4">
            <a:extLst>
              <a:ext uri="{FF2B5EF4-FFF2-40B4-BE49-F238E27FC236}">
                <a16:creationId xmlns:a16="http://schemas.microsoft.com/office/drawing/2014/main" id="{078726BC-5ED0-4DA1-A02C-EA63E561FED3}"/>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880147A8-1DF0-4550-AD1E-E6FD94F88D5A}"/>
              </a:ext>
            </a:extLst>
          </p:cNvPr>
          <p:cNvSpPr txBox="1"/>
          <p:nvPr/>
        </p:nvSpPr>
        <p:spPr>
          <a:xfrm>
            <a:off x="959366" y="217717"/>
            <a:ext cx="2927743" cy="984885"/>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Developer Tools</a:t>
            </a:r>
          </a:p>
          <a:p>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3F10AA-F862-4FCD-BD4A-CF3B8E28F968}"/>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Mixed Mode Content</a:t>
            </a:r>
          </a:p>
        </p:txBody>
      </p:sp>
      <p:grpSp>
        <p:nvGrpSpPr>
          <p:cNvPr id="9" name="Group 8">
            <a:extLst>
              <a:ext uri="{FF2B5EF4-FFF2-40B4-BE49-F238E27FC236}">
                <a16:creationId xmlns:a16="http://schemas.microsoft.com/office/drawing/2014/main" id="{AFAB3081-CCFA-4144-9BF2-5935A63811C9}"/>
              </a:ext>
            </a:extLst>
          </p:cNvPr>
          <p:cNvGrpSpPr/>
          <p:nvPr/>
        </p:nvGrpSpPr>
        <p:grpSpPr>
          <a:xfrm>
            <a:off x="304800" y="194000"/>
            <a:ext cx="597694" cy="613488"/>
            <a:chOff x="348484" y="2634693"/>
            <a:chExt cx="559753" cy="559753"/>
          </a:xfrm>
        </p:grpSpPr>
        <p:sp>
          <p:nvSpPr>
            <p:cNvPr id="10" name="Rectangle 9">
              <a:extLst>
                <a:ext uri="{FF2B5EF4-FFF2-40B4-BE49-F238E27FC236}">
                  <a16:creationId xmlns:a16="http://schemas.microsoft.com/office/drawing/2014/main" id="{F67474A0-EF14-4DF7-BA99-34214CC95969}"/>
                </a:ext>
              </a:extLst>
            </p:cNvPr>
            <p:cNvSpPr/>
            <p:nvPr/>
          </p:nvSpPr>
          <p:spPr>
            <a:xfrm>
              <a:off x="431006" y="2799308"/>
              <a:ext cx="391332" cy="285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1" name="Picture 10">
              <a:extLst>
                <a:ext uri="{FF2B5EF4-FFF2-40B4-BE49-F238E27FC236}">
                  <a16:creationId xmlns:a16="http://schemas.microsoft.com/office/drawing/2014/main" id="{FEB56249-E85D-4BB2-B18A-8CE515C1B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84" y="2634693"/>
              <a:ext cx="559753" cy="559753"/>
            </a:xfrm>
            <a:prstGeom prst="rect">
              <a:avLst/>
            </a:prstGeom>
            <a:effectLst>
              <a:outerShdw blurRad="50800" dist="38100" dir="2700000" algn="tl" rotWithShape="0">
                <a:prstClr val="black">
                  <a:alpha val="40000"/>
                </a:prstClr>
              </a:outerShdw>
            </a:effectLst>
          </p:spPr>
        </p:pic>
      </p:grpSp>
      <p:pic>
        <p:nvPicPr>
          <p:cNvPr id="2" name="Picture 1">
            <a:extLst>
              <a:ext uri="{FF2B5EF4-FFF2-40B4-BE49-F238E27FC236}">
                <a16:creationId xmlns:a16="http://schemas.microsoft.com/office/drawing/2014/main" id="{C8E41649-120A-48F4-BED9-05D38DB63778}"/>
              </a:ext>
            </a:extLst>
          </p:cNvPr>
          <p:cNvPicPr>
            <a:picLocks noChangeAspect="1"/>
          </p:cNvPicPr>
          <p:nvPr/>
        </p:nvPicPr>
        <p:blipFill>
          <a:blip r:embed="rId3"/>
          <a:stretch>
            <a:fillRect/>
          </a:stretch>
        </p:blipFill>
        <p:spPr>
          <a:xfrm>
            <a:off x="2658187" y="1363912"/>
            <a:ext cx="9299489" cy="3926350"/>
          </a:xfrm>
          <a:prstGeom prst="rect">
            <a:avLst/>
          </a:prstGeom>
        </p:spPr>
      </p:pic>
      <p:sp>
        <p:nvSpPr>
          <p:cNvPr id="12" name="Rectangle 11">
            <a:extLst>
              <a:ext uri="{FF2B5EF4-FFF2-40B4-BE49-F238E27FC236}">
                <a16:creationId xmlns:a16="http://schemas.microsoft.com/office/drawing/2014/main" id="{56B2C8E8-3CAB-4B36-B99D-4CCD60DAE749}"/>
              </a:ext>
            </a:extLst>
          </p:cNvPr>
          <p:cNvSpPr/>
          <p:nvPr/>
        </p:nvSpPr>
        <p:spPr>
          <a:xfrm>
            <a:off x="128942" y="1300334"/>
            <a:ext cx="2552701" cy="2308324"/>
          </a:xfrm>
          <a:prstGeom prst="rect">
            <a:avLst/>
          </a:prstGeom>
        </p:spPr>
        <p:txBody>
          <a:bodyPr wrap="square">
            <a:spAutoFit/>
          </a:bodyPr>
          <a:lstStyle/>
          <a:p>
            <a:r>
              <a:rPr lang="en-US" sz="2400" dirty="0"/>
              <a:t>A lovely occurrence when embedded content is directly referenced as http versus https</a:t>
            </a:r>
          </a:p>
        </p:txBody>
      </p:sp>
      <p:sp>
        <p:nvSpPr>
          <p:cNvPr id="13" name="Rectangle 12">
            <a:extLst>
              <a:ext uri="{FF2B5EF4-FFF2-40B4-BE49-F238E27FC236}">
                <a16:creationId xmlns:a16="http://schemas.microsoft.com/office/drawing/2014/main" id="{A528A124-0943-4782-BB7F-CE1CB2E7FAED}"/>
              </a:ext>
            </a:extLst>
          </p:cNvPr>
          <p:cNvSpPr/>
          <p:nvPr/>
        </p:nvSpPr>
        <p:spPr>
          <a:xfrm>
            <a:off x="105486" y="3902533"/>
            <a:ext cx="2552701" cy="1569660"/>
          </a:xfrm>
          <a:prstGeom prst="rect">
            <a:avLst/>
          </a:prstGeom>
        </p:spPr>
        <p:txBody>
          <a:bodyPr wrap="square">
            <a:spAutoFit/>
          </a:bodyPr>
          <a:lstStyle/>
          <a:p>
            <a:r>
              <a:rPr lang="en-US" sz="2400" dirty="0"/>
              <a:t>Manifests differently in different browsers</a:t>
            </a:r>
          </a:p>
        </p:txBody>
      </p:sp>
      <p:sp>
        <p:nvSpPr>
          <p:cNvPr id="14" name="Title 1">
            <a:extLst>
              <a:ext uri="{FF2B5EF4-FFF2-40B4-BE49-F238E27FC236}">
                <a16:creationId xmlns:a16="http://schemas.microsoft.com/office/drawing/2014/main" id="{6B37AF37-D1AC-4ABC-BE18-4CDFECCE6970}"/>
              </a:ext>
            </a:extLst>
          </p:cNvPr>
          <p:cNvSpPr txBox="1">
            <a:spLocks/>
          </p:cNvSpPr>
          <p:nvPr/>
        </p:nvSpPr>
        <p:spPr>
          <a:xfrm>
            <a:off x="2658187" y="5718333"/>
            <a:ext cx="7896349" cy="1264962"/>
          </a:xfrm>
          <a:prstGeom prst="rect">
            <a:avLst/>
          </a:prstGeom>
        </p:spPr>
        <p:txBody>
          <a:bodyPr wrap="square">
            <a:spAutoFit/>
          </a:bodyPr>
          <a:lstStyle>
            <a:defPPr>
              <a:defRPr lang="en-US"/>
            </a:defPPr>
            <a:lvl1pPr>
              <a:defRPr sz="2400"/>
            </a:lvl1pPr>
          </a:lstStyle>
          <a:p>
            <a:pPr algn="ctr"/>
            <a:r>
              <a:rPr lang="en-US" dirty="0"/>
              <a:t>Can be </a:t>
            </a:r>
            <a:r>
              <a:rPr lang="en-US" b="1" dirty="0">
                <a:solidFill>
                  <a:srgbClr val="FF0000"/>
                </a:solidFill>
              </a:rPr>
              <a:t>MITIGATED</a:t>
            </a:r>
            <a:r>
              <a:rPr lang="en-US" dirty="0"/>
              <a:t> through stream profiles</a:t>
            </a:r>
          </a:p>
        </p:txBody>
      </p:sp>
      <p:cxnSp>
        <p:nvCxnSpPr>
          <p:cNvPr id="15" name="Straight Arrow Connector 14">
            <a:extLst>
              <a:ext uri="{FF2B5EF4-FFF2-40B4-BE49-F238E27FC236}">
                <a16:creationId xmlns:a16="http://schemas.microsoft.com/office/drawing/2014/main" id="{C548E609-B2B8-44C3-887A-BF025306723B}"/>
              </a:ext>
            </a:extLst>
          </p:cNvPr>
          <p:cNvCxnSpPr>
            <a:cxnSpLocks/>
          </p:cNvCxnSpPr>
          <p:nvPr/>
        </p:nvCxnSpPr>
        <p:spPr>
          <a:xfrm flipV="1">
            <a:off x="2330450" y="1924050"/>
            <a:ext cx="2508250" cy="374650"/>
          </a:xfrm>
          <a:prstGeom prst="straightConnector1">
            <a:avLst/>
          </a:prstGeom>
          <a:ln w="38100">
            <a:solidFill>
              <a:schemeClr val="accent5"/>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32F77950-E75B-486B-8210-4C33377A7621}"/>
              </a:ext>
            </a:extLst>
          </p:cNvPr>
          <p:cNvCxnSpPr>
            <a:cxnSpLocks/>
          </p:cNvCxnSpPr>
          <p:nvPr/>
        </p:nvCxnSpPr>
        <p:spPr>
          <a:xfrm>
            <a:off x="2330450" y="2349500"/>
            <a:ext cx="4641850" cy="1327150"/>
          </a:xfrm>
          <a:prstGeom prst="straightConnector1">
            <a:avLst/>
          </a:prstGeom>
          <a:ln w="38100">
            <a:solidFill>
              <a:schemeClr val="accent5"/>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3266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D762AE-8B6A-4952-8A04-58E4065AB48E}"/>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9AC142A6-B123-42E4-B948-0AA0DE49E905}"/>
              </a:ext>
            </a:extLst>
          </p:cNvPr>
          <p:cNvSpPr>
            <a:spLocks noGrp="1"/>
          </p:cNvSpPr>
          <p:nvPr>
            <p:ph type="sldNum" sz="quarter" idx="4"/>
          </p:nvPr>
        </p:nvSpPr>
        <p:spPr/>
        <p:txBody>
          <a:bodyPr/>
          <a:lstStyle/>
          <a:p>
            <a:fld id="{49DF86D6-4B9D-4B83-AF23-D696D3CD110A}" type="slidenum">
              <a:rPr lang="en-US" smtClean="0"/>
              <a:pPr/>
              <a:t>3</a:t>
            </a:fld>
            <a:endParaRPr lang="en-US" dirty="0"/>
          </a:p>
        </p:txBody>
      </p:sp>
      <p:sp>
        <p:nvSpPr>
          <p:cNvPr id="5" name="Text Placeholder 1">
            <a:extLst>
              <a:ext uri="{FF2B5EF4-FFF2-40B4-BE49-F238E27FC236}">
                <a16:creationId xmlns:a16="http://schemas.microsoft.com/office/drawing/2014/main" id="{2C140275-FD88-4A7D-ABA0-510133C2354F}"/>
              </a:ext>
            </a:extLst>
          </p:cNvPr>
          <p:cNvSpPr txBox="1">
            <a:spLocks/>
          </p:cNvSpPr>
          <p:nvPr/>
        </p:nvSpPr>
        <p:spPr>
          <a:xfrm>
            <a:off x="571499" y="914399"/>
            <a:ext cx="11108531" cy="5300663"/>
          </a:xfrm>
          <a:prstGeom prst="rect">
            <a:avLst/>
          </a:prstGeom>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3000" kern="100" dirty="0"/>
              <a:t>As we know, there are </a:t>
            </a:r>
            <a:r>
              <a:rPr lang="en-US" sz="3000" kern="100" dirty="0">
                <a:solidFill>
                  <a:srgbClr val="FF0000"/>
                </a:solidFill>
              </a:rPr>
              <a:t>known knowns</a:t>
            </a:r>
            <a:r>
              <a:rPr lang="en-US" sz="3000" kern="100" dirty="0"/>
              <a:t>.</a:t>
            </a:r>
            <a:br>
              <a:rPr lang="en-US" sz="3000" kern="100" dirty="0"/>
            </a:br>
            <a:r>
              <a:rPr lang="en-US" sz="3000" kern="100" dirty="0"/>
              <a:t>There are things we know we know.</a:t>
            </a:r>
          </a:p>
          <a:p>
            <a:pPr algn="ctr">
              <a:buNone/>
            </a:pPr>
            <a:br>
              <a:rPr lang="en-US" sz="3000" kern="100" dirty="0"/>
            </a:br>
            <a:r>
              <a:rPr lang="en-US" sz="3000" kern="100" dirty="0"/>
              <a:t>We also know there are </a:t>
            </a:r>
            <a:r>
              <a:rPr lang="en-US" sz="3000" kern="100" dirty="0">
                <a:solidFill>
                  <a:srgbClr val="FF0000"/>
                </a:solidFill>
              </a:rPr>
              <a:t>known unknowns</a:t>
            </a:r>
            <a:r>
              <a:rPr lang="en-US" sz="3000" kern="100" dirty="0"/>
              <a:t>.</a:t>
            </a:r>
            <a:br>
              <a:rPr lang="en-US" sz="3000" kern="100" dirty="0"/>
            </a:br>
            <a:r>
              <a:rPr lang="en-US" sz="3000" kern="100" dirty="0"/>
              <a:t>That is to say we know there are some things we do not know.</a:t>
            </a:r>
          </a:p>
          <a:p>
            <a:pPr algn="ctr">
              <a:buNone/>
            </a:pPr>
            <a:br>
              <a:rPr lang="en-US" sz="3000" kern="100" dirty="0"/>
            </a:br>
            <a:r>
              <a:rPr lang="en-US" sz="3000" kern="100" dirty="0"/>
              <a:t>But there are also </a:t>
            </a:r>
            <a:r>
              <a:rPr lang="en-US" sz="3000" kern="100" dirty="0">
                <a:solidFill>
                  <a:srgbClr val="FF0000"/>
                </a:solidFill>
              </a:rPr>
              <a:t>unknown unknowns</a:t>
            </a:r>
            <a:r>
              <a:rPr lang="en-US" sz="3000" kern="100" dirty="0"/>
              <a:t>,</a:t>
            </a:r>
            <a:br>
              <a:rPr lang="en-US" sz="3000" kern="100" dirty="0"/>
            </a:br>
            <a:r>
              <a:rPr lang="en-US" sz="3000" kern="100" dirty="0"/>
              <a:t>The ones we don't know, we don't know.</a:t>
            </a:r>
          </a:p>
          <a:p>
            <a:pPr algn="ctr">
              <a:buNone/>
            </a:pPr>
            <a:endParaRPr lang="en-US" sz="3000" kern="100" dirty="0"/>
          </a:p>
          <a:p>
            <a:pPr algn="ctr">
              <a:buNone/>
            </a:pPr>
            <a:endParaRPr lang="en-US" sz="1800" kern="100" dirty="0"/>
          </a:p>
          <a:p>
            <a:pPr algn="ctr">
              <a:buNone/>
            </a:pPr>
            <a:r>
              <a:rPr lang="en-US" sz="1800" b="0" i="1" kern="100" dirty="0"/>
              <a:t>Secretary of Defense, Donald Rumsfeld, February 12, 2002, Department of Defense news briefing</a:t>
            </a:r>
          </a:p>
          <a:p>
            <a:pPr algn="ctr">
              <a:buNone/>
            </a:pPr>
            <a:endParaRPr lang="en-US" kern="100" dirty="0"/>
          </a:p>
        </p:txBody>
      </p:sp>
      <p:sp>
        <p:nvSpPr>
          <p:cNvPr id="6" name="Rectangle 5">
            <a:extLst>
              <a:ext uri="{FF2B5EF4-FFF2-40B4-BE49-F238E27FC236}">
                <a16:creationId xmlns:a16="http://schemas.microsoft.com/office/drawing/2014/main" id="{CDD847F7-D664-46E5-B0F9-7D5C5BB0A9E9}"/>
              </a:ext>
            </a:extLst>
          </p:cNvPr>
          <p:cNvSpPr/>
          <p:nvPr/>
        </p:nvSpPr>
        <p:spPr>
          <a:xfrm>
            <a:off x="3022600" y="5295900"/>
            <a:ext cx="6184900" cy="15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Tree>
    <p:extLst>
      <p:ext uri="{BB962C8B-B14F-4D97-AF65-F5344CB8AC3E}">
        <p14:creationId xmlns:p14="http://schemas.microsoft.com/office/powerpoint/2010/main" val="133490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2F84E9-999B-48AC-948D-296291F9C0C9}"/>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C2CB8EAF-DC78-4692-ACFB-CFB8D4F38A76}"/>
              </a:ext>
            </a:extLst>
          </p:cNvPr>
          <p:cNvSpPr>
            <a:spLocks noGrp="1"/>
          </p:cNvSpPr>
          <p:nvPr>
            <p:ph type="sldNum" sz="quarter" idx="4"/>
          </p:nvPr>
        </p:nvSpPr>
        <p:spPr>
          <a:xfrm>
            <a:off x="9966240" y="6310312"/>
            <a:ext cx="2743200" cy="365125"/>
          </a:xfrm>
        </p:spPr>
        <p:txBody>
          <a:bodyPr/>
          <a:lstStyle/>
          <a:p>
            <a:fld id="{49DF86D6-4B9D-4B83-AF23-D696D3CD110A}" type="slidenum">
              <a:rPr lang="en-US" smtClean="0"/>
              <a:pPr/>
              <a:t>30</a:t>
            </a:fld>
            <a:endParaRPr lang="en-US" dirty="0"/>
          </a:p>
        </p:txBody>
      </p:sp>
      <p:sp>
        <p:nvSpPr>
          <p:cNvPr id="5" name="Rectangle 4">
            <a:extLst>
              <a:ext uri="{FF2B5EF4-FFF2-40B4-BE49-F238E27FC236}">
                <a16:creationId xmlns:a16="http://schemas.microsoft.com/office/drawing/2014/main" id="{078726BC-5ED0-4DA1-A02C-EA63E561FED3}"/>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880147A8-1DF0-4550-AD1E-E6FD94F88D5A}"/>
              </a:ext>
            </a:extLst>
          </p:cNvPr>
          <p:cNvSpPr txBox="1"/>
          <p:nvPr/>
        </p:nvSpPr>
        <p:spPr>
          <a:xfrm>
            <a:off x="959366" y="217717"/>
            <a:ext cx="2927743" cy="984885"/>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Developer Tools</a:t>
            </a:r>
          </a:p>
          <a:p>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3F10AA-F862-4FCD-BD4A-CF3B8E28F968}"/>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Mixed Mode Content</a:t>
            </a:r>
          </a:p>
        </p:txBody>
      </p:sp>
      <p:grpSp>
        <p:nvGrpSpPr>
          <p:cNvPr id="9" name="Group 8">
            <a:extLst>
              <a:ext uri="{FF2B5EF4-FFF2-40B4-BE49-F238E27FC236}">
                <a16:creationId xmlns:a16="http://schemas.microsoft.com/office/drawing/2014/main" id="{AFAB3081-CCFA-4144-9BF2-5935A63811C9}"/>
              </a:ext>
            </a:extLst>
          </p:cNvPr>
          <p:cNvGrpSpPr/>
          <p:nvPr/>
        </p:nvGrpSpPr>
        <p:grpSpPr>
          <a:xfrm>
            <a:off x="304800" y="194000"/>
            <a:ext cx="597694" cy="613488"/>
            <a:chOff x="348484" y="2634693"/>
            <a:chExt cx="559753" cy="559753"/>
          </a:xfrm>
        </p:grpSpPr>
        <p:sp>
          <p:nvSpPr>
            <p:cNvPr id="10" name="Rectangle 9">
              <a:extLst>
                <a:ext uri="{FF2B5EF4-FFF2-40B4-BE49-F238E27FC236}">
                  <a16:creationId xmlns:a16="http://schemas.microsoft.com/office/drawing/2014/main" id="{F67474A0-EF14-4DF7-BA99-34214CC95969}"/>
                </a:ext>
              </a:extLst>
            </p:cNvPr>
            <p:cNvSpPr/>
            <p:nvPr/>
          </p:nvSpPr>
          <p:spPr>
            <a:xfrm>
              <a:off x="431006" y="2799308"/>
              <a:ext cx="391332" cy="285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1" name="Picture 10">
              <a:extLst>
                <a:ext uri="{FF2B5EF4-FFF2-40B4-BE49-F238E27FC236}">
                  <a16:creationId xmlns:a16="http://schemas.microsoft.com/office/drawing/2014/main" id="{FEB56249-E85D-4BB2-B18A-8CE515C1B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84" y="2634693"/>
              <a:ext cx="559753" cy="559753"/>
            </a:xfrm>
            <a:prstGeom prst="rect">
              <a:avLst/>
            </a:prstGeom>
            <a:effectLst>
              <a:outerShdw blurRad="50800" dist="38100" dir="2700000" algn="tl" rotWithShape="0">
                <a:prstClr val="black">
                  <a:alpha val="40000"/>
                </a:prstClr>
              </a:outerShdw>
            </a:effectLst>
          </p:spPr>
        </p:pic>
      </p:grpSp>
      <p:pic>
        <p:nvPicPr>
          <p:cNvPr id="7" name="Picture 6">
            <a:extLst>
              <a:ext uri="{FF2B5EF4-FFF2-40B4-BE49-F238E27FC236}">
                <a16:creationId xmlns:a16="http://schemas.microsoft.com/office/drawing/2014/main" id="{95AE0894-72A6-43E2-9147-76992D83558A}"/>
              </a:ext>
            </a:extLst>
          </p:cNvPr>
          <p:cNvPicPr>
            <a:picLocks noChangeAspect="1"/>
          </p:cNvPicPr>
          <p:nvPr/>
        </p:nvPicPr>
        <p:blipFill>
          <a:blip r:embed="rId3"/>
          <a:stretch>
            <a:fillRect/>
          </a:stretch>
        </p:blipFill>
        <p:spPr>
          <a:xfrm>
            <a:off x="2423237" y="1479280"/>
            <a:ext cx="9366250" cy="4294105"/>
          </a:xfrm>
          <a:prstGeom prst="rect">
            <a:avLst/>
          </a:prstGeom>
        </p:spPr>
      </p:pic>
      <p:sp>
        <p:nvSpPr>
          <p:cNvPr id="12" name="Rectangle 11">
            <a:extLst>
              <a:ext uri="{FF2B5EF4-FFF2-40B4-BE49-F238E27FC236}">
                <a16:creationId xmlns:a16="http://schemas.microsoft.com/office/drawing/2014/main" id="{A1BF1AEA-120D-400E-BEC1-69B3F2A20250}"/>
              </a:ext>
            </a:extLst>
          </p:cNvPr>
          <p:cNvSpPr/>
          <p:nvPr/>
        </p:nvSpPr>
        <p:spPr>
          <a:xfrm>
            <a:off x="254003" y="1929130"/>
            <a:ext cx="2169233" cy="3046988"/>
          </a:xfrm>
          <a:prstGeom prst="rect">
            <a:avLst/>
          </a:prstGeom>
        </p:spPr>
        <p:txBody>
          <a:bodyPr wrap="square">
            <a:spAutoFit/>
          </a:bodyPr>
          <a:lstStyle/>
          <a:p>
            <a:r>
              <a:rPr lang="en-US" sz="2400" dirty="0"/>
              <a:t>Directly declared content.  Use relative links to correct or stream profiles to mitigate</a:t>
            </a:r>
          </a:p>
        </p:txBody>
      </p:sp>
      <p:sp>
        <p:nvSpPr>
          <p:cNvPr id="13" name="Title 1">
            <a:extLst>
              <a:ext uri="{FF2B5EF4-FFF2-40B4-BE49-F238E27FC236}">
                <a16:creationId xmlns:a16="http://schemas.microsoft.com/office/drawing/2014/main" id="{F81FF1F8-B372-48AA-B3F3-9EB455CC3FAD}"/>
              </a:ext>
            </a:extLst>
          </p:cNvPr>
          <p:cNvSpPr txBox="1">
            <a:spLocks/>
          </p:cNvSpPr>
          <p:nvPr/>
        </p:nvSpPr>
        <p:spPr>
          <a:xfrm>
            <a:off x="3158187" y="6050063"/>
            <a:ext cx="7896349" cy="544765"/>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sz="2800" dirty="0">
                <a:solidFill>
                  <a:srgbClr val="FF0000"/>
                </a:solidFill>
              </a:rPr>
              <a:t>Inspect element</a:t>
            </a:r>
          </a:p>
        </p:txBody>
      </p:sp>
    </p:spTree>
    <p:extLst>
      <p:ext uri="{BB962C8B-B14F-4D97-AF65-F5344CB8AC3E}">
        <p14:creationId xmlns:p14="http://schemas.microsoft.com/office/powerpoint/2010/main" val="383172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2F84E9-999B-48AC-948D-296291F9C0C9}"/>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C2CB8EAF-DC78-4692-ACFB-CFB8D4F38A76}"/>
              </a:ext>
            </a:extLst>
          </p:cNvPr>
          <p:cNvSpPr>
            <a:spLocks noGrp="1"/>
          </p:cNvSpPr>
          <p:nvPr>
            <p:ph type="sldNum" sz="quarter" idx="4"/>
          </p:nvPr>
        </p:nvSpPr>
        <p:spPr/>
        <p:txBody>
          <a:bodyPr/>
          <a:lstStyle/>
          <a:p>
            <a:fld id="{49DF86D6-4B9D-4B83-AF23-D696D3CD110A}" type="slidenum">
              <a:rPr lang="en-US" smtClean="0"/>
              <a:pPr/>
              <a:t>31</a:t>
            </a:fld>
            <a:endParaRPr lang="en-US" dirty="0"/>
          </a:p>
        </p:txBody>
      </p:sp>
      <p:sp>
        <p:nvSpPr>
          <p:cNvPr id="5" name="Rectangle 4">
            <a:extLst>
              <a:ext uri="{FF2B5EF4-FFF2-40B4-BE49-F238E27FC236}">
                <a16:creationId xmlns:a16="http://schemas.microsoft.com/office/drawing/2014/main" id="{078726BC-5ED0-4DA1-A02C-EA63E561FED3}"/>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880147A8-1DF0-4550-AD1E-E6FD94F88D5A}"/>
              </a:ext>
            </a:extLst>
          </p:cNvPr>
          <p:cNvSpPr txBox="1"/>
          <p:nvPr/>
        </p:nvSpPr>
        <p:spPr>
          <a:xfrm>
            <a:off x="959366" y="217717"/>
            <a:ext cx="2927743" cy="984885"/>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Developer Tools</a:t>
            </a:r>
          </a:p>
          <a:p>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3F10AA-F862-4FCD-BD4A-CF3B8E28F968}"/>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View Headers</a:t>
            </a:r>
          </a:p>
        </p:txBody>
      </p:sp>
      <p:grpSp>
        <p:nvGrpSpPr>
          <p:cNvPr id="9" name="Group 8">
            <a:extLst>
              <a:ext uri="{FF2B5EF4-FFF2-40B4-BE49-F238E27FC236}">
                <a16:creationId xmlns:a16="http://schemas.microsoft.com/office/drawing/2014/main" id="{AFAB3081-CCFA-4144-9BF2-5935A63811C9}"/>
              </a:ext>
            </a:extLst>
          </p:cNvPr>
          <p:cNvGrpSpPr/>
          <p:nvPr/>
        </p:nvGrpSpPr>
        <p:grpSpPr>
          <a:xfrm>
            <a:off x="304800" y="194000"/>
            <a:ext cx="597694" cy="613488"/>
            <a:chOff x="348484" y="2634693"/>
            <a:chExt cx="559753" cy="559753"/>
          </a:xfrm>
        </p:grpSpPr>
        <p:sp>
          <p:nvSpPr>
            <p:cNvPr id="10" name="Rectangle 9">
              <a:extLst>
                <a:ext uri="{FF2B5EF4-FFF2-40B4-BE49-F238E27FC236}">
                  <a16:creationId xmlns:a16="http://schemas.microsoft.com/office/drawing/2014/main" id="{F67474A0-EF14-4DF7-BA99-34214CC95969}"/>
                </a:ext>
              </a:extLst>
            </p:cNvPr>
            <p:cNvSpPr/>
            <p:nvPr/>
          </p:nvSpPr>
          <p:spPr>
            <a:xfrm>
              <a:off x="431006" y="2799308"/>
              <a:ext cx="391332" cy="285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1" name="Picture 10">
              <a:extLst>
                <a:ext uri="{FF2B5EF4-FFF2-40B4-BE49-F238E27FC236}">
                  <a16:creationId xmlns:a16="http://schemas.microsoft.com/office/drawing/2014/main" id="{FEB56249-E85D-4BB2-B18A-8CE515C1B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84" y="2634693"/>
              <a:ext cx="559753" cy="559753"/>
            </a:xfrm>
            <a:prstGeom prst="rect">
              <a:avLst/>
            </a:prstGeom>
            <a:effectLst>
              <a:outerShdw blurRad="50800" dist="38100" dir="2700000" algn="tl" rotWithShape="0">
                <a:prstClr val="black">
                  <a:alpha val="40000"/>
                </a:prstClr>
              </a:outerShdw>
            </a:effectLst>
          </p:spPr>
        </p:pic>
      </p:grpSp>
      <p:pic>
        <p:nvPicPr>
          <p:cNvPr id="7" name="Picture 6">
            <a:extLst>
              <a:ext uri="{FF2B5EF4-FFF2-40B4-BE49-F238E27FC236}">
                <a16:creationId xmlns:a16="http://schemas.microsoft.com/office/drawing/2014/main" id="{C644E9D8-9F40-469F-9AD0-32D60904797D}"/>
              </a:ext>
            </a:extLst>
          </p:cNvPr>
          <p:cNvPicPr>
            <a:picLocks noChangeAspect="1"/>
          </p:cNvPicPr>
          <p:nvPr/>
        </p:nvPicPr>
        <p:blipFill>
          <a:blip r:embed="rId3"/>
          <a:stretch>
            <a:fillRect/>
          </a:stretch>
        </p:blipFill>
        <p:spPr>
          <a:xfrm>
            <a:off x="3276600" y="997944"/>
            <a:ext cx="8418704" cy="5052119"/>
          </a:xfrm>
          <a:prstGeom prst="rect">
            <a:avLst/>
          </a:prstGeom>
        </p:spPr>
      </p:pic>
      <p:sp>
        <p:nvSpPr>
          <p:cNvPr id="12" name="Title 1">
            <a:extLst>
              <a:ext uri="{FF2B5EF4-FFF2-40B4-BE49-F238E27FC236}">
                <a16:creationId xmlns:a16="http://schemas.microsoft.com/office/drawing/2014/main" id="{55A7E6DA-8D59-4406-B510-19955AA9E221}"/>
              </a:ext>
            </a:extLst>
          </p:cNvPr>
          <p:cNvSpPr txBox="1">
            <a:spLocks/>
          </p:cNvSpPr>
          <p:nvPr/>
        </p:nvSpPr>
        <p:spPr>
          <a:xfrm>
            <a:off x="3164537" y="6159632"/>
            <a:ext cx="7896349" cy="544765"/>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sz="2800" dirty="0">
                <a:solidFill>
                  <a:srgbClr val="FF0000"/>
                </a:solidFill>
              </a:rPr>
              <a:t>Network/Waterfall Diagram + Headers</a:t>
            </a:r>
          </a:p>
        </p:txBody>
      </p:sp>
      <p:sp>
        <p:nvSpPr>
          <p:cNvPr id="13" name="Rectangle 12">
            <a:extLst>
              <a:ext uri="{FF2B5EF4-FFF2-40B4-BE49-F238E27FC236}">
                <a16:creationId xmlns:a16="http://schemas.microsoft.com/office/drawing/2014/main" id="{8341C056-772E-40B9-B517-BBB250D32CA2}"/>
              </a:ext>
            </a:extLst>
          </p:cNvPr>
          <p:cNvSpPr/>
          <p:nvPr/>
        </p:nvSpPr>
        <p:spPr>
          <a:xfrm>
            <a:off x="254003" y="1929130"/>
            <a:ext cx="2603497" cy="1938992"/>
          </a:xfrm>
          <a:prstGeom prst="rect">
            <a:avLst/>
          </a:prstGeom>
        </p:spPr>
        <p:txBody>
          <a:bodyPr wrap="square">
            <a:spAutoFit/>
          </a:bodyPr>
          <a:lstStyle/>
          <a:p>
            <a:r>
              <a:rPr lang="en-US" sz="2400" dirty="0"/>
              <a:t>Using Developer Tools we can look at the header our browser is receiving. </a:t>
            </a:r>
          </a:p>
        </p:txBody>
      </p:sp>
      <p:sp>
        <p:nvSpPr>
          <p:cNvPr id="14" name="Rectangle 13">
            <a:extLst>
              <a:ext uri="{FF2B5EF4-FFF2-40B4-BE49-F238E27FC236}">
                <a16:creationId xmlns:a16="http://schemas.microsoft.com/office/drawing/2014/main" id="{0CC5D7E7-3C83-4BB9-AC4C-CE6B0AA979A5}"/>
              </a:ext>
            </a:extLst>
          </p:cNvPr>
          <p:cNvSpPr/>
          <p:nvPr/>
        </p:nvSpPr>
        <p:spPr>
          <a:xfrm>
            <a:off x="254002" y="4056380"/>
            <a:ext cx="2603497" cy="830997"/>
          </a:xfrm>
          <a:prstGeom prst="rect">
            <a:avLst/>
          </a:prstGeom>
        </p:spPr>
        <p:txBody>
          <a:bodyPr wrap="square">
            <a:spAutoFit/>
          </a:bodyPr>
          <a:lstStyle/>
          <a:p>
            <a:r>
              <a:rPr lang="en-US" sz="2400" dirty="0"/>
              <a:t>No enhanced HTTP security</a:t>
            </a:r>
          </a:p>
        </p:txBody>
      </p:sp>
    </p:spTree>
    <p:extLst>
      <p:ext uri="{BB962C8B-B14F-4D97-AF65-F5344CB8AC3E}">
        <p14:creationId xmlns:p14="http://schemas.microsoft.com/office/powerpoint/2010/main" val="379728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2F84E9-999B-48AC-948D-296291F9C0C9}"/>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C2CB8EAF-DC78-4692-ACFB-CFB8D4F38A76}"/>
              </a:ext>
            </a:extLst>
          </p:cNvPr>
          <p:cNvSpPr>
            <a:spLocks noGrp="1"/>
          </p:cNvSpPr>
          <p:nvPr>
            <p:ph type="sldNum" sz="quarter" idx="4"/>
          </p:nvPr>
        </p:nvSpPr>
        <p:spPr/>
        <p:txBody>
          <a:bodyPr/>
          <a:lstStyle/>
          <a:p>
            <a:fld id="{49DF86D6-4B9D-4B83-AF23-D696D3CD110A}" type="slidenum">
              <a:rPr lang="en-US" smtClean="0"/>
              <a:pPr/>
              <a:t>32</a:t>
            </a:fld>
            <a:endParaRPr lang="en-US" dirty="0"/>
          </a:p>
        </p:txBody>
      </p:sp>
      <p:sp>
        <p:nvSpPr>
          <p:cNvPr id="5" name="Rectangle 4">
            <a:extLst>
              <a:ext uri="{FF2B5EF4-FFF2-40B4-BE49-F238E27FC236}">
                <a16:creationId xmlns:a16="http://schemas.microsoft.com/office/drawing/2014/main" id="{078726BC-5ED0-4DA1-A02C-EA63E561FED3}"/>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880147A8-1DF0-4550-AD1E-E6FD94F88D5A}"/>
              </a:ext>
            </a:extLst>
          </p:cNvPr>
          <p:cNvSpPr txBox="1"/>
          <p:nvPr/>
        </p:nvSpPr>
        <p:spPr>
          <a:xfrm>
            <a:off x="959366" y="217717"/>
            <a:ext cx="2927743" cy="984885"/>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Developer Tools</a:t>
            </a:r>
          </a:p>
          <a:p>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3F10AA-F862-4FCD-BD4A-CF3B8E28F968}"/>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View Headers (Secure)</a:t>
            </a:r>
          </a:p>
        </p:txBody>
      </p:sp>
      <p:grpSp>
        <p:nvGrpSpPr>
          <p:cNvPr id="9" name="Group 8">
            <a:extLst>
              <a:ext uri="{FF2B5EF4-FFF2-40B4-BE49-F238E27FC236}">
                <a16:creationId xmlns:a16="http://schemas.microsoft.com/office/drawing/2014/main" id="{AFAB3081-CCFA-4144-9BF2-5935A63811C9}"/>
              </a:ext>
            </a:extLst>
          </p:cNvPr>
          <p:cNvGrpSpPr/>
          <p:nvPr/>
        </p:nvGrpSpPr>
        <p:grpSpPr>
          <a:xfrm>
            <a:off x="304800" y="194000"/>
            <a:ext cx="597694" cy="613488"/>
            <a:chOff x="348484" y="2634693"/>
            <a:chExt cx="559753" cy="559753"/>
          </a:xfrm>
        </p:grpSpPr>
        <p:sp>
          <p:nvSpPr>
            <p:cNvPr id="10" name="Rectangle 9">
              <a:extLst>
                <a:ext uri="{FF2B5EF4-FFF2-40B4-BE49-F238E27FC236}">
                  <a16:creationId xmlns:a16="http://schemas.microsoft.com/office/drawing/2014/main" id="{F67474A0-EF14-4DF7-BA99-34214CC95969}"/>
                </a:ext>
              </a:extLst>
            </p:cNvPr>
            <p:cNvSpPr/>
            <p:nvPr/>
          </p:nvSpPr>
          <p:spPr>
            <a:xfrm>
              <a:off x="431006" y="2799308"/>
              <a:ext cx="391332" cy="285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1" name="Picture 10">
              <a:extLst>
                <a:ext uri="{FF2B5EF4-FFF2-40B4-BE49-F238E27FC236}">
                  <a16:creationId xmlns:a16="http://schemas.microsoft.com/office/drawing/2014/main" id="{FEB56249-E85D-4BB2-B18A-8CE515C1B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84" y="2634693"/>
              <a:ext cx="559753" cy="559753"/>
            </a:xfrm>
            <a:prstGeom prst="rect">
              <a:avLst/>
            </a:prstGeom>
            <a:effectLst>
              <a:outerShdw blurRad="50800" dist="38100" dir="2700000" algn="tl" rotWithShape="0">
                <a:prstClr val="black">
                  <a:alpha val="40000"/>
                </a:prstClr>
              </a:outerShdw>
            </a:effectLst>
          </p:spPr>
        </p:pic>
      </p:grpSp>
      <p:pic>
        <p:nvPicPr>
          <p:cNvPr id="2" name="Picture 1">
            <a:extLst>
              <a:ext uri="{FF2B5EF4-FFF2-40B4-BE49-F238E27FC236}">
                <a16:creationId xmlns:a16="http://schemas.microsoft.com/office/drawing/2014/main" id="{A0B32A7C-4F6C-4401-93C3-4EF798A225A1}"/>
              </a:ext>
            </a:extLst>
          </p:cNvPr>
          <p:cNvPicPr>
            <a:picLocks noChangeAspect="1"/>
          </p:cNvPicPr>
          <p:nvPr/>
        </p:nvPicPr>
        <p:blipFill>
          <a:blip r:embed="rId3"/>
          <a:stretch>
            <a:fillRect/>
          </a:stretch>
        </p:blipFill>
        <p:spPr>
          <a:xfrm>
            <a:off x="3382705" y="1413258"/>
            <a:ext cx="8320987" cy="4974841"/>
          </a:xfrm>
          <a:prstGeom prst="rect">
            <a:avLst/>
          </a:prstGeom>
        </p:spPr>
      </p:pic>
      <p:pic>
        <p:nvPicPr>
          <p:cNvPr id="12" name="Picture 11">
            <a:extLst>
              <a:ext uri="{FF2B5EF4-FFF2-40B4-BE49-F238E27FC236}">
                <a16:creationId xmlns:a16="http://schemas.microsoft.com/office/drawing/2014/main" id="{FF54BC44-BD69-4256-9A3A-16E5E31BC88C}"/>
              </a:ext>
            </a:extLst>
          </p:cNvPr>
          <p:cNvPicPr>
            <a:picLocks noChangeAspect="1"/>
          </p:cNvPicPr>
          <p:nvPr/>
        </p:nvPicPr>
        <p:blipFill>
          <a:blip r:embed="rId4"/>
          <a:stretch>
            <a:fillRect/>
          </a:stretch>
        </p:blipFill>
        <p:spPr>
          <a:xfrm>
            <a:off x="1042062" y="4756432"/>
            <a:ext cx="1080654" cy="1415767"/>
          </a:xfrm>
          <a:prstGeom prst="rect">
            <a:avLst/>
          </a:prstGeom>
        </p:spPr>
      </p:pic>
      <p:sp>
        <p:nvSpPr>
          <p:cNvPr id="13" name="Rectangle 12">
            <a:extLst>
              <a:ext uri="{FF2B5EF4-FFF2-40B4-BE49-F238E27FC236}">
                <a16:creationId xmlns:a16="http://schemas.microsoft.com/office/drawing/2014/main" id="{F93D9942-1A40-416A-965E-EF52387713F7}"/>
              </a:ext>
            </a:extLst>
          </p:cNvPr>
          <p:cNvSpPr/>
          <p:nvPr/>
        </p:nvSpPr>
        <p:spPr>
          <a:xfrm>
            <a:off x="8032750" y="5135409"/>
            <a:ext cx="3295648" cy="655791"/>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14" name="Rectangle 13">
            <a:extLst>
              <a:ext uri="{FF2B5EF4-FFF2-40B4-BE49-F238E27FC236}">
                <a16:creationId xmlns:a16="http://schemas.microsoft.com/office/drawing/2014/main" id="{5EACD483-FBF6-49CC-90EA-66D9E9BD431E}"/>
              </a:ext>
            </a:extLst>
          </p:cNvPr>
          <p:cNvSpPr/>
          <p:nvPr/>
        </p:nvSpPr>
        <p:spPr>
          <a:xfrm>
            <a:off x="304801" y="1961686"/>
            <a:ext cx="2851150" cy="1200329"/>
          </a:xfrm>
          <a:prstGeom prst="rect">
            <a:avLst/>
          </a:prstGeom>
        </p:spPr>
        <p:txBody>
          <a:bodyPr wrap="square">
            <a:spAutoFit/>
          </a:bodyPr>
          <a:lstStyle/>
          <a:p>
            <a:r>
              <a:rPr lang="en-US" sz="2400" dirty="0"/>
              <a:t>Inserting additional headers to improve HTTP Security</a:t>
            </a:r>
          </a:p>
        </p:txBody>
      </p:sp>
      <p:sp>
        <p:nvSpPr>
          <p:cNvPr id="15" name="Rectangle 14">
            <a:extLst>
              <a:ext uri="{FF2B5EF4-FFF2-40B4-BE49-F238E27FC236}">
                <a16:creationId xmlns:a16="http://schemas.microsoft.com/office/drawing/2014/main" id="{B9572763-DD40-48A1-A896-F4728CD5EA39}"/>
              </a:ext>
            </a:extLst>
          </p:cNvPr>
          <p:cNvSpPr/>
          <p:nvPr/>
        </p:nvSpPr>
        <p:spPr>
          <a:xfrm>
            <a:off x="119729" y="3873047"/>
            <a:ext cx="3149599" cy="830997"/>
          </a:xfrm>
          <a:prstGeom prst="rect">
            <a:avLst/>
          </a:prstGeom>
        </p:spPr>
        <p:txBody>
          <a:bodyPr wrap="square">
            <a:spAutoFit/>
          </a:bodyPr>
          <a:lstStyle/>
          <a:p>
            <a:r>
              <a:rPr lang="en-US" sz="2400" dirty="0"/>
              <a:t>Right from the last </a:t>
            </a:r>
            <a:r>
              <a:rPr lang="en-US" sz="2400" dirty="0" err="1"/>
              <a:t>NorNor</a:t>
            </a:r>
            <a:r>
              <a:rPr lang="en-US" sz="2400" dirty="0"/>
              <a:t> F5 Newsletter</a:t>
            </a:r>
          </a:p>
        </p:txBody>
      </p:sp>
    </p:spTree>
    <p:extLst>
      <p:ext uri="{BB962C8B-B14F-4D97-AF65-F5344CB8AC3E}">
        <p14:creationId xmlns:p14="http://schemas.microsoft.com/office/powerpoint/2010/main" val="181074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2F84E9-999B-48AC-948D-296291F9C0C9}"/>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C2CB8EAF-DC78-4692-ACFB-CFB8D4F38A76}"/>
              </a:ext>
            </a:extLst>
          </p:cNvPr>
          <p:cNvSpPr>
            <a:spLocks noGrp="1"/>
          </p:cNvSpPr>
          <p:nvPr>
            <p:ph type="sldNum" sz="quarter" idx="4"/>
          </p:nvPr>
        </p:nvSpPr>
        <p:spPr/>
        <p:txBody>
          <a:bodyPr/>
          <a:lstStyle/>
          <a:p>
            <a:fld id="{49DF86D6-4B9D-4B83-AF23-D696D3CD110A}" type="slidenum">
              <a:rPr lang="en-US" smtClean="0"/>
              <a:pPr/>
              <a:t>33</a:t>
            </a:fld>
            <a:endParaRPr lang="en-US" dirty="0"/>
          </a:p>
        </p:txBody>
      </p:sp>
      <p:sp>
        <p:nvSpPr>
          <p:cNvPr id="5" name="Rectangle 4">
            <a:extLst>
              <a:ext uri="{FF2B5EF4-FFF2-40B4-BE49-F238E27FC236}">
                <a16:creationId xmlns:a16="http://schemas.microsoft.com/office/drawing/2014/main" id="{078726BC-5ED0-4DA1-A02C-EA63E561FED3}"/>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880147A8-1DF0-4550-AD1E-E6FD94F88D5A}"/>
              </a:ext>
            </a:extLst>
          </p:cNvPr>
          <p:cNvSpPr txBox="1"/>
          <p:nvPr/>
        </p:nvSpPr>
        <p:spPr>
          <a:xfrm>
            <a:off x="959366" y="217717"/>
            <a:ext cx="2927743" cy="984885"/>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Developer Tools</a:t>
            </a:r>
          </a:p>
          <a:p>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3F10AA-F862-4FCD-BD4A-CF3B8E28F968}"/>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View Cookies</a:t>
            </a:r>
          </a:p>
        </p:txBody>
      </p:sp>
      <p:grpSp>
        <p:nvGrpSpPr>
          <p:cNvPr id="9" name="Group 8">
            <a:extLst>
              <a:ext uri="{FF2B5EF4-FFF2-40B4-BE49-F238E27FC236}">
                <a16:creationId xmlns:a16="http://schemas.microsoft.com/office/drawing/2014/main" id="{AFAB3081-CCFA-4144-9BF2-5935A63811C9}"/>
              </a:ext>
            </a:extLst>
          </p:cNvPr>
          <p:cNvGrpSpPr/>
          <p:nvPr/>
        </p:nvGrpSpPr>
        <p:grpSpPr>
          <a:xfrm>
            <a:off x="304800" y="194000"/>
            <a:ext cx="597694" cy="613488"/>
            <a:chOff x="348484" y="2634693"/>
            <a:chExt cx="559753" cy="559753"/>
          </a:xfrm>
        </p:grpSpPr>
        <p:sp>
          <p:nvSpPr>
            <p:cNvPr id="10" name="Rectangle 9">
              <a:extLst>
                <a:ext uri="{FF2B5EF4-FFF2-40B4-BE49-F238E27FC236}">
                  <a16:creationId xmlns:a16="http://schemas.microsoft.com/office/drawing/2014/main" id="{F67474A0-EF14-4DF7-BA99-34214CC95969}"/>
                </a:ext>
              </a:extLst>
            </p:cNvPr>
            <p:cNvSpPr/>
            <p:nvPr/>
          </p:nvSpPr>
          <p:spPr>
            <a:xfrm>
              <a:off x="431006" y="2799308"/>
              <a:ext cx="391332" cy="285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1" name="Picture 10">
              <a:extLst>
                <a:ext uri="{FF2B5EF4-FFF2-40B4-BE49-F238E27FC236}">
                  <a16:creationId xmlns:a16="http://schemas.microsoft.com/office/drawing/2014/main" id="{FEB56249-E85D-4BB2-B18A-8CE515C1B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84" y="2634693"/>
              <a:ext cx="559753" cy="559753"/>
            </a:xfrm>
            <a:prstGeom prst="rect">
              <a:avLst/>
            </a:prstGeom>
            <a:effectLst>
              <a:outerShdw blurRad="50800" dist="38100" dir="2700000" algn="tl" rotWithShape="0">
                <a:prstClr val="black">
                  <a:alpha val="40000"/>
                </a:prstClr>
              </a:outerShdw>
            </a:effectLst>
          </p:spPr>
        </p:pic>
      </p:grpSp>
      <p:pic>
        <p:nvPicPr>
          <p:cNvPr id="15" name="Picture 14">
            <a:extLst>
              <a:ext uri="{FF2B5EF4-FFF2-40B4-BE49-F238E27FC236}">
                <a16:creationId xmlns:a16="http://schemas.microsoft.com/office/drawing/2014/main" id="{FDEF0071-4DD5-4BED-B10B-408C62FF1686}"/>
              </a:ext>
            </a:extLst>
          </p:cNvPr>
          <p:cNvPicPr>
            <a:picLocks noChangeAspect="1"/>
          </p:cNvPicPr>
          <p:nvPr/>
        </p:nvPicPr>
        <p:blipFill>
          <a:blip r:embed="rId3"/>
          <a:stretch>
            <a:fillRect/>
          </a:stretch>
        </p:blipFill>
        <p:spPr>
          <a:xfrm>
            <a:off x="3181445" y="1202602"/>
            <a:ext cx="8489370" cy="5105400"/>
          </a:xfrm>
          <a:prstGeom prst="rect">
            <a:avLst/>
          </a:prstGeom>
        </p:spPr>
      </p:pic>
      <p:sp>
        <p:nvSpPr>
          <p:cNvPr id="16" name="Rectangle 15">
            <a:extLst>
              <a:ext uri="{FF2B5EF4-FFF2-40B4-BE49-F238E27FC236}">
                <a16:creationId xmlns:a16="http://schemas.microsoft.com/office/drawing/2014/main" id="{87638556-62C1-4E3B-881B-501DFB6A018A}"/>
              </a:ext>
            </a:extLst>
          </p:cNvPr>
          <p:cNvSpPr/>
          <p:nvPr/>
        </p:nvSpPr>
        <p:spPr>
          <a:xfrm>
            <a:off x="254003" y="1929130"/>
            <a:ext cx="2603497" cy="1938992"/>
          </a:xfrm>
          <a:prstGeom prst="rect">
            <a:avLst/>
          </a:prstGeom>
        </p:spPr>
        <p:txBody>
          <a:bodyPr wrap="square">
            <a:spAutoFit/>
          </a:bodyPr>
          <a:lstStyle/>
          <a:p>
            <a:r>
              <a:rPr lang="en-US" sz="2400" dirty="0"/>
              <a:t>Using Developer Tools we can look at the cookies our browser is receiving. </a:t>
            </a:r>
          </a:p>
        </p:txBody>
      </p:sp>
      <p:sp>
        <p:nvSpPr>
          <p:cNvPr id="17" name="Rectangle 16">
            <a:extLst>
              <a:ext uri="{FF2B5EF4-FFF2-40B4-BE49-F238E27FC236}">
                <a16:creationId xmlns:a16="http://schemas.microsoft.com/office/drawing/2014/main" id="{07148489-BAB5-4509-830C-5552942A1336}"/>
              </a:ext>
            </a:extLst>
          </p:cNvPr>
          <p:cNvSpPr/>
          <p:nvPr/>
        </p:nvSpPr>
        <p:spPr>
          <a:xfrm>
            <a:off x="254002" y="4056380"/>
            <a:ext cx="2603497" cy="830997"/>
          </a:xfrm>
          <a:prstGeom prst="rect">
            <a:avLst/>
          </a:prstGeom>
        </p:spPr>
        <p:txBody>
          <a:bodyPr wrap="square">
            <a:spAutoFit/>
          </a:bodyPr>
          <a:lstStyle/>
          <a:p>
            <a:r>
              <a:rPr lang="en-US" sz="2400" dirty="0"/>
              <a:t>Not </a:t>
            </a:r>
            <a:r>
              <a:rPr lang="en-US" sz="2400" dirty="0" err="1"/>
              <a:t>HTTPOnly</a:t>
            </a:r>
            <a:endParaRPr lang="en-US" sz="2400" dirty="0"/>
          </a:p>
          <a:p>
            <a:r>
              <a:rPr lang="en-US" sz="2400" dirty="0"/>
              <a:t>Not Secure</a:t>
            </a:r>
          </a:p>
        </p:txBody>
      </p:sp>
    </p:spTree>
    <p:extLst>
      <p:ext uri="{BB962C8B-B14F-4D97-AF65-F5344CB8AC3E}">
        <p14:creationId xmlns:p14="http://schemas.microsoft.com/office/powerpoint/2010/main" val="87326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2F84E9-999B-48AC-948D-296291F9C0C9}"/>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C2CB8EAF-DC78-4692-ACFB-CFB8D4F38A76}"/>
              </a:ext>
            </a:extLst>
          </p:cNvPr>
          <p:cNvSpPr>
            <a:spLocks noGrp="1"/>
          </p:cNvSpPr>
          <p:nvPr>
            <p:ph type="sldNum" sz="quarter" idx="4"/>
          </p:nvPr>
        </p:nvSpPr>
        <p:spPr/>
        <p:txBody>
          <a:bodyPr/>
          <a:lstStyle/>
          <a:p>
            <a:fld id="{49DF86D6-4B9D-4B83-AF23-D696D3CD110A}" type="slidenum">
              <a:rPr lang="en-US" smtClean="0"/>
              <a:pPr/>
              <a:t>34</a:t>
            </a:fld>
            <a:endParaRPr lang="en-US" dirty="0"/>
          </a:p>
        </p:txBody>
      </p:sp>
      <p:sp>
        <p:nvSpPr>
          <p:cNvPr id="5" name="Rectangle 4">
            <a:extLst>
              <a:ext uri="{FF2B5EF4-FFF2-40B4-BE49-F238E27FC236}">
                <a16:creationId xmlns:a16="http://schemas.microsoft.com/office/drawing/2014/main" id="{078726BC-5ED0-4DA1-A02C-EA63E561FED3}"/>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880147A8-1DF0-4550-AD1E-E6FD94F88D5A}"/>
              </a:ext>
            </a:extLst>
          </p:cNvPr>
          <p:cNvSpPr txBox="1"/>
          <p:nvPr/>
        </p:nvSpPr>
        <p:spPr>
          <a:xfrm>
            <a:off x="959366" y="217717"/>
            <a:ext cx="2927743" cy="984885"/>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a:latin typeface="Arial" panose="020B0604020202020204" pitchFamily="34" charset="0"/>
                <a:cs typeface="Arial" panose="020B0604020202020204" pitchFamily="34" charset="0"/>
              </a:rPr>
              <a:t>Developer Tools</a:t>
            </a:r>
          </a:p>
          <a:p>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3F10AA-F862-4FCD-BD4A-CF3B8E28F968}"/>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View Secure Cookies</a:t>
            </a:r>
          </a:p>
        </p:txBody>
      </p:sp>
      <p:grpSp>
        <p:nvGrpSpPr>
          <p:cNvPr id="9" name="Group 8">
            <a:extLst>
              <a:ext uri="{FF2B5EF4-FFF2-40B4-BE49-F238E27FC236}">
                <a16:creationId xmlns:a16="http://schemas.microsoft.com/office/drawing/2014/main" id="{AFAB3081-CCFA-4144-9BF2-5935A63811C9}"/>
              </a:ext>
            </a:extLst>
          </p:cNvPr>
          <p:cNvGrpSpPr/>
          <p:nvPr/>
        </p:nvGrpSpPr>
        <p:grpSpPr>
          <a:xfrm>
            <a:off x="304800" y="194000"/>
            <a:ext cx="597694" cy="613488"/>
            <a:chOff x="348484" y="2634693"/>
            <a:chExt cx="559753" cy="559753"/>
          </a:xfrm>
        </p:grpSpPr>
        <p:sp>
          <p:nvSpPr>
            <p:cNvPr id="10" name="Rectangle 9">
              <a:extLst>
                <a:ext uri="{FF2B5EF4-FFF2-40B4-BE49-F238E27FC236}">
                  <a16:creationId xmlns:a16="http://schemas.microsoft.com/office/drawing/2014/main" id="{F67474A0-EF14-4DF7-BA99-34214CC95969}"/>
                </a:ext>
              </a:extLst>
            </p:cNvPr>
            <p:cNvSpPr/>
            <p:nvPr/>
          </p:nvSpPr>
          <p:spPr>
            <a:xfrm>
              <a:off x="431006" y="2799308"/>
              <a:ext cx="391332" cy="285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1" name="Picture 10">
              <a:extLst>
                <a:ext uri="{FF2B5EF4-FFF2-40B4-BE49-F238E27FC236}">
                  <a16:creationId xmlns:a16="http://schemas.microsoft.com/office/drawing/2014/main" id="{FEB56249-E85D-4BB2-B18A-8CE515C1B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84" y="2634693"/>
              <a:ext cx="559753" cy="559753"/>
            </a:xfrm>
            <a:prstGeom prst="rect">
              <a:avLst/>
            </a:prstGeom>
            <a:effectLst>
              <a:outerShdw blurRad="50800" dist="38100" dir="2700000" algn="tl" rotWithShape="0">
                <a:prstClr val="black">
                  <a:alpha val="40000"/>
                </a:prstClr>
              </a:outerShdw>
            </a:effectLst>
          </p:spPr>
        </p:pic>
      </p:grpSp>
      <p:pic>
        <p:nvPicPr>
          <p:cNvPr id="14" name="Picture 13">
            <a:extLst>
              <a:ext uri="{FF2B5EF4-FFF2-40B4-BE49-F238E27FC236}">
                <a16:creationId xmlns:a16="http://schemas.microsoft.com/office/drawing/2014/main" id="{BCABC25C-A948-4EB4-B80D-832EEDE9B75A}"/>
              </a:ext>
            </a:extLst>
          </p:cNvPr>
          <p:cNvPicPr>
            <a:picLocks noChangeAspect="1"/>
          </p:cNvPicPr>
          <p:nvPr/>
        </p:nvPicPr>
        <p:blipFill>
          <a:blip r:embed="rId3"/>
          <a:stretch>
            <a:fillRect/>
          </a:stretch>
        </p:blipFill>
        <p:spPr>
          <a:xfrm>
            <a:off x="3340100" y="1135581"/>
            <a:ext cx="8382000" cy="5029200"/>
          </a:xfrm>
          <a:prstGeom prst="rect">
            <a:avLst/>
          </a:prstGeom>
        </p:spPr>
      </p:pic>
      <p:pic>
        <p:nvPicPr>
          <p:cNvPr id="12" name="Picture 11">
            <a:extLst>
              <a:ext uri="{FF2B5EF4-FFF2-40B4-BE49-F238E27FC236}">
                <a16:creationId xmlns:a16="http://schemas.microsoft.com/office/drawing/2014/main" id="{8EAFB50A-1777-4249-8EC5-EA9FCE87C363}"/>
              </a:ext>
            </a:extLst>
          </p:cNvPr>
          <p:cNvPicPr>
            <a:picLocks noChangeAspect="1"/>
          </p:cNvPicPr>
          <p:nvPr/>
        </p:nvPicPr>
        <p:blipFill>
          <a:blip r:embed="rId4"/>
          <a:stretch>
            <a:fillRect/>
          </a:stretch>
        </p:blipFill>
        <p:spPr>
          <a:xfrm>
            <a:off x="1042062" y="4756432"/>
            <a:ext cx="1080654" cy="1415767"/>
          </a:xfrm>
          <a:prstGeom prst="rect">
            <a:avLst/>
          </a:prstGeom>
        </p:spPr>
      </p:pic>
      <p:sp>
        <p:nvSpPr>
          <p:cNvPr id="13" name="Rectangle 12">
            <a:extLst>
              <a:ext uri="{FF2B5EF4-FFF2-40B4-BE49-F238E27FC236}">
                <a16:creationId xmlns:a16="http://schemas.microsoft.com/office/drawing/2014/main" id="{613777CE-7BD8-4487-971A-0B7E00840E2B}"/>
              </a:ext>
            </a:extLst>
          </p:cNvPr>
          <p:cNvSpPr/>
          <p:nvPr/>
        </p:nvSpPr>
        <p:spPr>
          <a:xfrm>
            <a:off x="304801" y="1961686"/>
            <a:ext cx="2851150" cy="830997"/>
          </a:xfrm>
          <a:prstGeom prst="rect">
            <a:avLst/>
          </a:prstGeom>
        </p:spPr>
        <p:txBody>
          <a:bodyPr wrap="square">
            <a:spAutoFit/>
          </a:bodyPr>
          <a:lstStyle/>
          <a:p>
            <a:r>
              <a:rPr lang="en-US" sz="2400" dirty="0"/>
              <a:t>Adjusting cookies to improve Security</a:t>
            </a:r>
          </a:p>
        </p:txBody>
      </p:sp>
      <p:sp>
        <p:nvSpPr>
          <p:cNvPr id="15" name="Rectangle 14">
            <a:extLst>
              <a:ext uri="{FF2B5EF4-FFF2-40B4-BE49-F238E27FC236}">
                <a16:creationId xmlns:a16="http://schemas.microsoft.com/office/drawing/2014/main" id="{327BE8F6-B902-4DC2-865B-AE95F1F3B58C}"/>
              </a:ext>
            </a:extLst>
          </p:cNvPr>
          <p:cNvSpPr/>
          <p:nvPr/>
        </p:nvSpPr>
        <p:spPr>
          <a:xfrm>
            <a:off x="119729" y="3873047"/>
            <a:ext cx="3149599" cy="830997"/>
          </a:xfrm>
          <a:prstGeom prst="rect">
            <a:avLst/>
          </a:prstGeom>
        </p:spPr>
        <p:txBody>
          <a:bodyPr wrap="square">
            <a:spAutoFit/>
          </a:bodyPr>
          <a:lstStyle/>
          <a:p>
            <a:r>
              <a:rPr lang="en-US" sz="2400" dirty="0"/>
              <a:t>Right from the last </a:t>
            </a:r>
            <a:r>
              <a:rPr lang="en-US" sz="2400" dirty="0" err="1"/>
              <a:t>NorNor</a:t>
            </a:r>
            <a:r>
              <a:rPr lang="en-US" sz="2400" dirty="0"/>
              <a:t> F5 Newsletter</a:t>
            </a:r>
          </a:p>
        </p:txBody>
      </p:sp>
    </p:spTree>
    <p:extLst>
      <p:ext uri="{BB962C8B-B14F-4D97-AF65-F5344CB8AC3E}">
        <p14:creationId xmlns:p14="http://schemas.microsoft.com/office/powerpoint/2010/main" val="19838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35</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err="1">
                <a:latin typeface="Arial" panose="020B0604020202020204" pitchFamily="34" charset="0"/>
                <a:cs typeface="Arial" panose="020B0604020202020204" pitchFamily="34" charset="0"/>
              </a:rPr>
              <a:t>cURL</a:t>
            </a:r>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Trust but Verify!</a:t>
            </a:r>
          </a:p>
        </p:txBody>
      </p:sp>
      <p:pic>
        <p:nvPicPr>
          <p:cNvPr id="17" name="Picture 16">
            <a:extLst>
              <a:ext uri="{FF2B5EF4-FFF2-40B4-BE49-F238E27FC236}">
                <a16:creationId xmlns:a16="http://schemas.microsoft.com/office/drawing/2014/main" id="{857EDCE7-6BD7-487D-8956-66021C9FD5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02" y="387369"/>
            <a:ext cx="584393" cy="194600"/>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E6E331A7-CD69-4DEB-9470-5ADF6E2B62FA}"/>
              </a:ext>
            </a:extLst>
          </p:cNvPr>
          <p:cNvPicPr>
            <a:picLocks noChangeAspect="1"/>
          </p:cNvPicPr>
          <p:nvPr/>
        </p:nvPicPr>
        <p:blipFill>
          <a:blip r:embed="rId3"/>
          <a:stretch>
            <a:fillRect/>
          </a:stretch>
        </p:blipFill>
        <p:spPr>
          <a:xfrm>
            <a:off x="4894634" y="1041400"/>
            <a:ext cx="7106867" cy="5043440"/>
          </a:xfrm>
          <a:prstGeom prst="rect">
            <a:avLst/>
          </a:prstGeom>
        </p:spPr>
      </p:pic>
      <p:sp>
        <p:nvSpPr>
          <p:cNvPr id="31" name="Rectangle 30">
            <a:extLst>
              <a:ext uri="{FF2B5EF4-FFF2-40B4-BE49-F238E27FC236}">
                <a16:creationId xmlns:a16="http://schemas.microsoft.com/office/drawing/2014/main" id="{A02AB1C3-8591-4254-A7FE-0C5E06B7B3C4}"/>
              </a:ext>
            </a:extLst>
          </p:cNvPr>
          <p:cNvSpPr/>
          <p:nvPr/>
        </p:nvSpPr>
        <p:spPr>
          <a:xfrm>
            <a:off x="254004" y="1334185"/>
            <a:ext cx="4165596" cy="3416320"/>
          </a:xfrm>
          <a:prstGeom prst="rect">
            <a:avLst/>
          </a:prstGeom>
        </p:spPr>
        <p:txBody>
          <a:bodyPr wrap="square">
            <a:spAutoFit/>
          </a:bodyPr>
          <a:lstStyle/>
          <a:p>
            <a:r>
              <a:rPr lang="en-US" sz="2400" dirty="0" err="1"/>
              <a:t>cURL</a:t>
            </a:r>
            <a:r>
              <a:rPr lang="en-US" sz="2400" dirty="0"/>
              <a:t> is a command-line tool for getting or sending files using </a:t>
            </a:r>
            <a:r>
              <a:rPr lang="en-US" sz="2400" dirty="0">
                <a:hlinkClick r:id="rId4" tooltip="URL"/>
              </a:rPr>
              <a:t>URL</a:t>
            </a:r>
            <a:r>
              <a:rPr lang="en-US" sz="2400" dirty="0"/>
              <a:t> syntax. </a:t>
            </a:r>
          </a:p>
          <a:p>
            <a:endParaRPr lang="en-US" sz="2400" dirty="0"/>
          </a:p>
          <a:p>
            <a:r>
              <a:rPr lang="en-US" sz="2400" dirty="0"/>
              <a:t>It is basically a CLI based browser.  Great for testing:</a:t>
            </a:r>
          </a:p>
          <a:p>
            <a:endParaRPr lang="en-US" sz="2400" dirty="0"/>
          </a:p>
          <a:p>
            <a:pPr marL="342900" indent="-342900">
              <a:buFont typeface="Arial" panose="020B0604020202020204" pitchFamily="34" charset="0"/>
              <a:buChar char="•"/>
            </a:pPr>
            <a:r>
              <a:rPr lang="en-US" sz="2400" dirty="0"/>
              <a:t>Web Servers</a:t>
            </a:r>
          </a:p>
          <a:p>
            <a:pPr marL="342900" indent="-342900">
              <a:buFont typeface="Arial" panose="020B0604020202020204" pitchFamily="34" charset="0"/>
              <a:buChar char="•"/>
            </a:pPr>
            <a:r>
              <a:rPr lang="en-US" sz="2400" dirty="0"/>
              <a:t>Monitors </a:t>
            </a:r>
          </a:p>
        </p:txBody>
      </p:sp>
    </p:spTree>
    <p:extLst>
      <p:ext uri="{BB962C8B-B14F-4D97-AF65-F5344CB8AC3E}">
        <p14:creationId xmlns:p14="http://schemas.microsoft.com/office/powerpoint/2010/main" val="291538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36</a:t>
            </a:fld>
            <a:endParaRPr lang="en-US" dirty="0"/>
          </a:p>
        </p:txBody>
      </p:sp>
      <p:pic>
        <p:nvPicPr>
          <p:cNvPr id="32" name="Picture 31">
            <a:extLst>
              <a:ext uri="{FF2B5EF4-FFF2-40B4-BE49-F238E27FC236}">
                <a16:creationId xmlns:a16="http://schemas.microsoft.com/office/drawing/2014/main" id="{2830A37E-C984-43E1-BCE6-E520130138E7}"/>
              </a:ext>
            </a:extLst>
          </p:cNvPr>
          <p:cNvPicPr>
            <a:picLocks noChangeAspect="1"/>
          </p:cNvPicPr>
          <p:nvPr/>
        </p:nvPicPr>
        <p:blipFill>
          <a:blip r:embed="rId2"/>
          <a:stretch>
            <a:fillRect/>
          </a:stretch>
        </p:blipFill>
        <p:spPr>
          <a:xfrm>
            <a:off x="901700" y="1100940"/>
            <a:ext cx="10509250" cy="4988710"/>
          </a:xfrm>
          <a:prstGeom prst="rect">
            <a:avLst/>
          </a:prstGeom>
        </p:spPr>
      </p:pic>
      <p:sp>
        <p:nvSpPr>
          <p:cNvPr id="11" name="Title 1">
            <a:extLst>
              <a:ext uri="{FF2B5EF4-FFF2-40B4-BE49-F238E27FC236}">
                <a16:creationId xmlns:a16="http://schemas.microsoft.com/office/drawing/2014/main" id="{023481D6-2CA1-48CD-96F4-E337F4726F32}"/>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13.1.x </a:t>
            </a:r>
            <a:r>
              <a:rPr lang="en-US" dirty="0" err="1"/>
              <a:t>Looky</a:t>
            </a:r>
            <a:r>
              <a:rPr lang="en-US" dirty="0"/>
              <a:t>, </a:t>
            </a:r>
            <a:r>
              <a:rPr lang="en-US" dirty="0" err="1"/>
              <a:t>Looky</a:t>
            </a:r>
            <a:r>
              <a:rPr lang="en-US" dirty="0"/>
              <a:t> …</a:t>
            </a:r>
          </a:p>
        </p:txBody>
      </p:sp>
    </p:spTree>
    <p:extLst>
      <p:ext uri="{BB962C8B-B14F-4D97-AF65-F5344CB8AC3E}">
        <p14:creationId xmlns:p14="http://schemas.microsoft.com/office/powerpoint/2010/main" val="90087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37</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err="1">
                <a:latin typeface="Arial" panose="020B0604020202020204" pitchFamily="34" charset="0"/>
                <a:cs typeface="Arial" panose="020B0604020202020204" pitchFamily="34" charset="0"/>
              </a:rPr>
              <a:t>cURL</a:t>
            </a:r>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Trust but Verify!</a:t>
            </a:r>
          </a:p>
        </p:txBody>
      </p:sp>
      <p:pic>
        <p:nvPicPr>
          <p:cNvPr id="17" name="Picture 16">
            <a:extLst>
              <a:ext uri="{FF2B5EF4-FFF2-40B4-BE49-F238E27FC236}">
                <a16:creationId xmlns:a16="http://schemas.microsoft.com/office/drawing/2014/main" id="{857EDCE7-6BD7-487D-8956-66021C9FD5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02" y="387369"/>
            <a:ext cx="584393" cy="19460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AA81A57-754C-46D3-A704-91406CE46C3D}"/>
              </a:ext>
            </a:extLst>
          </p:cNvPr>
          <p:cNvPicPr>
            <a:picLocks noChangeAspect="1"/>
          </p:cNvPicPr>
          <p:nvPr/>
        </p:nvPicPr>
        <p:blipFill>
          <a:blip r:embed="rId3"/>
          <a:stretch>
            <a:fillRect/>
          </a:stretch>
        </p:blipFill>
        <p:spPr>
          <a:xfrm>
            <a:off x="4805645" y="983938"/>
            <a:ext cx="6914792" cy="5105712"/>
          </a:xfrm>
          <a:prstGeom prst="rect">
            <a:avLst/>
          </a:prstGeom>
          <a:effectLst>
            <a:outerShdw blurRad="63500" sx="102000" sy="102000" algn="ctr" rotWithShape="0">
              <a:schemeClr val="tx1">
                <a:alpha val="40000"/>
              </a:schemeClr>
            </a:outerShdw>
          </a:effectLst>
        </p:spPr>
      </p:pic>
      <p:sp>
        <p:nvSpPr>
          <p:cNvPr id="14" name="Rectangle 13">
            <a:extLst>
              <a:ext uri="{FF2B5EF4-FFF2-40B4-BE49-F238E27FC236}">
                <a16:creationId xmlns:a16="http://schemas.microsoft.com/office/drawing/2014/main" id="{BB0C7950-D78D-4EDB-83E2-450A0D1509D6}"/>
              </a:ext>
            </a:extLst>
          </p:cNvPr>
          <p:cNvSpPr/>
          <p:nvPr/>
        </p:nvSpPr>
        <p:spPr>
          <a:xfrm>
            <a:off x="254005" y="2376641"/>
            <a:ext cx="4546601" cy="461665"/>
          </a:xfrm>
          <a:prstGeom prst="rect">
            <a:avLst/>
          </a:prstGeom>
        </p:spPr>
        <p:txBody>
          <a:bodyPr wrap="square">
            <a:spAutoFit/>
          </a:bodyPr>
          <a:lstStyle/>
          <a:p>
            <a:r>
              <a:rPr lang="en-US" sz="2400" dirty="0"/>
              <a:t>curl -</a:t>
            </a:r>
            <a:r>
              <a:rPr lang="en-US" sz="2400" dirty="0" err="1"/>
              <a:t>vk</a:t>
            </a:r>
            <a:r>
              <a:rPr lang="en-US" sz="2400" dirty="0"/>
              <a:t> http://www.domain.com</a:t>
            </a:r>
          </a:p>
        </p:txBody>
      </p:sp>
      <p:sp>
        <p:nvSpPr>
          <p:cNvPr id="15" name="Rectangle 14">
            <a:extLst>
              <a:ext uri="{FF2B5EF4-FFF2-40B4-BE49-F238E27FC236}">
                <a16:creationId xmlns:a16="http://schemas.microsoft.com/office/drawing/2014/main" id="{0BE1910B-CE3F-452F-9821-D5496E644E6D}"/>
              </a:ext>
            </a:extLst>
          </p:cNvPr>
          <p:cNvSpPr/>
          <p:nvPr/>
        </p:nvSpPr>
        <p:spPr>
          <a:xfrm>
            <a:off x="254004" y="2961939"/>
            <a:ext cx="4546601" cy="461665"/>
          </a:xfrm>
          <a:prstGeom prst="rect">
            <a:avLst/>
          </a:prstGeom>
        </p:spPr>
        <p:txBody>
          <a:bodyPr wrap="square">
            <a:spAutoFit/>
          </a:bodyPr>
          <a:lstStyle/>
          <a:p>
            <a:r>
              <a:rPr lang="en-US" sz="2400" dirty="0"/>
              <a:t>curl -I http://www.domain.com</a:t>
            </a:r>
          </a:p>
        </p:txBody>
      </p:sp>
      <p:sp>
        <p:nvSpPr>
          <p:cNvPr id="16" name="Rectangle 15">
            <a:extLst>
              <a:ext uri="{FF2B5EF4-FFF2-40B4-BE49-F238E27FC236}">
                <a16:creationId xmlns:a16="http://schemas.microsoft.com/office/drawing/2014/main" id="{1CD12799-EE8E-4A98-AC02-59FB52AD9F37}"/>
              </a:ext>
            </a:extLst>
          </p:cNvPr>
          <p:cNvSpPr/>
          <p:nvPr/>
        </p:nvSpPr>
        <p:spPr>
          <a:xfrm>
            <a:off x="254004" y="1703313"/>
            <a:ext cx="4546601" cy="461665"/>
          </a:xfrm>
          <a:prstGeom prst="rect">
            <a:avLst/>
          </a:prstGeom>
        </p:spPr>
        <p:txBody>
          <a:bodyPr wrap="square">
            <a:spAutoFit/>
          </a:bodyPr>
          <a:lstStyle/>
          <a:p>
            <a:r>
              <a:rPr lang="en-US" sz="2400" dirty="0"/>
              <a:t>Common curl’s …</a:t>
            </a:r>
          </a:p>
        </p:txBody>
      </p:sp>
      <p:sp>
        <p:nvSpPr>
          <p:cNvPr id="12" name="Rectangle 1">
            <a:extLst>
              <a:ext uri="{FF2B5EF4-FFF2-40B4-BE49-F238E27FC236}">
                <a16:creationId xmlns:a16="http://schemas.microsoft.com/office/drawing/2014/main" id="{C1B894F3-0779-4A4A-8D20-26EDD0FE707D}"/>
              </a:ext>
            </a:extLst>
          </p:cNvPr>
          <p:cNvSpPr>
            <a:spLocks noChangeArrowheads="1"/>
          </p:cNvSpPr>
          <p:nvPr/>
        </p:nvSpPr>
        <p:spPr bwMode="auto">
          <a:xfrm>
            <a:off x="254004" y="3622209"/>
            <a:ext cx="4406896" cy="193899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t>curl -</a:t>
            </a:r>
            <a:r>
              <a:rPr lang="en-US" altLang="en-US" sz="2400" dirty="0" err="1"/>
              <a:t>vkX</a:t>
            </a:r>
            <a:r>
              <a:rPr lang="en-US" altLang="en-US" sz="2400" dirty="0"/>
              <a:t> POST https://www.example.com/foo/bar -d 'user=</a:t>
            </a:r>
            <a:r>
              <a:rPr lang="en-US" altLang="en-US" sz="2400" dirty="0" err="1"/>
              <a:t>admin&amp;password</a:t>
            </a:r>
            <a:r>
              <a:rPr lang="en-US" altLang="en-US" sz="2400" dirty="0"/>
              <a:t>=admin' </a:t>
            </a:r>
          </a:p>
        </p:txBody>
      </p:sp>
    </p:spTree>
    <p:extLst>
      <p:ext uri="{BB962C8B-B14F-4D97-AF65-F5344CB8AC3E}">
        <p14:creationId xmlns:p14="http://schemas.microsoft.com/office/powerpoint/2010/main" val="225176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8190F-09E6-44D9-A7A3-C9BAC05109AD}"/>
              </a:ext>
            </a:extLst>
          </p:cNvPr>
          <p:cNvSpPr/>
          <p:nvPr/>
        </p:nvSpPr>
        <p:spPr>
          <a:xfrm>
            <a:off x="1098550" y="1168401"/>
            <a:ext cx="9309100" cy="4893647"/>
          </a:xfrm>
          <a:prstGeom prst="rect">
            <a:avLst/>
          </a:prstGeom>
        </p:spPr>
        <p:txBody>
          <a:bodyPr wrap="square">
            <a:spAutoFit/>
          </a:bodyPr>
          <a:lstStyle/>
          <a:p>
            <a:r>
              <a:rPr lang="en-US" sz="2400" dirty="0"/>
              <a:t>&gt; GET /demos/demo1/ HTTP/1.1</a:t>
            </a:r>
          </a:p>
          <a:p>
            <a:r>
              <a:rPr lang="en-US" sz="2400" dirty="0"/>
              <a:t>&gt; Host: 192.168.69.187</a:t>
            </a:r>
          </a:p>
          <a:p>
            <a:r>
              <a:rPr lang="en-US" sz="2400" dirty="0"/>
              <a:t>&gt; User-Agent: curl/7.47.1</a:t>
            </a:r>
          </a:p>
          <a:p>
            <a:r>
              <a:rPr lang="en-US" sz="2400" dirty="0"/>
              <a:t>&gt; Accept: */*</a:t>
            </a:r>
          </a:p>
          <a:p>
            <a:r>
              <a:rPr lang="en-US" sz="2400" dirty="0"/>
              <a:t>&gt;</a:t>
            </a:r>
          </a:p>
          <a:p>
            <a:r>
              <a:rPr lang="en-US" sz="2400" dirty="0"/>
              <a:t>&lt; HTTP/1.1 200 OK</a:t>
            </a:r>
          </a:p>
          <a:p>
            <a:r>
              <a:rPr lang="en-US" sz="2400" dirty="0"/>
              <a:t>&lt; Date: Fri, 28 Sep 2018 14:20:06 GMT</a:t>
            </a:r>
          </a:p>
          <a:p>
            <a:r>
              <a:rPr lang="en-US" sz="2400" dirty="0"/>
              <a:t>&lt; Server: Apache/2.4.6 (CentOS) PHP/5.4.16</a:t>
            </a:r>
          </a:p>
          <a:p>
            <a:r>
              <a:rPr lang="en-US" sz="2400" dirty="0"/>
              <a:t>&lt; X-Powered-By: PHP/5.4.16</a:t>
            </a:r>
          </a:p>
          <a:p>
            <a:r>
              <a:rPr lang="en-US" sz="2400" dirty="0"/>
              <a:t>&lt; Set-Cookie: </a:t>
            </a:r>
            <a:r>
              <a:rPr lang="en-US" sz="2400" dirty="0" err="1"/>
              <a:t>supersecretcookie</a:t>
            </a:r>
            <a:r>
              <a:rPr lang="en-US" sz="2400" dirty="0"/>
              <a:t>=</a:t>
            </a:r>
            <a:r>
              <a:rPr lang="en-US" sz="2400" dirty="0" err="1"/>
              <a:t>mysecret</a:t>
            </a:r>
            <a:r>
              <a:rPr lang="en-US" sz="2400" dirty="0"/>
              <a:t>; expires=Sun, 28-Oct-2018 14:20:06 GMT; path=/</a:t>
            </a:r>
          </a:p>
          <a:p>
            <a:r>
              <a:rPr lang="en-US" sz="2400" dirty="0"/>
              <a:t>&lt; Content-Length: 1384</a:t>
            </a:r>
          </a:p>
          <a:p>
            <a:r>
              <a:rPr lang="en-US" sz="2400" dirty="0"/>
              <a:t>&lt; Content-Type: text/html; charset=UTF-8</a:t>
            </a:r>
          </a:p>
        </p:txBody>
      </p:sp>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38</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err="1">
                <a:latin typeface="Arial" panose="020B0604020202020204" pitchFamily="34" charset="0"/>
                <a:cs typeface="Arial" panose="020B0604020202020204" pitchFamily="34" charset="0"/>
              </a:rPr>
              <a:t>cURL</a:t>
            </a:r>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Trust but Verify!</a:t>
            </a:r>
          </a:p>
        </p:txBody>
      </p:sp>
      <p:pic>
        <p:nvPicPr>
          <p:cNvPr id="17" name="Picture 16">
            <a:extLst>
              <a:ext uri="{FF2B5EF4-FFF2-40B4-BE49-F238E27FC236}">
                <a16:creationId xmlns:a16="http://schemas.microsoft.com/office/drawing/2014/main" id="{857EDCE7-6BD7-487D-8956-66021C9FD5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02" y="387369"/>
            <a:ext cx="584393" cy="194600"/>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B6A2CECB-819A-40E1-B25B-AE9506E341BE}"/>
              </a:ext>
            </a:extLst>
          </p:cNvPr>
          <p:cNvSpPr/>
          <p:nvPr/>
        </p:nvSpPr>
        <p:spPr>
          <a:xfrm>
            <a:off x="1373257" y="3036387"/>
            <a:ext cx="3046343" cy="392613"/>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Tree>
    <p:extLst>
      <p:ext uri="{BB962C8B-B14F-4D97-AF65-F5344CB8AC3E}">
        <p14:creationId xmlns:p14="http://schemas.microsoft.com/office/powerpoint/2010/main" val="41659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5580FF-4648-4663-8E7F-7924FA435724}"/>
              </a:ext>
            </a:extLst>
          </p:cNvPr>
          <p:cNvSpPr/>
          <p:nvPr/>
        </p:nvSpPr>
        <p:spPr>
          <a:xfrm>
            <a:off x="673100" y="978980"/>
            <a:ext cx="11187304" cy="5355312"/>
          </a:xfrm>
          <a:prstGeom prst="rect">
            <a:avLst/>
          </a:prstGeom>
        </p:spPr>
        <p:txBody>
          <a:bodyPr wrap="square">
            <a:spAutoFit/>
          </a:bodyPr>
          <a:lstStyle/>
          <a:p>
            <a:r>
              <a:rPr lang="en-US" dirty="0"/>
              <a:t>&lt;html </a:t>
            </a:r>
            <a:r>
              <a:rPr lang="en-US" dirty="0" err="1"/>
              <a:t>xmlns</a:t>
            </a:r>
            <a:r>
              <a:rPr lang="en-US" dirty="0"/>
              <a:t>='http://www.w3.org/1999/xhtml' </a:t>
            </a:r>
            <a:r>
              <a:rPr lang="en-US" dirty="0" err="1"/>
              <a:t>xml:lang</a:t>
            </a:r>
            <a:r>
              <a:rPr lang="en-US" dirty="0"/>
              <a:t>='</a:t>
            </a:r>
            <a:r>
              <a:rPr lang="en-US" dirty="0" err="1"/>
              <a:t>en</a:t>
            </a:r>
            <a:r>
              <a:rPr lang="en-US" dirty="0"/>
              <a:t>' </a:t>
            </a:r>
            <a:r>
              <a:rPr lang="en-US" dirty="0" err="1"/>
              <a:t>lang</a:t>
            </a:r>
            <a:r>
              <a:rPr lang="en-US" dirty="0"/>
              <a:t>='</a:t>
            </a:r>
            <a:r>
              <a:rPr lang="en-US" dirty="0" err="1"/>
              <a:t>en</a:t>
            </a:r>
            <a:r>
              <a:rPr lang="en-US" dirty="0"/>
              <a:t>'&gt;</a:t>
            </a:r>
          </a:p>
          <a:p>
            <a:r>
              <a:rPr lang="en-US" dirty="0"/>
              <a:t>&lt;head&gt;</a:t>
            </a:r>
          </a:p>
          <a:p>
            <a:r>
              <a:rPr lang="en-US" dirty="0"/>
              <a:t>  &lt;title&gt;ACME Application&lt;/title&gt;</a:t>
            </a:r>
          </a:p>
          <a:p>
            <a:r>
              <a:rPr lang="en-US" dirty="0"/>
              <a:t>  &lt;meta http-</a:t>
            </a:r>
            <a:r>
              <a:rPr lang="en-US" dirty="0" err="1"/>
              <a:t>equiv</a:t>
            </a:r>
            <a:r>
              <a:rPr lang="en-US" dirty="0"/>
              <a:t>='Content-Type' content='text/html; charset=utf-8'/&gt;</a:t>
            </a:r>
          </a:p>
          <a:p>
            <a:r>
              <a:rPr lang="en-US" dirty="0"/>
              <a:t>  &lt;meta http-</a:t>
            </a:r>
            <a:r>
              <a:rPr lang="en-US" dirty="0" err="1"/>
              <a:t>equiv</a:t>
            </a:r>
            <a:r>
              <a:rPr lang="en-US" dirty="0"/>
              <a:t>='X-UA-Compatible' content='IE=edge' /&gt; &lt;!-- Make IE play nice --&gt;</a:t>
            </a:r>
          </a:p>
          <a:p>
            <a:r>
              <a:rPr lang="en-US" dirty="0"/>
              <a:t>  &lt;meta name='viewport' content='width=device-width, user-scalable=yes'/&gt;</a:t>
            </a:r>
          </a:p>
          <a:p>
            <a:r>
              <a:rPr lang="en-US" dirty="0"/>
              <a:t>  &lt;meta http-</a:t>
            </a:r>
            <a:r>
              <a:rPr lang="en-US" dirty="0" err="1"/>
              <a:t>equiv</a:t>
            </a:r>
            <a:r>
              <a:rPr lang="en-US" dirty="0"/>
              <a:t>='refresh' content='7'&gt;</a:t>
            </a:r>
          </a:p>
          <a:p>
            <a:r>
              <a:rPr lang="en-US" dirty="0"/>
              <a:t>  &lt;link </a:t>
            </a:r>
            <a:r>
              <a:rPr lang="en-US" dirty="0" err="1"/>
              <a:t>rel</a:t>
            </a:r>
            <a:r>
              <a:rPr lang="en-US" dirty="0"/>
              <a:t>='stylesheet' </a:t>
            </a:r>
            <a:r>
              <a:rPr lang="en-US" dirty="0" err="1"/>
              <a:t>href</a:t>
            </a:r>
            <a:r>
              <a:rPr lang="en-US" dirty="0"/>
              <a:t>='./main.css'&gt;</a:t>
            </a:r>
          </a:p>
          <a:p>
            <a:r>
              <a:rPr lang="en-US" dirty="0"/>
              <a:t>&lt;/head&gt;</a:t>
            </a:r>
          </a:p>
          <a:p>
            <a:r>
              <a:rPr lang="en-US" dirty="0"/>
              <a:t>&lt;body style='background-color: #b22222;'&gt;</a:t>
            </a:r>
          </a:p>
          <a:p>
            <a:r>
              <a:rPr lang="en-US" dirty="0"/>
              <a:t>  &lt;div class='header' style='-</a:t>
            </a:r>
            <a:r>
              <a:rPr lang="en-US" dirty="0" err="1"/>
              <a:t>moz</a:t>
            </a:r>
            <a:r>
              <a:rPr lang="en-US" dirty="0"/>
              <a:t>-box-shadow: inset 0 30px </a:t>
            </a:r>
            <a:r>
              <a:rPr lang="en-US" dirty="0" err="1"/>
              <a:t>30px</a:t>
            </a:r>
            <a:r>
              <a:rPr lang="en-US" dirty="0"/>
              <a:t> -30px </a:t>
            </a:r>
            <a:r>
              <a:rPr lang="en-US" dirty="0" err="1"/>
              <a:t>rgba</a:t>
            </a:r>
            <a:r>
              <a:rPr lang="en-US" dirty="0"/>
              <a:t>(178, 34, 34, 0.5), 0 20px </a:t>
            </a:r>
            <a:r>
              <a:rPr lang="en-US" dirty="0" err="1"/>
              <a:t>20px</a:t>
            </a:r>
            <a:r>
              <a:rPr lang="en-US" dirty="0"/>
              <a:t> -20pgba(0, 0, 0, 0.5); -</a:t>
            </a:r>
            <a:r>
              <a:rPr lang="en-US" dirty="0" err="1"/>
              <a:t>webkit</a:t>
            </a:r>
            <a:r>
              <a:rPr lang="en-US" dirty="0"/>
              <a:t>-box-shadow: inset 0 30px </a:t>
            </a:r>
            <a:r>
              <a:rPr lang="en-US" dirty="0" err="1"/>
              <a:t>30px</a:t>
            </a:r>
            <a:r>
              <a:rPr lang="en-US" dirty="0"/>
              <a:t> -30px </a:t>
            </a:r>
            <a:r>
              <a:rPr lang="en-US" dirty="0" err="1"/>
              <a:t>rgba</a:t>
            </a:r>
            <a:r>
              <a:rPr lang="en-US" dirty="0"/>
              <a:t>(178, 34, 34, 0.5), 0 20px </a:t>
            </a:r>
            <a:r>
              <a:rPr lang="en-US" dirty="0" err="1"/>
              <a:t>20px</a:t>
            </a:r>
            <a:r>
              <a:rPr lang="en-US" dirty="0"/>
              <a:t> -20px </a:t>
            </a:r>
            <a:r>
              <a:rPr lang="en-US" dirty="0" err="1"/>
              <a:t>rgba</a:t>
            </a:r>
            <a:r>
              <a:rPr lang="en-US" dirty="0"/>
              <a:t>(0, 0, 0.5); box-shadow: inset 0 30px </a:t>
            </a:r>
            <a:r>
              <a:rPr lang="en-US" dirty="0" err="1"/>
              <a:t>30px</a:t>
            </a:r>
            <a:r>
              <a:rPr lang="en-US" dirty="0"/>
              <a:t> -30px </a:t>
            </a:r>
            <a:r>
              <a:rPr lang="en-US" dirty="0" err="1"/>
              <a:t>rgba</a:t>
            </a:r>
            <a:r>
              <a:rPr lang="en-US" dirty="0"/>
              <a:t>(178, 34, 34, 0.5), 0 20px </a:t>
            </a:r>
            <a:r>
              <a:rPr lang="en-US" dirty="0" err="1"/>
              <a:t>20px</a:t>
            </a:r>
            <a:r>
              <a:rPr lang="en-US" dirty="0"/>
              <a:t> -20px </a:t>
            </a:r>
            <a:r>
              <a:rPr lang="en-US" dirty="0" err="1"/>
              <a:t>rgba</a:t>
            </a:r>
            <a:r>
              <a:rPr lang="en-US" dirty="0"/>
              <a:t>(0, 0, 0, 0.5);'iv class='header-content'&gt;</a:t>
            </a:r>
          </a:p>
          <a:p>
            <a:r>
              <a:rPr lang="en-US" dirty="0"/>
              <a:t>    &lt;div class='header-title'&gt;ACME APP&lt;/div&gt;</a:t>
            </a:r>
          </a:p>
          <a:p>
            <a:r>
              <a:rPr lang="en-US" dirty="0"/>
              <a:t>    &lt;div class='header-subtitle'&gt;Pool Member:  </a:t>
            </a:r>
            <a:r>
              <a:rPr lang="en-US" dirty="0" err="1"/>
              <a:t>ordoghaz</a:t>
            </a:r>
            <a:r>
              <a:rPr lang="en-US" dirty="0"/>
              <a:t>&lt;/div&gt;</a:t>
            </a:r>
          </a:p>
          <a:p>
            <a:r>
              <a:rPr lang="en-US" dirty="0"/>
              <a:t>  &lt;/div&gt;&lt;/div&gt;</a:t>
            </a:r>
          </a:p>
          <a:p>
            <a:r>
              <a:rPr lang="en-US" dirty="0"/>
              <a:t>  &lt;div class='</a:t>
            </a:r>
            <a:r>
              <a:rPr lang="en-US" dirty="0" err="1"/>
              <a:t>contentWrapper</a:t>
            </a:r>
            <a:r>
              <a:rPr lang="en-US" dirty="0"/>
              <a:t>'&gt;&lt;div class='</a:t>
            </a:r>
            <a:r>
              <a:rPr lang="en-US" dirty="0" err="1"/>
              <a:t>contentBox</a:t>
            </a:r>
            <a:r>
              <a:rPr lang="en-US" dirty="0"/>
              <a:t>'&gt;</a:t>
            </a:r>
          </a:p>
          <a:p>
            <a:r>
              <a:rPr lang="en-US" dirty="0"/>
              <a:t>    &lt;table class='layout'&gt;&lt;tr&gt;&lt;td class='f5'&gt;</a:t>
            </a:r>
          </a:p>
        </p:txBody>
      </p:sp>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39</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err="1">
                <a:latin typeface="Arial" panose="020B0604020202020204" pitchFamily="34" charset="0"/>
                <a:cs typeface="Arial" panose="020B0604020202020204" pitchFamily="34" charset="0"/>
              </a:rPr>
              <a:t>cURL</a:t>
            </a:r>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Trust but Verify!</a:t>
            </a:r>
          </a:p>
        </p:txBody>
      </p:sp>
      <p:pic>
        <p:nvPicPr>
          <p:cNvPr id="17" name="Picture 16">
            <a:extLst>
              <a:ext uri="{FF2B5EF4-FFF2-40B4-BE49-F238E27FC236}">
                <a16:creationId xmlns:a16="http://schemas.microsoft.com/office/drawing/2014/main" id="{857EDCE7-6BD7-487D-8956-66021C9FD5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02" y="387369"/>
            <a:ext cx="584393" cy="194600"/>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D04685CD-C462-463C-857A-00BA2006CD8D}"/>
              </a:ext>
            </a:extLst>
          </p:cNvPr>
          <p:cNvSpPr/>
          <p:nvPr/>
        </p:nvSpPr>
        <p:spPr>
          <a:xfrm>
            <a:off x="800100" y="1532167"/>
            <a:ext cx="4762496" cy="309333"/>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Tree>
    <p:extLst>
      <p:ext uri="{BB962C8B-B14F-4D97-AF65-F5344CB8AC3E}">
        <p14:creationId xmlns:p14="http://schemas.microsoft.com/office/powerpoint/2010/main" val="88144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vixra.files.wordpress.com/2012/02/stop1.png">
            <a:extLst>
              <a:ext uri="{FF2B5EF4-FFF2-40B4-BE49-F238E27FC236}">
                <a16:creationId xmlns:a16="http://schemas.microsoft.com/office/drawing/2014/main" id="{85F2600F-BBCF-40C5-BD32-835F99B33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285" y="1451857"/>
            <a:ext cx="3204232" cy="3204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5AAC49-C5B2-4ECD-86BD-CAD44609848B}"/>
              </a:ext>
            </a:extLst>
          </p:cNvPr>
          <p:cNvSpPr txBox="1"/>
          <p:nvPr/>
        </p:nvSpPr>
        <p:spPr>
          <a:xfrm>
            <a:off x="2992656" y="4656089"/>
            <a:ext cx="6085489" cy="472966"/>
          </a:xfrm>
          <a:prstGeom prst="rect">
            <a:avLst/>
          </a:prstGeom>
          <a:noFill/>
        </p:spPr>
        <p:txBody>
          <a:bodyPr wrap="square" lIns="0" tIns="0" rIns="0" bIns="0" rtlCol="0">
            <a:noAutofit/>
          </a:bodyPr>
          <a:lstStyle/>
          <a:p>
            <a:pPr algn="ctr">
              <a:lnSpc>
                <a:spcPct val="90000"/>
              </a:lnSpc>
              <a:spcAft>
                <a:spcPts val="600"/>
              </a:spcAft>
            </a:pPr>
            <a:r>
              <a:rPr lang="en-US" sz="3600" dirty="0">
                <a:effectLst>
                  <a:outerShdw blurRad="38100" dist="25400" dir="2700000" algn="tl">
                    <a:srgbClr val="000000">
                      <a:alpha val="0"/>
                    </a:srgbClr>
                  </a:outerShdw>
                </a:effectLst>
              </a:rPr>
              <a:t>I/We don’t know everything,</a:t>
            </a:r>
            <a:endParaRPr lang="en-US" sz="3600" kern="1200" dirty="0">
              <a:effectLst>
                <a:outerShdw blurRad="38100" dist="25400" dir="2700000" algn="tl">
                  <a:srgbClr val="000000">
                    <a:alpha val="0"/>
                  </a:srgbClr>
                </a:outerShdw>
              </a:effectLst>
            </a:endParaRPr>
          </a:p>
        </p:txBody>
      </p:sp>
      <p:sp>
        <p:nvSpPr>
          <p:cNvPr id="5" name="TextBox 4">
            <a:extLst>
              <a:ext uri="{FF2B5EF4-FFF2-40B4-BE49-F238E27FC236}">
                <a16:creationId xmlns:a16="http://schemas.microsoft.com/office/drawing/2014/main" id="{ADD26C8C-0DE5-4A45-AA18-5D1552F6D4E7}"/>
              </a:ext>
            </a:extLst>
          </p:cNvPr>
          <p:cNvSpPr txBox="1"/>
          <p:nvPr/>
        </p:nvSpPr>
        <p:spPr>
          <a:xfrm>
            <a:off x="2692400" y="5234153"/>
            <a:ext cx="6521449" cy="472966"/>
          </a:xfrm>
          <a:prstGeom prst="rect">
            <a:avLst/>
          </a:prstGeom>
          <a:noFill/>
        </p:spPr>
        <p:txBody>
          <a:bodyPr wrap="square" lIns="0" tIns="0" rIns="0" bIns="0" rtlCol="0">
            <a:noAutofit/>
          </a:bodyPr>
          <a:lstStyle/>
          <a:p>
            <a:pPr algn="ctr">
              <a:lnSpc>
                <a:spcPct val="90000"/>
              </a:lnSpc>
              <a:spcAft>
                <a:spcPts val="600"/>
              </a:spcAft>
            </a:pPr>
            <a:r>
              <a:rPr lang="en-US" sz="3600" b="1" u="sng" dirty="0">
                <a:solidFill>
                  <a:schemeClr val="accent5"/>
                </a:solidFill>
                <a:effectLst>
                  <a:outerShdw blurRad="38100" dist="25400" dir="2700000" algn="tl">
                    <a:srgbClr val="000000">
                      <a:alpha val="0"/>
                    </a:srgbClr>
                  </a:outerShdw>
                </a:effectLst>
              </a:rPr>
              <a:t>Everyone</a:t>
            </a:r>
            <a:r>
              <a:rPr lang="en-US" sz="3600" dirty="0">
                <a:effectLst>
                  <a:outerShdw blurRad="38100" dist="25400" dir="2700000" algn="tl">
                    <a:srgbClr val="000000">
                      <a:alpha val="0"/>
                    </a:srgbClr>
                  </a:outerShdw>
                </a:effectLst>
              </a:rPr>
              <a:t> needs to contribute. </a:t>
            </a:r>
            <a:endParaRPr lang="en-US" sz="3600" kern="1200" dirty="0">
              <a:effectLst>
                <a:outerShdw blurRad="38100" dist="25400" dir="2700000" algn="tl">
                  <a:srgbClr val="000000">
                    <a:alpha val="0"/>
                  </a:srgbClr>
                </a:outerShdw>
              </a:effectLst>
            </a:endParaRPr>
          </a:p>
        </p:txBody>
      </p:sp>
      <p:sp>
        <p:nvSpPr>
          <p:cNvPr id="6" name="TextBox 5">
            <a:extLst>
              <a:ext uri="{FF2B5EF4-FFF2-40B4-BE49-F238E27FC236}">
                <a16:creationId xmlns:a16="http://schemas.microsoft.com/office/drawing/2014/main" id="{3C655C0A-B65F-493D-B2CA-462FFF019FF4}"/>
              </a:ext>
            </a:extLst>
          </p:cNvPr>
          <p:cNvSpPr txBox="1"/>
          <p:nvPr/>
        </p:nvSpPr>
        <p:spPr>
          <a:xfrm>
            <a:off x="1860331" y="701798"/>
            <a:ext cx="8492359" cy="472966"/>
          </a:xfrm>
          <a:prstGeom prst="rect">
            <a:avLst/>
          </a:prstGeom>
          <a:noFill/>
        </p:spPr>
        <p:txBody>
          <a:bodyPr wrap="square" lIns="0" tIns="0" rIns="0" bIns="0" rtlCol="0">
            <a:noAutofit/>
          </a:bodyPr>
          <a:lstStyle/>
          <a:p>
            <a:pPr algn="ctr">
              <a:lnSpc>
                <a:spcPct val="90000"/>
              </a:lnSpc>
              <a:spcAft>
                <a:spcPts val="600"/>
              </a:spcAft>
            </a:pPr>
            <a:r>
              <a:rPr lang="en-US" sz="3600" dirty="0">
                <a:effectLst>
                  <a:outerShdw blurRad="38100" dist="25400" dir="2700000" algn="tl">
                    <a:srgbClr val="000000">
                      <a:alpha val="0"/>
                    </a:srgbClr>
                  </a:outerShdw>
                </a:effectLst>
              </a:rPr>
              <a:t>Every environment is at different levels </a:t>
            </a:r>
            <a:endParaRPr lang="en-US" sz="3600" kern="1200" dirty="0">
              <a:effectLst>
                <a:outerShdw blurRad="38100" dist="25400" dir="2700000" algn="tl">
                  <a:srgbClr val="000000">
                    <a:alpha val="0"/>
                  </a:srgbClr>
                </a:outerShdw>
              </a:effectLst>
            </a:endParaRPr>
          </a:p>
        </p:txBody>
      </p:sp>
    </p:spTree>
    <p:extLst>
      <p:ext uri="{BB962C8B-B14F-4D97-AF65-F5344CB8AC3E}">
        <p14:creationId xmlns:p14="http://schemas.microsoft.com/office/powerpoint/2010/main" val="30720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899873-D651-4ACA-9606-66E5F9348A91}"/>
              </a:ext>
            </a:extLst>
          </p:cNvPr>
          <p:cNvSpPr/>
          <p:nvPr/>
        </p:nvSpPr>
        <p:spPr>
          <a:xfrm>
            <a:off x="1955800" y="1296874"/>
            <a:ext cx="7956550" cy="4524315"/>
          </a:xfrm>
          <a:prstGeom prst="rect">
            <a:avLst/>
          </a:prstGeom>
        </p:spPr>
        <p:txBody>
          <a:bodyPr wrap="square">
            <a:spAutoFit/>
          </a:bodyPr>
          <a:lstStyle/>
          <a:p>
            <a:r>
              <a:rPr lang="en-US" sz="2400" dirty="0"/>
              <a:t>&gt; GET /demos/demo2/ HTTP/1.1</a:t>
            </a:r>
          </a:p>
          <a:p>
            <a:r>
              <a:rPr lang="en-US" sz="2400" dirty="0"/>
              <a:t>&gt; Host: 192.168.69.187</a:t>
            </a:r>
          </a:p>
          <a:p>
            <a:r>
              <a:rPr lang="en-US" sz="2400" dirty="0"/>
              <a:t>&gt; User-Agent: curl/7.47.1</a:t>
            </a:r>
          </a:p>
          <a:p>
            <a:r>
              <a:rPr lang="en-US" sz="2400" dirty="0"/>
              <a:t>&gt; Accept: */*</a:t>
            </a:r>
          </a:p>
          <a:p>
            <a:r>
              <a:rPr lang="en-US" sz="2400" dirty="0"/>
              <a:t>&gt;</a:t>
            </a:r>
          </a:p>
          <a:p>
            <a:r>
              <a:rPr lang="en-US" sz="2400" dirty="0"/>
              <a:t>&lt; HTTP/1.1 302 Found</a:t>
            </a:r>
          </a:p>
          <a:p>
            <a:r>
              <a:rPr lang="en-US" sz="2400" dirty="0"/>
              <a:t>&lt; Date: Fri, 28 Sep 2018 14:26:52 GMT</a:t>
            </a:r>
          </a:p>
          <a:p>
            <a:r>
              <a:rPr lang="en-US" sz="2400" dirty="0"/>
              <a:t>&lt; Server: Apache/2.4.6 (CentOS) PHP/5.4.16</a:t>
            </a:r>
          </a:p>
          <a:p>
            <a:r>
              <a:rPr lang="en-US" sz="2400" dirty="0"/>
              <a:t>&lt; X-Powered-By: PHP/5.4.16</a:t>
            </a:r>
          </a:p>
          <a:p>
            <a:r>
              <a:rPr lang="en-US" sz="2400" dirty="0"/>
              <a:t>&lt; location: ./</a:t>
            </a:r>
            <a:r>
              <a:rPr lang="en-US" sz="2400" dirty="0" err="1"/>
              <a:t>main.php</a:t>
            </a:r>
            <a:endParaRPr lang="en-US" sz="2400" dirty="0"/>
          </a:p>
          <a:p>
            <a:r>
              <a:rPr lang="en-US" sz="2400" dirty="0"/>
              <a:t>&lt; Content-Length: 0</a:t>
            </a:r>
          </a:p>
          <a:p>
            <a:r>
              <a:rPr lang="en-US" sz="2400" dirty="0"/>
              <a:t>&lt; Content-Type: text/html; charset=UTF-8</a:t>
            </a:r>
          </a:p>
        </p:txBody>
      </p:sp>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40</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err="1">
                <a:latin typeface="Arial" panose="020B0604020202020204" pitchFamily="34" charset="0"/>
                <a:cs typeface="Arial" panose="020B0604020202020204" pitchFamily="34" charset="0"/>
              </a:rPr>
              <a:t>cURL</a:t>
            </a:r>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Trust but Verify!</a:t>
            </a:r>
          </a:p>
        </p:txBody>
      </p:sp>
      <p:pic>
        <p:nvPicPr>
          <p:cNvPr id="17" name="Picture 16">
            <a:extLst>
              <a:ext uri="{FF2B5EF4-FFF2-40B4-BE49-F238E27FC236}">
                <a16:creationId xmlns:a16="http://schemas.microsoft.com/office/drawing/2014/main" id="{857EDCE7-6BD7-487D-8956-66021C9FD5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02" y="387369"/>
            <a:ext cx="584393" cy="194600"/>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D04685CD-C462-463C-857A-00BA2006CD8D}"/>
              </a:ext>
            </a:extLst>
          </p:cNvPr>
          <p:cNvSpPr/>
          <p:nvPr/>
        </p:nvSpPr>
        <p:spPr>
          <a:xfrm>
            <a:off x="2200987" y="3202116"/>
            <a:ext cx="2986963" cy="343665"/>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Tree>
    <p:extLst>
      <p:ext uri="{BB962C8B-B14F-4D97-AF65-F5344CB8AC3E}">
        <p14:creationId xmlns:p14="http://schemas.microsoft.com/office/powerpoint/2010/main" val="402580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EBBE67-0EA0-45D7-B20B-BF95173FC0E3}"/>
              </a:ext>
            </a:extLst>
          </p:cNvPr>
          <p:cNvSpPr/>
          <p:nvPr/>
        </p:nvSpPr>
        <p:spPr>
          <a:xfrm>
            <a:off x="457898" y="996833"/>
            <a:ext cx="11276204" cy="5078313"/>
          </a:xfrm>
          <a:prstGeom prst="rect">
            <a:avLst/>
          </a:prstGeom>
        </p:spPr>
        <p:txBody>
          <a:bodyPr wrap="square">
            <a:spAutoFit/>
          </a:bodyPr>
          <a:lstStyle/>
          <a:p>
            <a:r>
              <a:rPr lang="en-US" dirty="0"/>
              <a:t>&gt; GET /demos/demo2/</a:t>
            </a:r>
            <a:r>
              <a:rPr lang="en-US" dirty="0" err="1"/>
              <a:t>mylogin.php</a:t>
            </a:r>
            <a:r>
              <a:rPr lang="en-US" dirty="0"/>
              <a:t> HTTP/1.1</a:t>
            </a:r>
          </a:p>
          <a:p>
            <a:r>
              <a:rPr lang="en-US" dirty="0"/>
              <a:t>&gt; Host: 192.168.69.187</a:t>
            </a:r>
          </a:p>
          <a:p>
            <a:r>
              <a:rPr lang="en-US" dirty="0"/>
              <a:t>&gt; User-Agent: curl/7.47.1</a:t>
            </a:r>
          </a:p>
          <a:p>
            <a:r>
              <a:rPr lang="en-US" dirty="0"/>
              <a:t>&gt; Accept: */*</a:t>
            </a:r>
          </a:p>
          <a:p>
            <a:r>
              <a:rPr lang="en-US" dirty="0"/>
              <a:t>&gt;</a:t>
            </a:r>
          </a:p>
          <a:p>
            <a:r>
              <a:rPr lang="en-US" dirty="0"/>
              <a:t>&lt; HTTP/1.1 404 Not Found</a:t>
            </a:r>
          </a:p>
          <a:p>
            <a:r>
              <a:rPr lang="en-US" dirty="0"/>
              <a:t>&lt; Date: Fri, 28 Sep 2018 14:29:24 GMT</a:t>
            </a:r>
          </a:p>
          <a:p>
            <a:r>
              <a:rPr lang="en-US" dirty="0"/>
              <a:t>&lt; Server: Apache/2.4.6 (CentOS) PHP/5.4.16</a:t>
            </a:r>
          </a:p>
          <a:p>
            <a:r>
              <a:rPr lang="en-US" dirty="0"/>
              <a:t>&lt; Content-Length: 221</a:t>
            </a:r>
          </a:p>
          <a:p>
            <a:r>
              <a:rPr lang="en-US" dirty="0"/>
              <a:t>&lt; Content-Type: text/html; charset=iso-8859-1</a:t>
            </a:r>
          </a:p>
          <a:p>
            <a:r>
              <a:rPr lang="en-US" dirty="0"/>
              <a:t>&lt;</a:t>
            </a:r>
          </a:p>
          <a:p>
            <a:r>
              <a:rPr lang="en-US" dirty="0"/>
              <a:t>&lt;!DOCTYPE HTML PUBLIC "-//IETF//DTD HTML 2.0//EN"&gt;</a:t>
            </a:r>
          </a:p>
          <a:p>
            <a:r>
              <a:rPr lang="en-US" dirty="0"/>
              <a:t>&lt;html&gt;&lt;head&gt;</a:t>
            </a:r>
          </a:p>
          <a:p>
            <a:r>
              <a:rPr lang="en-US" dirty="0"/>
              <a:t>&lt;title&gt;404 Not Found&lt;/title&gt;</a:t>
            </a:r>
          </a:p>
          <a:p>
            <a:r>
              <a:rPr lang="en-US" dirty="0"/>
              <a:t>&lt;/head&gt;&lt;body&gt;</a:t>
            </a:r>
          </a:p>
          <a:p>
            <a:r>
              <a:rPr lang="en-US" dirty="0"/>
              <a:t>&lt;h1&gt;Not Found&lt;/h1&gt;</a:t>
            </a:r>
          </a:p>
          <a:p>
            <a:r>
              <a:rPr lang="en-US" dirty="0"/>
              <a:t>&lt;p&gt;The requested URL /demos/demo2/</a:t>
            </a:r>
            <a:r>
              <a:rPr lang="en-US" dirty="0" err="1"/>
              <a:t>mylogin.php</a:t>
            </a:r>
            <a:r>
              <a:rPr lang="en-US" dirty="0"/>
              <a:t> was not found on this server.&lt;/p&gt;</a:t>
            </a:r>
          </a:p>
          <a:p>
            <a:r>
              <a:rPr lang="en-US" dirty="0"/>
              <a:t>&lt;/body&gt;&lt;/html&gt;</a:t>
            </a:r>
          </a:p>
        </p:txBody>
      </p:sp>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41</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err="1">
                <a:latin typeface="Arial" panose="020B0604020202020204" pitchFamily="34" charset="0"/>
                <a:cs typeface="Arial" panose="020B0604020202020204" pitchFamily="34" charset="0"/>
              </a:rPr>
              <a:t>cURL</a:t>
            </a:r>
            <a:endParaRPr lang="en-US" sz="3200" spc="-5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Trust but Verify!</a:t>
            </a:r>
          </a:p>
        </p:txBody>
      </p:sp>
      <p:pic>
        <p:nvPicPr>
          <p:cNvPr id="17" name="Picture 16">
            <a:extLst>
              <a:ext uri="{FF2B5EF4-FFF2-40B4-BE49-F238E27FC236}">
                <a16:creationId xmlns:a16="http://schemas.microsoft.com/office/drawing/2014/main" id="{857EDCE7-6BD7-487D-8956-66021C9FD5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02" y="387369"/>
            <a:ext cx="584393" cy="194600"/>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D04685CD-C462-463C-857A-00BA2006CD8D}"/>
              </a:ext>
            </a:extLst>
          </p:cNvPr>
          <p:cNvSpPr/>
          <p:nvPr/>
        </p:nvSpPr>
        <p:spPr>
          <a:xfrm>
            <a:off x="4601287" y="5429250"/>
            <a:ext cx="1221663" cy="343665"/>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Tree>
    <p:extLst>
      <p:ext uri="{BB962C8B-B14F-4D97-AF65-F5344CB8AC3E}">
        <p14:creationId xmlns:p14="http://schemas.microsoft.com/office/powerpoint/2010/main" val="241354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42</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a:latin typeface="Arial" panose="020B0604020202020204" pitchFamily="34" charset="0"/>
                <a:cs typeface="Arial" panose="020B0604020202020204" pitchFamily="34" charset="0"/>
              </a:rPr>
              <a:t>OWASP Zap</a:t>
            </a: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A WAF Security Tool</a:t>
            </a:r>
          </a:p>
        </p:txBody>
      </p:sp>
      <p:pic>
        <p:nvPicPr>
          <p:cNvPr id="18" name="Picture 17">
            <a:extLst>
              <a:ext uri="{FF2B5EF4-FFF2-40B4-BE49-F238E27FC236}">
                <a16:creationId xmlns:a16="http://schemas.microsoft.com/office/drawing/2014/main" id="{4274A4C2-B54C-4334-9903-6F258E9898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342" y="217717"/>
            <a:ext cx="541726" cy="541726"/>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8E5BBFE0-C9C9-4148-8CCE-4AA492EDB1C7}"/>
              </a:ext>
            </a:extLst>
          </p:cNvPr>
          <p:cNvPicPr>
            <a:picLocks noChangeAspect="1"/>
          </p:cNvPicPr>
          <p:nvPr/>
        </p:nvPicPr>
        <p:blipFill>
          <a:blip r:embed="rId3"/>
          <a:stretch>
            <a:fillRect/>
          </a:stretch>
        </p:blipFill>
        <p:spPr>
          <a:xfrm>
            <a:off x="4241800" y="894975"/>
            <a:ext cx="7522670" cy="5597899"/>
          </a:xfrm>
          <a:prstGeom prst="rect">
            <a:avLst/>
          </a:prstGeom>
        </p:spPr>
      </p:pic>
      <p:sp>
        <p:nvSpPr>
          <p:cNvPr id="27" name="Rectangle 26">
            <a:extLst>
              <a:ext uri="{FF2B5EF4-FFF2-40B4-BE49-F238E27FC236}">
                <a16:creationId xmlns:a16="http://schemas.microsoft.com/office/drawing/2014/main" id="{1B164FA7-9AD8-4F40-B0F0-6B9787D54EFD}"/>
              </a:ext>
            </a:extLst>
          </p:cNvPr>
          <p:cNvSpPr/>
          <p:nvPr/>
        </p:nvSpPr>
        <p:spPr>
          <a:xfrm>
            <a:off x="280800" y="2538730"/>
            <a:ext cx="3865066" cy="1569660"/>
          </a:xfrm>
          <a:prstGeom prst="rect">
            <a:avLst/>
          </a:prstGeom>
        </p:spPr>
        <p:txBody>
          <a:bodyPr wrap="square">
            <a:spAutoFit/>
          </a:bodyPr>
          <a:lstStyle/>
          <a:p>
            <a:r>
              <a:rPr lang="en-US" sz="2400" dirty="0"/>
              <a:t>Quick tool to run attacks and generate vulnerability data and develop security policies </a:t>
            </a:r>
          </a:p>
        </p:txBody>
      </p:sp>
    </p:spTree>
    <p:extLst>
      <p:ext uri="{BB962C8B-B14F-4D97-AF65-F5344CB8AC3E}">
        <p14:creationId xmlns:p14="http://schemas.microsoft.com/office/powerpoint/2010/main" val="42717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43</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a:latin typeface="Arial" panose="020B0604020202020204" pitchFamily="34" charset="0"/>
                <a:cs typeface="Arial" panose="020B0604020202020204" pitchFamily="34" charset="0"/>
              </a:rPr>
              <a:t>OWASP Zap</a:t>
            </a: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WAF Building/Understanding</a:t>
            </a:r>
          </a:p>
        </p:txBody>
      </p:sp>
      <p:pic>
        <p:nvPicPr>
          <p:cNvPr id="18" name="Picture 17">
            <a:extLst>
              <a:ext uri="{FF2B5EF4-FFF2-40B4-BE49-F238E27FC236}">
                <a16:creationId xmlns:a16="http://schemas.microsoft.com/office/drawing/2014/main" id="{4274A4C2-B54C-4334-9903-6F258E9898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342" y="217717"/>
            <a:ext cx="541726" cy="54172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FA089AE-0855-490B-8DCF-1D258297D0AA}"/>
              </a:ext>
            </a:extLst>
          </p:cNvPr>
          <p:cNvPicPr>
            <a:picLocks noChangeAspect="1"/>
          </p:cNvPicPr>
          <p:nvPr/>
        </p:nvPicPr>
        <p:blipFill>
          <a:blip r:embed="rId3"/>
          <a:stretch>
            <a:fillRect/>
          </a:stretch>
        </p:blipFill>
        <p:spPr>
          <a:xfrm>
            <a:off x="2695209" y="1158256"/>
            <a:ext cx="9191991" cy="2677143"/>
          </a:xfrm>
          <a:prstGeom prst="rect">
            <a:avLst/>
          </a:prstGeom>
        </p:spPr>
      </p:pic>
      <p:pic>
        <p:nvPicPr>
          <p:cNvPr id="9" name="Picture 8">
            <a:extLst>
              <a:ext uri="{FF2B5EF4-FFF2-40B4-BE49-F238E27FC236}">
                <a16:creationId xmlns:a16="http://schemas.microsoft.com/office/drawing/2014/main" id="{4BEB8DF3-AB24-4A26-9887-8853F95C89AA}"/>
              </a:ext>
            </a:extLst>
          </p:cNvPr>
          <p:cNvPicPr>
            <a:picLocks noChangeAspect="1"/>
          </p:cNvPicPr>
          <p:nvPr/>
        </p:nvPicPr>
        <p:blipFill>
          <a:blip r:embed="rId4"/>
          <a:stretch>
            <a:fillRect/>
          </a:stretch>
        </p:blipFill>
        <p:spPr>
          <a:xfrm>
            <a:off x="774700" y="3064874"/>
            <a:ext cx="8140700" cy="3106154"/>
          </a:xfrm>
          <a:prstGeom prst="rect">
            <a:avLst/>
          </a:prstGeom>
        </p:spPr>
      </p:pic>
    </p:spTree>
    <p:extLst>
      <p:ext uri="{BB962C8B-B14F-4D97-AF65-F5344CB8AC3E}">
        <p14:creationId xmlns:p14="http://schemas.microsoft.com/office/powerpoint/2010/main" val="245091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44</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a:latin typeface="Arial" panose="020B0604020202020204" pitchFamily="34" charset="0"/>
                <a:cs typeface="Arial" panose="020B0604020202020204" pitchFamily="34" charset="0"/>
              </a:rPr>
              <a:t>XCA</a:t>
            </a: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Be your own CA!</a:t>
            </a:r>
          </a:p>
        </p:txBody>
      </p:sp>
      <p:pic>
        <p:nvPicPr>
          <p:cNvPr id="19" name="Picture 18">
            <a:extLst>
              <a:ext uri="{FF2B5EF4-FFF2-40B4-BE49-F238E27FC236}">
                <a16:creationId xmlns:a16="http://schemas.microsoft.com/office/drawing/2014/main" id="{25C87EF7-F5AE-42D5-A1C0-E2D7A32F17CA}"/>
              </a:ext>
            </a:extLst>
          </p:cNvPr>
          <p:cNvPicPr>
            <a:picLocks noChangeAspect="1"/>
          </p:cNvPicPr>
          <p:nvPr/>
        </p:nvPicPr>
        <p:blipFill rotWithShape="1">
          <a:blip r:embed="rId2"/>
          <a:srcRect l="18431" t="18868" r="19802" b="18884"/>
          <a:stretch/>
        </p:blipFill>
        <p:spPr>
          <a:xfrm>
            <a:off x="365848" y="283444"/>
            <a:ext cx="390525" cy="386412"/>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7F459AFE-8A30-486C-A53A-3F3CC29F1E9E}"/>
              </a:ext>
            </a:extLst>
          </p:cNvPr>
          <p:cNvPicPr>
            <a:picLocks noChangeAspect="1"/>
          </p:cNvPicPr>
          <p:nvPr/>
        </p:nvPicPr>
        <p:blipFill>
          <a:blip r:embed="rId3"/>
          <a:stretch>
            <a:fillRect/>
          </a:stretch>
        </p:blipFill>
        <p:spPr>
          <a:xfrm>
            <a:off x="3866260" y="1117768"/>
            <a:ext cx="7925689" cy="5142913"/>
          </a:xfrm>
          <a:prstGeom prst="rect">
            <a:avLst/>
          </a:prstGeom>
        </p:spPr>
      </p:pic>
      <p:sp>
        <p:nvSpPr>
          <p:cNvPr id="17" name="Rectangle 16">
            <a:extLst>
              <a:ext uri="{FF2B5EF4-FFF2-40B4-BE49-F238E27FC236}">
                <a16:creationId xmlns:a16="http://schemas.microsoft.com/office/drawing/2014/main" id="{22B598BA-939D-4BD3-BBD9-566A37FD40E9}"/>
              </a:ext>
            </a:extLst>
          </p:cNvPr>
          <p:cNvSpPr/>
          <p:nvPr/>
        </p:nvSpPr>
        <p:spPr>
          <a:xfrm>
            <a:off x="190183" y="2100580"/>
            <a:ext cx="3865066" cy="3416320"/>
          </a:xfrm>
          <a:prstGeom prst="rect">
            <a:avLst/>
          </a:prstGeom>
        </p:spPr>
        <p:txBody>
          <a:bodyPr wrap="square">
            <a:spAutoFit/>
          </a:bodyPr>
          <a:lstStyle/>
          <a:p>
            <a:r>
              <a:rPr lang="en-US" sz="2400" dirty="0"/>
              <a:t>XCA allows you to create you own CA and issue certificates.  Great for </a:t>
            </a:r>
          </a:p>
          <a:p>
            <a:endParaRPr lang="en-US" sz="2400" dirty="0"/>
          </a:p>
          <a:p>
            <a:pPr marL="342900" indent="-342900">
              <a:buFont typeface="Arial" panose="020B0604020202020204" pitchFamily="34" charset="0"/>
              <a:buChar char="•"/>
            </a:pPr>
            <a:r>
              <a:rPr lang="en-US" sz="2400" dirty="0"/>
              <a:t>Testing SSL Ciphers &amp; Configurations</a:t>
            </a:r>
          </a:p>
          <a:p>
            <a:pPr marL="342900" indent="-342900">
              <a:buFont typeface="Arial" panose="020B0604020202020204" pitchFamily="34" charset="0"/>
              <a:buChar char="•"/>
            </a:pPr>
            <a:r>
              <a:rPr lang="en-US" sz="2400" dirty="0"/>
              <a:t>Impersonating </a:t>
            </a:r>
          </a:p>
          <a:p>
            <a:pPr marL="342900" indent="-342900">
              <a:buFont typeface="Arial" panose="020B0604020202020204" pitchFamily="34" charset="0"/>
              <a:buChar char="•"/>
            </a:pPr>
            <a:r>
              <a:rPr lang="en-US" sz="2400" dirty="0"/>
              <a:t>Performing Certificate Auth</a:t>
            </a:r>
          </a:p>
        </p:txBody>
      </p:sp>
    </p:spTree>
    <p:extLst>
      <p:ext uri="{BB962C8B-B14F-4D97-AF65-F5344CB8AC3E}">
        <p14:creationId xmlns:p14="http://schemas.microsoft.com/office/powerpoint/2010/main" val="250527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45</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a:latin typeface="Arial" panose="020B0604020202020204" pitchFamily="34" charset="0"/>
                <a:cs typeface="Arial" panose="020B0604020202020204" pitchFamily="34" charset="0"/>
              </a:rPr>
              <a:t>Logging</a:t>
            </a: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Its there – use it!!!!</a:t>
            </a:r>
          </a:p>
        </p:txBody>
      </p:sp>
      <p:grpSp>
        <p:nvGrpSpPr>
          <p:cNvPr id="20" name="Group 19">
            <a:extLst>
              <a:ext uri="{FF2B5EF4-FFF2-40B4-BE49-F238E27FC236}">
                <a16:creationId xmlns:a16="http://schemas.microsoft.com/office/drawing/2014/main" id="{6841E311-2FA3-451A-9E52-EB97FFD2E313}"/>
              </a:ext>
            </a:extLst>
          </p:cNvPr>
          <p:cNvGrpSpPr/>
          <p:nvPr/>
        </p:nvGrpSpPr>
        <p:grpSpPr>
          <a:xfrm>
            <a:off x="326652" y="273138"/>
            <a:ext cx="468918" cy="455212"/>
            <a:chOff x="452784" y="4307145"/>
            <a:chExt cx="483131" cy="483131"/>
          </a:xfrm>
        </p:grpSpPr>
        <p:sp>
          <p:nvSpPr>
            <p:cNvPr id="21" name="Rectangle 20">
              <a:extLst>
                <a:ext uri="{FF2B5EF4-FFF2-40B4-BE49-F238E27FC236}">
                  <a16:creationId xmlns:a16="http://schemas.microsoft.com/office/drawing/2014/main" id="{33298ADE-987B-4EB2-A223-C802D271F8E6}"/>
                </a:ext>
              </a:extLst>
            </p:cNvPr>
            <p:cNvSpPr/>
            <p:nvPr/>
          </p:nvSpPr>
          <p:spPr>
            <a:xfrm>
              <a:off x="531194" y="4326301"/>
              <a:ext cx="221281" cy="444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2" name="Rectangle 21">
              <a:extLst>
                <a:ext uri="{FF2B5EF4-FFF2-40B4-BE49-F238E27FC236}">
                  <a16:creationId xmlns:a16="http://schemas.microsoft.com/office/drawing/2014/main" id="{70271FD0-7022-41AE-A4E8-7F93D1F5F2F5}"/>
                </a:ext>
              </a:extLst>
            </p:cNvPr>
            <p:cNvSpPr/>
            <p:nvPr/>
          </p:nvSpPr>
          <p:spPr>
            <a:xfrm>
              <a:off x="760448" y="4425715"/>
              <a:ext cx="94422" cy="344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23" name="Picture 22">
              <a:extLst>
                <a:ext uri="{FF2B5EF4-FFF2-40B4-BE49-F238E27FC236}">
                  <a16:creationId xmlns:a16="http://schemas.microsoft.com/office/drawing/2014/main" id="{7CD51981-9460-4543-B4D7-25B2DCE173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84" y="4307145"/>
              <a:ext cx="483131" cy="483131"/>
            </a:xfrm>
            <a:prstGeom prst="rect">
              <a:avLst/>
            </a:prstGeom>
            <a:effectLst>
              <a:outerShdw blurRad="50800" dist="38100" dir="2700000" algn="tl" rotWithShape="0">
                <a:prstClr val="black">
                  <a:alpha val="40000"/>
                </a:prstClr>
              </a:outerShdw>
            </a:effectLst>
          </p:spPr>
        </p:pic>
      </p:grpSp>
      <p:pic>
        <p:nvPicPr>
          <p:cNvPr id="2" name="Picture 1">
            <a:extLst>
              <a:ext uri="{FF2B5EF4-FFF2-40B4-BE49-F238E27FC236}">
                <a16:creationId xmlns:a16="http://schemas.microsoft.com/office/drawing/2014/main" id="{E191F02A-FBE5-45A4-85CA-A94EEB092E16}"/>
              </a:ext>
            </a:extLst>
          </p:cNvPr>
          <p:cNvPicPr>
            <a:picLocks noChangeAspect="1"/>
          </p:cNvPicPr>
          <p:nvPr/>
        </p:nvPicPr>
        <p:blipFill>
          <a:blip r:embed="rId3"/>
          <a:stretch>
            <a:fillRect/>
          </a:stretch>
        </p:blipFill>
        <p:spPr>
          <a:xfrm>
            <a:off x="850900" y="956025"/>
            <a:ext cx="10334388" cy="5536849"/>
          </a:xfrm>
          <a:prstGeom prst="rect">
            <a:avLst/>
          </a:prstGeom>
        </p:spPr>
      </p:pic>
    </p:spTree>
    <p:extLst>
      <p:ext uri="{BB962C8B-B14F-4D97-AF65-F5344CB8AC3E}">
        <p14:creationId xmlns:p14="http://schemas.microsoft.com/office/powerpoint/2010/main" val="333518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46</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a:latin typeface="Arial" panose="020B0604020202020204" pitchFamily="34" charset="0"/>
                <a:cs typeface="Arial" panose="020B0604020202020204" pitchFamily="34" charset="0"/>
              </a:rPr>
              <a:t>Burp Suite</a:t>
            </a: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Getting in the weeds …</a:t>
            </a:r>
          </a:p>
        </p:txBody>
      </p:sp>
      <p:pic>
        <p:nvPicPr>
          <p:cNvPr id="25" name="Picture 24">
            <a:extLst>
              <a:ext uri="{FF2B5EF4-FFF2-40B4-BE49-F238E27FC236}">
                <a16:creationId xmlns:a16="http://schemas.microsoft.com/office/drawing/2014/main" id="{1DA32F80-BB3B-44F4-BE2A-9BFC98B7A3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307" y="278366"/>
            <a:ext cx="444756" cy="444756"/>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745CA78A-7D96-47B2-A21D-A9E473F13CAE}"/>
              </a:ext>
            </a:extLst>
          </p:cNvPr>
          <p:cNvPicPr>
            <a:picLocks noChangeAspect="1"/>
          </p:cNvPicPr>
          <p:nvPr/>
        </p:nvPicPr>
        <p:blipFill>
          <a:blip r:embed="rId3"/>
          <a:stretch>
            <a:fillRect/>
          </a:stretch>
        </p:blipFill>
        <p:spPr>
          <a:xfrm>
            <a:off x="4419600" y="1002514"/>
            <a:ext cx="6788838" cy="5430199"/>
          </a:xfrm>
          <a:prstGeom prst="rect">
            <a:avLst/>
          </a:prstGeom>
        </p:spPr>
      </p:pic>
      <p:sp>
        <p:nvSpPr>
          <p:cNvPr id="15" name="Rectangle 14">
            <a:extLst>
              <a:ext uri="{FF2B5EF4-FFF2-40B4-BE49-F238E27FC236}">
                <a16:creationId xmlns:a16="http://schemas.microsoft.com/office/drawing/2014/main" id="{3BCCE6F1-D18F-4B92-86B4-BD1093A528E2}"/>
              </a:ext>
            </a:extLst>
          </p:cNvPr>
          <p:cNvSpPr/>
          <p:nvPr/>
        </p:nvSpPr>
        <p:spPr>
          <a:xfrm>
            <a:off x="190183" y="2100580"/>
            <a:ext cx="3865066" cy="3046988"/>
          </a:xfrm>
          <a:prstGeom prst="rect">
            <a:avLst/>
          </a:prstGeom>
        </p:spPr>
        <p:txBody>
          <a:bodyPr wrap="square">
            <a:spAutoFit/>
          </a:bodyPr>
          <a:lstStyle/>
          <a:p>
            <a:r>
              <a:rPr lang="en-US" sz="2400" dirty="0"/>
              <a:t>Awesome tool if you want to pause, inject, control HTTP/HTTPS payloads from your client.</a:t>
            </a:r>
          </a:p>
          <a:p>
            <a:endParaRPr lang="en-US" sz="2400" dirty="0"/>
          </a:p>
          <a:p>
            <a:pPr marL="342900" indent="-342900">
              <a:buFont typeface="Arial" panose="020B0604020202020204" pitchFamily="34" charset="0"/>
              <a:buChar char="•"/>
            </a:pPr>
            <a:r>
              <a:rPr lang="en-US" sz="2400" dirty="0"/>
              <a:t>Testing/Penetrating Applications</a:t>
            </a:r>
          </a:p>
          <a:p>
            <a:pPr marL="342900" indent="-342900">
              <a:buFont typeface="Arial" panose="020B0604020202020204" pitchFamily="34" charset="0"/>
              <a:buChar char="•"/>
            </a:pPr>
            <a:r>
              <a:rPr lang="en-US" sz="2400" dirty="0"/>
              <a:t>Altering Payloads</a:t>
            </a:r>
          </a:p>
        </p:txBody>
      </p:sp>
    </p:spTree>
    <p:extLst>
      <p:ext uri="{BB962C8B-B14F-4D97-AF65-F5344CB8AC3E}">
        <p14:creationId xmlns:p14="http://schemas.microsoft.com/office/powerpoint/2010/main" val="181691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47</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a:latin typeface="Arial" panose="020B0604020202020204" pitchFamily="34" charset="0"/>
                <a:cs typeface="Arial" panose="020B0604020202020204" pitchFamily="34" charset="0"/>
              </a:rPr>
              <a:t>SAML Tracer</a:t>
            </a: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Federation</a:t>
            </a:r>
          </a:p>
        </p:txBody>
      </p:sp>
      <p:sp>
        <p:nvSpPr>
          <p:cNvPr id="24" name="Rectangle: Rounded Corners 23">
            <a:extLst>
              <a:ext uri="{FF2B5EF4-FFF2-40B4-BE49-F238E27FC236}">
                <a16:creationId xmlns:a16="http://schemas.microsoft.com/office/drawing/2014/main" id="{3D6DD87B-F900-4098-B0C4-5865FF2EE31B}"/>
              </a:ext>
            </a:extLst>
          </p:cNvPr>
          <p:cNvSpPr/>
          <p:nvPr/>
        </p:nvSpPr>
        <p:spPr>
          <a:xfrm>
            <a:off x="437084" y="365190"/>
            <a:ext cx="644529" cy="242440"/>
          </a:xfrm>
          <a:prstGeom prst="roundRect">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r>
              <a:rPr lang="en-US" sz="1400" b="1" dirty="0"/>
              <a:t>SAML</a:t>
            </a:r>
          </a:p>
        </p:txBody>
      </p:sp>
      <p:sp>
        <p:nvSpPr>
          <p:cNvPr id="11" name="Rectangle 10">
            <a:extLst>
              <a:ext uri="{FF2B5EF4-FFF2-40B4-BE49-F238E27FC236}">
                <a16:creationId xmlns:a16="http://schemas.microsoft.com/office/drawing/2014/main" id="{F7370BD9-8143-4341-9963-AA70D8512C45}"/>
              </a:ext>
            </a:extLst>
          </p:cNvPr>
          <p:cNvSpPr/>
          <p:nvPr/>
        </p:nvSpPr>
        <p:spPr>
          <a:xfrm>
            <a:off x="190183" y="2100580"/>
            <a:ext cx="3865066" cy="3046988"/>
          </a:xfrm>
          <a:prstGeom prst="rect">
            <a:avLst/>
          </a:prstGeom>
        </p:spPr>
        <p:txBody>
          <a:bodyPr wrap="square">
            <a:spAutoFit/>
          </a:bodyPr>
          <a:lstStyle/>
          <a:p>
            <a:r>
              <a:rPr lang="en-US" sz="2400" dirty="0"/>
              <a:t>Awesome tool if you want to pause, inject, control HTTP/HTTPS payloads from your client.</a:t>
            </a:r>
          </a:p>
          <a:p>
            <a:endParaRPr lang="en-US" sz="2400" dirty="0"/>
          </a:p>
          <a:p>
            <a:pPr marL="342900" indent="-342900">
              <a:buFont typeface="Arial" panose="020B0604020202020204" pitchFamily="34" charset="0"/>
              <a:buChar char="•"/>
            </a:pPr>
            <a:r>
              <a:rPr lang="en-US" sz="2400" dirty="0"/>
              <a:t>Testing/Penetrating Applications</a:t>
            </a:r>
          </a:p>
          <a:p>
            <a:pPr marL="342900" indent="-342900">
              <a:buFont typeface="Arial" panose="020B0604020202020204" pitchFamily="34" charset="0"/>
              <a:buChar char="•"/>
            </a:pPr>
            <a:r>
              <a:rPr lang="en-US" sz="2400" dirty="0"/>
              <a:t>Altering Payloads</a:t>
            </a:r>
          </a:p>
        </p:txBody>
      </p:sp>
      <p:pic>
        <p:nvPicPr>
          <p:cNvPr id="2" name="Picture 1">
            <a:extLst>
              <a:ext uri="{FF2B5EF4-FFF2-40B4-BE49-F238E27FC236}">
                <a16:creationId xmlns:a16="http://schemas.microsoft.com/office/drawing/2014/main" id="{9E91D310-9D5F-4032-ABF5-076EC5560B5D}"/>
              </a:ext>
            </a:extLst>
          </p:cNvPr>
          <p:cNvPicPr>
            <a:picLocks noChangeAspect="1"/>
          </p:cNvPicPr>
          <p:nvPr/>
        </p:nvPicPr>
        <p:blipFill>
          <a:blip r:embed="rId2"/>
          <a:stretch>
            <a:fillRect/>
          </a:stretch>
        </p:blipFill>
        <p:spPr>
          <a:xfrm>
            <a:off x="4486389" y="1075435"/>
            <a:ext cx="6970192" cy="5284357"/>
          </a:xfrm>
          <a:prstGeom prst="rect">
            <a:avLst/>
          </a:prstGeom>
        </p:spPr>
      </p:pic>
    </p:spTree>
    <p:extLst>
      <p:ext uri="{BB962C8B-B14F-4D97-AF65-F5344CB8AC3E}">
        <p14:creationId xmlns:p14="http://schemas.microsoft.com/office/powerpoint/2010/main" val="230916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FF2FAA-F79E-4117-A246-D6F0DAC7B64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DA09C7F4-06D3-42AF-B590-A57D9F17025E}"/>
              </a:ext>
            </a:extLst>
          </p:cNvPr>
          <p:cNvSpPr>
            <a:spLocks noGrp="1"/>
          </p:cNvSpPr>
          <p:nvPr>
            <p:ph type="sldNum" sz="quarter" idx="4"/>
          </p:nvPr>
        </p:nvSpPr>
        <p:spPr/>
        <p:txBody>
          <a:bodyPr/>
          <a:lstStyle/>
          <a:p>
            <a:fld id="{49DF86D6-4B9D-4B83-AF23-D696D3CD110A}" type="slidenum">
              <a:rPr lang="en-US" smtClean="0"/>
              <a:pPr/>
              <a:t>48</a:t>
            </a:fld>
            <a:endParaRPr lang="en-US" dirty="0"/>
          </a:p>
        </p:txBody>
      </p:sp>
      <p:sp>
        <p:nvSpPr>
          <p:cNvPr id="5" name="Rectangle 4">
            <a:extLst>
              <a:ext uri="{FF2B5EF4-FFF2-40B4-BE49-F238E27FC236}">
                <a16:creationId xmlns:a16="http://schemas.microsoft.com/office/drawing/2014/main" id="{75C7B09E-208C-48D3-B584-3F3B14B1A55B}"/>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6" name="TextBox 5">
            <a:extLst>
              <a:ext uri="{FF2B5EF4-FFF2-40B4-BE49-F238E27FC236}">
                <a16:creationId xmlns:a16="http://schemas.microsoft.com/office/drawing/2014/main" id="{D4F508D4-D222-4E02-953D-8E1A5DE2790F}"/>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pPr algn="ctr"/>
            <a:r>
              <a:rPr lang="en-US" sz="3200" spc="-50" dirty="0">
                <a:latin typeface="Arial" panose="020B0604020202020204" pitchFamily="34" charset="0"/>
                <a:cs typeface="Arial" panose="020B0604020202020204" pitchFamily="34" charset="0"/>
              </a:rPr>
              <a:t>Postman</a:t>
            </a:r>
          </a:p>
        </p:txBody>
      </p:sp>
      <p:sp>
        <p:nvSpPr>
          <p:cNvPr id="8" name="Title 1">
            <a:extLst>
              <a:ext uri="{FF2B5EF4-FFF2-40B4-BE49-F238E27FC236}">
                <a16:creationId xmlns:a16="http://schemas.microsoft.com/office/drawing/2014/main" id="{CE6E3ABC-A38F-44E7-8F99-353C09446BF9}"/>
              </a:ext>
            </a:extLst>
          </p:cNvPr>
          <p:cNvSpPr txBox="1">
            <a:spLocks/>
          </p:cNvSpPr>
          <p:nvPr/>
        </p:nvSpPr>
        <p:spPr>
          <a:xfrm>
            <a:off x="3964055" y="231389"/>
            <a:ext cx="7896349" cy="710964"/>
          </a:xfrm>
          <a:prstGeom prst="rect">
            <a:avLst/>
          </a:prstGeom>
        </p:spPr>
        <p:txBody>
          <a:bodyPr vert="horz"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API’s &amp; Tasks</a:t>
            </a:r>
          </a:p>
        </p:txBody>
      </p:sp>
      <p:pic>
        <p:nvPicPr>
          <p:cNvPr id="26" name="Picture 25">
            <a:extLst>
              <a:ext uri="{FF2B5EF4-FFF2-40B4-BE49-F238E27FC236}">
                <a16:creationId xmlns:a16="http://schemas.microsoft.com/office/drawing/2014/main" id="{30E79FAB-4DEE-4D2F-B6E8-CB862662E0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569" y="260268"/>
            <a:ext cx="396477" cy="40734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3704D7C-1210-470C-B773-F388DDF4C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46" y="5499100"/>
            <a:ext cx="609600" cy="609600"/>
          </a:xfrm>
          <a:prstGeom prst="rect">
            <a:avLst/>
          </a:prstGeom>
        </p:spPr>
      </p:pic>
      <p:sp>
        <p:nvSpPr>
          <p:cNvPr id="11" name="Title 1">
            <a:extLst>
              <a:ext uri="{FF2B5EF4-FFF2-40B4-BE49-F238E27FC236}">
                <a16:creationId xmlns:a16="http://schemas.microsoft.com/office/drawing/2014/main" id="{32836DB0-71A5-4645-A9FC-2A9E2634B0C3}"/>
              </a:ext>
            </a:extLst>
          </p:cNvPr>
          <p:cNvSpPr txBox="1">
            <a:spLocks/>
          </p:cNvSpPr>
          <p:nvPr/>
        </p:nvSpPr>
        <p:spPr>
          <a:xfrm>
            <a:off x="148485" y="5521346"/>
            <a:ext cx="3617065" cy="710964"/>
          </a:xfrm>
          <a:prstGeom prst="rect">
            <a:avLst/>
          </a:prstGeom>
        </p:spPr>
        <p:txBody>
          <a:bodyPr vert="horz" wrap="square" lIns="155448" tIns="0"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err="1"/>
              <a:t>iMacros</a:t>
            </a:r>
            <a:endParaRPr lang="en-US" dirty="0"/>
          </a:p>
        </p:txBody>
      </p:sp>
      <p:pic>
        <p:nvPicPr>
          <p:cNvPr id="12" name="Picture 11">
            <a:extLst>
              <a:ext uri="{FF2B5EF4-FFF2-40B4-BE49-F238E27FC236}">
                <a16:creationId xmlns:a16="http://schemas.microsoft.com/office/drawing/2014/main" id="{B19097BD-16F2-430F-80F8-303C41D2AEE2}"/>
              </a:ext>
            </a:extLst>
          </p:cNvPr>
          <p:cNvPicPr>
            <a:picLocks noChangeAspect="1"/>
          </p:cNvPicPr>
          <p:nvPr/>
        </p:nvPicPr>
        <p:blipFill>
          <a:blip r:embed="rId4"/>
          <a:stretch>
            <a:fillRect/>
          </a:stretch>
        </p:blipFill>
        <p:spPr>
          <a:xfrm>
            <a:off x="3991429" y="942353"/>
            <a:ext cx="7460578" cy="5537200"/>
          </a:xfrm>
          <a:prstGeom prst="rect">
            <a:avLst/>
          </a:prstGeom>
        </p:spPr>
      </p:pic>
      <p:sp>
        <p:nvSpPr>
          <p:cNvPr id="13" name="Rectangle 12">
            <a:extLst>
              <a:ext uri="{FF2B5EF4-FFF2-40B4-BE49-F238E27FC236}">
                <a16:creationId xmlns:a16="http://schemas.microsoft.com/office/drawing/2014/main" id="{EE7D4AEB-5573-4D7D-A98B-F99CF41383A9}"/>
              </a:ext>
            </a:extLst>
          </p:cNvPr>
          <p:cNvSpPr/>
          <p:nvPr/>
        </p:nvSpPr>
        <p:spPr>
          <a:xfrm>
            <a:off x="126363" y="2741457"/>
            <a:ext cx="3865066" cy="2308324"/>
          </a:xfrm>
          <a:prstGeom prst="rect">
            <a:avLst/>
          </a:prstGeom>
        </p:spPr>
        <p:txBody>
          <a:bodyPr wrap="square">
            <a:spAutoFit/>
          </a:bodyPr>
          <a:lstStyle/>
          <a:p>
            <a:pPr marL="342900" indent="-342900">
              <a:buFont typeface="Arial" panose="020B0604020202020204" pitchFamily="34" charset="0"/>
              <a:buChar char="•"/>
            </a:pPr>
            <a:r>
              <a:rPr lang="en-US" sz="2400" dirty="0"/>
              <a:t>GREAT for REST/Automation testing </a:t>
            </a:r>
          </a:p>
          <a:p>
            <a:pPr marL="342900" indent="-342900">
              <a:buFont typeface="Arial" panose="020B0604020202020204" pitchFamily="34" charset="0"/>
              <a:buChar char="•"/>
            </a:pPr>
            <a:r>
              <a:rPr lang="en-US" sz="2400" dirty="0"/>
              <a:t>Great for Repetitive Tasks</a:t>
            </a:r>
          </a:p>
          <a:p>
            <a:pPr marL="342900" indent="-342900">
              <a:buFont typeface="Arial" panose="020B0604020202020204" pitchFamily="34" charset="0"/>
              <a:buChar char="•"/>
            </a:pPr>
            <a:r>
              <a:rPr lang="en-US" sz="2400" dirty="0"/>
              <a:t>Great for Testing APIs</a:t>
            </a:r>
          </a:p>
        </p:txBody>
      </p:sp>
    </p:spTree>
    <p:extLst>
      <p:ext uri="{BB962C8B-B14F-4D97-AF65-F5344CB8AC3E}">
        <p14:creationId xmlns:p14="http://schemas.microsoft.com/office/powerpoint/2010/main" val="41226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5411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75400" y="1173715"/>
            <a:ext cx="5570966" cy="1669143"/>
          </a:xfrm>
          <a:prstGeom prst="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r>
              <a:rPr lang="en-US" sz="3600" spc="-50" dirty="0">
                <a:gradFill>
                  <a:gsLst>
                    <a:gs pos="0">
                      <a:schemeClr val="tx1"/>
                    </a:gs>
                    <a:gs pos="100000">
                      <a:schemeClr val="tx1"/>
                    </a:gs>
                  </a:gsLst>
                  <a:lin ang="5400000" scaled="1"/>
                </a:gradFill>
              </a:rPr>
              <a:t>Some days feeling like this, just goes with the job … </a:t>
            </a:r>
          </a:p>
        </p:txBody>
      </p:sp>
      <p:sp>
        <p:nvSpPr>
          <p:cNvPr id="8" name="Rectangle 7"/>
          <p:cNvSpPr/>
          <p:nvPr/>
        </p:nvSpPr>
        <p:spPr>
          <a:xfrm>
            <a:off x="6691505" y="3194050"/>
            <a:ext cx="5089761" cy="2959100"/>
          </a:xfrm>
          <a:prstGeom prst="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r>
              <a:rPr lang="en-US" sz="2400" spc="-20" dirty="0">
                <a:gradFill>
                  <a:gsLst>
                    <a:gs pos="0">
                      <a:schemeClr val="tx1"/>
                    </a:gs>
                    <a:gs pos="100000">
                      <a:schemeClr val="tx1"/>
                    </a:gs>
                  </a:gsLst>
                  <a:lin ang="5400000" scaled="1"/>
                </a:gradFill>
              </a:rPr>
              <a:t>Today’s objectives:</a:t>
            </a:r>
          </a:p>
          <a:p>
            <a:pPr marL="342900" indent="-342900">
              <a:buFont typeface="Arial" panose="020B0604020202020204" pitchFamily="34" charset="0"/>
              <a:buChar char="•"/>
            </a:pPr>
            <a:r>
              <a:rPr lang="en-US" sz="2400" spc="-20" dirty="0">
                <a:gradFill>
                  <a:gsLst>
                    <a:gs pos="0">
                      <a:schemeClr val="tx1"/>
                    </a:gs>
                    <a:gs pos="100000">
                      <a:schemeClr val="tx1"/>
                    </a:gs>
                  </a:gsLst>
                  <a:lin ang="5400000" scaled="1"/>
                </a:gradFill>
              </a:rPr>
              <a:t>Provide you tools &amp; knowledge</a:t>
            </a:r>
          </a:p>
          <a:p>
            <a:pPr marL="342900" indent="-342900">
              <a:buFont typeface="Arial" panose="020B0604020202020204" pitchFamily="34" charset="0"/>
              <a:buChar char="•"/>
            </a:pPr>
            <a:r>
              <a:rPr lang="en-US" sz="2400" spc="-20" dirty="0">
                <a:gradFill>
                  <a:gsLst>
                    <a:gs pos="0">
                      <a:schemeClr val="tx1"/>
                    </a:gs>
                    <a:gs pos="100000">
                      <a:schemeClr val="tx1"/>
                    </a:gs>
                  </a:gsLst>
                  <a:lin ang="5400000" scaled="1"/>
                </a:gradFill>
              </a:rPr>
              <a:t>Speed diagnosis &amp; resolution</a:t>
            </a:r>
          </a:p>
          <a:p>
            <a:pPr marL="342900" indent="-342900">
              <a:buFont typeface="Arial" panose="020B0604020202020204" pitchFamily="34" charset="0"/>
              <a:buChar char="•"/>
            </a:pPr>
            <a:r>
              <a:rPr lang="en-US" sz="2400" spc="-20" dirty="0">
                <a:gradFill>
                  <a:gsLst>
                    <a:gs pos="0">
                      <a:schemeClr val="tx1"/>
                    </a:gs>
                    <a:gs pos="100000">
                      <a:schemeClr val="tx1"/>
                    </a:gs>
                  </a:gsLst>
                  <a:lin ang="5400000" scaled="1"/>
                </a:gradFill>
              </a:rPr>
              <a:t>Increase your visibility into applications/services</a:t>
            </a:r>
          </a:p>
          <a:p>
            <a:pPr marL="342900" indent="-342900">
              <a:buFont typeface="Arial" panose="020B0604020202020204" pitchFamily="34" charset="0"/>
              <a:buChar char="•"/>
            </a:pPr>
            <a:r>
              <a:rPr lang="en-US" sz="2400" spc="-20" dirty="0">
                <a:gradFill>
                  <a:gsLst>
                    <a:gs pos="0">
                      <a:schemeClr val="tx1"/>
                    </a:gs>
                    <a:gs pos="100000">
                      <a:schemeClr val="tx1"/>
                    </a:gs>
                  </a:gsLst>
                  <a:lin ang="5400000" scaled="1"/>
                </a:gradFill>
              </a:rPr>
              <a:t>Enhance and improve the security of your applications</a:t>
            </a:r>
          </a:p>
          <a:p>
            <a:pPr marL="342900" indent="-342900">
              <a:buFont typeface="Arial" panose="020B0604020202020204" pitchFamily="34" charset="0"/>
              <a:buChar char="•"/>
            </a:pPr>
            <a:r>
              <a:rPr lang="en-US" sz="2400" spc="-20" dirty="0">
                <a:gradFill>
                  <a:gsLst>
                    <a:gs pos="0">
                      <a:schemeClr val="tx1"/>
                    </a:gs>
                    <a:gs pos="100000">
                      <a:schemeClr val="tx1"/>
                    </a:gs>
                  </a:gsLst>
                  <a:lin ang="5400000" scaled="1"/>
                </a:gradFill>
              </a:rPr>
              <a:t>Shorten your time on the rope</a:t>
            </a:r>
          </a:p>
        </p:txBody>
      </p:sp>
      <p:sp>
        <p:nvSpPr>
          <p:cNvPr id="4" name="Footer Placeholder 3"/>
          <p:cNvSpPr>
            <a:spLocks noGrp="1"/>
          </p:cNvSpPr>
          <p:nvPr>
            <p:ph type="ftr" sz="quarter" idx="3"/>
          </p:nvPr>
        </p:nvSpPr>
        <p:spPr/>
        <p:txBody>
          <a:bodyPr/>
          <a:lstStyle/>
          <a:p>
            <a:r>
              <a:rPr lang="en-US" dirty="0"/>
              <a:t>© F5 Networks</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172200" cy="6858000"/>
          </a:xfrm>
          <a:prstGeom prst="rect">
            <a:avLst/>
          </a:prstGeom>
        </p:spPr>
      </p:pic>
      <p:sp>
        <p:nvSpPr>
          <p:cNvPr id="2" name="Slide Number Placeholder 1">
            <a:extLst>
              <a:ext uri="{FF2B5EF4-FFF2-40B4-BE49-F238E27FC236}">
                <a16:creationId xmlns:a16="http://schemas.microsoft.com/office/drawing/2014/main" id="{710E1C93-3DC3-4550-88C3-630A520D7169}"/>
              </a:ext>
            </a:extLst>
          </p:cNvPr>
          <p:cNvSpPr>
            <a:spLocks noGrp="1"/>
          </p:cNvSpPr>
          <p:nvPr>
            <p:ph type="sldNum" sz="quarter" idx="4"/>
          </p:nvPr>
        </p:nvSpPr>
        <p:spPr/>
        <p:txBody>
          <a:bodyPr/>
          <a:lstStyle/>
          <a:p>
            <a:fld id="{49DF86D6-4B9D-4B83-AF23-D696D3CD110A}" type="slidenum">
              <a:rPr lang="en-US" smtClean="0"/>
              <a:pPr/>
              <a:t>5</a:t>
            </a:fld>
            <a:endParaRPr lang="en-US" dirty="0"/>
          </a:p>
        </p:txBody>
      </p:sp>
    </p:spTree>
    <p:extLst>
      <p:ext uri="{BB962C8B-B14F-4D97-AF65-F5344CB8AC3E}">
        <p14:creationId xmlns:p14="http://schemas.microsoft.com/office/powerpoint/2010/main" val="10017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75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81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12" name="TextBox 11">
            <a:extLst>
              <a:ext uri="{FF2B5EF4-FFF2-40B4-BE49-F238E27FC236}">
                <a16:creationId xmlns:a16="http://schemas.microsoft.com/office/drawing/2014/main" id="{76784634-7041-4D9A-BA01-E41F1239AF12}"/>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1D4E4FF-A95C-479D-85DE-D6241FD935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3" name="Footer Placeholder 2">
            <a:extLst>
              <a:ext uri="{FF2B5EF4-FFF2-40B4-BE49-F238E27FC236}">
                <a16:creationId xmlns:a16="http://schemas.microsoft.com/office/drawing/2014/main" id="{2617D41F-9EAE-4F54-872A-01CD9E4E222D}"/>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124013BC-F904-4405-A71C-5503DDAD91C3}"/>
              </a:ext>
            </a:extLst>
          </p:cNvPr>
          <p:cNvSpPr>
            <a:spLocks noGrp="1"/>
          </p:cNvSpPr>
          <p:nvPr>
            <p:ph type="sldNum" sz="quarter" idx="4"/>
          </p:nvPr>
        </p:nvSpPr>
        <p:spPr/>
        <p:txBody>
          <a:bodyPr/>
          <a:lstStyle/>
          <a:p>
            <a:fld id="{49DF86D6-4B9D-4B83-AF23-D696D3CD110A}" type="slidenum">
              <a:rPr lang="en-US" smtClean="0"/>
              <a:pPr/>
              <a:t>6</a:t>
            </a:fld>
            <a:endParaRPr lang="en-US" dirty="0"/>
          </a:p>
        </p:txBody>
      </p:sp>
      <p:sp>
        <p:nvSpPr>
          <p:cNvPr id="17" name="Rectangle 16">
            <a:extLst>
              <a:ext uri="{FF2B5EF4-FFF2-40B4-BE49-F238E27FC236}">
                <a16:creationId xmlns:a16="http://schemas.microsoft.com/office/drawing/2014/main" id="{CDB2C854-6626-4243-9575-077F59F2BD83}"/>
              </a:ext>
            </a:extLst>
          </p:cNvPr>
          <p:cNvSpPr/>
          <p:nvPr/>
        </p:nvSpPr>
        <p:spPr>
          <a:xfrm>
            <a:off x="250255" y="1381131"/>
            <a:ext cx="4244807" cy="3108543"/>
          </a:xfrm>
          <a:prstGeom prst="rect">
            <a:avLst/>
          </a:prstGeom>
        </p:spPr>
        <p:txBody>
          <a:bodyPr wrap="square">
            <a:spAutoFit/>
          </a:bodyPr>
          <a:lstStyle/>
          <a:p>
            <a:r>
              <a:rPr lang="en-US" sz="2800" b="1" dirty="0" err="1"/>
              <a:t>tcpdump</a:t>
            </a:r>
            <a:r>
              <a:rPr lang="en-US" sz="2800" dirty="0"/>
              <a:t> is a common </a:t>
            </a:r>
            <a:r>
              <a:rPr lang="en-US" sz="2800" dirty="0">
                <a:hlinkClick r:id="rId4" tooltip="Packet analyzer"/>
              </a:rPr>
              <a:t>packet analyzer</a:t>
            </a:r>
            <a:r>
              <a:rPr lang="en-US" sz="2800" dirty="0"/>
              <a:t> that runs under the </a:t>
            </a:r>
            <a:r>
              <a:rPr lang="en-US" sz="2800" dirty="0">
                <a:hlinkClick r:id="rId5" tooltip="Command line"/>
              </a:rPr>
              <a:t>command line</a:t>
            </a:r>
            <a:r>
              <a:rPr lang="en-US" sz="2800" dirty="0"/>
              <a:t>. It allows the user to display </a:t>
            </a:r>
            <a:r>
              <a:rPr lang="en-US" sz="2800" dirty="0">
                <a:hlinkClick r:id="rId6" tooltip="TCP/IP"/>
              </a:rPr>
              <a:t>TCP/IP</a:t>
            </a:r>
            <a:r>
              <a:rPr lang="en-US" sz="2800" dirty="0"/>
              <a:t> and other packets being transmitted or received over a </a:t>
            </a:r>
            <a:r>
              <a:rPr lang="en-US" sz="2800" dirty="0">
                <a:hlinkClick r:id="rId7" tooltip="Computer network"/>
              </a:rPr>
              <a:t>network</a:t>
            </a:r>
            <a:endParaRPr lang="en-US" sz="2800" dirty="0"/>
          </a:p>
        </p:txBody>
      </p:sp>
      <p:sp>
        <p:nvSpPr>
          <p:cNvPr id="18" name="Title 1">
            <a:extLst>
              <a:ext uri="{FF2B5EF4-FFF2-40B4-BE49-F238E27FC236}">
                <a16:creationId xmlns:a16="http://schemas.microsoft.com/office/drawing/2014/main" id="{E4DD4485-D759-4084-98D4-C94F1F9B2138}"/>
              </a:ext>
            </a:extLst>
          </p:cNvPr>
          <p:cNvSpPr txBox="1">
            <a:spLocks/>
          </p:cNvSpPr>
          <p:nvPr/>
        </p:nvSpPr>
        <p:spPr>
          <a:xfrm>
            <a:off x="3964055" y="231389"/>
            <a:ext cx="7896349" cy="710964"/>
          </a:xfrm>
          <a:prstGeom prst="rect">
            <a:avLst/>
          </a:prstGeom>
        </p:spPr>
        <p:txBody>
          <a:bodyPr tIns="0"/>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Introduction</a:t>
            </a:r>
          </a:p>
        </p:txBody>
      </p:sp>
      <p:pic>
        <p:nvPicPr>
          <p:cNvPr id="2" name="Picture 1">
            <a:extLst>
              <a:ext uri="{FF2B5EF4-FFF2-40B4-BE49-F238E27FC236}">
                <a16:creationId xmlns:a16="http://schemas.microsoft.com/office/drawing/2014/main" id="{D3910D21-6633-49DE-BF99-3659C06B999B}"/>
              </a:ext>
            </a:extLst>
          </p:cNvPr>
          <p:cNvPicPr>
            <a:picLocks noChangeAspect="1"/>
          </p:cNvPicPr>
          <p:nvPr/>
        </p:nvPicPr>
        <p:blipFill>
          <a:blip r:embed="rId8"/>
          <a:stretch>
            <a:fillRect/>
          </a:stretch>
        </p:blipFill>
        <p:spPr>
          <a:xfrm>
            <a:off x="4715049" y="1552354"/>
            <a:ext cx="7144538" cy="3912201"/>
          </a:xfrm>
          <a:prstGeom prst="rect">
            <a:avLst/>
          </a:prstGeom>
        </p:spPr>
      </p:pic>
    </p:spTree>
    <p:extLst>
      <p:ext uri="{BB962C8B-B14F-4D97-AF65-F5344CB8AC3E}">
        <p14:creationId xmlns:p14="http://schemas.microsoft.com/office/powerpoint/2010/main" val="90316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4055" y="231389"/>
            <a:ext cx="7896349" cy="710964"/>
          </a:xfrm>
        </p:spPr>
        <p:txBody>
          <a:bodyPr tIns="0"/>
          <a:lstStyle/>
          <a:p>
            <a:pPr algn="ctr"/>
            <a:r>
              <a:rPr lang="en-US" dirty="0"/>
              <a:t>What can </a:t>
            </a:r>
            <a:r>
              <a:rPr lang="en-US" dirty="0" err="1"/>
              <a:t>TCPdump</a:t>
            </a:r>
            <a:r>
              <a:rPr lang="en-US" dirty="0"/>
              <a:t> tell us ???</a:t>
            </a:r>
          </a:p>
        </p:txBody>
      </p:sp>
      <p:sp>
        <p:nvSpPr>
          <p:cNvPr id="3" name="Rectangle 2"/>
          <p:cNvSpPr/>
          <p:nvPr/>
        </p:nvSpPr>
        <p:spPr>
          <a:xfrm>
            <a:off x="484630" y="1100911"/>
            <a:ext cx="11222739" cy="4616648"/>
          </a:xfrm>
          <a:prstGeom prst="rect">
            <a:avLst/>
          </a:prstGeom>
          <a:noFill/>
        </p:spPr>
        <p:txBody>
          <a:bodyPr wrap="square">
            <a:spAutoFit/>
          </a:bodyPr>
          <a:lstStyle/>
          <a:p>
            <a:r>
              <a:rPr lang="en-US" sz="1400" dirty="0"/>
              <a:t>21:28:48.565492 IP 10.128.10.1.137 &gt; 10.128.10.255.137: NBT UDP PACKET(137): QUERY; REQUEST; BROADCAST in slot1/tmm0 </a:t>
            </a:r>
            <a:r>
              <a:rPr lang="en-US" sz="1400" dirty="0" err="1"/>
              <a:t>lis</a:t>
            </a:r>
            <a:r>
              <a:rPr lang="en-US" sz="1400" dirty="0"/>
              <a:t>=</a:t>
            </a:r>
          </a:p>
          <a:p>
            <a:r>
              <a:rPr lang="en-US" sz="1400" dirty="0"/>
              <a:t>21:28:48.808374 IP 10.128.20.241.47597 &gt; 10.128.20.17.80: S 1774880053:1774880053(0) win 14600 &lt;</a:t>
            </a:r>
            <a:r>
              <a:rPr lang="en-US" sz="1400" dirty="0" err="1"/>
              <a:t>mss</a:t>
            </a:r>
            <a:r>
              <a:rPr lang="en-US" sz="1400" dirty="0"/>
              <a:t> 1460,sackOK,timestamp 14962386 0,nop,wscale 7&gt; out slot1/tmm1 </a:t>
            </a:r>
            <a:r>
              <a:rPr lang="en-US" sz="1400" dirty="0" err="1"/>
              <a:t>lis</a:t>
            </a:r>
            <a:r>
              <a:rPr lang="en-US" sz="1400" dirty="0"/>
              <a:t>=</a:t>
            </a:r>
          </a:p>
          <a:p>
            <a:r>
              <a:rPr lang="en-US" sz="1400" dirty="0"/>
              <a:t>21:28:48.810025 IP 10.128.20.17.80 &gt; 10.128.20.241.47597: S 3738641472:3738641472(0) </a:t>
            </a:r>
            <a:r>
              <a:rPr lang="en-US" sz="1400" dirty="0" err="1"/>
              <a:t>ack</a:t>
            </a:r>
            <a:r>
              <a:rPr lang="en-US" sz="1400" dirty="0"/>
              <a:t> 1774880054 win 14480 &lt;</a:t>
            </a:r>
            <a:r>
              <a:rPr lang="en-US" sz="1400" dirty="0" err="1"/>
              <a:t>mss</a:t>
            </a:r>
            <a:r>
              <a:rPr lang="en-US" sz="1400" dirty="0"/>
              <a:t> 1460,sackOK,timestamp 113402217 14962386,nop,wscale 7&gt; in slot1/tmm1 </a:t>
            </a:r>
            <a:r>
              <a:rPr lang="en-US" sz="1400" dirty="0" err="1"/>
              <a:t>lis</a:t>
            </a:r>
            <a:r>
              <a:rPr lang="en-US" sz="1400" dirty="0"/>
              <a:t>=</a:t>
            </a:r>
          </a:p>
          <a:p>
            <a:r>
              <a:rPr lang="en-US" sz="1400" dirty="0"/>
              <a:t>21:28:48.812804 IP 10.128.20.241.47597 &gt; 10.128.20.17.80: . </a:t>
            </a:r>
            <a:r>
              <a:rPr lang="en-US" sz="1400" dirty="0" err="1"/>
              <a:t>ack</a:t>
            </a:r>
            <a:r>
              <a:rPr lang="en-US" sz="1400" dirty="0"/>
              <a:t> 1 win 115 &lt;</a:t>
            </a:r>
            <a:r>
              <a:rPr lang="en-US" sz="1400" dirty="0" err="1"/>
              <a:t>nop,nop,timestamp</a:t>
            </a:r>
            <a:r>
              <a:rPr lang="en-US" sz="1400" dirty="0"/>
              <a:t> 14962389 113402217&gt; out slot1/tmm1 </a:t>
            </a:r>
            <a:r>
              <a:rPr lang="en-US" sz="1400" dirty="0" err="1"/>
              <a:t>lis</a:t>
            </a:r>
            <a:r>
              <a:rPr lang="en-US" sz="1400" dirty="0"/>
              <a:t>=</a:t>
            </a:r>
          </a:p>
          <a:p>
            <a:r>
              <a:rPr lang="en-US" sz="1400" dirty="0"/>
              <a:t>21:28:48.812831 IP 10.128.20.241.47597 &gt; 10.128.20.17.80: P 1:19(18) </a:t>
            </a:r>
            <a:r>
              <a:rPr lang="en-US" sz="1400" dirty="0" err="1"/>
              <a:t>ack</a:t>
            </a:r>
            <a:r>
              <a:rPr lang="en-US" sz="1400" dirty="0"/>
              <a:t> 1 win 115 &lt;</a:t>
            </a:r>
            <a:r>
              <a:rPr lang="en-US" sz="1400" dirty="0" err="1"/>
              <a:t>nop,nop,timestamp</a:t>
            </a:r>
            <a:r>
              <a:rPr lang="en-US" sz="1400" dirty="0"/>
              <a:t> 14962389 113402217&gt; out slot1/tmm1 </a:t>
            </a:r>
            <a:r>
              <a:rPr lang="en-US" sz="1400" dirty="0" err="1"/>
              <a:t>lis</a:t>
            </a:r>
            <a:r>
              <a:rPr lang="en-US" sz="1400" dirty="0"/>
              <a:t>=</a:t>
            </a:r>
          </a:p>
          <a:p>
            <a:r>
              <a:rPr lang="en-US" sz="1400" dirty="0"/>
              <a:t>21:28:48.814551 IP 10.128.20.17.80 &gt; 10.128.20.241.47597: . </a:t>
            </a:r>
            <a:r>
              <a:rPr lang="en-US" sz="1400" dirty="0" err="1"/>
              <a:t>ack</a:t>
            </a:r>
            <a:r>
              <a:rPr lang="en-US" sz="1400" dirty="0"/>
              <a:t> 19 win 114 &lt;</a:t>
            </a:r>
            <a:r>
              <a:rPr lang="en-US" sz="1400" dirty="0" err="1"/>
              <a:t>nop,nop,timestamp</a:t>
            </a:r>
            <a:r>
              <a:rPr lang="en-US" sz="1400" dirty="0"/>
              <a:t> 113402218 14962389&gt; in slot1/tmm1 </a:t>
            </a:r>
            <a:r>
              <a:rPr lang="en-US" sz="1400" dirty="0" err="1"/>
              <a:t>lis</a:t>
            </a:r>
            <a:r>
              <a:rPr lang="en-US" sz="1400" dirty="0"/>
              <a:t>=</a:t>
            </a:r>
          </a:p>
          <a:p>
            <a:r>
              <a:rPr lang="en-US" sz="1400" dirty="0"/>
              <a:t>21:28:48.817797 IP 10.128.20.17.80 &gt; 10.128.20.241.47597: P 1:1225(1224) </a:t>
            </a:r>
            <a:r>
              <a:rPr lang="en-US" sz="1400" dirty="0" err="1"/>
              <a:t>ack</a:t>
            </a:r>
            <a:r>
              <a:rPr lang="en-US" sz="1400" dirty="0"/>
              <a:t> 19 win 114 &lt;</a:t>
            </a:r>
            <a:r>
              <a:rPr lang="en-US" sz="1400" dirty="0" err="1"/>
              <a:t>nop,nop,timestamp</a:t>
            </a:r>
            <a:r>
              <a:rPr lang="en-US" sz="1400" dirty="0"/>
              <a:t> 113402218 14962389&gt; in slot1/tmm1 </a:t>
            </a:r>
            <a:r>
              <a:rPr lang="en-US" sz="1400" dirty="0" err="1"/>
              <a:t>lis</a:t>
            </a:r>
            <a:r>
              <a:rPr lang="en-US" sz="1400" dirty="0"/>
              <a:t>=</a:t>
            </a:r>
          </a:p>
          <a:p>
            <a:r>
              <a:rPr lang="en-US" sz="1400" dirty="0"/>
              <a:t>21:28:48.817799 IP 10.128.20.17.80 &gt; 10.128.20.241.47597: F 1225:1225(0) </a:t>
            </a:r>
            <a:r>
              <a:rPr lang="en-US" sz="1400" dirty="0" err="1"/>
              <a:t>ack</a:t>
            </a:r>
            <a:r>
              <a:rPr lang="en-US" sz="1400" dirty="0"/>
              <a:t> 19 win 114 &lt;</a:t>
            </a:r>
            <a:r>
              <a:rPr lang="en-US" sz="1400" dirty="0" err="1"/>
              <a:t>nop,nop,timestamp</a:t>
            </a:r>
            <a:r>
              <a:rPr lang="en-US" sz="1400" dirty="0"/>
              <a:t> 113402218 14962389&gt; in slot1/tmm1 </a:t>
            </a:r>
            <a:r>
              <a:rPr lang="en-US" sz="1400" dirty="0" err="1"/>
              <a:t>lis</a:t>
            </a:r>
            <a:r>
              <a:rPr lang="en-US" sz="1400" dirty="0"/>
              <a:t>=</a:t>
            </a:r>
          </a:p>
          <a:p>
            <a:r>
              <a:rPr lang="en-US" sz="1400" dirty="0"/>
              <a:t>21:28:48.820345 IP 10.128.20.241.47597 &gt; 10.128.20.17.80: . </a:t>
            </a:r>
            <a:r>
              <a:rPr lang="en-US" sz="1400" dirty="0" err="1"/>
              <a:t>ack</a:t>
            </a:r>
            <a:r>
              <a:rPr lang="en-US" sz="1400" dirty="0"/>
              <a:t> 1225 win 134 &lt;</a:t>
            </a:r>
            <a:r>
              <a:rPr lang="en-US" sz="1400" dirty="0" err="1"/>
              <a:t>nop,nop,timestamp</a:t>
            </a:r>
            <a:r>
              <a:rPr lang="en-US" sz="1400" dirty="0"/>
              <a:t> 14962397 113402218&gt; out slot1/tmm1 </a:t>
            </a:r>
            <a:r>
              <a:rPr lang="en-US" sz="1400" dirty="0" err="1"/>
              <a:t>lis</a:t>
            </a:r>
            <a:r>
              <a:rPr lang="en-US" sz="1400" dirty="0"/>
              <a:t>=</a:t>
            </a:r>
          </a:p>
          <a:p>
            <a:r>
              <a:rPr lang="en-US" sz="1400" dirty="0"/>
              <a:t>21:28:48.820347 IP 10.128.20.241.47597 &gt; 10.128.20.17.80: F 19:19(0) </a:t>
            </a:r>
            <a:r>
              <a:rPr lang="en-US" sz="1400" dirty="0" err="1"/>
              <a:t>ack</a:t>
            </a:r>
            <a:r>
              <a:rPr lang="en-US" sz="1400" dirty="0"/>
              <a:t> 1226 win 134 &lt;</a:t>
            </a:r>
            <a:r>
              <a:rPr lang="en-US" sz="1400" dirty="0" err="1"/>
              <a:t>nop,nop,timestamp</a:t>
            </a:r>
            <a:r>
              <a:rPr lang="en-US" sz="1400" dirty="0"/>
              <a:t> 14962397 113402218&gt; out slot1/tmm1 </a:t>
            </a:r>
            <a:r>
              <a:rPr lang="en-US" sz="1400" dirty="0" err="1"/>
              <a:t>lis</a:t>
            </a:r>
            <a:r>
              <a:rPr lang="en-US" sz="1400" dirty="0"/>
              <a:t>=</a:t>
            </a:r>
          </a:p>
          <a:p>
            <a:r>
              <a:rPr lang="en-US" sz="1400" dirty="0"/>
              <a:t>21:28:48.822016 IP 10.128.20.17.80 &gt; 10.128.20.241.47597: . ack 20 win 114 &lt;</a:t>
            </a:r>
            <a:r>
              <a:rPr lang="en-US" sz="1400" dirty="0" err="1"/>
              <a:t>nop,nop,timestamp</a:t>
            </a:r>
            <a:r>
              <a:rPr lang="en-US" sz="1400" dirty="0"/>
              <a:t> 113402220 14962397&gt; in slot1/tmm1 </a:t>
            </a:r>
            <a:r>
              <a:rPr lang="en-US" sz="1400" dirty="0" err="1"/>
              <a:t>lis</a:t>
            </a:r>
            <a:r>
              <a:rPr lang="en-US" sz="1400" dirty="0"/>
              <a:t>=</a:t>
            </a:r>
          </a:p>
        </p:txBody>
      </p:sp>
      <p:sp>
        <p:nvSpPr>
          <p:cNvPr id="5" name="Oval 4"/>
          <p:cNvSpPr/>
          <p:nvPr/>
        </p:nvSpPr>
        <p:spPr>
          <a:xfrm>
            <a:off x="3990850" y="1284068"/>
            <a:ext cx="1112520" cy="363188"/>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6" name="Oval 5"/>
          <p:cNvSpPr/>
          <p:nvPr/>
        </p:nvSpPr>
        <p:spPr>
          <a:xfrm>
            <a:off x="5096764" y="1335691"/>
            <a:ext cx="279400" cy="274320"/>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7" name="Oval 6"/>
          <p:cNvSpPr/>
          <p:nvPr/>
        </p:nvSpPr>
        <p:spPr>
          <a:xfrm>
            <a:off x="2094586" y="1281496"/>
            <a:ext cx="1244600" cy="365760"/>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8" name="Oval 7"/>
          <p:cNvSpPr/>
          <p:nvPr/>
        </p:nvSpPr>
        <p:spPr>
          <a:xfrm>
            <a:off x="3296877" y="1322843"/>
            <a:ext cx="604520" cy="274320"/>
          </a:xfrm>
          <a:prstGeom prst="ellipse">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9" name="Rounded Rectangle 8"/>
          <p:cNvSpPr/>
          <p:nvPr/>
        </p:nvSpPr>
        <p:spPr>
          <a:xfrm>
            <a:off x="2161222" y="2649990"/>
            <a:ext cx="3234088" cy="211756"/>
          </a:xfrm>
          <a:prstGeom prst="roundRect">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0" name="Rounded Rectangle 9"/>
          <p:cNvSpPr/>
          <p:nvPr/>
        </p:nvSpPr>
        <p:spPr>
          <a:xfrm>
            <a:off x="2128636" y="3078055"/>
            <a:ext cx="3234088" cy="211756"/>
          </a:xfrm>
          <a:prstGeom prst="roundRect">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12" name="Rounded Rectangle 11"/>
          <p:cNvSpPr/>
          <p:nvPr/>
        </p:nvSpPr>
        <p:spPr>
          <a:xfrm>
            <a:off x="5376164" y="3908263"/>
            <a:ext cx="6201474" cy="264769"/>
          </a:xfrm>
          <a:prstGeom prst="roundRect">
            <a:avLst/>
          </a:prstGeom>
          <a:noFill/>
          <a:ln w="28575">
            <a:solidFill>
              <a:srgbClr val="FF0000"/>
            </a:solidFill>
          </a:ln>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cxnSp>
        <p:nvCxnSpPr>
          <p:cNvPr id="14" name="Straight Arrow Connector 13"/>
          <p:cNvCxnSpPr>
            <a:cxnSpLocks/>
          </p:cNvCxnSpPr>
          <p:nvPr/>
        </p:nvCxnSpPr>
        <p:spPr>
          <a:xfrm flipV="1">
            <a:off x="1961108" y="1628507"/>
            <a:ext cx="509928" cy="230505"/>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cxnSpLocks/>
          </p:cNvCxnSpPr>
          <p:nvPr/>
        </p:nvCxnSpPr>
        <p:spPr>
          <a:xfrm flipV="1">
            <a:off x="2005574" y="1628506"/>
            <a:ext cx="1192286" cy="245374"/>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a:cxnSpLocks/>
          </p:cNvCxnSpPr>
          <p:nvPr/>
        </p:nvCxnSpPr>
        <p:spPr>
          <a:xfrm flipH="1" flipV="1">
            <a:off x="4599765" y="1660555"/>
            <a:ext cx="2075355" cy="446798"/>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a:cxnSpLocks/>
            <a:endCxn id="6" idx="4"/>
          </p:cNvCxnSpPr>
          <p:nvPr/>
        </p:nvCxnSpPr>
        <p:spPr>
          <a:xfrm flipH="1" flipV="1">
            <a:off x="5236464" y="1610011"/>
            <a:ext cx="1438656" cy="527738"/>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a:cxnSpLocks/>
          </p:cNvCxnSpPr>
          <p:nvPr/>
        </p:nvCxnSpPr>
        <p:spPr>
          <a:xfrm flipV="1">
            <a:off x="2087880" y="2861746"/>
            <a:ext cx="911490" cy="1565678"/>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a:cxnSpLocks/>
            <a:endCxn id="10" idx="2"/>
          </p:cNvCxnSpPr>
          <p:nvPr/>
        </p:nvCxnSpPr>
        <p:spPr>
          <a:xfrm flipV="1">
            <a:off x="2161222" y="3289811"/>
            <a:ext cx="1584458" cy="1104302"/>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cxnSpLocks/>
          </p:cNvCxnSpPr>
          <p:nvPr/>
        </p:nvCxnSpPr>
        <p:spPr>
          <a:xfrm flipV="1">
            <a:off x="6963410" y="4173032"/>
            <a:ext cx="1187740" cy="465164"/>
          </a:xfrm>
          <a:prstGeom prst="straightConnector1">
            <a:avLst/>
          </a:prstGeom>
          <a:ln w="3810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sp>
        <p:nvSpPr>
          <p:cNvPr id="36" name="Rounded Rectangle 35"/>
          <p:cNvSpPr/>
          <p:nvPr/>
        </p:nvSpPr>
        <p:spPr>
          <a:xfrm>
            <a:off x="331595" y="1824981"/>
            <a:ext cx="1736037" cy="888670"/>
          </a:xfrm>
          <a:prstGeom prst="roundRect">
            <a:avLst/>
          </a:prstGeom>
          <a:solidFill>
            <a:schemeClr val="bg1">
              <a:lumMod val="85000"/>
            </a:schemeClr>
          </a:solidFill>
          <a:ln>
            <a:solidFill>
              <a:schemeClr val="bg2">
                <a:lumMod val="50000"/>
              </a:schemeClr>
            </a:solidFill>
          </a:ln>
        </p:spPr>
        <p:txBody>
          <a:bodyPr vert="horz" wrap="square" lIns="182880" tIns="0" rIns="91440" bIns="0" rtlCol="0" anchor="ctr">
            <a:noAutofit/>
          </a:bodyPr>
          <a:lstStyle/>
          <a:p>
            <a:pPr>
              <a:lnSpc>
                <a:spcPct val="90000"/>
              </a:lnSpc>
              <a:spcBef>
                <a:spcPts val="0"/>
              </a:spcBef>
              <a:spcAft>
                <a:spcPts val="0"/>
              </a:spcAft>
              <a:buClrTx/>
            </a:pPr>
            <a:r>
              <a:rPr lang="en-US" sz="2000" b="0" i="0" baseline="0" dirty="0">
                <a:effectLst>
                  <a:outerShdw blurRad="38100" dist="25400" dir="2700000" algn="tl">
                    <a:srgbClr val="000000">
                      <a:alpha val="0"/>
                    </a:srgbClr>
                  </a:outerShdw>
                </a:effectLst>
                <a:latin typeface="+mj-lt"/>
              </a:rPr>
              <a:t>Source</a:t>
            </a:r>
            <a:r>
              <a:rPr lang="en-US" sz="2000" b="0" i="0" dirty="0">
                <a:effectLst>
                  <a:outerShdw blurRad="38100" dist="25400" dir="2700000" algn="tl">
                    <a:srgbClr val="000000">
                      <a:alpha val="0"/>
                    </a:srgbClr>
                  </a:outerShdw>
                </a:effectLst>
                <a:latin typeface="+mj-lt"/>
              </a:rPr>
              <a:t> IP</a:t>
            </a:r>
          </a:p>
          <a:p>
            <a:pPr>
              <a:lnSpc>
                <a:spcPct val="90000"/>
              </a:lnSpc>
              <a:spcBef>
                <a:spcPts val="0"/>
              </a:spcBef>
              <a:spcAft>
                <a:spcPts val="0"/>
              </a:spcAft>
              <a:buClrTx/>
            </a:pPr>
            <a:r>
              <a:rPr lang="en-US" sz="2000" baseline="0" dirty="0">
                <a:effectLst>
                  <a:outerShdw blurRad="38100" dist="25400" dir="2700000" algn="tl">
                    <a:srgbClr val="000000">
                      <a:alpha val="0"/>
                    </a:srgbClr>
                  </a:outerShdw>
                </a:effectLst>
                <a:latin typeface="+mj-lt"/>
              </a:rPr>
              <a:t>Source</a:t>
            </a:r>
            <a:r>
              <a:rPr lang="en-US" sz="2000" dirty="0">
                <a:effectLst>
                  <a:outerShdw blurRad="38100" dist="25400" dir="2700000" algn="tl">
                    <a:srgbClr val="000000">
                      <a:alpha val="0"/>
                    </a:srgbClr>
                  </a:outerShdw>
                </a:effectLst>
                <a:latin typeface="+mj-lt"/>
              </a:rPr>
              <a:t> Port</a:t>
            </a:r>
            <a:endParaRPr lang="en-US" sz="2000" b="0" i="0" baseline="0" dirty="0">
              <a:effectLst>
                <a:outerShdw blurRad="38100" dist="25400" dir="2700000" algn="tl">
                  <a:srgbClr val="000000">
                    <a:alpha val="0"/>
                  </a:srgbClr>
                </a:outerShdw>
              </a:effectLst>
              <a:latin typeface="+mj-lt"/>
            </a:endParaRPr>
          </a:p>
        </p:txBody>
      </p:sp>
      <p:sp>
        <p:nvSpPr>
          <p:cNvPr id="37" name="Rounded Rectangle 36"/>
          <p:cNvSpPr/>
          <p:nvPr/>
        </p:nvSpPr>
        <p:spPr>
          <a:xfrm>
            <a:off x="6638369" y="1808321"/>
            <a:ext cx="2886631" cy="888670"/>
          </a:xfrm>
          <a:prstGeom prst="roundRect">
            <a:avLst/>
          </a:prstGeom>
          <a:solidFill>
            <a:schemeClr val="bg1">
              <a:lumMod val="85000"/>
            </a:schemeClr>
          </a:solidFill>
          <a:ln>
            <a:solidFill>
              <a:schemeClr val="bg2">
                <a:lumMod val="50000"/>
              </a:schemeClr>
            </a:solidFill>
          </a:ln>
        </p:spPr>
        <p:txBody>
          <a:bodyPr vert="horz" wrap="square" lIns="182880" tIns="0" rIns="91440" bIns="0" rtlCol="0" anchor="ctr">
            <a:noAutofit/>
          </a:bodyPr>
          <a:lstStyle/>
          <a:p>
            <a:pPr>
              <a:lnSpc>
                <a:spcPct val="90000"/>
              </a:lnSpc>
              <a:spcBef>
                <a:spcPts val="0"/>
              </a:spcBef>
              <a:spcAft>
                <a:spcPts val="0"/>
              </a:spcAft>
              <a:buClrTx/>
            </a:pPr>
            <a:r>
              <a:rPr lang="en-US" sz="2000" b="0" i="0" baseline="0" dirty="0">
                <a:effectLst>
                  <a:outerShdw blurRad="38100" dist="25400" dir="2700000" algn="tl">
                    <a:srgbClr val="000000">
                      <a:alpha val="0"/>
                    </a:srgbClr>
                  </a:outerShdw>
                </a:effectLst>
                <a:latin typeface="+mj-lt"/>
              </a:rPr>
              <a:t>Destination </a:t>
            </a:r>
            <a:r>
              <a:rPr lang="en-US" sz="2000" b="0" i="0" dirty="0">
                <a:effectLst>
                  <a:outerShdw blurRad="38100" dist="25400" dir="2700000" algn="tl">
                    <a:srgbClr val="000000">
                      <a:alpha val="0"/>
                    </a:srgbClr>
                  </a:outerShdw>
                </a:effectLst>
                <a:latin typeface="+mj-lt"/>
              </a:rPr>
              <a:t>IP</a:t>
            </a:r>
          </a:p>
          <a:p>
            <a:pPr>
              <a:lnSpc>
                <a:spcPct val="90000"/>
              </a:lnSpc>
              <a:spcBef>
                <a:spcPts val="0"/>
              </a:spcBef>
              <a:spcAft>
                <a:spcPts val="0"/>
              </a:spcAft>
              <a:buClrTx/>
            </a:pPr>
            <a:r>
              <a:rPr lang="en-US" sz="2000" baseline="0" dirty="0">
                <a:effectLst>
                  <a:outerShdw blurRad="38100" dist="25400" dir="2700000" algn="tl">
                    <a:srgbClr val="000000">
                      <a:alpha val="0"/>
                    </a:srgbClr>
                  </a:outerShdw>
                </a:effectLst>
                <a:latin typeface="+mj-lt"/>
              </a:rPr>
              <a:t>Destination</a:t>
            </a:r>
            <a:r>
              <a:rPr lang="en-US" sz="2000" dirty="0">
                <a:effectLst>
                  <a:outerShdw blurRad="38100" dist="25400" dir="2700000" algn="tl">
                    <a:srgbClr val="000000">
                      <a:alpha val="0"/>
                    </a:srgbClr>
                  </a:outerShdw>
                </a:effectLst>
                <a:latin typeface="+mj-lt"/>
              </a:rPr>
              <a:t> Port</a:t>
            </a:r>
            <a:endParaRPr lang="en-US" sz="2000" b="0" i="0" baseline="0" dirty="0">
              <a:effectLst>
                <a:outerShdw blurRad="38100" dist="25400" dir="2700000" algn="tl">
                  <a:srgbClr val="000000">
                    <a:alpha val="0"/>
                  </a:srgbClr>
                </a:outerShdw>
              </a:effectLst>
              <a:latin typeface="+mj-lt"/>
            </a:endParaRPr>
          </a:p>
        </p:txBody>
      </p:sp>
      <p:sp>
        <p:nvSpPr>
          <p:cNvPr id="38" name="Rounded Rectangle 37"/>
          <p:cNvSpPr/>
          <p:nvPr/>
        </p:nvSpPr>
        <p:spPr>
          <a:xfrm>
            <a:off x="643969" y="4413480"/>
            <a:ext cx="2886631" cy="888670"/>
          </a:xfrm>
          <a:prstGeom prst="roundRect">
            <a:avLst/>
          </a:prstGeom>
          <a:solidFill>
            <a:schemeClr val="bg1">
              <a:lumMod val="85000"/>
            </a:schemeClr>
          </a:solidFill>
          <a:ln>
            <a:solidFill>
              <a:schemeClr val="bg2">
                <a:lumMod val="50000"/>
              </a:schemeClr>
            </a:solidFill>
          </a:ln>
        </p:spPr>
        <p:txBody>
          <a:bodyPr vert="horz" wrap="square" lIns="182880" tIns="0" rIns="91440" bIns="0" rtlCol="0" anchor="ctr">
            <a:noAutofit/>
          </a:bodyPr>
          <a:lstStyle/>
          <a:p>
            <a:pPr>
              <a:lnSpc>
                <a:spcPct val="90000"/>
              </a:lnSpc>
              <a:spcBef>
                <a:spcPts val="0"/>
              </a:spcBef>
              <a:spcAft>
                <a:spcPts val="0"/>
              </a:spcAft>
              <a:buClrTx/>
            </a:pPr>
            <a:r>
              <a:rPr lang="en-US" sz="2000" b="0" i="0" baseline="0" dirty="0">
                <a:effectLst>
                  <a:outerShdw blurRad="38100" dist="25400" dir="2700000" algn="tl">
                    <a:srgbClr val="000000">
                      <a:alpha val="0"/>
                    </a:srgbClr>
                  </a:outerShdw>
                </a:effectLst>
                <a:latin typeface="+mj-lt"/>
              </a:rPr>
              <a:t>Host to Host Communication</a:t>
            </a:r>
          </a:p>
        </p:txBody>
      </p:sp>
      <p:sp>
        <p:nvSpPr>
          <p:cNvPr id="39" name="Rounded Rectangle 38"/>
          <p:cNvSpPr/>
          <p:nvPr/>
        </p:nvSpPr>
        <p:spPr>
          <a:xfrm>
            <a:off x="5636410" y="4527896"/>
            <a:ext cx="2886631" cy="888670"/>
          </a:xfrm>
          <a:prstGeom prst="roundRect">
            <a:avLst/>
          </a:prstGeom>
          <a:solidFill>
            <a:schemeClr val="bg1">
              <a:lumMod val="85000"/>
            </a:schemeClr>
          </a:solidFill>
          <a:ln>
            <a:solidFill>
              <a:schemeClr val="bg2">
                <a:lumMod val="50000"/>
              </a:schemeClr>
            </a:solidFill>
          </a:ln>
        </p:spPr>
        <p:txBody>
          <a:bodyPr vert="horz" wrap="square" lIns="182880" tIns="0" rIns="91440" bIns="0" rtlCol="0" anchor="ctr">
            <a:noAutofit/>
          </a:bodyPr>
          <a:lstStyle/>
          <a:p>
            <a:pPr>
              <a:lnSpc>
                <a:spcPct val="90000"/>
              </a:lnSpc>
              <a:spcBef>
                <a:spcPts val="0"/>
              </a:spcBef>
              <a:spcAft>
                <a:spcPts val="0"/>
              </a:spcAft>
              <a:buClrTx/>
            </a:pPr>
            <a:r>
              <a:rPr lang="en-US" sz="2000" b="0" i="0" baseline="0" dirty="0">
                <a:effectLst>
                  <a:outerShdw blurRad="38100" dist="25400" dir="2700000" algn="tl">
                    <a:srgbClr val="000000">
                      <a:alpha val="0"/>
                    </a:srgbClr>
                  </a:outerShdw>
                </a:effectLst>
                <a:latin typeface="+mj-lt"/>
              </a:rPr>
              <a:t>Data</a:t>
            </a:r>
            <a:r>
              <a:rPr lang="en-US" sz="2000" b="0" i="0" dirty="0">
                <a:effectLst>
                  <a:outerShdw blurRad="38100" dist="25400" dir="2700000" algn="tl">
                    <a:srgbClr val="000000">
                      <a:alpha val="0"/>
                    </a:srgbClr>
                  </a:outerShdw>
                </a:effectLst>
                <a:latin typeface="+mj-lt"/>
              </a:rPr>
              <a:t> Payload and other information</a:t>
            </a:r>
            <a:endParaRPr lang="en-US" sz="2000" b="0" i="0" baseline="0" dirty="0">
              <a:effectLst>
                <a:outerShdw blurRad="38100" dist="25400" dir="2700000" algn="tl">
                  <a:srgbClr val="000000">
                    <a:alpha val="0"/>
                  </a:srgbClr>
                </a:outerShdw>
              </a:effectLst>
              <a:latin typeface="+mj-lt"/>
            </a:endParaRPr>
          </a:p>
        </p:txBody>
      </p:sp>
      <p:sp>
        <p:nvSpPr>
          <p:cNvPr id="40" name="TextBox 39"/>
          <p:cNvSpPr txBox="1"/>
          <p:nvPr/>
        </p:nvSpPr>
        <p:spPr>
          <a:xfrm>
            <a:off x="484630" y="5791200"/>
            <a:ext cx="11222739" cy="687044"/>
          </a:xfrm>
          <a:prstGeom prst="rect">
            <a:avLst/>
          </a:prstGeom>
          <a:noFill/>
        </p:spPr>
        <p:txBody>
          <a:bodyPr wrap="square" lIns="0" tIns="0" rIns="0" bIns="0" rtlCol="0">
            <a:noAutofit/>
          </a:bodyPr>
          <a:lstStyle/>
          <a:p>
            <a:pPr algn="ctr">
              <a:lnSpc>
                <a:spcPct val="90000"/>
              </a:lnSpc>
              <a:spcAft>
                <a:spcPts val="600"/>
              </a:spcAft>
            </a:pPr>
            <a:r>
              <a:rPr lang="en-US" sz="4400" b="1" dirty="0">
                <a:solidFill>
                  <a:srgbClr val="FF0000"/>
                </a:solidFill>
                <a:effectLst>
                  <a:outerShdw blurRad="38100" dist="25400" dir="2700000" algn="tl">
                    <a:srgbClr val="000000">
                      <a:alpha val="0"/>
                    </a:srgbClr>
                  </a:outerShdw>
                </a:effectLst>
              </a:rPr>
              <a:t>Clearly, enough to get us in trouble</a:t>
            </a:r>
            <a:endParaRPr lang="en-US" sz="4400" b="1" kern="1200" dirty="0">
              <a:solidFill>
                <a:srgbClr val="FF0000"/>
              </a:solidFill>
              <a:effectLst>
                <a:outerShdw blurRad="38100" dist="25400" dir="2700000" algn="tl">
                  <a:srgbClr val="000000">
                    <a:alpha val="0"/>
                  </a:srgbClr>
                </a:outerShdw>
              </a:effectLst>
            </a:endParaRPr>
          </a:p>
        </p:txBody>
      </p:sp>
      <p:sp>
        <p:nvSpPr>
          <p:cNvPr id="42" name="Rectangle 41">
            <a:extLst>
              <a:ext uri="{FF2B5EF4-FFF2-40B4-BE49-F238E27FC236}">
                <a16:creationId xmlns:a16="http://schemas.microsoft.com/office/drawing/2014/main" id="{BBA19718-947C-476B-BA84-99C470811B1D}"/>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43" name="TextBox 42">
            <a:extLst>
              <a:ext uri="{FF2B5EF4-FFF2-40B4-BE49-F238E27FC236}">
                <a16:creationId xmlns:a16="http://schemas.microsoft.com/office/drawing/2014/main" id="{76062E47-EFE5-4E2E-98F3-BB278286D5E4}"/>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386E0677-F896-40DC-9FA8-C915833F7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27" name="Footer Placeholder 26">
            <a:extLst>
              <a:ext uri="{FF2B5EF4-FFF2-40B4-BE49-F238E27FC236}">
                <a16:creationId xmlns:a16="http://schemas.microsoft.com/office/drawing/2014/main" id="{4B56E93B-D915-42F0-9953-73485BF68486}"/>
              </a:ext>
            </a:extLst>
          </p:cNvPr>
          <p:cNvSpPr>
            <a:spLocks noGrp="1"/>
          </p:cNvSpPr>
          <p:nvPr>
            <p:ph type="ftr" sz="quarter" idx="3"/>
          </p:nvPr>
        </p:nvSpPr>
        <p:spPr/>
        <p:txBody>
          <a:bodyPr/>
          <a:lstStyle/>
          <a:p>
            <a:r>
              <a:rPr lang="en-US"/>
              <a:t>© F5 Networks</a:t>
            </a:r>
            <a:endParaRPr lang="en-US" dirty="0"/>
          </a:p>
        </p:txBody>
      </p:sp>
      <p:sp>
        <p:nvSpPr>
          <p:cNvPr id="28" name="Slide Number Placeholder 27">
            <a:extLst>
              <a:ext uri="{FF2B5EF4-FFF2-40B4-BE49-F238E27FC236}">
                <a16:creationId xmlns:a16="http://schemas.microsoft.com/office/drawing/2014/main" id="{B3F62776-357B-4DC8-96C8-89DD135643FE}"/>
              </a:ext>
            </a:extLst>
          </p:cNvPr>
          <p:cNvSpPr>
            <a:spLocks noGrp="1"/>
          </p:cNvSpPr>
          <p:nvPr>
            <p:ph type="sldNum" sz="quarter" idx="4"/>
          </p:nvPr>
        </p:nvSpPr>
        <p:spPr/>
        <p:txBody>
          <a:bodyPr/>
          <a:lstStyle/>
          <a:p>
            <a:fld id="{49DF86D6-4B9D-4B83-AF23-D696D3CD110A}" type="slidenum">
              <a:rPr lang="en-US" smtClean="0"/>
              <a:pPr/>
              <a:t>7</a:t>
            </a:fld>
            <a:endParaRPr lang="en-US" dirty="0"/>
          </a:p>
        </p:txBody>
      </p:sp>
    </p:spTree>
    <p:extLst>
      <p:ext uri="{BB962C8B-B14F-4D97-AF65-F5344CB8AC3E}">
        <p14:creationId xmlns:p14="http://schemas.microsoft.com/office/powerpoint/2010/main" val="142835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36" grpId="0" animBg="1"/>
      <p:bldP spid="37" grpId="0" animBg="1"/>
      <p:bldP spid="38" grpId="0" animBg="1"/>
      <p:bldP spid="39" grpId="0" animBg="1"/>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DE4A72E-518D-4307-A28D-57B002097F15}"/>
              </a:ext>
            </a:extLst>
          </p:cNvPr>
          <p:cNvGrpSpPr/>
          <p:nvPr/>
        </p:nvGrpSpPr>
        <p:grpSpPr>
          <a:xfrm>
            <a:off x="408330" y="1308763"/>
            <a:ext cx="3617260" cy="4389866"/>
            <a:chOff x="408330" y="1628078"/>
            <a:chExt cx="3617260" cy="4389866"/>
          </a:xfrm>
          <a:effectLst>
            <a:reflection stA="30000" endPos="38500" dist="50800" dir="5400000" sy="-100000" algn="bl" rotWithShape="0"/>
          </a:effectLst>
        </p:grpSpPr>
        <p:sp>
          <p:nvSpPr>
            <p:cNvPr id="5" name="Rounded Rectangle 4"/>
            <p:cNvSpPr/>
            <p:nvPr/>
          </p:nvSpPr>
          <p:spPr>
            <a:xfrm>
              <a:off x="408330" y="1628078"/>
              <a:ext cx="3617259" cy="4389866"/>
            </a:xfrm>
            <a:prstGeom prst="roundRect">
              <a:avLst/>
            </a:prstGeom>
            <a:gradFill flip="none" rotWithShape="1">
              <a:gsLst>
                <a:gs pos="0">
                  <a:schemeClr val="accent5"/>
                </a:gs>
                <a:gs pos="100000">
                  <a:schemeClr val="accent5"/>
                </a:gs>
              </a:gsLst>
              <a:path path="circle">
                <a:fillToRect l="50000" t="-80000" r="50000" b="180000"/>
              </a:path>
              <a:tileRect/>
            </a:gradFill>
            <a:ln>
              <a:solidFill>
                <a:srgbClr val="C00000"/>
              </a:solidFill>
            </a:ln>
          </p:spPr>
          <p:txBody>
            <a:bodyPr vert="horz" wrap="square" lIns="182880" tIns="0" rIns="91440" bIns="0" rtlCol="0" anchor="t" anchorCtr="0">
              <a:noAutofit/>
            </a:bodyPr>
            <a:lstStyle/>
            <a:p>
              <a:pPr indent="0" algn="ctr">
                <a:lnSpc>
                  <a:spcPct val="90000"/>
                </a:lnSpc>
                <a:spcBef>
                  <a:spcPts val="0"/>
                </a:spcBef>
                <a:spcAft>
                  <a:spcPts val="0"/>
                </a:spcAft>
                <a:buClrTx/>
                <a:buFont typeface="Arial" pitchFamily="34" charset="0"/>
                <a:buNone/>
              </a:pPr>
              <a:r>
                <a:rPr lang="en-US" sz="2800" b="1" cap="small" dirty="0">
                  <a:effectLst>
                    <a:outerShdw blurRad="38100" dist="25400" dir="2700000" algn="tl">
                      <a:srgbClr val="000000">
                        <a:alpha val="0"/>
                      </a:srgbClr>
                    </a:outerShdw>
                  </a:effectLst>
                  <a:latin typeface="+mj-lt"/>
                </a:rPr>
                <a:t>VLANs</a:t>
              </a:r>
              <a:endParaRPr lang="en-US" sz="2800" b="1" i="0" cap="small" dirty="0">
                <a:effectLst>
                  <a:outerShdw blurRad="38100" dist="25400" dir="2700000" algn="tl">
                    <a:srgbClr val="000000">
                      <a:alpha val="0"/>
                    </a:srgbClr>
                  </a:outerShdw>
                </a:effectLst>
                <a:latin typeface="+mj-lt"/>
              </a:endParaRPr>
            </a:p>
          </p:txBody>
        </p:sp>
        <p:sp>
          <p:nvSpPr>
            <p:cNvPr id="6" name="Rounded Rectangle 5"/>
            <p:cNvSpPr/>
            <p:nvPr/>
          </p:nvSpPr>
          <p:spPr>
            <a:xfrm>
              <a:off x="417072" y="2185639"/>
              <a:ext cx="3608518" cy="3832305"/>
            </a:xfrm>
            <a:prstGeom prst="roundRect">
              <a:avLst/>
            </a:prstGeom>
            <a:gradFill>
              <a:gsLst>
                <a:gs pos="15000">
                  <a:srgbClr val="FAFAFA"/>
                </a:gs>
                <a:gs pos="85000">
                  <a:srgbClr val="FBFDFF"/>
                </a:gs>
              </a:gsLst>
              <a:path path="circle">
                <a:fillToRect l="50000" t="50000" r="50000" b="50000"/>
              </a:path>
            </a:gradFill>
            <a:ln>
              <a:solidFill>
                <a:schemeClr val="tx1">
                  <a:lumMod val="65000"/>
                  <a:lumOff val="35000"/>
                </a:schemeClr>
              </a:solidFill>
            </a:ln>
          </p:spPr>
          <p:txBody>
            <a:bodyPr vert="horz" wrap="square" lIns="27432" tIns="0" rIns="27432" bIns="0" rtlCol="0" anchor="t" anchorCtr="0">
              <a:noAutofit/>
            </a:bodyPr>
            <a:lstStyle/>
            <a:p>
              <a:pPr marL="342900" indent="-342900">
                <a:lnSpc>
                  <a:spcPct val="90000"/>
                </a:lnSpc>
                <a:spcBef>
                  <a:spcPts val="0"/>
                </a:spcBef>
                <a:spcAft>
                  <a:spcPts val="0"/>
                </a:spcAft>
                <a:buClrTx/>
                <a:buFont typeface="Arial" panose="020B0604020202020204" pitchFamily="34" charset="0"/>
                <a:buChar char="•"/>
              </a:pPr>
              <a:r>
                <a:rPr lang="en-US" i="0" baseline="0" dirty="0">
                  <a:solidFill>
                    <a:schemeClr val="bg1"/>
                  </a:solidFill>
                </a:rPr>
                <a:t>Recommended</a:t>
              </a:r>
              <a:r>
                <a:rPr lang="en-US" i="0" dirty="0">
                  <a:solidFill>
                    <a:schemeClr val="bg1"/>
                  </a:solidFill>
                </a:rPr>
                <a:t> for </a:t>
              </a:r>
              <a:r>
                <a:rPr lang="en-US" b="1" i="0" u="sng" baseline="0" dirty="0">
                  <a:solidFill>
                    <a:schemeClr val="bg1"/>
                  </a:solidFill>
                </a:rPr>
                <a:t>in-depth</a:t>
              </a:r>
              <a:r>
                <a:rPr lang="en-US" i="0" baseline="0" dirty="0">
                  <a:solidFill>
                    <a:schemeClr val="bg1"/>
                  </a:solidFill>
                </a:rPr>
                <a:t> troubleshooting</a:t>
              </a:r>
            </a:p>
            <a:p>
              <a:pPr marL="342900" indent="-342900">
                <a:lnSpc>
                  <a:spcPct val="90000"/>
                </a:lnSpc>
                <a:spcBef>
                  <a:spcPts val="0"/>
                </a:spcBef>
                <a:spcAft>
                  <a:spcPts val="0"/>
                </a:spcAft>
                <a:buClrTx/>
                <a:buFont typeface="Arial" panose="020B0604020202020204" pitchFamily="34" charset="0"/>
                <a:buChar char="•"/>
              </a:pPr>
              <a:endParaRPr lang="en-US" i="0" baseline="0" dirty="0">
                <a:solidFill>
                  <a:schemeClr val="bg1"/>
                </a:solidFill>
              </a:endParaRPr>
            </a:p>
            <a:p>
              <a:pPr marL="342900" indent="-342900">
                <a:lnSpc>
                  <a:spcPct val="90000"/>
                </a:lnSpc>
                <a:spcBef>
                  <a:spcPts val="0"/>
                </a:spcBef>
                <a:spcAft>
                  <a:spcPts val="0"/>
                </a:spcAft>
                <a:buClrTx/>
                <a:buFont typeface="Arial" panose="020B0604020202020204" pitchFamily="34" charset="0"/>
                <a:buChar char="•"/>
              </a:pPr>
              <a:r>
                <a:rPr lang="en-US" dirty="0">
                  <a:solidFill>
                    <a:schemeClr val="bg1"/>
                  </a:solidFill>
                </a:rPr>
                <a:t>Processed by TMM</a:t>
              </a:r>
            </a:p>
            <a:p>
              <a:pPr marL="342900" indent="-342900">
                <a:lnSpc>
                  <a:spcPct val="90000"/>
                </a:lnSpc>
                <a:spcBef>
                  <a:spcPts val="0"/>
                </a:spcBef>
                <a:spcAft>
                  <a:spcPts val="0"/>
                </a:spcAft>
                <a:buClrTx/>
                <a:buFont typeface="Arial" panose="020B0604020202020204" pitchFamily="34" charset="0"/>
                <a:buChar char="•"/>
              </a:pPr>
              <a:endParaRPr lang="en-US" i="0" baseline="0" dirty="0">
                <a:solidFill>
                  <a:schemeClr val="bg1"/>
                </a:solidFill>
                <a:latin typeface="+mj-lt"/>
              </a:endParaRPr>
            </a:p>
            <a:p>
              <a:pPr marL="342900" indent="-342900">
                <a:lnSpc>
                  <a:spcPct val="90000"/>
                </a:lnSpc>
                <a:spcBef>
                  <a:spcPts val="0"/>
                </a:spcBef>
                <a:spcAft>
                  <a:spcPts val="0"/>
                </a:spcAft>
                <a:buClrTx/>
                <a:buFont typeface="Arial" panose="020B0604020202020204" pitchFamily="34" charset="0"/>
                <a:buChar char="•"/>
              </a:pPr>
              <a:r>
                <a:rPr lang="en-US" i="0" baseline="0" dirty="0">
                  <a:solidFill>
                    <a:schemeClr val="bg1"/>
                  </a:solidFill>
                </a:rPr>
                <a:t>Special considerations for non-default partitions          </a:t>
              </a:r>
              <a:r>
                <a:rPr lang="en-US" sz="1400" i="1" dirty="0">
                  <a:solidFill>
                    <a:schemeClr val="bg1"/>
                  </a:solidFill>
                  <a:latin typeface="+mj-lt"/>
                </a:rPr>
                <a:t> </a:t>
              </a:r>
              <a:r>
                <a:rPr lang="en-US" sz="1400" i="1" dirty="0">
                  <a:solidFill>
                    <a:schemeClr val="bg1"/>
                  </a:solidFill>
                </a:rPr>
                <a:t>-</a:t>
              </a:r>
              <a:r>
                <a:rPr lang="en-US" sz="1400" i="1" dirty="0" err="1">
                  <a:solidFill>
                    <a:schemeClr val="bg1"/>
                  </a:solidFill>
                </a:rPr>
                <a:t>i</a:t>
              </a:r>
              <a:r>
                <a:rPr lang="en-US" sz="1400" i="1" dirty="0">
                  <a:solidFill>
                    <a:schemeClr val="bg1"/>
                  </a:solidFill>
                </a:rPr>
                <a:t> /&lt;</a:t>
              </a:r>
              <a:r>
                <a:rPr lang="en-US" sz="1400" i="1" dirty="0" err="1">
                  <a:solidFill>
                    <a:schemeClr val="bg1"/>
                  </a:solidFill>
                </a:rPr>
                <a:t>partition_name</a:t>
              </a:r>
              <a:r>
                <a:rPr lang="en-US" sz="1400" i="1" dirty="0">
                  <a:solidFill>
                    <a:schemeClr val="bg1"/>
                  </a:solidFill>
                </a:rPr>
                <a:t>&gt;/&lt;</a:t>
              </a:r>
              <a:r>
                <a:rPr lang="en-US" sz="1400" i="1" dirty="0" err="1">
                  <a:solidFill>
                    <a:schemeClr val="bg1"/>
                  </a:solidFill>
                </a:rPr>
                <a:t>vlan_name</a:t>
              </a:r>
              <a:r>
                <a:rPr lang="en-US" sz="1400" i="1" dirty="0">
                  <a:solidFill>
                    <a:schemeClr val="bg1"/>
                  </a:solidFill>
                </a:rPr>
                <a:t>&gt;</a:t>
              </a:r>
            </a:p>
            <a:p>
              <a:pPr marL="342900" indent="-342900">
                <a:lnSpc>
                  <a:spcPct val="90000"/>
                </a:lnSpc>
                <a:buFont typeface="Arial" panose="020B0604020202020204" pitchFamily="34" charset="0"/>
                <a:buChar char="•"/>
              </a:pPr>
              <a:endParaRPr lang="en-US" dirty="0">
                <a:solidFill>
                  <a:schemeClr val="bg1"/>
                </a:solidFill>
              </a:endParaRPr>
            </a:p>
            <a:p>
              <a:pPr marL="342900" indent="-342900">
                <a:lnSpc>
                  <a:spcPct val="90000"/>
                </a:lnSpc>
                <a:buFont typeface="Arial" panose="020B0604020202020204" pitchFamily="34" charset="0"/>
                <a:buChar char="•"/>
              </a:pPr>
              <a:r>
                <a:rPr lang="en-US" dirty="0">
                  <a:solidFill>
                    <a:schemeClr val="bg1"/>
                  </a:solidFill>
                </a:rPr>
                <a:t>Special considerations for systems containing PVA ASICs </a:t>
              </a:r>
              <a:r>
                <a:rPr lang="en-US" sz="1200" dirty="0">
                  <a:solidFill>
                    <a:schemeClr val="bg1"/>
                  </a:solidFill>
                </a:rPr>
                <a:t>(not processed by TMM) </a:t>
              </a:r>
              <a:r>
                <a:rPr lang="en-US" sz="1400" i="1" dirty="0">
                  <a:solidFill>
                    <a:schemeClr val="bg1"/>
                  </a:solidFill>
                </a:rPr>
                <a:t>       </a:t>
              </a:r>
              <a:r>
                <a:rPr lang="en-US" sz="1400" i="1" dirty="0" err="1">
                  <a:solidFill>
                    <a:schemeClr val="bg1"/>
                  </a:solidFill>
                </a:rPr>
                <a:t>tmsh</a:t>
              </a:r>
              <a:r>
                <a:rPr lang="en-US" sz="1400" i="1" dirty="0">
                  <a:solidFill>
                    <a:schemeClr val="bg1"/>
                  </a:solidFill>
                </a:rPr>
                <a:t> show /sys hardware | grep –I    </a:t>
              </a:r>
              <a:r>
                <a:rPr lang="en-US" sz="1400" i="1" dirty="0" err="1">
                  <a:solidFill>
                    <a:schemeClr val="bg1"/>
                  </a:solidFill>
                </a:rPr>
                <a:t>pva</a:t>
              </a:r>
              <a:r>
                <a:rPr lang="en-US" sz="1400" i="1" dirty="0">
                  <a:solidFill>
                    <a:schemeClr val="bg1"/>
                  </a:solidFill>
                </a:rPr>
                <a:t> disable PVA Acceleration </a:t>
              </a:r>
              <a:r>
                <a:rPr lang="en-US" sz="1400" i="1" dirty="0">
                  <a:solidFill>
                    <a:schemeClr val="tx1">
                      <a:lumMod val="95000"/>
                      <a:lumOff val="5000"/>
                    </a:schemeClr>
                  </a:solidFill>
                </a:rPr>
                <a:t>(temporary)</a:t>
              </a:r>
              <a:endParaRPr lang="en-US" i="0" baseline="0" dirty="0">
                <a:solidFill>
                  <a:schemeClr val="tx1">
                    <a:lumMod val="95000"/>
                    <a:lumOff val="5000"/>
                  </a:schemeClr>
                </a:solidFill>
                <a:latin typeface="+mj-lt"/>
              </a:endParaRPr>
            </a:p>
          </p:txBody>
        </p:sp>
      </p:grpSp>
      <p:grpSp>
        <p:nvGrpSpPr>
          <p:cNvPr id="24" name="Group 23">
            <a:extLst>
              <a:ext uri="{FF2B5EF4-FFF2-40B4-BE49-F238E27FC236}">
                <a16:creationId xmlns:a16="http://schemas.microsoft.com/office/drawing/2014/main" id="{67095EB8-3151-4C7C-A384-1E3884CF1F68}"/>
              </a:ext>
            </a:extLst>
          </p:cNvPr>
          <p:cNvGrpSpPr/>
          <p:nvPr/>
        </p:nvGrpSpPr>
        <p:grpSpPr>
          <a:xfrm>
            <a:off x="4271676" y="1308763"/>
            <a:ext cx="3608519" cy="4389866"/>
            <a:chOff x="4271676" y="1628078"/>
            <a:chExt cx="3608519" cy="4389866"/>
          </a:xfrm>
          <a:effectLst>
            <a:reflection stA="30000" endPos="38500" dist="50800" dir="5400000" sy="-100000" algn="bl" rotWithShape="0"/>
          </a:effectLst>
        </p:grpSpPr>
        <p:sp>
          <p:nvSpPr>
            <p:cNvPr id="7" name="Rounded Rectangle 6"/>
            <p:cNvSpPr/>
            <p:nvPr/>
          </p:nvSpPr>
          <p:spPr>
            <a:xfrm>
              <a:off x="4271676" y="1628078"/>
              <a:ext cx="3608518" cy="4389866"/>
            </a:xfrm>
            <a:prstGeom prst="roundRect">
              <a:avLst/>
            </a:prstGeom>
            <a:gradFill flip="none" rotWithShape="1">
              <a:gsLst>
                <a:gs pos="0">
                  <a:schemeClr val="accent5"/>
                </a:gs>
                <a:gs pos="100000">
                  <a:schemeClr val="accent5"/>
                </a:gs>
              </a:gsLst>
              <a:path path="circle">
                <a:fillToRect l="50000" t="-80000" r="50000" b="180000"/>
              </a:path>
              <a:tileRect/>
            </a:gradFill>
            <a:ln>
              <a:solidFill>
                <a:srgbClr val="C00000"/>
              </a:solidFill>
            </a:ln>
          </p:spPr>
          <p:txBody>
            <a:bodyPr vert="horz" wrap="square" lIns="182880" tIns="0" rIns="91440" bIns="0" rtlCol="0" anchor="t" anchorCtr="0">
              <a:noAutofit/>
            </a:bodyPr>
            <a:lstStyle/>
            <a:p>
              <a:pPr algn="ctr">
                <a:lnSpc>
                  <a:spcPct val="90000"/>
                </a:lnSpc>
              </a:pPr>
              <a:r>
                <a:rPr lang="en-US" sz="2800" b="1" cap="small" dirty="0">
                  <a:effectLst>
                    <a:outerShdw blurRad="38100" dist="25400" dir="2700000" algn="tl">
                      <a:srgbClr val="000000">
                        <a:alpha val="0"/>
                      </a:srgbClr>
                    </a:outerShdw>
                  </a:effectLst>
                  <a:latin typeface="+mj-lt"/>
                </a:rPr>
                <a:t>Interfaces</a:t>
              </a:r>
            </a:p>
          </p:txBody>
        </p:sp>
        <p:sp>
          <p:nvSpPr>
            <p:cNvPr id="8" name="Rounded Rectangle 7"/>
            <p:cNvSpPr/>
            <p:nvPr/>
          </p:nvSpPr>
          <p:spPr>
            <a:xfrm>
              <a:off x="4271677" y="2185639"/>
              <a:ext cx="3608518" cy="3832305"/>
            </a:xfrm>
            <a:prstGeom prst="roundRect">
              <a:avLst/>
            </a:prstGeom>
            <a:gradFill>
              <a:gsLst>
                <a:gs pos="15000">
                  <a:srgbClr val="FAFAFA"/>
                </a:gs>
                <a:gs pos="85000">
                  <a:srgbClr val="FBFDFF"/>
                </a:gs>
              </a:gsLst>
              <a:path path="circle">
                <a:fillToRect l="50000" t="50000" r="50000" b="50000"/>
              </a:path>
            </a:gradFill>
            <a:ln>
              <a:solidFill>
                <a:schemeClr val="tx1">
                  <a:lumMod val="65000"/>
                  <a:lumOff val="35000"/>
                </a:schemeClr>
              </a:solidFill>
            </a:ln>
          </p:spPr>
          <p:txBody>
            <a:bodyPr vert="horz" wrap="square" lIns="27432" tIns="0" rIns="27432" bIns="0" rtlCol="0" anchor="t" anchorCtr="0">
              <a:noAutofit/>
            </a:bodyPr>
            <a:lstStyle/>
            <a:p>
              <a:pPr marL="342900" indent="-342900">
                <a:lnSpc>
                  <a:spcPct val="90000"/>
                </a:lnSpc>
                <a:buFont typeface="Arial" panose="020B0604020202020204" pitchFamily="34" charset="0"/>
                <a:buChar char="•"/>
              </a:pPr>
              <a:r>
                <a:rPr lang="en-US" dirty="0">
                  <a:solidFill>
                    <a:schemeClr val="bg1"/>
                  </a:solidFill>
                </a:rPr>
                <a:t>Recommended for only basic troubleshooting</a:t>
              </a:r>
            </a:p>
            <a:p>
              <a:pPr marL="342900" indent="-342900">
                <a:lnSpc>
                  <a:spcPct val="90000"/>
                </a:lnSpc>
                <a:buFont typeface="Arial" panose="020B0604020202020204" pitchFamily="34" charset="0"/>
                <a:buChar char="•"/>
              </a:pPr>
              <a:endParaRPr lang="en-US" dirty="0">
                <a:solidFill>
                  <a:schemeClr val="bg1"/>
                </a:solidFill>
              </a:endParaRPr>
            </a:p>
            <a:p>
              <a:pPr marL="342900" indent="-342900">
                <a:lnSpc>
                  <a:spcPct val="90000"/>
                </a:lnSpc>
                <a:buFont typeface="Arial" panose="020B0604020202020204" pitchFamily="34" charset="0"/>
                <a:buChar char="•"/>
              </a:pPr>
              <a:r>
                <a:rPr lang="en-US" dirty="0">
                  <a:solidFill>
                    <a:schemeClr val="bg1"/>
                  </a:solidFill>
                </a:rPr>
                <a:t>Packet copied by SCCP/AOM</a:t>
              </a:r>
            </a:p>
            <a:p>
              <a:pPr marL="342900" indent="-342900">
                <a:lnSpc>
                  <a:spcPct val="90000"/>
                </a:lnSpc>
                <a:buFont typeface="Arial" panose="020B0604020202020204" pitchFamily="34" charset="0"/>
                <a:buChar char="•"/>
              </a:pPr>
              <a:endParaRPr lang="en-US" dirty="0">
                <a:solidFill>
                  <a:schemeClr val="bg1"/>
                </a:solidFill>
              </a:endParaRPr>
            </a:p>
            <a:p>
              <a:pPr marL="342900" indent="-342900">
                <a:lnSpc>
                  <a:spcPct val="90000"/>
                </a:lnSpc>
                <a:buFont typeface="Arial" panose="020B0604020202020204" pitchFamily="34" charset="0"/>
                <a:buChar char="•"/>
              </a:pPr>
              <a:r>
                <a:rPr lang="en-US" dirty="0">
                  <a:solidFill>
                    <a:schemeClr val="bg1"/>
                  </a:solidFill>
                </a:rPr>
                <a:t>Rate-limited 200 </a:t>
              </a:r>
              <a:r>
                <a:rPr lang="en-US" dirty="0" err="1">
                  <a:solidFill>
                    <a:schemeClr val="bg1"/>
                  </a:solidFill>
                </a:rPr>
                <a:t>pckts</a:t>
              </a:r>
              <a:r>
                <a:rPr lang="en-US" dirty="0">
                  <a:solidFill>
                    <a:schemeClr val="bg1"/>
                  </a:solidFill>
                </a:rPr>
                <a:t>/sec</a:t>
              </a:r>
            </a:p>
            <a:p>
              <a:pPr marL="342900" indent="-342900">
                <a:lnSpc>
                  <a:spcPct val="90000"/>
                </a:lnSpc>
                <a:buFont typeface="Arial" panose="020B0604020202020204" pitchFamily="34" charset="0"/>
                <a:buChar char="•"/>
              </a:pPr>
              <a:endParaRPr lang="en-US" dirty="0">
                <a:solidFill>
                  <a:schemeClr val="bg1"/>
                </a:solidFill>
              </a:endParaRPr>
            </a:p>
            <a:p>
              <a:pPr marL="342900" indent="-342900">
                <a:lnSpc>
                  <a:spcPct val="90000"/>
                </a:lnSpc>
                <a:buFont typeface="Arial" panose="020B0604020202020204" pitchFamily="34" charset="0"/>
                <a:buChar char="•"/>
              </a:pPr>
              <a:r>
                <a:rPr lang="en-US" dirty="0">
                  <a:solidFill>
                    <a:schemeClr val="bg1"/>
                  </a:solidFill>
                </a:rPr>
                <a:t>Interface of trunk captures entire trunk</a:t>
              </a:r>
            </a:p>
            <a:p>
              <a:pPr marL="342900" indent="-342900">
                <a:lnSpc>
                  <a:spcPct val="90000"/>
                </a:lnSpc>
                <a:buFont typeface="Arial" panose="020B0604020202020204" pitchFamily="34" charset="0"/>
                <a:buChar char="•"/>
              </a:pPr>
              <a:endParaRPr lang="en-US" dirty="0">
                <a:solidFill>
                  <a:schemeClr val="bg1"/>
                </a:solidFill>
              </a:endParaRPr>
            </a:p>
            <a:p>
              <a:pPr marL="342900" indent="-342900">
                <a:lnSpc>
                  <a:spcPct val="90000"/>
                </a:lnSpc>
                <a:buFont typeface="Arial" panose="020B0604020202020204" pitchFamily="34" charset="0"/>
                <a:buChar char="•"/>
              </a:pPr>
              <a:r>
                <a:rPr lang="en-US" dirty="0">
                  <a:solidFill>
                    <a:schemeClr val="bg1"/>
                  </a:solidFill>
                </a:rPr>
                <a:t>On VIPRION, must be on blade of </a:t>
              </a:r>
              <a:r>
                <a:rPr lang="en-US" dirty="0" err="1">
                  <a:solidFill>
                    <a:schemeClr val="bg1"/>
                  </a:solidFill>
                </a:rPr>
                <a:t>TCPdump</a:t>
              </a:r>
              <a:r>
                <a:rPr lang="en-US" dirty="0">
                  <a:solidFill>
                    <a:schemeClr val="bg1"/>
                  </a:solidFill>
                </a:rPr>
                <a:t> interface</a:t>
              </a:r>
            </a:p>
          </p:txBody>
        </p:sp>
      </p:grpSp>
      <p:grpSp>
        <p:nvGrpSpPr>
          <p:cNvPr id="23" name="Group 22">
            <a:extLst>
              <a:ext uri="{FF2B5EF4-FFF2-40B4-BE49-F238E27FC236}">
                <a16:creationId xmlns:a16="http://schemas.microsoft.com/office/drawing/2014/main" id="{E0C937F9-23B7-4117-8142-645D15C8A873}"/>
              </a:ext>
            </a:extLst>
          </p:cNvPr>
          <p:cNvGrpSpPr/>
          <p:nvPr/>
        </p:nvGrpSpPr>
        <p:grpSpPr>
          <a:xfrm>
            <a:off x="8098850" y="1308763"/>
            <a:ext cx="3608519" cy="4389866"/>
            <a:chOff x="8098850" y="1628078"/>
            <a:chExt cx="3608519" cy="4389866"/>
          </a:xfrm>
          <a:effectLst>
            <a:reflection stA="30000" endPos="38500" dist="50800" dir="5400000" sy="-100000" algn="bl" rotWithShape="0"/>
          </a:effectLst>
        </p:grpSpPr>
        <p:sp>
          <p:nvSpPr>
            <p:cNvPr id="9" name="Rounded Rectangle 8"/>
            <p:cNvSpPr/>
            <p:nvPr/>
          </p:nvSpPr>
          <p:spPr>
            <a:xfrm>
              <a:off x="8098850" y="1628078"/>
              <a:ext cx="3608518" cy="4389866"/>
            </a:xfrm>
            <a:prstGeom prst="roundRect">
              <a:avLst/>
            </a:prstGeom>
            <a:gradFill flip="none" rotWithShape="1">
              <a:gsLst>
                <a:gs pos="0">
                  <a:schemeClr val="accent5"/>
                </a:gs>
                <a:gs pos="100000">
                  <a:schemeClr val="accent5"/>
                </a:gs>
              </a:gsLst>
              <a:path path="circle">
                <a:fillToRect l="50000" t="-80000" r="50000" b="180000"/>
              </a:path>
              <a:tileRect/>
            </a:gradFill>
            <a:ln>
              <a:solidFill>
                <a:srgbClr val="C00000"/>
              </a:solidFill>
            </a:ln>
          </p:spPr>
          <p:txBody>
            <a:bodyPr vert="horz" wrap="square" lIns="182880" tIns="0" rIns="91440" bIns="0" rtlCol="0" anchor="t" anchorCtr="0">
              <a:noAutofit/>
            </a:bodyPr>
            <a:lstStyle/>
            <a:p>
              <a:pPr algn="ctr">
                <a:lnSpc>
                  <a:spcPct val="90000"/>
                </a:lnSpc>
              </a:pPr>
              <a:r>
                <a:rPr lang="en-US" sz="2800" b="1" cap="small" dirty="0">
                  <a:effectLst>
                    <a:outerShdw blurRad="38100" dist="25400" dir="2700000" algn="tl">
                      <a:srgbClr val="000000">
                        <a:alpha val="0"/>
                      </a:srgbClr>
                    </a:outerShdw>
                  </a:effectLst>
                  <a:latin typeface="+mj-lt"/>
                </a:rPr>
                <a:t>Route Domains</a:t>
              </a:r>
            </a:p>
          </p:txBody>
        </p:sp>
        <p:sp>
          <p:nvSpPr>
            <p:cNvPr id="10" name="Rounded Rectangle 9"/>
            <p:cNvSpPr/>
            <p:nvPr/>
          </p:nvSpPr>
          <p:spPr>
            <a:xfrm>
              <a:off x="8098851" y="2185639"/>
              <a:ext cx="3608518" cy="3832305"/>
            </a:xfrm>
            <a:prstGeom prst="roundRect">
              <a:avLst/>
            </a:prstGeom>
            <a:gradFill>
              <a:gsLst>
                <a:gs pos="15000">
                  <a:srgbClr val="FAFAFA"/>
                </a:gs>
                <a:gs pos="85000">
                  <a:srgbClr val="FBFDFF"/>
                </a:gs>
              </a:gsLst>
              <a:path path="circle">
                <a:fillToRect l="50000" t="50000" r="50000" b="50000"/>
              </a:path>
            </a:gradFill>
            <a:ln>
              <a:solidFill>
                <a:schemeClr val="tx1">
                  <a:lumMod val="65000"/>
                  <a:lumOff val="35000"/>
                </a:schemeClr>
              </a:solidFill>
            </a:ln>
          </p:spPr>
          <p:txBody>
            <a:bodyPr vert="horz" wrap="square" lIns="27432" tIns="0" rIns="27432" bIns="0" rtlCol="0" anchor="t" anchorCtr="0">
              <a:noAutofit/>
            </a:bodyPr>
            <a:lstStyle/>
            <a:p>
              <a:pPr marL="342900" indent="-342900">
                <a:lnSpc>
                  <a:spcPct val="90000"/>
                </a:lnSpc>
                <a:buFont typeface="Arial" panose="020B0604020202020204" pitchFamily="34" charset="0"/>
                <a:buChar char="•"/>
              </a:pPr>
              <a:r>
                <a:rPr lang="en-US" dirty="0">
                  <a:solidFill>
                    <a:schemeClr val="bg1"/>
                  </a:solidFill>
                </a:rPr>
                <a:t>Run </a:t>
              </a:r>
              <a:r>
                <a:rPr lang="en-US" dirty="0" err="1">
                  <a:solidFill>
                    <a:schemeClr val="bg1"/>
                  </a:solidFill>
                </a:rPr>
                <a:t>TCPdump</a:t>
              </a:r>
              <a:r>
                <a:rPr lang="en-US" dirty="0">
                  <a:solidFill>
                    <a:schemeClr val="bg1"/>
                  </a:solidFill>
                </a:rPr>
                <a:t> from the default Route Domain (0)</a:t>
              </a:r>
            </a:p>
            <a:p>
              <a:pPr marL="342900" indent="-342900">
                <a:lnSpc>
                  <a:spcPct val="90000"/>
                </a:lnSpc>
                <a:buFont typeface="Arial" panose="020B0604020202020204" pitchFamily="34" charset="0"/>
                <a:buChar char="•"/>
              </a:pPr>
              <a:r>
                <a:rPr lang="en-US" dirty="0">
                  <a:solidFill>
                    <a:schemeClr val="bg1"/>
                  </a:solidFill>
                </a:rPr>
                <a:t>        </a:t>
              </a:r>
              <a:r>
                <a:rPr lang="en-US" dirty="0" err="1">
                  <a:solidFill>
                    <a:schemeClr val="bg1"/>
                  </a:solidFill>
                </a:rPr>
                <a:t>tcpdump</a:t>
              </a:r>
              <a:r>
                <a:rPr lang="en-US" dirty="0">
                  <a:solidFill>
                    <a:schemeClr val="bg1"/>
                  </a:solidFill>
                </a:rPr>
                <a:t> –</a:t>
              </a:r>
              <a:r>
                <a:rPr lang="en-US" dirty="0" err="1">
                  <a:solidFill>
                    <a:schemeClr val="bg1"/>
                  </a:solidFill>
                </a:rPr>
                <a:t>nni</a:t>
              </a:r>
              <a:r>
                <a:rPr lang="en-US" dirty="0">
                  <a:solidFill>
                    <a:schemeClr val="bg1"/>
                  </a:solidFill>
                </a:rPr>
                <a:t> 0.0</a:t>
              </a:r>
            </a:p>
            <a:p>
              <a:pPr marL="342900" indent="-342900">
                <a:lnSpc>
                  <a:spcPct val="90000"/>
                </a:lnSpc>
                <a:buFont typeface="Arial" panose="020B0604020202020204" pitchFamily="34" charset="0"/>
                <a:buChar char="•"/>
              </a:pPr>
              <a:endParaRPr lang="en-US" dirty="0">
                <a:solidFill>
                  <a:schemeClr val="bg1"/>
                </a:solidFill>
              </a:endParaRPr>
            </a:p>
            <a:p>
              <a:pPr marL="342900" indent="-342900">
                <a:lnSpc>
                  <a:spcPct val="90000"/>
                </a:lnSpc>
                <a:buFont typeface="Arial" panose="020B0604020202020204" pitchFamily="34" charset="0"/>
                <a:buChar char="•"/>
              </a:pPr>
              <a:r>
                <a:rPr lang="en-US" dirty="0">
                  <a:solidFill>
                    <a:schemeClr val="bg1"/>
                  </a:solidFill>
                </a:rPr>
                <a:t>Limitation: </a:t>
              </a:r>
              <a:r>
                <a:rPr lang="en-US" dirty="0" err="1">
                  <a:solidFill>
                    <a:schemeClr val="bg1"/>
                  </a:solidFill>
                </a:rPr>
                <a:t>TCPdump</a:t>
              </a:r>
              <a:r>
                <a:rPr lang="en-US" dirty="0">
                  <a:solidFill>
                    <a:schemeClr val="bg1"/>
                  </a:solidFill>
                </a:rPr>
                <a:t> does not capture traffic when run from a non-default Route-Domain</a:t>
              </a:r>
            </a:p>
            <a:p>
              <a:pPr marL="342900" indent="-342900">
                <a:lnSpc>
                  <a:spcPct val="90000"/>
                </a:lnSpc>
                <a:buFont typeface="Arial" panose="020B0604020202020204" pitchFamily="34" charset="0"/>
                <a:buChar char="•"/>
              </a:pPr>
              <a:endParaRPr lang="en-US" dirty="0">
                <a:solidFill>
                  <a:schemeClr val="bg1"/>
                </a:solidFill>
              </a:endParaRPr>
            </a:p>
            <a:p>
              <a:pPr marL="342900" indent="-342900">
                <a:lnSpc>
                  <a:spcPct val="90000"/>
                </a:lnSpc>
                <a:buFont typeface="Arial" panose="020B0604020202020204" pitchFamily="34" charset="0"/>
                <a:buChar char="•"/>
              </a:pPr>
              <a:r>
                <a:rPr lang="en-US" dirty="0">
                  <a:solidFill>
                    <a:schemeClr val="bg1"/>
                  </a:solidFill>
                </a:rPr>
                <a:t>Default Route Domain         </a:t>
              </a:r>
              <a:r>
                <a:rPr lang="en-US" i="1" dirty="0">
                  <a:solidFill>
                    <a:schemeClr val="bg1"/>
                  </a:solidFill>
                </a:rPr>
                <a:t>rdsh:0</a:t>
              </a:r>
            </a:p>
          </p:txBody>
        </p:sp>
      </p:grpSp>
      <p:pic>
        <p:nvPicPr>
          <p:cNvPr id="15" name="Picture 2" descr="http://upload.wikimedia.org/wikipedia/en/thumb/f/f9/F5_Networks_logo.svg/768px-F5_Networks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7122" y="271798"/>
            <a:ext cx="511973" cy="51197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6BEDA45-758C-4001-A060-46B236D53058}"/>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20" name="TextBox 19">
            <a:extLst>
              <a:ext uri="{FF2B5EF4-FFF2-40B4-BE49-F238E27FC236}">
                <a16:creationId xmlns:a16="http://schemas.microsoft.com/office/drawing/2014/main" id="{C31503C4-C747-4E15-88B1-AD6FB6ED4AA8}"/>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EAC4BC43-786B-4A19-8502-FA4836B1D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22" name="Title 1">
            <a:extLst>
              <a:ext uri="{FF2B5EF4-FFF2-40B4-BE49-F238E27FC236}">
                <a16:creationId xmlns:a16="http://schemas.microsoft.com/office/drawing/2014/main" id="{026A7D56-5B9A-472D-AEC6-41D8F4C77D3D}"/>
              </a:ext>
            </a:extLst>
          </p:cNvPr>
          <p:cNvSpPr>
            <a:spLocks noGrp="1"/>
          </p:cNvSpPr>
          <p:nvPr>
            <p:ph type="title"/>
          </p:nvPr>
        </p:nvSpPr>
        <p:spPr>
          <a:xfrm>
            <a:off x="3964055" y="231389"/>
            <a:ext cx="7896349" cy="710964"/>
          </a:xfrm>
        </p:spPr>
        <p:txBody>
          <a:bodyPr tIns="0"/>
          <a:lstStyle/>
          <a:p>
            <a:pPr algn="ctr"/>
            <a:r>
              <a:rPr lang="en-US" dirty="0" err="1"/>
              <a:t>TCPdump</a:t>
            </a:r>
            <a:r>
              <a:rPr lang="en-US" dirty="0"/>
              <a:t> on   </a:t>
            </a:r>
          </a:p>
        </p:txBody>
      </p:sp>
      <p:sp>
        <p:nvSpPr>
          <p:cNvPr id="26" name="Footer Placeholder 25">
            <a:extLst>
              <a:ext uri="{FF2B5EF4-FFF2-40B4-BE49-F238E27FC236}">
                <a16:creationId xmlns:a16="http://schemas.microsoft.com/office/drawing/2014/main" id="{DEFFA4BD-4072-4F45-AC36-39228E0A5A19}"/>
              </a:ext>
            </a:extLst>
          </p:cNvPr>
          <p:cNvSpPr>
            <a:spLocks noGrp="1"/>
          </p:cNvSpPr>
          <p:nvPr>
            <p:ph type="ftr" sz="quarter" idx="3"/>
          </p:nvPr>
        </p:nvSpPr>
        <p:spPr/>
        <p:txBody>
          <a:bodyPr/>
          <a:lstStyle/>
          <a:p>
            <a:r>
              <a:rPr lang="en-US"/>
              <a:t>© F5 Networks</a:t>
            </a:r>
            <a:endParaRPr lang="en-US" dirty="0"/>
          </a:p>
        </p:txBody>
      </p:sp>
      <p:sp>
        <p:nvSpPr>
          <p:cNvPr id="27" name="Slide Number Placeholder 26">
            <a:extLst>
              <a:ext uri="{FF2B5EF4-FFF2-40B4-BE49-F238E27FC236}">
                <a16:creationId xmlns:a16="http://schemas.microsoft.com/office/drawing/2014/main" id="{5225491A-CF83-4F09-A69D-F91F3468EC46}"/>
              </a:ext>
            </a:extLst>
          </p:cNvPr>
          <p:cNvSpPr>
            <a:spLocks noGrp="1"/>
          </p:cNvSpPr>
          <p:nvPr>
            <p:ph type="sldNum" sz="quarter" idx="4"/>
          </p:nvPr>
        </p:nvSpPr>
        <p:spPr/>
        <p:txBody>
          <a:bodyPr/>
          <a:lstStyle/>
          <a:p>
            <a:fld id="{49DF86D6-4B9D-4B83-AF23-D696D3CD110A}" type="slidenum">
              <a:rPr lang="en-US" smtClean="0"/>
              <a:pPr/>
              <a:t>8</a:t>
            </a:fld>
            <a:endParaRPr lang="en-US" dirty="0"/>
          </a:p>
        </p:txBody>
      </p:sp>
    </p:spTree>
    <p:extLst>
      <p:ext uri="{BB962C8B-B14F-4D97-AF65-F5344CB8AC3E}">
        <p14:creationId xmlns:p14="http://schemas.microsoft.com/office/powerpoint/2010/main" val="213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a:cxnSpLocks/>
            <a:stCxn id="21" idx="2"/>
          </p:cNvCxnSpPr>
          <p:nvPr/>
        </p:nvCxnSpPr>
        <p:spPr>
          <a:xfrm>
            <a:off x="6817116" y="1917700"/>
            <a:ext cx="639337" cy="1968267"/>
          </a:xfrm>
          <a:prstGeom prst="straightConnector1">
            <a:avLst/>
          </a:prstGeom>
          <a:ln w="44450">
            <a:solidFill>
              <a:schemeClr val="tx1">
                <a:lumMod val="75000"/>
                <a:lumOff val="25000"/>
              </a:schemeClr>
            </a:solidFill>
            <a:prstDash val="sysDot"/>
            <a:headEnd type="triangle" w="med" len="lg"/>
            <a:tailEnd type="oval" w="sm"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15009" y="1334122"/>
            <a:ext cx="11441881" cy="655320"/>
          </a:xfrm>
          <a:prstGeom prst="rect">
            <a:avLst/>
          </a:prstGeom>
          <a:noFill/>
        </p:spPr>
        <p:txBody>
          <a:bodyPr wrap="square" lIns="0" tIns="0" rIns="0" bIns="0" rtlCol="0">
            <a:noAutofit/>
          </a:bodyPr>
          <a:lstStyle/>
          <a:p>
            <a:pPr>
              <a:lnSpc>
                <a:spcPct val="90000"/>
              </a:lnSpc>
              <a:spcAft>
                <a:spcPts val="600"/>
              </a:spcAft>
            </a:pPr>
            <a:r>
              <a:rPr lang="en-US" sz="3600" dirty="0" err="1">
                <a:solidFill>
                  <a:schemeClr val="tx2"/>
                </a:solidFill>
                <a:effectLst>
                  <a:outerShdw blurRad="38100" dist="25400" dir="2700000" algn="tl">
                    <a:srgbClr val="000000">
                      <a:alpha val="0"/>
                    </a:srgbClr>
                  </a:outerShdw>
                </a:effectLst>
              </a:rPr>
              <a:t>t</a:t>
            </a:r>
            <a:r>
              <a:rPr lang="en-US" sz="3600" kern="1200" dirty="0" err="1">
                <a:solidFill>
                  <a:schemeClr val="tx2"/>
                </a:solidFill>
                <a:effectLst>
                  <a:outerShdw blurRad="38100" dist="25400" dir="2700000" algn="tl">
                    <a:srgbClr val="000000">
                      <a:alpha val="0"/>
                    </a:srgbClr>
                  </a:outerShdw>
                </a:effectLst>
              </a:rPr>
              <a:t>cpdump</a:t>
            </a:r>
            <a:r>
              <a:rPr lang="en-US" sz="3600" kern="1200" dirty="0">
                <a:solidFill>
                  <a:schemeClr val="tx2"/>
                </a:solidFill>
                <a:effectLst>
                  <a:outerShdw blurRad="38100" dist="25400" dir="2700000" algn="tl">
                    <a:srgbClr val="000000">
                      <a:alpha val="0"/>
                    </a:srgbClr>
                  </a:outerShdw>
                </a:effectLst>
              </a:rPr>
              <a:t> -</a:t>
            </a:r>
            <a:r>
              <a:rPr lang="en-US" sz="3600" kern="1200" dirty="0" err="1">
                <a:solidFill>
                  <a:schemeClr val="tx2"/>
                </a:solidFill>
                <a:effectLst>
                  <a:outerShdw blurRad="38100" dist="25400" dir="2700000" algn="tl">
                    <a:srgbClr val="000000">
                      <a:alpha val="0"/>
                    </a:srgbClr>
                  </a:outerShdw>
                </a:effectLst>
              </a:rPr>
              <a:t>nni</a:t>
            </a:r>
            <a:r>
              <a:rPr lang="en-US" sz="3600" kern="1200" dirty="0">
                <a:solidFill>
                  <a:schemeClr val="tx2"/>
                </a:solidFill>
                <a:effectLst>
                  <a:outerShdw blurRad="38100" dist="25400" dir="2700000" algn="tl">
                    <a:srgbClr val="000000">
                      <a:alpha val="0"/>
                    </a:srgbClr>
                  </a:outerShdw>
                </a:effectLst>
              </a:rPr>
              <a:t> &lt;interface&gt;:</a:t>
            </a:r>
            <a:r>
              <a:rPr lang="en-US" sz="3600" kern="1200" dirty="0" err="1">
                <a:solidFill>
                  <a:schemeClr val="tx2"/>
                </a:solidFill>
                <a:effectLst>
                  <a:outerShdw blurRad="38100" dist="25400" dir="2700000" algn="tl">
                    <a:srgbClr val="000000">
                      <a:alpha val="0"/>
                    </a:srgbClr>
                  </a:outerShdw>
                </a:effectLst>
              </a:rPr>
              <a:t>nnnp</a:t>
            </a:r>
            <a:r>
              <a:rPr lang="en-US" sz="3600" kern="1200" dirty="0">
                <a:solidFill>
                  <a:schemeClr val="tx2"/>
                </a:solidFill>
                <a:effectLst>
                  <a:outerShdw blurRad="38100" dist="25400" dir="2700000" algn="tl">
                    <a:srgbClr val="000000">
                      <a:alpha val="0"/>
                    </a:srgbClr>
                  </a:outerShdw>
                </a:effectLst>
              </a:rPr>
              <a:t> -s 0 -w &lt;filename&gt;  </a:t>
            </a:r>
          </a:p>
        </p:txBody>
      </p:sp>
      <p:cxnSp>
        <p:nvCxnSpPr>
          <p:cNvPr id="10" name="Straight Arrow Connector 9"/>
          <p:cNvCxnSpPr>
            <a:cxnSpLocks/>
          </p:cNvCxnSpPr>
          <p:nvPr/>
        </p:nvCxnSpPr>
        <p:spPr>
          <a:xfrm flipH="1">
            <a:off x="1966734" y="1889760"/>
            <a:ext cx="1068247" cy="627717"/>
          </a:xfrm>
          <a:prstGeom prst="straightConnector1">
            <a:avLst/>
          </a:prstGeom>
          <a:ln w="44450">
            <a:solidFill>
              <a:schemeClr val="tx1">
                <a:lumMod val="75000"/>
                <a:lumOff val="25000"/>
              </a:schemeClr>
            </a:solidFill>
            <a:prstDash val="sysDot"/>
            <a:headEnd type="triangle" w="med" len="lg"/>
            <a:tailEnd type="oval" w="sm"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643799" y="1874520"/>
            <a:ext cx="1087967" cy="1944966"/>
          </a:xfrm>
          <a:prstGeom prst="straightConnector1">
            <a:avLst/>
          </a:prstGeom>
          <a:ln w="44450">
            <a:solidFill>
              <a:schemeClr val="tx1">
                <a:lumMod val="75000"/>
                <a:lumOff val="25000"/>
              </a:schemeClr>
            </a:solidFill>
            <a:prstDash val="sysDot"/>
            <a:headEnd type="triangle" w="med" len="lg"/>
            <a:tailEnd type="oval" w="sm"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552700" y="1280160"/>
            <a:ext cx="3225800" cy="640080"/>
          </a:xfrm>
          <a:prstGeom prst="rect">
            <a:avLst/>
          </a:prstGeom>
          <a:solidFill>
            <a:srgbClr val="FF0000">
              <a:alpha val="15000"/>
            </a:srgbClr>
          </a:solidFill>
          <a:ln w="28575">
            <a:solidFill>
              <a:srgbClr val="FF0000"/>
            </a:solidFill>
          </a:ln>
        </p:spPr>
        <p:style>
          <a:lnRef idx="2">
            <a:schemeClr val="accent5"/>
          </a:lnRef>
          <a:fillRef idx="1">
            <a:schemeClr val="lt1"/>
          </a:fillRef>
          <a:effectRef idx="0">
            <a:schemeClr val="accent5"/>
          </a:effectRef>
          <a:fontRef idx="minor">
            <a:schemeClr val="dk1"/>
          </a:fontRef>
        </p:style>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dirty="0">
              <a:solidFill>
                <a:schemeClr val="bg1"/>
              </a:solidFill>
              <a:effectLst>
                <a:outerShdw blurRad="38100" dist="25400" dir="2700000" algn="tl">
                  <a:srgbClr val="000000">
                    <a:alpha val="0"/>
                  </a:srgbClr>
                </a:outerShdw>
              </a:effectLst>
              <a:latin typeface="+mj-lt"/>
            </a:endParaRPr>
          </a:p>
        </p:txBody>
      </p:sp>
      <p:sp>
        <p:nvSpPr>
          <p:cNvPr id="22" name="Rounded Rectangle 21"/>
          <p:cNvSpPr/>
          <p:nvPr/>
        </p:nvSpPr>
        <p:spPr>
          <a:xfrm>
            <a:off x="289559" y="2568562"/>
            <a:ext cx="3459482" cy="1083284"/>
          </a:xfrm>
          <a:prstGeom prst="roundRect">
            <a:avLst/>
          </a:prstGeom>
          <a:solidFill>
            <a:schemeClr val="bg1">
              <a:lumMod val="20000"/>
              <a:lumOff val="80000"/>
              <a:alpha val="30000"/>
            </a:schemeClr>
          </a:solidFill>
          <a:ln>
            <a:solidFill>
              <a:srgbClr val="FF0000"/>
            </a:solidFill>
          </a:ln>
        </p:spPr>
        <p:txBody>
          <a:bodyPr vert="horz" wrap="square" lIns="9144" tIns="0" rIns="91440" bIns="0" rtlCol="0" anchor="ctr">
            <a:noAutofit/>
          </a:bodyPr>
          <a:lstStyle/>
          <a:p>
            <a:pPr marL="342900" indent="-342900">
              <a:lnSpc>
                <a:spcPct val="90000"/>
              </a:lnSpc>
              <a:spcBef>
                <a:spcPts val="0"/>
              </a:spcBef>
              <a:spcAft>
                <a:spcPts val="0"/>
              </a:spcAft>
              <a:buClrTx/>
              <a:buFont typeface="Arial" panose="020B0604020202020204" pitchFamily="34" charset="0"/>
              <a:buChar char="•"/>
            </a:pPr>
            <a:r>
              <a:rPr lang="en-US" sz="2400" b="1" i="0" baseline="0" dirty="0">
                <a:effectLst>
                  <a:outerShdw blurRad="38100" dist="25400" dir="2700000" algn="tl">
                    <a:srgbClr val="000000">
                      <a:alpha val="0"/>
                    </a:srgbClr>
                  </a:outerShdw>
                </a:effectLst>
              </a:rPr>
              <a:t>n</a:t>
            </a:r>
            <a:r>
              <a:rPr lang="en-US" sz="2000" b="0" i="0" baseline="0" dirty="0">
                <a:effectLst>
                  <a:outerShdw blurRad="38100" dist="25400" dir="2700000" algn="tl">
                    <a:srgbClr val="000000">
                      <a:alpha val="0"/>
                    </a:srgbClr>
                  </a:outerShdw>
                </a:effectLst>
              </a:rPr>
              <a:t>: No address translation</a:t>
            </a:r>
          </a:p>
          <a:p>
            <a:pPr marL="342900" indent="-342900">
              <a:lnSpc>
                <a:spcPct val="90000"/>
              </a:lnSpc>
              <a:spcBef>
                <a:spcPts val="0"/>
              </a:spcBef>
              <a:spcAft>
                <a:spcPts val="0"/>
              </a:spcAft>
              <a:buClrTx/>
              <a:buFont typeface="Arial" panose="020B0604020202020204" pitchFamily="34" charset="0"/>
              <a:buChar char="•"/>
            </a:pPr>
            <a:r>
              <a:rPr lang="en-US" sz="2400" b="1" dirty="0">
                <a:effectLst>
                  <a:outerShdw blurRad="38100" dist="25400" dir="2700000" algn="tl">
                    <a:srgbClr val="000000">
                      <a:alpha val="0"/>
                    </a:srgbClr>
                  </a:outerShdw>
                </a:effectLst>
              </a:rPr>
              <a:t>n</a:t>
            </a:r>
            <a:r>
              <a:rPr lang="en-US" sz="2000" dirty="0">
                <a:effectLst>
                  <a:outerShdw blurRad="38100" dist="25400" dir="2700000" algn="tl">
                    <a:srgbClr val="000000">
                      <a:alpha val="0"/>
                    </a:srgbClr>
                  </a:outerShdw>
                </a:effectLst>
              </a:rPr>
              <a:t>: No port translation</a:t>
            </a:r>
          </a:p>
          <a:p>
            <a:pPr marL="342900" indent="-342900">
              <a:lnSpc>
                <a:spcPct val="90000"/>
              </a:lnSpc>
              <a:spcBef>
                <a:spcPts val="0"/>
              </a:spcBef>
              <a:spcAft>
                <a:spcPts val="0"/>
              </a:spcAft>
              <a:buClrTx/>
              <a:buFont typeface="Arial" panose="020B0604020202020204" pitchFamily="34" charset="0"/>
              <a:buChar char="•"/>
            </a:pPr>
            <a:r>
              <a:rPr lang="en-US" sz="2400" b="1" dirty="0">
                <a:effectLst>
                  <a:outerShdw blurRad="38100" dist="25400" dir="2700000" algn="tl">
                    <a:srgbClr val="000000">
                      <a:alpha val="0"/>
                    </a:srgbClr>
                  </a:outerShdw>
                </a:effectLst>
              </a:rPr>
              <a:t>i</a:t>
            </a:r>
            <a:r>
              <a:rPr lang="en-US" sz="2000" b="0" i="0" baseline="0" dirty="0">
                <a:effectLst>
                  <a:outerShdw blurRad="38100" dist="25400" dir="2700000" algn="tl">
                    <a:srgbClr val="000000">
                      <a:alpha val="0"/>
                    </a:srgbClr>
                  </a:outerShdw>
                </a:effectLst>
              </a:rPr>
              <a:t>: Interface</a:t>
            </a:r>
          </a:p>
        </p:txBody>
      </p:sp>
      <p:sp>
        <p:nvSpPr>
          <p:cNvPr id="24" name="Rounded Rectangle 23"/>
          <p:cNvSpPr/>
          <p:nvPr/>
        </p:nvSpPr>
        <p:spPr>
          <a:xfrm>
            <a:off x="295637" y="3826873"/>
            <a:ext cx="3459482" cy="1410322"/>
          </a:xfrm>
          <a:prstGeom prst="roundRect">
            <a:avLst/>
          </a:prstGeom>
          <a:solidFill>
            <a:schemeClr val="bg1">
              <a:lumMod val="20000"/>
              <a:lumOff val="80000"/>
              <a:alpha val="30000"/>
            </a:schemeClr>
          </a:solidFill>
          <a:ln>
            <a:solidFill>
              <a:srgbClr val="FF0000"/>
            </a:solidFill>
          </a:ln>
        </p:spPr>
        <p:txBody>
          <a:bodyPr vert="horz" wrap="square" lIns="9144" tIns="0" rIns="91440" bIns="0" rtlCol="0" anchor="ctr">
            <a:noAutofit/>
          </a:bodyPr>
          <a:lstStyle/>
          <a:p>
            <a:pPr>
              <a:lnSpc>
                <a:spcPct val="90000"/>
              </a:lnSpc>
              <a:spcBef>
                <a:spcPts val="0"/>
              </a:spcBef>
              <a:spcAft>
                <a:spcPts val="0"/>
              </a:spcAft>
              <a:buClrTx/>
            </a:pPr>
            <a:r>
              <a:rPr lang="en-US" sz="2400" b="1" i="0" baseline="0" dirty="0">
                <a:effectLst>
                  <a:outerShdw blurRad="38100" dist="25400" dir="2700000" algn="tl">
                    <a:srgbClr val="000000">
                      <a:alpha val="0"/>
                    </a:srgbClr>
                  </a:outerShdw>
                </a:effectLst>
              </a:rPr>
              <a:t>&lt;interface&gt;</a:t>
            </a:r>
          </a:p>
          <a:p>
            <a:pPr marL="342900" indent="-342900">
              <a:lnSpc>
                <a:spcPct val="90000"/>
              </a:lnSpc>
              <a:spcBef>
                <a:spcPts val="0"/>
              </a:spcBef>
              <a:spcAft>
                <a:spcPts val="0"/>
              </a:spcAft>
              <a:buClrTx/>
              <a:buFont typeface="Arial" panose="020B0604020202020204" pitchFamily="34" charset="0"/>
              <a:buChar char="•"/>
            </a:pPr>
            <a:r>
              <a:rPr lang="en-US" sz="2000" b="0" i="0" baseline="0" dirty="0">
                <a:effectLst>
                  <a:outerShdw blurRad="38100" dist="25400" dir="2700000" algn="tl">
                    <a:srgbClr val="000000">
                      <a:alpha val="0"/>
                    </a:srgbClr>
                  </a:outerShdw>
                </a:effectLst>
              </a:rPr>
              <a:t>VLAN</a:t>
            </a:r>
          </a:p>
          <a:p>
            <a:pPr marL="342900" indent="-342900">
              <a:lnSpc>
                <a:spcPct val="90000"/>
              </a:lnSpc>
              <a:spcBef>
                <a:spcPts val="0"/>
              </a:spcBef>
              <a:spcAft>
                <a:spcPts val="0"/>
              </a:spcAft>
              <a:buClrTx/>
              <a:buFont typeface="Arial" panose="020B0604020202020204" pitchFamily="34" charset="0"/>
              <a:buChar char="•"/>
            </a:pPr>
            <a:r>
              <a:rPr lang="en-US" sz="2000" dirty="0">
                <a:effectLst>
                  <a:outerShdw blurRad="38100" dist="25400" dir="2700000" algn="tl">
                    <a:srgbClr val="000000">
                      <a:alpha val="0"/>
                    </a:srgbClr>
                  </a:outerShdw>
                </a:effectLst>
              </a:rPr>
              <a:t>Interface</a:t>
            </a:r>
          </a:p>
          <a:p>
            <a:pPr marL="342900" indent="-342900">
              <a:lnSpc>
                <a:spcPct val="90000"/>
              </a:lnSpc>
              <a:spcBef>
                <a:spcPts val="0"/>
              </a:spcBef>
              <a:spcAft>
                <a:spcPts val="0"/>
              </a:spcAft>
              <a:buClrTx/>
              <a:buFont typeface="Arial" panose="020B0604020202020204" pitchFamily="34" charset="0"/>
              <a:buChar char="•"/>
            </a:pPr>
            <a:r>
              <a:rPr lang="en-US" sz="2000" b="0" i="0" baseline="0" dirty="0">
                <a:effectLst>
                  <a:outerShdw blurRad="38100" dist="25400" dir="2700000" algn="tl">
                    <a:srgbClr val="000000">
                      <a:alpha val="0"/>
                    </a:srgbClr>
                  </a:outerShdw>
                </a:effectLst>
              </a:rPr>
              <a:t>Route Domain</a:t>
            </a:r>
          </a:p>
        </p:txBody>
      </p:sp>
      <p:sp>
        <p:nvSpPr>
          <p:cNvPr id="26" name="Rounded Rectangle 25"/>
          <p:cNvSpPr/>
          <p:nvPr/>
        </p:nvSpPr>
        <p:spPr>
          <a:xfrm>
            <a:off x="4497325" y="2553322"/>
            <a:ext cx="3210755" cy="1098524"/>
          </a:xfrm>
          <a:prstGeom prst="roundRect">
            <a:avLst/>
          </a:prstGeom>
          <a:solidFill>
            <a:schemeClr val="bg1">
              <a:lumMod val="20000"/>
              <a:lumOff val="80000"/>
              <a:alpha val="30000"/>
            </a:schemeClr>
          </a:solidFill>
          <a:ln>
            <a:solidFill>
              <a:srgbClr val="FF0000"/>
            </a:solidFill>
          </a:ln>
        </p:spPr>
        <p:txBody>
          <a:bodyPr vert="horz" wrap="square" lIns="9144" tIns="0" rIns="91440" bIns="0" rtlCol="0" anchor="ctr">
            <a:noAutofit/>
          </a:bodyPr>
          <a:lstStyle/>
          <a:p>
            <a:pPr>
              <a:lnSpc>
                <a:spcPct val="90000"/>
              </a:lnSpc>
              <a:spcBef>
                <a:spcPts val="0"/>
              </a:spcBef>
              <a:spcAft>
                <a:spcPts val="0"/>
              </a:spcAft>
              <a:buClrTx/>
            </a:pPr>
            <a:r>
              <a:rPr lang="en-US" sz="2400" b="1" i="0" baseline="0" dirty="0">
                <a:effectLst>
                  <a:outerShdw blurRad="38100" dist="25400" dir="2700000" algn="tl">
                    <a:srgbClr val="000000">
                      <a:alpha val="0"/>
                    </a:srgbClr>
                  </a:outerShdw>
                </a:effectLst>
              </a:rPr>
              <a:t>:</a:t>
            </a:r>
            <a:r>
              <a:rPr lang="en-US" sz="2400" b="1" i="0" baseline="0" dirty="0" err="1">
                <a:effectLst>
                  <a:outerShdw blurRad="38100" dist="25400" dir="2700000" algn="tl">
                    <a:srgbClr val="000000">
                      <a:alpha val="0"/>
                    </a:srgbClr>
                  </a:outerShdw>
                </a:effectLst>
              </a:rPr>
              <a:t>nnn</a:t>
            </a:r>
            <a:r>
              <a:rPr lang="en-US" sz="2400" i="0" baseline="0" dirty="0">
                <a:effectLst>
                  <a:outerShdw blurRad="38100" dist="25400" dir="2700000" algn="tl">
                    <a:srgbClr val="000000">
                      <a:alpha val="0"/>
                    </a:srgbClr>
                  </a:outerShdw>
                </a:effectLst>
              </a:rPr>
              <a:t> </a:t>
            </a:r>
          </a:p>
          <a:p>
            <a:pPr>
              <a:lnSpc>
                <a:spcPct val="90000"/>
              </a:lnSpc>
              <a:spcBef>
                <a:spcPts val="0"/>
              </a:spcBef>
              <a:spcAft>
                <a:spcPts val="0"/>
              </a:spcAft>
              <a:buClrTx/>
            </a:pPr>
            <a:r>
              <a:rPr lang="en-US" sz="2400" i="0" baseline="0" dirty="0">
                <a:effectLst>
                  <a:outerShdw blurRad="38100" dist="25400" dir="2700000" algn="tl">
                    <a:srgbClr val="000000">
                      <a:alpha val="0"/>
                    </a:srgbClr>
                  </a:outerShdw>
                </a:effectLst>
              </a:rPr>
              <a:t>(Noise</a:t>
            </a:r>
            <a:r>
              <a:rPr lang="en-US" sz="2400" i="0" dirty="0">
                <a:effectLst>
                  <a:outerShdw blurRad="38100" dist="25400" dir="2700000" algn="tl">
                    <a:srgbClr val="000000">
                      <a:alpha val="0"/>
                    </a:srgbClr>
                  </a:outerShdw>
                </a:effectLst>
              </a:rPr>
              <a:t> Amplitude)</a:t>
            </a:r>
          </a:p>
          <a:p>
            <a:pPr algn="ctr">
              <a:lnSpc>
                <a:spcPct val="90000"/>
              </a:lnSpc>
              <a:spcBef>
                <a:spcPts val="0"/>
              </a:spcBef>
              <a:spcAft>
                <a:spcPts val="0"/>
              </a:spcAft>
              <a:buClrTx/>
            </a:pPr>
            <a:r>
              <a:rPr lang="en-US" sz="2400" b="0" i="1" baseline="0" dirty="0">
                <a:effectLst>
                  <a:outerShdw blurRad="38100" dist="25400" dir="2700000" algn="tl">
                    <a:srgbClr val="000000">
                      <a:alpha val="0"/>
                    </a:srgbClr>
                  </a:outerShdw>
                </a:effectLst>
              </a:rPr>
              <a:t>“TMM</a:t>
            </a:r>
            <a:r>
              <a:rPr lang="en-US" sz="2400" b="0" i="1" dirty="0">
                <a:effectLst>
                  <a:outerShdw blurRad="38100" dist="25400" dir="2700000" algn="tl">
                    <a:srgbClr val="000000">
                      <a:alpha val="0"/>
                    </a:srgbClr>
                  </a:outerShdw>
                </a:effectLst>
              </a:rPr>
              <a:t> Details”</a:t>
            </a:r>
            <a:endParaRPr lang="en-US" sz="2000" b="0" i="1" baseline="0" dirty="0">
              <a:effectLst>
                <a:outerShdw blurRad="38100" dist="25400" dir="2700000" algn="tl">
                  <a:srgbClr val="000000">
                    <a:alpha val="0"/>
                  </a:srgbClr>
                </a:outerShdw>
              </a:effectLst>
            </a:endParaRPr>
          </a:p>
        </p:txBody>
      </p:sp>
      <p:sp>
        <p:nvSpPr>
          <p:cNvPr id="28" name="Rounded Rectangle 27"/>
          <p:cNvSpPr/>
          <p:nvPr/>
        </p:nvSpPr>
        <p:spPr>
          <a:xfrm>
            <a:off x="8328504" y="3909138"/>
            <a:ext cx="3595115" cy="1410322"/>
          </a:xfrm>
          <a:prstGeom prst="roundRect">
            <a:avLst/>
          </a:prstGeom>
          <a:solidFill>
            <a:schemeClr val="bg1">
              <a:lumMod val="20000"/>
              <a:lumOff val="80000"/>
              <a:alpha val="30000"/>
            </a:schemeClr>
          </a:solidFill>
          <a:ln>
            <a:solidFill>
              <a:srgbClr val="FF0000"/>
            </a:solidFill>
          </a:ln>
        </p:spPr>
        <p:txBody>
          <a:bodyPr vert="horz" wrap="square" lIns="9144" tIns="0" rIns="91440" bIns="0" rtlCol="0" anchor="ctr">
            <a:noAutofit/>
          </a:bodyPr>
          <a:lstStyle/>
          <a:p>
            <a:pPr>
              <a:lnSpc>
                <a:spcPct val="90000"/>
              </a:lnSpc>
              <a:spcBef>
                <a:spcPts val="0"/>
              </a:spcBef>
              <a:spcAft>
                <a:spcPts val="0"/>
              </a:spcAft>
              <a:buClrTx/>
            </a:pPr>
            <a:r>
              <a:rPr lang="en-US" sz="2400" b="1" dirty="0">
                <a:effectLst>
                  <a:outerShdw blurRad="38100" dist="25400" dir="2700000" algn="tl">
                    <a:srgbClr val="000000">
                      <a:alpha val="0"/>
                    </a:srgbClr>
                  </a:outerShdw>
                </a:effectLst>
              </a:rPr>
              <a:t>-s </a:t>
            </a:r>
            <a:r>
              <a:rPr lang="en-US" sz="2400" i="0" baseline="0" dirty="0">
                <a:effectLst>
                  <a:outerShdw blurRad="38100" dist="25400" dir="2700000" algn="tl">
                    <a:srgbClr val="000000">
                      <a:alpha val="0"/>
                    </a:srgbClr>
                  </a:outerShdw>
                </a:effectLst>
              </a:rPr>
              <a:t>(</a:t>
            </a:r>
            <a:r>
              <a:rPr lang="en-US" sz="2400" i="0" baseline="0" dirty="0" err="1">
                <a:effectLst>
                  <a:outerShdw blurRad="38100" dist="25400" dir="2700000" algn="tl">
                    <a:srgbClr val="000000">
                      <a:alpha val="0"/>
                    </a:srgbClr>
                  </a:outerShdw>
                </a:effectLst>
              </a:rPr>
              <a:t>snarf</a:t>
            </a:r>
            <a:r>
              <a:rPr lang="en-US" sz="2400" i="0" baseline="0" dirty="0">
                <a:effectLst>
                  <a:outerShdw blurRad="38100" dist="25400" dir="2700000" algn="tl">
                    <a:srgbClr val="000000">
                      <a:alpha val="0"/>
                    </a:srgbClr>
                  </a:outerShdw>
                </a:effectLst>
              </a:rPr>
              <a:t>/Snap Length</a:t>
            </a:r>
            <a:r>
              <a:rPr lang="en-US" sz="2400" i="0" dirty="0">
                <a:effectLst>
                  <a:outerShdw blurRad="38100" dist="25400" dir="2700000" algn="tl">
                    <a:srgbClr val="000000">
                      <a:alpha val="0"/>
                    </a:srgbClr>
                  </a:outerShdw>
                </a:effectLst>
              </a:rPr>
              <a:t>)</a:t>
            </a:r>
          </a:p>
          <a:p>
            <a:pPr marL="342900" indent="-342900">
              <a:lnSpc>
                <a:spcPct val="90000"/>
              </a:lnSpc>
              <a:spcBef>
                <a:spcPts val="0"/>
              </a:spcBef>
              <a:spcAft>
                <a:spcPts val="0"/>
              </a:spcAft>
              <a:buClrTx/>
              <a:buFont typeface="Arial" panose="020B0604020202020204" pitchFamily="34" charset="0"/>
              <a:buChar char="•"/>
            </a:pPr>
            <a:r>
              <a:rPr lang="en-US" sz="2400" b="0" baseline="0" dirty="0">
                <a:effectLst>
                  <a:outerShdw blurRad="38100" dist="25400" dir="2700000" algn="tl">
                    <a:srgbClr val="000000">
                      <a:alpha val="0"/>
                    </a:srgbClr>
                  </a:outerShdw>
                </a:effectLst>
              </a:rPr>
              <a:t>0 = Full Packet</a:t>
            </a:r>
          </a:p>
          <a:p>
            <a:pPr marL="342900" indent="-342900">
              <a:lnSpc>
                <a:spcPct val="90000"/>
              </a:lnSpc>
              <a:spcBef>
                <a:spcPts val="0"/>
              </a:spcBef>
              <a:spcAft>
                <a:spcPts val="0"/>
              </a:spcAft>
              <a:buClrTx/>
              <a:buFont typeface="Arial" panose="020B0604020202020204" pitchFamily="34" charset="0"/>
              <a:buChar char="•"/>
            </a:pPr>
            <a:r>
              <a:rPr lang="en-US" sz="2400" dirty="0">
                <a:effectLst>
                  <a:outerShdw blurRad="38100" dist="25400" dir="2700000" algn="tl">
                    <a:srgbClr val="000000">
                      <a:alpha val="0"/>
                    </a:srgbClr>
                  </a:outerShdw>
                </a:effectLst>
              </a:rPr>
              <a:t>&gt;1 = Number of bytes</a:t>
            </a:r>
            <a:endParaRPr lang="en-US" sz="2000" b="0" i="0" baseline="0" dirty="0">
              <a:effectLst>
                <a:outerShdw blurRad="38100" dist="25400" dir="2700000" algn="tl">
                  <a:srgbClr val="000000">
                    <a:alpha val="0"/>
                  </a:srgbClr>
                </a:outerShdw>
              </a:effectLst>
            </a:endParaRPr>
          </a:p>
        </p:txBody>
      </p:sp>
      <p:cxnSp>
        <p:nvCxnSpPr>
          <p:cNvPr id="30" name="Straight Arrow Connector 29"/>
          <p:cNvCxnSpPr>
            <a:cxnSpLocks/>
            <a:stCxn id="33" idx="2"/>
            <a:endCxn id="26" idx="0"/>
          </p:cNvCxnSpPr>
          <p:nvPr/>
        </p:nvCxnSpPr>
        <p:spPr>
          <a:xfrm flipH="1">
            <a:off x="6102703" y="1920240"/>
            <a:ext cx="105595" cy="633082"/>
          </a:xfrm>
          <a:prstGeom prst="straightConnector1">
            <a:avLst/>
          </a:prstGeom>
          <a:ln w="44450">
            <a:solidFill>
              <a:schemeClr val="tx1">
                <a:lumMod val="75000"/>
                <a:lumOff val="25000"/>
              </a:schemeClr>
            </a:solidFill>
            <a:prstDash val="sysDot"/>
            <a:headEnd type="triangle" w="med" len="lg"/>
            <a:tailEnd type="oval" w="sm"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78501" y="1280160"/>
            <a:ext cx="859593" cy="640080"/>
          </a:xfrm>
          <a:prstGeom prst="rect">
            <a:avLst/>
          </a:prstGeom>
          <a:solidFill>
            <a:srgbClr val="FF0000">
              <a:alpha val="15000"/>
            </a:srgbClr>
          </a:solidFill>
          <a:ln w="28575">
            <a:solidFill>
              <a:srgbClr val="FF0000"/>
            </a:solidFill>
          </a:ln>
        </p:spPr>
        <p:style>
          <a:lnRef idx="2">
            <a:schemeClr val="accent5"/>
          </a:lnRef>
          <a:fillRef idx="1">
            <a:schemeClr val="lt1"/>
          </a:fillRef>
          <a:effectRef idx="0">
            <a:schemeClr val="accent5"/>
          </a:effectRef>
          <a:fontRef idx="minor">
            <a:schemeClr val="dk1"/>
          </a:fontRef>
        </p:style>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34" name="Rectangle 33"/>
          <p:cNvSpPr/>
          <p:nvPr/>
        </p:nvSpPr>
        <p:spPr>
          <a:xfrm>
            <a:off x="6999270" y="1280160"/>
            <a:ext cx="885639" cy="640080"/>
          </a:xfrm>
          <a:prstGeom prst="rect">
            <a:avLst/>
          </a:prstGeom>
          <a:solidFill>
            <a:srgbClr val="FF0000">
              <a:alpha val="15000"/>
            </a:srgbClr>
          </a:solidFill>
          <a:ln w="28575">
            <a:solidFill>
              <a:srgbClr val="FF0000"/>
            </a:solidFill>
          </a:ln>
        </p:spPr>
        <p:style>
          <a:lnRef idx="2">
            <a:schemeClr val="accent5"/>
          </a:lnRef>
          <a:fillRef idx="1">
            <a:schemeClr val="lt1"/>
          </a:fillRef>
          <a:effectRef idx="0">
            <a:schemeClr val="accent5"/>
          </a:effectRef>
          <a:fontRef idx="minor">
            <a:schemeClr val="dk1"/>
          </a:fontRef>
        </p:style>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dirty="0">
              <a:solidFill>
                <a:schemeClr val="bg1"/>
              </a:solidFill>
              <a:effectLst>
                <a:outerShdw blurRad="38100" dist="25400" dir="2700000" algn="tl">
                  <a:srgbClr val="000000">
                    <a:alpha val="0"/>
                  </a:srgbClr>
                </a:outerShdw>
              </a:effectLst>
              <a:latin typeface="+mj-lt"/>
            </a:endParaRPr>
          </a:p>
        </p:txBody>
      </p:sp>
      <p:sp>
        <p:nvSpPr>
          <p:cNvPr id="35" name="Rectangle 34"/>
          <p:cNvSpPr/>
          <p:nvPr/>
        </p:nvSpPr>
        <p:spPr>
          <a:xfrm>
            <a:off x="7884909" y="1280160"/>
            <a:ext cx="3322841" cy="640080"/>
          </a:xfrm>
          <a:prstGeom prst="rect">
            <a:avLst/>
          </a:prstGeom>
          <a:solidFill>
            <a:srgbClr val="FF0000">
              <a:alpha val="15000"/>
            </a:srgbClr>
          </a:solidFill>
          <a:ln w="28575">
            <a:solidFill>
              <a:srgbClr val="FF0000"/>
            </a:solidFill>
          </a:ln>
        </p:spPr>
        <p:style>
          <a:lnRef idx="2">
            <a:schemeClr val="accent5"/>
          </a:lnRef>
          <a:fillRef idx="1">
            <a:schemeClr val="lt1"/>
          </a:fillRef>
          <a:effectRef idx="0">
            <a:schemeClr val="accent5"/>
          </a:effectRef>
          <a:fontRef idx="minor">
            <a:schemeClr val="dk1"/>
          </a:fontRef>
        </p:style>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cxnSp>
        <p:nvCxnSpPr>
          <p:cNvPr id="37" name="Straight Arrow Connector 36"/>
          <p:cNvCxnSpPr>
            <a:cxnSpLocks/>
          </p:cNvCxnSpPr>
          <p:nvPr/>
        </p:nvCxnSpPr>
        <p:spPr>
          <a:xfrm>
            <a:off x="7539329" y="1938927"/>
            <a:ext cx="872755" cy="1968267"/>
          </a:xfrm>
          <a:prstGeom prst="straightConnector1">
            <a:avLst/>
          </a:prstGeom>
          <a:ln w="44450">
            <a:solidFill>
              <a:schemeClr val="tx1">
                <a:lumMod val="75000"/>
                <a:lumOff val="25000"/>
              </a:schemeClr>
            </a:solidFill>
            <a:prstDash val="sysDot"/>
            <a:headEnd type="triangle" w="med" len="lg"/>
            <a:tailEnd type="oval" w="sm" len="med"/>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8520685" y="2568562"/>
            <a:ext cx="3210755" cy="1098524"/>
          </a:xfrm>
          <a:prstGeom prst="roundRect">
            <a:avLst/>
          </a:prstGeom>
          <a:solidFill>
            <a:schemeClr val="bg1">
              <a:lumMod val="20000"/>
              <a:lumOff val="80000"/>
              <a:alpha val="30000"/>
            </a:schemeClr>
          </a:solidFill>
          <a:ln>
            <a:solidFill>
              <a:srgbClr val="FF0000"/>
            </a:solidFill>
          </a:ln>
        </p:spPr>
        <p:txBody>
          <a:bodyPr vert="horz" wrap="square" lIns="9144" tIns="0" rIns="91440" bIns="0" rtlCol="0" anchor="ctr">
            <a:noAutofit/>
          </a:bodyPr>
          <a:lstStyle/>
          <a:p>
            <a:pPr>
              <a:lnSpc>
                <a:spcPct val="90000"/>
              </a:lnSpc>
              <a:spcBef>
                <a:spcPts val="0"/>
              </a:spcBef>
              <a:spcAft>
                <a:spcPts val="0"/>
              </a:spcAft>
              <a:buClrTx/>
            </a:pPr>
            <a:r>
              <a:rPr lang="en-US" sz="2400" b="1" i="0" baseline="0" dirty="0">
                <a:effectLst>
                  <a:outerShdw blurRad="38100" dist="25400" dir="2700000" algn="tl">
                    <a:srgbClr val="000000">
                      <a:alpha val="0"/>
                    </a:srgbClr>
                  </a:outerShdw>
                </a:effectLst>
              </a:rPr>
              <a:t>-w </a:t>
            </a:r>
            <a:r>
              <a:rPr lang="en-US" sz="2400" i="0" baseline="0" dirty="0">
                <a:effectLst>
                  <a:outerShdw blurRad="38100" dist="25400" dir="2700000" algn="tl">
                    <a:srgbClr val="000000">
                      <a:alpha val="0"/>
                    </a:srgbClr>
                  </a:outerShdw>
                </a:effectLst>
              </a:rPr>
              <a:t>(output file</a:t>
            </a:r>
            <a:r>
              <a:rPr lang="en-US" sz="2400" i="0" dirty="0">
                <a:effectLst>
                  <a:outerShdw blurRad="38100" dist="25400" dir="2700000" algn="tl">
                    <a:srgbClr val="000000">
                      <a:alpha val="0"/>
                    </a:srgbClr>
                  </a:outerShdw>
                </a:effectLst>
              </a:rPr>
              <a:t>)</a:t>
            </a:r>
          </a:p>
          <a:p>
            <a:pPr marL="342900" indent="-342900">
              <a:lnSpc>
                <a:spcPct val="90000"/>
              </a:lnSpc>
              <a:spcBef>
                <a:spcPts val="0"/>
              </a:spcBef>
              <a:spcAft>
                <a:spcPts val="0"/>
              </a:spcAft>
              <a:buClrTx/>
              <a:buFont typeface="Arial" panose="020B0604020202020204" pitchFamily="34" charset="0"/>
              <a:buChar char="•"/>
            </a:pPr>
            <a:r>
              <a:rPr lang="en-US" sz="2400" b="0" baseline="0" dirty="0">
                <a:effectLst>
                  <a:outerShdw blurRad="38100" dist="25400" dir="2700000" algn="tl">
                    <a:srgbClr val="000000">
                      <a:alpha val="0"/>
                    </a:srgbClr>
                  </a:outerShdw>
                </a:effectLst>
              </a:rPr>
              <a:t>&lt;filename&gt;</a:t>
            </a:r>
            <a:r>
              <a:rPr lang="en-US" sz="2400" dirty="0">
                <a:effectLst>
                  <a:outerShdw blurRad="38100" dist="25400" dir="2700000" algn="tl">
                    <a:srgbClr val="000000">
                      <a:alpha val="0"/>
                    </a:srgbClr>
                  </a:outerShdw>
                </a:effectLst>
              </a:rPr>
              <a:t> </a:t>
            </a:r>
            <a:r>
              <a:rPr lang="en-US" sz="1600" dirty="0">
                <a:effectLst>
                  <a:outerShdw blurRad="38100" dist="25400" dir="2700000" algn="tl">
                    <a:srgbClr val="000000">
                      <a:alpha val="0"/>
                    </a:srgbClr>
                  </a:outerShdw>
                </a:effectLst>
              </a:rPr>
              <a:t>(*.cap)</a:t>
            </a:r>
            <a:endParaRPr lang="en-US" sz="1600" b="0" i="0" baseline="0" dirty="0">
              <a:effectLst>
                <a:outerShdw blurRad="38100" dist="25400" dir="2700000" algn="tl">
                  <a:srgbClr val="000000">
                    <a:alpha val="0"/>
                  </a:srgbClr>
                </a:outerShdw>
              </a:effectLst>
            </a:endParaRPr>
          </a:p>
        </p:txBody>
      </p:sp>
      <p:cxnSp>
        <p:nvCxnSpPr>
          <p:cNvPr id="43" name="Straight Arrow Connector 42"/>
          <p:cNvCxnSpPr>
            <a:endCxn id="42" idx="0"/>
          </p:cNvCxnSpPr>
          <p:nvPr/>
        </p:nvCxnSpPr>
        <p:spPr>
          <a:xfrm>
            <a:off x="9768840" y="1889760"/>
            <a:ext cx="357223" cy="678802"/>
          </a:xfrm>
          <a:prstGeom prst="straightConnector1">
            <a:avLst/>
          </a:prstGeom>
          <a:ln w="44450">
            <a:solidFill>
              <a:schemeClr val="tx1">
                <a:lumMod val="75000"/>
                <a:lumOff val="25000"/>
              </a:schemeClr>
            </a:solidFill>
            <a:prstDash val="sysDot"/>
            <a:headEnd type="triangle" w="med" len="lg"/>
            <a:tailEnd type="oval" w="sm" len="med"/>
          </a:ln>
        </p:spPr>
        <p:style>
          <a:lnRef idx="1">
            <a:schemeClr val="accent1"/>
          </a:lnRef>
          <a:fillRef idx="0">
            <a:schemeClr val="accent1"/>
          </a:fillRef>
          <a:effectRef idx="0">
            <a:schemeClr val="accent1"/>
          </a:effectRef>
          <a:fontRef idx="minor">
            <a:schemeClr val="tx1"/>
          </a:fontRef>
        </p:style>
      </p:cxnSp>
      <p:pic>
        <p:nvPicPr>
          <p:cNvPr id="12290" name="Picture 2" descr="http://upload.wikimedia.org/wikipedia/en/thumb/f/f9/F5_Networks_logo.svg/768px-F5_Networks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0499" y="5775960"/>
            <a:ext cx="511973" cy="511973"/>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2369819" y="5806440"/>
            <a:ext cx="9337550" cy="496733"/>
          </a:xfrm>
          <a:prstGeom prst="rect">
            <a:avLst/>
          </a:prstGeom>
          <a:noFill/>
        </p:spPr>
        <p:txBody>
          <a:bodyPr wrap="square" lIns="0" tIns="0" rIns="0" bIns="0" rtlCol="0">
            <a:noAutofit/>
          </a:bodyPr>
          <a:lstStyle/>
          <a:p>
            <a:pPr>
              <a:lnSpc>
                <a:spcPct val="90000"/>
              </a:lnSpc>
              <a:spcAft>
                <a:spcPts val="600"/>
              </a:spcAft>
            </a:pPr>
            <a:r>
              <a:rPr lang="en-US" sz="2800" b="1" dirty="0">
                <a:effectLst>
                  <a:outerShdw blurRad="38100" dist="25400" dir="2700000" algn="tl">
                    <a:srgbClr val="000000">
                      <a:alpha val="0"/>
                    </a:srgbClr>
                  </a:outerShdw>
                </a:effectLst>
              </a:rPr>
              <a:t>Supports most of the standard </a:t>
            </a:r>
            <a:r>
              <a:rPr lang="en-US" sz="2800" b="1" dirty="0" err="1">
                <a:effectLst>
                  <a:outerShdw blurRad="38100" dist="25400" dir="2700000" algn="tl">
                    <a:srgbClr val="000000">
                      <a:alpha val="0"/>
                    </a:srgbClr>
                  </a:outerShdw>
                </a:effectLst>
              </a:rPr>
              <a:t>TCPdump</a:t>
            </a:r>
            <a:r>
              <a:rPr lang="en-US" sz="2800" b="1" dirty="0">
                <a:effectLst>
                  <a:outerShdw blurRad="38100" dist="25400" dir="2700000" algn="tl">
                    <a:srgbClr val="000000">
                      <a:alpha val="0"/>
                    </a:srgbClr>
                  </a:outerShdw>
                </a:effectLst>
              </a:rPr>
              <a:t> options</a:t>
            </a:r>
            <a:endParaRPr lang="en-US" sz="2800" b="1" kern="1200" dirty="0">
              <a:effectLst>
                <a:outerShdw blurRad="38100" dist="25400" dir="2700000" algn="tl">
                  <a:srgbClr val="000000">
                    <a:alpha val="0"/>
                  </a:srgbClr>
                </a:outerShdw>
              </a:effectLst>
            </a:endParaRPr>
          </a:p>
        </p:txBody>
      </p:sp>
      <p:sp>
        <p:nvSpPr>
          <p:cNvPr id="21" name="Rectangle 20"/>
          <p:cNvSpPr/>
          <p:nvPr/>
        </p:nvSpPr>
        <p:spPr>
          <a:xfrm>
            <a:off x="6634962" y="1277620"/>
            <a:ext cx="364307" cy="640080"/>
          </a:xfrm>
          <a:prstGeom prst="rect">
            <a:avLst/>
          </a:prstGeom>
          <a:solidFill>
            <a:srgbClr val="FF0000">
              <a:alpha val="15000"/>
            </a:srgbClr>
          </a:solidFill>
          <a:ln w="28575">
            <a:solidFill>
              <a:srgbClr val="FF0000"/>
            </a:solidFill>
          </a:ln>
        </p:spPr>
        <p:style>
          <a:lnRef idx="2">
            <a:schemeClr val="accent5"/>
          </a:lnRef>
          <a:fillRef idx="1">
            <a:schemeClr val="lt1"/>
          </a:fillRef>
          <a:effectRef idx="0">
            <a:schemeClr val="accent5"/>
          </a:effectRef>
          <a:fontRef idx="minor">
            <a:schemeClr val="dk1"/>
          </a:fontRef>
        </p:style>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sp>
        <p:nvSpPr>
          <p:cNvPr id="29" name="Rounded Rectangle 28"/>
          <p:cNvSpPr/>
          <p:nvPr/>
        </p:nvSpPr>
        <p:spPr>
          <a:xfrm>
            <a:off x="4489034" y="3885967"/>
            <a:ext cx="3210755" cy="1351228"/>
          </a:xfrm>
          <a:prstGeom prst="roundRect">
            <a:avLst/>
          </a:prstGeom>
          <a:solidFill>
            <a:schemeClr val="bg1">
              <a:lumMod val="20000"/>
              <a:lumOff val="80000"/>
              <a:alpha val="30000"/>
            </a:schemeClr>
          </a:solidFill>
          <a:ln>
            <a:solidFill>
              <a:srgbClr val="FF0000"/>
            </a:solidFill>
          </a:ln>
        </p:spPr>
        <p:txBody>
          <a:bodyPr vert="horz" wrap="square" lIns="9144" tIns="0" rIns="91440" bIns="0" rtlCol="0" anchor="ctr">
            <a:noAutofit/>
          </a:bodyPr>
          <a:lstStyle/>
          <a:p>
            <a:pPr>
              <a:lnSpc>
                <a:spcPct val="90000"/>
              </a:lnSpc>
              <a:spcBef>
                <a:spcPts val="0"/>
              </a:spcBef>
              <a:spcAft>
                <a:spcPts val="0"/>
              </a:spcAft>
              <a:buClrTx/>
            </a:pPr>
            <a:r>
              <a:rPr lang="en-US" sz="2400" b="1" i="0" baseline="0" dirty="0">
                <a:effectLst>
                  <a:outerShdw blurRad="38100" dist="25400" dir="2700000" algn="tl">
                    <a:srgbClr val="000000">
                      <a:alpha val="0"/>
                    </a:srgbClr>
                  </a:outerShdw>
                </a:effectLst>
              </a:rPr>
              <a:t>:p </a:t>
            </a:r>
            <a:r>
              <a:rPr lang="en-US" sz="2400" b="1" i="0" baseline="0" dirty="0"/>
              <a:t>(Peer Flow</a:t>
            </a:r>
            <a:r>
              <a:rPr lang="en-US" sz="2400" i="0" dirty="0"/>
              <a:t>)</a:t>
            </a:r>
          </a:p>
          <a:p>
            <a:pPr algn="ctr">
              <a:lnSpc>
                <a:spcPct val="90000"/>
              </a:lnSpc>
              <a:spcBef>
                <a:spcPts val="0"/>
              </a:spcBef>
              <a:spcAft>
                <a:spcPts val="0"/>
              </a:spcAft>
              <a:buClrTx/>
            </a:pPr>
            <a:r>
              <a:rPr lang="en-US" sz="2400" b="0" i="1" baseline="0" dirty="0">
                <a:effectLst>
                  <a:outerShdw blurRad="38100" dist="25400" dir="2700000" algn="tl">
                    <a:srgbClr val="000000">
                      <a:alpha val="0"/>
                    </a:srgbClr>
                  </a:outerShdw>
                </a:effectLst>
              </a:rPr>
              <a:t>“Copies matching peer flow</a:t>
            </a:r>
            <a:r>
              <a:rPr lang="en-US" sz="2400" b="0" i="1" dirty="0">
                <a:effectLst>
                  <a:outerShdw blurRad="38100" dist="25400" dir="2700000" algn="tl">
                    <a:srgbClr val="000000">
                      <a:alpha val="0"/>
                    </a:srgbClr>
                  </a:outerShdw>
                </a:effectLst>
              </a:rPr>
              <a:t>”</a:t>
            </a:r>
            <a:r>
              <a:rPr lang="en-US" sz="1600" b="0" i="1" dirty="0">
                <a:effectLst>
                  <a:outerShdw blurRad="38100" dist="25400" dir="2700000" algn="tl">
                    <a:srgbClr val="000000">
                      <a:alpha val="0"/>
                    </a:srgbClr>
                  </a:outerShdw>
                </a:effectLst>
              </a:rPr>
              <a:t>(Can be used together or separate :</a:t>
            </a:r>
            <a:r>
              <a:rPr lang="en-US" sz="1600" b="0" i="1" dirty="0" err="1">
                <a:effectLst>
                  <a:outerShdw blurRad="38100" dist="25400" dir="2700000" algn="tl">
                    <a:srgbClr val="000000">
                      <a:alpha val="0"/>
                    </a:srgbClr>
                  </a:outerShdw>
                </a:effectLst>
              </a:rPr>
              <a:t>nnnp</a:t>
            </a:r>
            <a:r>
              <a:rPr lang="en-US" sz="1600" b="0" i="1" dirty="0">
                <a:effectLst>
                  <a:outerShdw blurRad="38100" dist="25400" dir="2700000" algn="tl">
                    <a:srgbClr val="000000">
                      <a:alpha val="0"/>
                    </a:srgbClr>
                  </a:outerShdw>
                </a:effectLst>
              </a:rPr>
              <a:t> or :p</a:t>
            </a:r>
            <a:endParaRPr lang="en-US" sz="1600" b="0" i="1" baseline="0" dirty="0">
              <a:effectLst>
                <a:outerShdw blurRad="38100" dist="25400" dir="2700000" algn="tl">
                  <a:srgbClr val="000000">
                    <a:alpha val="0"/>
                  </a:srgbClr>
                </a:outerShdw>
              </a:effectLst>
            </a:endParaRPr>
          </a:p>
        </p:txBody>
      </p:sp>
      <p:pic>
        <p:nvPicPr>
          <p:cNvPr id="31" name="Picture 2" descr="http://upload.wikimedia.org/wikipedia/en/thumb/f/f9/F5_Networks_logo.svg/768px-F5_Networks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4096" y="2598060"/>
            <a:ext cx="225523" cy="2255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upload.wikimedia.org/wikipedia/en/thumb/f/f9/F5_Networks_logo.svg/768px-F5_Networks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6734" y="3953216"/>
            <a:ext cx="225523" cy="22552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87E822B7-31F3-4B73-84B7-A61FCD2CE723}"/>
              </a:ext>
            </a:extLst>
          </p:cNvPr>
          <p:cNvSpPr/>
          <p:nvPr/>
        </p:nvSpPr>
        <p:spPr>
          <a:xfrm>
            <a:off x="254004" y="217717"/>
            <a:ext cx="3737425" cy="566054"/>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40" name="TextBox 39">
            <a:extLst>
              <a:ext uri="{FF2B5EF4-FFF2-40B4-BE49-F238E27FC236}">
                <a16:creationId xmlns:a16="http://schemas.microsoft.com/office/drawing/2014/main" id="{87EB5F09-7640-42BA-A43F-EBD20C987197}"/>
              </a:ext>
            </a:extLst>
          </p:cNvPr>
          <p:cNvSpPr txBox="1"/>
          <p:nvPr/>
        </p:nvSpPr>
        <p:spPr>
          <a:xfrm>
            <a:off x="959366" y="217717"/>
            <a:ext cx="2927743" cy="492443"/>
          </a:xfrm>
          <a:prstGeom prst="rect">
            <a:avLst/>
          </a:prstGeom>
          <a:noFill/>
          <a:ln>
            <a:noFill/>
          </a:ln>
          <a:effectLst>
            <a:outerShdw blurRad="50800" dist="38100" dir="2700000" algn="tl" rotWithShape="0">
              <a:prstClr val="black">
                <a:alpha val="40000"/>
              </a:prstClr>
            </a:outerShdw>
          </a:effectLst>
        </p:spPr>
        <p:txBody>
          <a:bodyPr wrap="square" lIns="91440" tIns="0" rIns="0" bIns="0" rtlCol="0">
            <a:spAutoFit/>
          </a:bodyPr>
          <a:lstStyle/>
          <a:p>
            <a:r>
              <a:rPr lang="en-US" sz="3200" spc="-50" dirty="0" err="1">
                <a:latin typeface="Arial" panose="020B0604020202020204" pitchFamily="34" charset="0"/>
                <a:cs typeface="Arial" panose="020B0604020202020204" pitchFamily="34" charset="0"/>
              </a:rPr>
              <a:t>TCPDump</a:t>
            </a:r>
            <a:endParaRPr lang="en-US" sz="3200" spc="-50" dirty="0">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03976017-509A-4D8D-9D73-0999702FC7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141" y="260252"/>
            <a:ext cx="493088" cy="449908"/>
          </a:xfrm>
          <a:prstGeom prst="rect">
            <a:avLst/>
          </a:prstGeom>
          <a:effectLst>
            <a:outerShdw blurRad="50800" dist="38100" dir="2700000" algn="tl" rotWithShape="0">
              <a:prstClr val="black">
                <a:alpha val="40000"/>
              </a:prstClr>
            </a:outerShdw>
          </a:effectLst>
        </p:spPr>
      </p:pic>
      <p:sp>
        <p:nvSpPr>
          <p:cNvPr id="44" name="Title 1">
            <a:extLst>
              <a:ext uri="{FF2B5EF4-FFF2-40B4-BE49-F238E27FC236}">
                <a16:creationId xmlns:a16="http://schemas.microsoft.com/office/drawing/2014/main" id="{4187BFED-40A0-4B5C-AB74-405B9D5600D2}"/>
              </a:ext>
            </a:extLst>
          </p:cNvPr>
          <p:cNvSpPr>
            <a:spLocks noGrp="1"/>
          </p:cNvSpPr>
          <p:nvPr>
            <p:ph type="title"/>
          </p:nvPr>
        </p:nvSpPr>
        <p:spPr>
          <a:xfrm>
            <a:off x="3964055" y="231389"/>
            <a:ext cx="7896349" cy="710964"/>
          </a:xfrm>
        </p:spPr>
        <p:txBody>
          <a:bodyPr tIns="0"/>
          <a:lstStyle/>
          <a:p>
            <a:pPr algn="ctr"/>
            <a:r>
              <a:rPr lang="en-US" dirty="0"/>
              <a:t>Primary Command Options</a:t>
            </a:r>
          </a:p>
        </p:txBody>
      </p:sp>
      <p:sp>
        <p:nvSpPr>
          <p:cNvPr id="14" name="Footer Placeholder 13">
            <a:extLst>
              <a:ext uri="{FF2B5EF4-FFF2-40B4-BE49-F238E27FC236}">
                <a16:creationId xmlns:a16="http://schemas.microsoft.com/office/drawing/2014/main" id="{6A0269F6-6B95-4BAA-9F78-0423A3F3A644}"/>
              </a:ext>
            </a:extLst>
          </p:cNvPr>
          <p:cNvSpPr>
            <a:spLocks noGrp="1"/>
          </p:cNvSpPr>
          <p:nvPr>
            <p:ph type="ftr" sz="quarter" idx="3"/>
          </p:nvPr>
        </p:nvSpPr>
        <p:spPr/>
        <p:txBody>
          <a:bodyPr/>
          <a:lstStyle/>
          <a:p>
            <a:r>
              <a:rPr lang="en-US"/>
              <a:t>© F5 Networks</a:t>
            </a:r>
            <a:endParaRPr lang="en-US" dirty="0"/>
          </a:p>
        </p:txBody>
      </p:sp>
      <p:sp>
        <p:nvSpPr>
          <p:cNvPr id="16" name="Slide Number Placeholder 15">
            <a:extLst>
              <a:ext uri="{FF2B5EF4-FFF2-40B4-BE49-F238E27FC236}">
                <a16:creationId xmlns:a16="http://schemas.microsoft.com/office/drawing/2014/main" id="{B2E68ACC-A676-4F42-A59A-380717578823}"/>
              </a:ext>
            </a:extLst>
          </p:cNvPr>
          <p:cNvSpPr>
            <a:spLocks noGrp="1"/>
          </p:cNvSpPr>
          <p:nvPr>
            <p:ph type="sldNum" sz="quarter" idx="4"/>
          </p:nvPr>
        </p:nvSpPr>
        <p:spPr/>
        <p:txBody>
          <a:bodyPr/>
          <a:lstStyle/>
          <a:p>
            <a:fld id="{49DF86D6-4B9D-4B83-AF23-D696D3CD110A}" type="slidenum">
              <a:rPr lang="en-US" smtClean="0"/>
              <a:pPr/>
              <a:t>9</a:t>
            </a:fld>
            <a:endParaRPr lang="en-US" dirty="0"/>
          </a:p>
        </p:txBody>
      </p:sp>
    </p:spTree>
    <p:extLst>
      <p:ext uri="{BB962C8B-B14F-4D97-AF65-F5344CB8AC3E}">
        <p14:creationId xmlns:p14="http://schemas.microsoft.com/office/powerpoint/2010/main" val="131530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mph" presetSubtype="0" fill="hold" grpId="1" nodeType="clickEffect">
                                  <p:stCondLst>
                                    <p:cond delay="0"/>
                                  </p:stCondLst>
                                  <p:childTnLst>
                                    <p:animClr clrSpc="hsl" dir="cw">
                                      <p:cBhvr override="childStyle">
                                        <p:cTn id="23" dur="500" fill="hold"/>
                                        <p:tgtEl>
                                          <p:spTgt spid="19"/>
                                        </p:tgtEl>
                                        <p:attrNameLst>
                                          <p:attrName>style.color</p:attrName>
                                        </p:attrNameLst>
                                      </p:cBhvr>
                                      <p:by>
                                        <p:hsl h="0" s="-70588" l="0"/>
                                      </p:by>
                                    </p:animClr>
                                    <p:animClr clrSpc="hsl" dir="cw">
                                      <p:cBhvr>
                                        <p:cTn id="24" dur="500" fill="hold"/>
                                        <p:tgtEl>
                                          <p:spTgt spid="19"/>
                                        </p:tgtEl>
                                        <p:attrNameLst>
                                          <p:attrName>fillcolor</p:attrName>
                                        </p:attrNameLst>
                                      </p:cBhvr>
                                      <p:by>
                                        <p:hsl h="0" s="-70588" l="0"/>
                                      </p:by>
                                    </p:animClr>
                                    <p:animClr clrSpc="hsl" dir="cw">
                                      <p:cBhvr>
                                        <p:cTn id="25" dur="500" fill="hold"/>
                                        <p:tgtEl>
                                          <p:spTgt spid="19"/>
                                        </p:tgtEl>
                                        <p:attrNameLst>
                                          <p:attrName>stroke.color</p:attrName>
                                        </p:attrNameLst>
                                      </p:cBhvr>
                                      <p:by>
                                        <p:hsl h="0" s="-70588" l="0"/>
                                      </p:by>
                                    </p:animClr>
                                    <p:set>
                                      <p:cBhvr>
                                        <p:cTn id="26" dur="500" fill="hold"/>
                                        <p:tgtEl>
                                          <p:spTgt spid="19"/>
                                        </p:tgtEl>
                                        <p:attrNameLst>
                                          <p:attrName>fill.type</p:attrName>
                                        </p:attrNameLst>
                                      </p:cBhvr>
                                      <p:to>
                                        <p:strVal val="solid"/>
                                      </p:to>
                                    </p:se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mph" presetSubtype="0" fill="hold" grpId="1" nodeType="clickEffect">
                                  <p:stCondLst>
                                    <p:cond delay="0"/>
                                  </p:stCondLst>
                                  <p:childTnLst>
                                    <p:animClr clrSpc="hsl" dir="cw">
                                      <p:cBhvr override="childStyle">
                                        <p:cTn id="42" dur="500" fill="hold"/>
                                        <p:tgtEl>
                                          <p:spTgt spid="33"/>
                                        </p:tgtEl>
                                        <p:attrNameLst>
                                          <p:attrName>style.color</p:attrName>
                                        </p:attrNameLst>
                                      </p:cBhvr>
                                      <p:by>
                                        <p:hsl h="0" s="-70588" l="0"/>
                                      </p:by>
                                    </p:animClr>
                                    <p:animClr clrSpc="hsl" dir="cw">
                                      <p:cBhvr>
                                        <p:cTn id="43" dur="500" fill="hold"/>
                                        <p:tgtEl>
                                          <p:spTgt spid="33"/>
                                        </p:tgtEl>
                                        <p:attrNameLst>
                                          <p:attrName>fillcolor</p:attrName>
                                        </p:attrNameLst>
                                      </p:cBhvr>
                                      <p:by>
                                        <p:hsl h="0" s="-70588" l="0"/>
                                      </p:by>
                                    </p:animClr>
                                    <p:animClr clrSpc="hsl" dir="cw">
                                      <p:cBhvr>
                                        <p:cTn id="44" dur="500" fill="hold"/>
                                        <p:tgtEl>
                                          <p:spTgt spid="33"/>
                                        </p:tgtEl>
                                        <p:attrNameLst>
                                          <p:attrName>stroke.color</p:attrName>
                                        </p:attrNameLst>
                                      </p:cBhvr>
                                      <p:by>
                                        <p:hsl h="0" s="-70588" l="0"/>
                                      </p:by>
                                    </p:animClr>
                                    <p:set>
                                      <p:cBhvr>
                                        <p:cTn id="45" dur="500" fill="hold"/>
                                        <p:tgtEl>
                                          <p:spTgt spid="33"/>
                                        </p:tgtEl>
                                        <p:attrNameLst>
                                          <p:attrName>fill.type</p:attrName>
                                        </p:attrNameLst>
                                      </p:cBhvr>
                                      <p:to>
                                        <p:strVal val="solid"/>
                                      </p:to>
                                    </p:se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mph" presetSubtype="0" fill="hold" grpId="1" nodeType="clickEffect">
                                  <p:stCondLst>
                                    <p:cond delay="0"/>
                                  </p:stCondLst>
                                  <p:childTnLst>
                                    <p:animClr clrSpc="hsl" dir="cw">
                                      <p:cBhvr override="childStyle">
                                        <p:cTn id="61" dur="500" fill="hold"/>
                                        <p:tgtEl>
                                          <p:spTgt spid="21"/>
                                        </p:tgtEl>
                                        <p:attrNameLst>
                                          <p:attrName>style.color</p:attrName>
                                        </p:attrNameLst>
                                      </p:cBhvr>
                                      <p:by>
                                        <p:hsl h="0" s="-70588" l="0"/>
                                      </p:by>
                                    </p:animClr>
                                    <p:animClr clrSpc="hsl" dir="cw">
                                      <p:cBhvr>
                                        <p:cTn id="62" dur="500" fill="hold"/>
                                        <p:tgtEl>
                                          <p:spTgt spid="21"/>
                                        </p:tgtEl>
                                        <p:attrNameLst>
                                          <p:attrName>fillcolor</p:attrName>
                                        </p:attrNameLst>
                                      </p:cBhvr>
                                      <p:by>
                                        <p:hsl h="0" s="-70588" l="0"/>
                                      </p:by>
                                    </p:animClr>
                                    <p:animClr clrSpc="hsl" dir="cw">
                                      <p:cBhvr>
                                        <p:cTn id="63" dur="500" fill="hold"/>
                                        <p:tgtEl>
                                          <p:spTgt spid="21"/>
                                        </p:tgtEl>
                                        <p:attrNameLst>
                                          <p:attrName>stroke.color</p:attrName>
                                        </p:attrNameLst>
                                      </p:cBhvr>
                                      <p:by>
                                        <p:hsl h="0" s="-70588" l="0"/>
                                      </p:by>
                                    </p:animClr>
                                    <p:set>
                                      <p:cBhvr>
                                        <p:cTn id="64" dur="500" fill="hold"/>
                                        <p:tgtEl>
                                          <p:spTgt spid="21"/>
                                        </p:tgtEl>
                                        <p:attrNameLst>
                                          <p:attrName>fill.type</p:attrName>
                                        </p:attrNameLst>
                                      </p:cBhvr>
                                      <p:to>
                                        <p:strVal val="solid"/>
                                      </p:to>
                                    </p:se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10" presetClass="entr" presetSubtype="0"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5" presetClass="emph" presetSubtype="0" fill="hold" grpId="1" nodeType="clickEffect">
                                  <p:stCondLst>
                                    <p:cond delay="0"/>
                                  </p:stCondLst>
                                  <p:childTnLst>
                                    <p:animClr clrSpc="hsl" dir="cw">
                                      <p:cBhvr override="childStyle">
                                        <p:cTn id="77" dur="500" fill="hold"/>
                                        <p:tgtEl>
                                          <p:spTgt spid="34"/>
                                        </p:tgtEl>
                                        <p:attrNameLst>
                                          <p:attrName>style.color</p:attrName>
                                        </p:attrNameLst>
                                      </p:cBhvr>
                                      <p:by>
                                        <p:hsl h="0" s="-70588" l="0"/>
                                      </p:by>
                                    </p:animClr>
                                    <p:animClr clrSpc="hsl" dir="cw">
                                      <p:cBhvr>
                                        <p:cTn id="78" dur="500" fill="hold"/>
                                        <p:tgtEl>
                                          <p:spTgt spid="34"/>
                                        </p:tgtEl>
                                        <p:attrNameLst>
                                          <p:attrName>fillcolor</p:attrName>
                                        </p:attrNameLst>
                                      </p:cBhvr>
                                      <p:by>
                                        <p:hsl h="0" s="-70588" l="0"/>
                                      </p:by>
                                    </p:animClr>
                                    <p:animClr clrSpc="hsl" dir="cw">
                                      <p:cBhvr>
                                        <p:cTn id="79" dur="500" fill="hold"/>
                                        <p:tgtEl>
                                          <p:spTgt spid="34"/>
                                        </p:tgtEl>
                                        <p:attrNameLst>
                                          <p:attrName>stroke.color</p:attrName>
                                        </p:attrNameLst>
                                      </p:cBhvr>
                                      <p:by>
                                        <p:hsl h="0" s="-70588" l="0"/>
                                      </p:by>
                                    </p:animClr>
                                    <p:set>
                                      <p:cBhvr>
                                        <p:cTn id="80" dur="500" fill="hold"/>
                                        <p:tgtEl>
                                          <p:spTgt spid="34"/>
                                        </p:tgtEl>
                                        <p:attrNameLst>
                                          <p:attrName>fill.type</p:attrName>
                                        </p:attrNameLst>
                                      </p:cBhvr>
                                      <p:to>
                                        <p:strVal val="solid"/>
                                      </p:to>
                                    </p:set>
                                  </p:childTnLst>
                                </p:cTn>
                              </p:par>
                              <p:par>
                                <p:cTn id="81" presetID="10" presetClass="entr" presetSubtype="0"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par>
                                <p:cTn id="84" presetID="10" presetClass="entr" presetSubtype="0" fill="hold"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25" presetClass="emph" presetSubtype="0" fill="hold" grpId="1" nodeType="clickEffect">
                                  <p:stCondLst>
                                    <p:cond delay="0"/>
                                  </p:stCondLst>
                                  <p:childTnLst>
                                    <p:animClr clrSpc="hsl" dir="cw">
                                      <p:cBhvr override="childStyle">
                                        <p:cTn id="93" dur="500" fill="hold"/>
                                        <p:tgtEl>
                                          <p:spTgt spid="35"/>
                                        </p:tgtEl>
                                        <p:attrNameLst>
                                          <p:attrName>style.color</p:attrName>
                                        </p:attrNameLst>
                                      </p:cBhvr>
                                      <p:by>
                                        <p:hsl h="0" s="-70588" l="0"/>
                                      </p:by>
                                    </p:animClr>
                                    <p:animClr clrSpc="hsl" dir="cw">
                                      <p:cBhvr>
                                        <p:cTn id="94" dur="500" fill="hold"/>
                                        <p:tgtEl>
                                          <p:spTgt spid="35"/>
                                        </p:tgtEl>
                                        <p:attrNameLst>
                                          <p:attrName>fillcolor</p:attrName>
                                        </p:attrNameLst>
                                      </p:cBhvr>
                                      <p:by>
                                        <p:hsl h="0" s="-70588" l="0"/>
                                      </p:by>
                                    </p:animClr>
                                    <p:animClr clrSpc="hsl" dir="cw">
                                      <p:cBhvr>
                                        <p:cTn id="95" dur="500" fill="hold"/>
                                        <p:tgtEl>
                                          <p:spTgt spid="35"/>
                                        </p:tgtEl>
                                        <p:attrNameLst>
                                          <p:attrName>stroke.color</p:attrName>
                                        </p:attrNameLst>
                                      </p:cBhvr>
                                      <p:by>
                                        <p:hsl h="0" s="-70588" l="0"/>
                                      </p:by>
                                    </p:animClr>
                                    <p:set>
                                      <p:cBhvr>
                                        <p:cTn id="96" dur="500" fill="hold"/>
                                        <p:tgtEl>
                                          <p:spTgt spid="35"/>
                                        </p:tgtEl>
                                        <p:attrNameLst>
                                          <p:attrName>fill.type</p:attrName>
                                        </p:attrNameLst>
                                      </p:cBhvr>
                                      <p:to>
                                        <p:strVal val="solid"/>
                                      </p:to>
                                    </p:set>
                                  </p:childTnLst>
                                </p:cTn>
                              </p:par>
                              <p:par>
                                <p:cTn id="97" presetID="10" presetClass="entr" presetSubtype="0"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fade">
                                      <p:cBhvr>
                                        <p:cTn id="99" dur="500"/>
                                        <p:tgtEl>
                                          <p:spTgt spid="50"/>
                                        </p:tgtEl>
                                      </p:cBhvr>
                                    </p:animEffect>
                                  </p:childTnLst>
                                </p:cTn>
                              </p:par>
                              <p:par>
                                <p:cTn id="100" presetID="10" presetClass="entr" presetSubtype="0" fill="hold" nodeType="withEffect">
                                  <p:stCondLst>
                                    <p:cond delay="0"/>
                                  </p:stCondLst>
                                  <p:childTnLst>
                                    <p:set>
                                      <p:cBhvr>
                                        <p:cTn id="101" dur="1" fill="hold">
                                          <p:stCondLst>
                                            <p:cond delay="0"/>
                                          </p:stCondLst>
                                        </p:cTn>
                                        <p:tgtEl>
                                          <p:spTgt spid="12290"/>
                                        </p:tgtEl>
                                        <p:attrNameLst>
                                          <p:attrName>style.visibility</p:attrName>
                                        </p:attrNameLst>
                                      </p:cBhvr>
                                      <p:to>
                                        <p:strVal val="visible"/>
                                      </p:to>
                                    </p:set>
                                    <p:animEffect transition="in" filter="fade">
                                      <p:cBhvr>
                                        <p:cTn id="10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4" grpId="0" animBg="1"/>
      <p:bldP spid="26" grpId="0" animBg="1"/>
      <p:bldP spid="28" grpId="0" animBg="1"/>
      <p:bldP spid="33" grpId="0" animBg="1"/>
      <p:bldP spid="33" grpId="1" animBg="1"/>
      <p:bldP spid="34" grpId="0" animBg="1"/>
      <p:bldP spid="34" grpId="1" animBg="1"/>
      <p:bldP spid="35" grpId="0" animBg="1"/>
      <p:bldP spid="35" grpId="1" animBg="1"/>
      <p:bldP spid="42" grpId="0" animBg="1"/>
      <p:bldP spid="50" grpId="0"/>
      <p:bldP spid="21" grpId="0" animBg="1"/>
      <p:bldP spid="21" grpId="1" animBg="1"/>
      <p:bldP spid="29" grpId="0" animBg="1"/>
    </p:bldLst>
  </p:timing>
</p:sld>
</file>

<file path=ppt/theme/theme1.xml><?xml version="1.0" encoding="utf-8"?>
<a:theme xmlns:a="http://schemas.openxmlformats.org/drawingml/2006/main" name="F5-Corporate-Template-2017_(Dark)">
  <a:themeElements>
    <a:clrScheme name="Custom 3">
      <a:dk1>
        <a:srgbClr val="4D4F53"/>
      </a:dk1>
      <a:lt1>
        <a:srgbClr val="FFFFFF"/>
      </a:lt1>
      <a:dk2>
        <a:srgbClr val="000000"/>
      </a:dk2>
      <a:lt2>
        <a:srgbClr val="F4F4F4"/>
      </a:lt2>
      <a:accent1>
        <a:srgbClr val="0194D2"/>
      </a:accent1>
      <a:accent2>
        <a:srgbClr val="F7901E"/>
      </a:accent2>
      <a:accent3>
        <a:srgbClr val="855FA8"/>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56F084A2-212F-6147-B693-818B44824E3B}" vid="{241E80BD-CC62-1746-9965-9658D3F42D53}"/>
    </a:ext>
  </a:extLst>
</a:theme>
</file>

<file path=ppt/theme/theme2.xml><?xml version="1.0" encoding="utf-8"?>
<a:theme xmlns:a="http://schemas.openxmlformats.org/drawingml/2006/main" name="F5-Corporate-Template-2017_(Light)">
  <a:themeElements>
    <a:clrScheme name="Custom 3">
      <a:dk1>
        <a:srgbClr val="4D4F53"/>
      </a:dk1>
      <a:lt1>
        <a:srgbClr val="FFFFFF"/>
      </a:lt1>
      <a:dk2>
        <a:srgbClr val="000000"/>
      </a:dk2>
      <a:lt2>
        <a:srgbClr val="F4F4F4"/>
      </a:lt2>
      <a:accent1>
        <a:srgbClr val="0194D2"/>
      </a:accent1>
      <a:accent2>
        <a:srgbClr val="F7901E"/>
      </a:accent2>
      <a:accent3>
        <a:srgbClr val="855FA8"/>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56F084A2-212F-6147-B693-818B44824E3B}" vid="{076869B1-2D88-4F4C-9C4D-865ED522A7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D10E4AFB6F004FAF98BD1CB62ADE85" ma:contentTypeVersion="11" ma:contentTypeDescription="Create a new document." ma:contentTypeScope="" ma:versionID="83c262d5c0f537d9de2d4b0662c08f9d">
  <xsd:schema xmlns:xsd="http://www.w3.org/2001/XMLSchema" xmlns:xs="http://www.w3.org/2001/XMLSchema" xmlns:p="http://schemas.microsoft.com/office/2006/metadata/properties" xmlns:ns1="http://schemas.microsoft.com/sharepoint/v3" xmlns:ns2="e7cdeead-6725-48ab-8f7c-6d5489ea45f4" xmlns:ns3="c65e7935-94d7-431d-93b7-e7a00754d5fc" xmlns:ns4="4e8c7ecd-5484-4971-83a8-99300881b35d" targetNamespace="http://schemas.microsoft.com/office/2006/metadata/properties" ma:root="true" ma:fieldsID="81ea8e1ef13591679d3e33dfae586a68" ns1:_="" ns2:_="" ns3:_="" ns4:_="">
    <xsd:import namespace="http://schemas.microsoft.com/sharepoint/v3"/>
    <xsd:import namespace="e7cdeead-6725-48ab-8f7c-6d5489ea45f4"/>
    <xsd:import namespace="c65e7935-94d7-431d-93b7-e7a00754d5fc"/>
    <xsd:import namespace="4e8c7ecd-5484-4971-83a8-99300881b35d"/>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tenu"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description="" ma:hidden="true" ma:internalName="_ip_UnifiedCompliancePolicyProperties">
      <xsd:simpleType>
        <xsd:restriction base="dms:Note"/>
      </xsd:simpleType>
    </xsd:element>
    <xsd:element name="_ip_UnifiedCompliancePolicyUIAction" ma:index="11"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cdeead-6725-48ab-8f7c-6d5489ea45f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5e7935-94d7-431d-93b7-e7a00754d5fc" elementFormDefault="qualified">
    <xsd:import namespace="http://schemas.microsoft.com/office/2006/documentManagement/types"/>
    <xsd:import namespace="http://schemas.microsoft.com/office/infopath/2007/PartnerControls"/>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e8c7ecd-5484-4971-83a8-99300881b35d"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tenu" ma:index="18" nillable="true" ma:displayName="!" ma:internalName="tenu">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7cdeead-6725-48ab-8f7c-6d5489ea45f4">
      <UserInfo>
        <DisplayName>Gary O'SULLIVAN</DisplayName>
        <AccountId>3922</AccountId>
        <AccountType/>
      </UserInfo>
      <UserInfo>
        <DisplayName>Ian Parbery</DisplayName>
        <AccountId>1358</AccountId>
        <AccountType/>
      </UserInfo>
      <UserInfo>
        <DisplayName>Jacque Allison</DisplayName>
        <AccountId>325</AccountId>
        <AccountType/>
      </UserInfo>
      <UserInfo>
        <DisplayName>Erin Oettle</DisplayName>
        <AccountId>868</AccountId>
        <AccountType/>
      </UserInfo>
      <UserInfo>
        <DisplayName>Anthony Indelicato</DisplayName>
        <AccountId>1501</AccountId>
        <AccountType/>
      </UserInfo>
    </SharedWithUsers>
    <_ip_UnifiedCompliancePolicyUIAction xmlns="http://schemas.microsoft.com/sharepoint/v3" xsi:nil="true"/>
    <_ip_UnifiedCompliancePolicyProperties xmlns="http://schemas.microsoft.com/sharepoint/v3" xsi:nil="true"/>
    <tenu xmlns="4e8c7ecd-5484-4971-83a8-99300881b35d" xsi:nil="true"/>
  </documentManagement>
</p:properties>
</file>

<file path=customXml/itemProps1.xml><?xml version="1.0" encoding="utf-8"?>
<ds:datastoreItem xmlns:ds="http://schemas.openxmlformats.org/officeDocument/2006/customXml" ds:itemID="{0E6C274E-C322-490D-A37C-4B3C2B2A15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cdeead-6725-48ab-8f7c-6d5489ea45f4"/>
    <ds:schemaRef ds:uri="c65e7935-94d7-431d-93b7-e7a00754d5fc"/>
    <ds:schemaRef ds:uri="4e8c7ecd-5484-4971-83a8-99300881b3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189F46-3369-4E4C-B089-677496586336}">
  <ds:schemaRefs>
    <ds:schemaRef ds:uri="http://schemas.microsoft.com/sharepoint/v3/contenttype/forms"/>
  </ds:schemaRefs>
</ds:datastoreItem>
</file>

<file path=customXml/itemProps3.xml><?xml version="1.0" encoding="utf-8"?>
<ds:datastoreItem xmlns:ds="http://schemas.openxmlformats.org/officeDocument/2006/customXml" ds:itemID="{750CEE42-20A9-420E-BAF3-8D9A64E02D76}">
  <ds:schemaRefs>
    <ds:schemaRef ds:uri="http://purl.org/dc/terms/"/>
    <ds:schemaRef ds:uri="e7cdeead-6725-48ab-8f7c-6d5489ea45f4"/>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4e8c7ecd-5484-4971-83a8-99300881b35d"/>
    <ds:schemaRef ds:uri="http://schemas.microsoft.com/sharepoint/v3"/>
    <ds:schemaRef ds:uri="c65e7935-94d7-431d-93b7-e7a00754d5f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F5-Corporate-Template-2017_(Dark)</Template>
  <TotalTime>4955</TotalTime>
  <Words>3538</Words>
  <Application>Microsoft Office PowerPoint</Application>
  <PresentationFormat>Widescreen</PresentationFormat>
  <Paragraphs>535</Paragraphs>
  <Slides>51</Slides>
  <Notes>17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51</vt:i4>
      </vt:variant>
    </vt:vector>
  </HeadingPairs>
  <TitlesOfParts>
    <vt:vector size="55" baseType="lpstr">
      <vt:lpstr>Arial</vt:lpstr>
      <vt:lpstr>Calibri</vt:lpstr>
      <vt:lpstr>F5-Corporate-Template-2017_(Dark)</vt:lpstr>
      <vt:lpstr>F5-Corporate-Template-2017_(Light)</vt:lpstr>
      <vt:lpstr>Top Ten Tools  … Making your troubleshooting day easier</vt:lpstr>
      <vt:lpstr>PowerPoint Presentation</vt:lpstr>
      <vt:lpstr>PowerPoint Presentation</vt:lpstr>
      <vt:lpstr>PowerPoint Presentation</vt:lpstr>
      <vt:lpstr>PowerPoint Presentation</vt:lpstr>
      <vt:lpstr>PowerPoint Presentation</vt:lpstr>
      <vt:lpstr>What can TCPdump tell us ???</vt:lpstr>
      <vt:lpstr>TCPdump on   </vt:lpstr>
      <vt:lpstr>Primary Command Options</vt:lpstr>
      <vt:lpstr>Other Cool Options</vt:lpstr>
      <vt:lpstr>Capture Filters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vector>
  </TitlesOfParts>
  <Manager>&lt;Speech writer name goes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Placeholder</dc:title>
  <dc:subject>F5 Networks</dc:subject>
  <dc:creator>Matt Mooseles</dc:creator>
  <cp:lastModifiedBy>Chas Lesley</cp:lastModifiedBy>
  <cp:revision>81</cp:revision>
  <cp:lastPrinted>2016-08-10T19:03:55Z</cp:lastPrinted>
  <dcterms:created xsi:type="dcterms:W3CDTF">2018-03-27T19:55:29Z</dcterms:created>
  <dcterms:modified xsi:type="dcterms:W3CDTF">2019-03-04T19:22:35Z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0x01010085D10E4AFB6F004FAF98BD1CB62ADE85</vt:lpwstr>
  </property>
</Properties>
</file>