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12.jpg" ContentType="image/gif"/>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819" r:id="rId5"/>
  </p:sldMasterIdLst>
  <p:notesMasterIdLst>
    <p:notesMasterId r:id="rId56"/>
  </p:notesMasterIdLst>
  <p:handoutMasterIdLst>
    <p:handoutMasterId r:id="rId57"/>
  </p:handoutMasterIdLst>
  <p:sldIdLst>
    <p:sldId id="1109" r:id="rId6"/>
    <p:sldId id="1146" r:id="rId7"/>
    <p:sldId id="1123" r:id="rId8"/>
    <p:sldId id="1127" r:id="rId9"/>
    <p:sldId id="1155" r:id="rId10"/>
    <p:sldId id="1120" r:id="rId11"/>
    <p:sldId id="1148" r:id="rId12"/>
    <p:sldId id="1126" r:id="rId13"/>
    <p:sldId id="1149" r:id="rId14"/>
    <p:sldId id="1205" r:id="rId15"/>
    <p:sldId id="1124" r:id="rId16"/>
    <p:sldId id="1125" r:id="rId17"/>
    <p:sldId id="1204" r:id="rId18"/>
    <p:sldId id="1121" r:id="rId19"/>
    <p:sldId id="1122" r:id="rId20"/>
    <p:sldId id="1184" r:id="rId21"/>
    <p:sldId id="1128" r:id="rId22"/>
    <p:sldId id="1147" r:id="rId23"/>
    <p:sldId id="1186" r:id="rId24"/>
    <p:sldId id="1185" r:id="rId25"/>
    <p:sldId id="1156" r:id="rId26"/>
    <p:sldId id="1183" r:id="rId27"/>
    <p:sldId id="1131" r:id="rId28"/>
    <p:sldId id="1153" r:id="rId29"/>
    <p:sldId id="1151" r:id="rId30"/>
    <p:sldId id="256" r:id="rId31"/>
    <p:sldId id="1152" r:id="rId32"/>
    <p:sldId id="1051" r:id="rId33"/>
    <p:sldId id="1129" r:id="rId34"/>
    <p:sldId id="1154" r:id="rId35"/>
    <p:sldId id="1206" r:id="rId36"/>
    <p:sldId id="1130" r:id="rId37"/>
    <p:sldId id="952" r:id="rId38"/>
    <p:sldId id="1065" r:id="rId39"/>
    <p:sldId id="1107" r:id="rId40"/>
    <p:sldId id="1187" r:id="rId41"/>
    <p:sldId id="1188" r:id="rId42"/>
    <p:sldId id="1193" r:id="rId43"/>
    <p:sldId id="1191" r:id="rId44"/>
    <p:sldId id="1190" r:id="rId45"/>
    <p:sldId id="1116" r:id="rId46"/>
    <p:sldId id="1192" r:id="rId47"/>
    <p:sldId id="1196" r:id="rId48"/>
    <p:sldId id="1197" r:id="rId49"/>
    <p:sldId id="1198" r:id="rId50"/>
    <p:sldId id="1199" r:id="rId51"/>
    <p:sldId id="1200" r:id="rId52"/>
    <p:sldId id="1201" r:id="rId53"/>
    <p:sldId id="1202" r:id="rId54"/>
    <p:sldId id="1203"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5-Corporate-Template-Dark" id="{1A541065-8A76-194D-9217-B20A08F697F7}">
          <p14:sldIdLst>
            <p14:sldId id="1109"/>
            <p14:sldId id="1146"/>
            <p14:sldId id="1123"/>
            <p14:sldId id="1127"/>
            <p14:sldId id="1155"/>
            <p14:sldId id="1120"/>
            <p14:sldId id="1148"/>
            <p14:sldId id="1126"/>
            <p14:sldId id="1149"/>
            <p14:sldId id="1205"/>
            <p14:sldId id="1124"/>
            <p14:sldId id="1125"/>
            <p14:sldId id="1204"/>
            <p14:sldId id="1121"/>
            <p14:sldId id="1122"/>
            <p14:sldId id="1184"/>
            <p14:sldId id="1128"/>
            <p14:sldId id="1147"/>
            <p14:sldId id="1186"/>
            <p14:sldId id="1185"/>
            <p14:sldId id="1156"/>
            <p14:sldId id="1183"/>
            <p14:sldId id="1131"/>
            <p14:sldId id="1153"/>
            <p14:sldId id="1151"/>
            <p14:sldId id="256"/>
            <p14:sldId id="1152"/>
          </p14:sldIdLst>
        </p14:section>
        <p14:section name="Logging" id="{A270D05D-BE13-5F4A-BF06-ABF14F1B658F}">
          <p14:sldIdLst>
            <p14:sldId id="1051"/>
            <p14:sldId id="1129"/>
            <p14:sldId id="1154"/>
            <p14:sldId id="1206"/>
            <p14:sldId id="1130"/>
          </p14:sldIdLst>
        </p14:section>
        <p14:section name="Untitled Section" id="{5C0DD174-7CBC-544A-844E-DE327906645E}">
          <p14:sldIdLst>
            <p14:sldId id="952"/>
            <p14:sldId id="1065"/>
            <p14:sldId id="1107"/>
          </p14:sldIdLst>
        </p14:section>
        <p14:section name="Untitled Section" id="{87CBFDDE-DBE9-694B-8889-E6DDEAC46C75}">
          <p14:sldIdLst>
            <p14:sldId id="1187"/>
            <p14:sldId id="1188"/>
          </p14:sldIdLst>
        </p14:section>
        <p14:section name="The INIT Process" id="{2C5800B5-2978-F64A-BCC5-55F61B1CF9F4}">
          <p14:sldIdLst>
            <p14:sldId id="1193"/>
            <p14:sldId id="1191"/>
            <p14:sldId id="1190"/>
            <p14:sldId id="1116"/>
            <p14:sldId id="1192"/>
            <p14:sldId id="1196"/>
            <p14:sldId id="1197"/>
            <p14:sldId id="1198"/>
            <p14:sldId id="1199"/>
            <p14:sldId id="1200"/>
            <p14:sldId id="1201"/>
            <p14:sldId id="1202"/>
            <p14:sldId id="1203"/>
          </p14:sldIdLst>
        </p14:section>
        <p14:section name="Untitled Section" id="{6F1AF435-1C08-C848-B4E0-3F648504F1F5}">
          <p14:sldIdLst/>
        </p14:section>
        <p14:section name="AntiPatterns" id="{D857EE1C-DAAF-4340-AA80-954042E54159}">
          <p14:sldIdLst/>
        </p14:section>
        <p14:section name="Untitled Section" id="{6344D84F-AC03-3640-BC37-D029DA92935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eague" initials="JL"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A1F1E"/>
    <a:srgbClr val="323B46"/>
    <a:srgbClr val="ECEDEF"/>
    <a:srgbClr val="E55D5B"/>
    <a:srgbClr val="EE393A"/>
    <a:srgbClr val="EE7674"/>
    <a:srgbClr val="DAD3C9"/>
    <a:srgbClr val="D7D9DC"/>
    <a:srgbClr val="ED74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4C1A8A3-306A-4EB7-A6B1-4F7E0EB9C5D6}">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68" autoAdjust="0"/>
    <p:restoredTop sz="64447" autoAdjust="0"/>
  </p:normalViewPr>
  <p:slideViewPr>
    <p:cSldViewPr snapToGrid="0" showGuides="1">
      <p:cViewPr varScale="1">
        <p:scale>
          <a:sx n="57" d="100"/>
          <a:sy n="57" d="100"/>
        </p:scale>
        <p:origin x="714" y="78"/>
      </p:cViewPr>
      <p:guideLst/>
    </p:cSldViewPr>
  </p:slideViewPr>
  <p:outlineViewPr>
    <p:cViewPr>
      <p:scale>
        <a:sx n="33" d="100"/>
        <a:sy n="33" d="100"/>
      </p:scale>
      <p:origin x="0" y="-2448"/>
    </p:cViewPr>
  </p:outlineViewPr>
  <p:notesTextViewPr>
    <p:cViewPr>
      <p:scale>
        <a:sx n="3" d="2"/>
        <a:sy n="3" d="2"/>
      </p:scale>
      <p:origin x="0" y="0"/>
    </p:cViewPr>
  </p:notesTextViewPr>
  <p:sorterViewPr>
    <p:cViewPr>
      <p:scale>
        <a:sx n="89" d="100"/>
        <a:sy n="89" d="100"/>
      </p:scale>
      <p:origin x="0" y="-1512"/>
    </p:cViewPr>
  </p:sorterViewPr>
  <p:notesViewPr>
    <p:cSldViewPr snapToGrid="0" showGuides="1">
      <p:cViewPr varScale="1">
        <p:scale>
          <a:sx n="88" d="100"/>
          <a:sy n="88" d="100"/>
        </p:scale>
        <p:origin x="3872"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F5 Networks</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DCCD72-8AE1-4C05-9C5F-14F19EA16EE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2887564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66CB99C2-7E86-4181-A534-A867C620D293}" type="datetimeFigureOut">
              <a:rPr lang="en-US" smtClean="0"/>
              <a:pPr/>
              <a:t>4/22/2021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r>
              <a:rPr lang="en-US" dirty="0"/>
              <a:t>© F5 Networks</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8BA17A2C-01D8-4C3B-BAC4-10BA82BB3F55}" type="slidenum">
              <a:rPr lang="en-US" smtClean="0"/>
              <a:pPr/>
              <a:t>‹#›</a:t>
            </a:fld>
            <a:endParaRPr lang="en-US" dirty="0"/>
          </a:p>
        </p:txBody>
      </p:sp>
    </p:spTree>
    <p:extLst>
      <p:ext uri="{BB962C8B-B14F-4D97-AF65-F5344CB8AC3E}">
        <p14:creationId xmlns:p14="http://schemas.microsoft.com/office/powerpoint/2010/main" val="893230123"/>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1</a:t>
            </a:fld>
            <a:endParaRPr lang="en-US" dirty="0"/>
          </a:p>
        </p:txBody>
      </p:sp>
    </p:spTree>
    <p:extLst>
      <p:ext uri="{BB962C8B-B14F-4D97-AF65-F5344CB8AC3E}">
        <p14:creationId xmlns:p14="http://schemas.microsoft.com/office/powerpoint/2010/main" val="1735727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14</a:t>
            </a:fld>
            <a:endParaRPr lang="en-US" dirty="0"/>
          </a:p>
        </p:txBody>
      </p:sp>
    </p:spTree>
    <p:extLst>
      <p:ext uri="{BB962C8B-B14F-4D97-AF65-F5344CB8AC3E}">
        <p14:creationId xmlns:p14="http://schemas.microsoft.com/office/powerpoint/2010/main" val="2351888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think of AWS performance we need to think in what I like to call the “dimensions of constraint” – while this is not unique to AWS – moving to the cloud presents a new challenge – the “DC </a:t>
            </a:r>
            <a:r>
              <a:rPr lang="en-US" dirty="0" err="1"/>
              <a:t>Hypvervisor</a:t>
            </a:r>
            <a:r>
              <a:rPr lang="en-US" dirty="0"/>
              <a:t>” is a black box.</a:t>
            </a:r>
          </a:p>
          <a:p>
            <a:endParaRPr lang="en-US" dirty="0"/>
          </a:p>
          <a:p>
            <a:pPr marL="228600" indent="-228600">
              <a:buAutoNum type="arabicPeriod"/>
            </a:pPr>
            <a:r>
              <a:rPr lang="en-US" dirty="0"/>
              <a:t>Network Performance Ratings – what is my instance supposed to do.</a:t>
            </a:r>
          </a:p>
          <a:p>
            <a:pPr marL="228600" indent="-228600">
              <a:buAutoNum type="arabicPeriod"/>
            </a:pPr>
            <a:r>
              <a:rPr lang="en-US" dirty="0"/>
              <a:t>Instance Bursting patterns</a:t>
            </a:r>
          </a:p>
          <a:p>
            <a:pPr marL="228600" indent="-228600">
              <a:buAutoNum type="arabicPeriod"/>
            </a:pPr>
            <a:r>
              <a:rPr lang="en-US" dirty="0"/>
              <a:t>Bandwidth of single vs. </a:t>
            </a:r>
            <a:r>
              <a:rPr lang="en-US" dirty="0" err="1"/>
              <a:t>multiflow</a:t>
            </a:r>
            <a:endParaRPr lang="en-US" dirty="0"/>
          </a:p>
          <a:p>
            <a:pPr marL="228600" indent="-228600">
              <a:buAutoNum type="arabicPeriod"/>
            </a:pPr>
            <a:r>
              <a:rPr lang="en-US" dirty="0"/>
              <a:t>The generation of the instance – for example newer instances run on the AWS nitro system.</a:t>
            </a:r>
          </a:p>
          <a:p>
            <a:pPr marL="228600" indent="-228600">
              <a:buAutoNum type="arabicPeriod"/>
            </a:pPr>
            <a:r>
              <a:rPr lang="en-US" dirty="0"/>
              <a:t>Placement Groups</a:t>
            </a:r>
          </a:p>
          <a:p>
            <a:pPr marL="228600" indent="-228600">
              <a:buAutoNum type="arabicPeriod"/>
            </a:pPr>
            <a:r>
              <a:rPr lang="en-US" dirty="0"/>
              <a:t>VPC </a:t>
            </a:r>
            <a:r>
              <a:rPr lang="en-US" dirty="0" err="1"/>
              <a:t>internconnect</a:t>
            </a:r>
            <a:endParaRPr lang="en-US" dirty="0"/>
          </a:p>
          <a:p>
            <a:pPr marL="228600" indent="-228600">
              <a:buAutoNum type="arabicPeriod"/>
            </a:pPr>
            <a:r>
              <a:rPr lang="en-US" dirty="0"/>
              <a:t>VPN Capacity</a:t>
            </a:r>
          </a:p>
          <a:p>
            <a:pPr marL="228600" indent="-228600">
              <a:buAutoNum type="arabicPeriod"/>
            </a:pPr>
            <a:r>
              <a:rPr lang="en-US" dirty="0"/>
              <a:t>Internet Capacity</a:t>
            </a:r>
          </a:p>
          <a:p>
            <a:pPr marL="228600" indent="-228600">
              <a:buAutoNum type="arabicPeriod"/>
            </a:pPr>
            <a:r>
              <a:rPr lang="en-US" dirty="0"/>
              <a:t>Security Group Capacity</a:t>
            </a:r>
          </a:p>
          <a:p>
            <a:pPr marL="228600" indent="-228600">
              <a:buAutoNum type="arabicPeriod"/>
            </a:pPr>
            <a:r>
              <a:rPr lang="en-US" dirty="0"/>
              <a:t>The network driver (VF, VIF, ENA) in use</a:t>
            </a:r>
          </a:p>
          <a:p>
            <a:pPr marL="228600" indent="-228600">
              <a:buAutoNum type="arabicPeriod"/>
            </a:pPr>
            <a:r>
              <a:rPr lang="en-US" dirty="0"/>
              <a:t>The flow limit across a Direct Connect</a:t>
            </a:r>
          </a:p>
          <a:p>
            <a:pPr marL="228600" indent="-228600">
              <a:buAutoNum type="arabicPeriod"/>
            </a:pPr>
            <a:r>
              <a:rPr lang="en-US" dirty="0"/>
              <a:t>No support for ECMP</a:t>
            </a:r>
          </a:p>
          <a:p>
            <a:pPr marL="228600" indent="-228600">
              <a:buAutoNum type="arabicPeriod"/>
            </a:pPr>
            <a:r>
              <a:rPr lang="en-US" dirty="0"/>
              <a:t>Bandwidth limits for VPC Peering</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15</a:t>
            </a:fld>
            <a:endParaRPr lang="en-US" dirty="0"/>
          </a:p>
        </p:txBody>
      </p:sp>
    </p:spTree>
    <p:extLst>
      <p:ext uri="{BB962C8B-B14F-4D97-AF65-F5344CB8AC3E}">
        <p14:creationId xmlns:p14="http://schemas.microsoft.com/office/powerpoint/2010/main" val="3978884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clear – just because we are running in AWS – it does not mean we will not see packet loss or we will not see variance in flows. It is still a data center and the data center problems of flows, queuing, contention as well as the impact of policing and shaping are still in play.</a:t>
            </a:r>
          </a:p>
          <a:p>
            <a:endParaRPr lang="en-US" dirty="0"/>
          </a:p>
          <a:p>
            <a:r>
              <a:rPr lang="en-US" dirty="0"/>
              <a:t>When the Dev team asks for help with bandwidth it is more complex that what do we see with </a:t>
            </a:r>
            <a:r>
              <a:rPr lang="en-US" dirty="0" err="1"/>
              <a:t>ethtool</a:t>
            </a:r>
            <a:r>
              <a:rPr lang="en-US" dirty="0"/>
              <a:t> or </a:t>
            </a:r>
            <a:r>
              <a:rPr lang="en-US" dirty="0" err="1"/>
              <a:t>ifconfig</a:t>
            </a:r>
            <a:r>
              <a:rPr lang="en-US" dirty="0"/>
              <a:t>.</a:t>
            </a:r>
          </a:p>
          <a:p>
            <a:endParaRPr lang="en-US" dirty="0"/>
          </a:p>
          <a:p>
            <a:r>
              <a:rPr lang="en-US" dirty="0"/>
              <a:t>You need to ask questions.</a:t>
            </a:r>
          </a:p>
          <a:p>
            <a:endParaRPr lang="en-US" dirty="0"/>
          </a:p>
          <a:p>
            <a:r>
              <a:rPr lang="en-US" dirty="0"/>
              <a:t>You need to define the flow</a:t>
            </a:r>
          </a:p>
          <a:p>
            <a:endParaRPr lang="en-US" dirty="0"/>
          </a:p>
          <a:p>
            <a:r>
              <a:rPr lang="en-US" dirty="0"/>
              <a:t>You need to think outside of the box </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16</a:t>
            </a:fld>
            <a:endParaRPr lang="en-US" dirty="0"/>
          </a:p>
        </p:txBody>
      </p:sp>
    </p:spTree>
    <p:extLst>
      <p:ext uri="{BB962C8B-B14F-4D97-AF65-F5344CB8AC3E}">
        <p14:creationId xmlns:p14="http://schemas.microsoft.com/office/powerpoint/2010/main" val="41515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Introducing Security tools that are supportive of </a:t>
            </a:r>
          </a:p>
          <a:p>
            <a:endParaRPr lang="en-US" dirty="0"/>
          </a:p>
          <a:p>
            <a:r>
              <a:rPr lang="en-US" dirty="0"/>
              <a:t>Deep and Broad IP intelligence</a:t>
            </a:r>
          </a:p>
          <a:p>
            <a:r>
              <a:rPr lang="en-US" dirty="0"/>
              <a:t>Behavioral vectors</a:t>
            </a:r>
          </a:p>
          <a:p>
            <a:r>
              <a:rPr lang="en-US" dirty="0"/>
              <a:t>Fraud Protection (IE financial apps – protecting the user and password all the way to the browser)</a:t>
            </a:r>
          </a:p>
          <a:p>
            <a:r>
              <a:rPr lang="en-US" dirty="0"/>
              <a:t>BOT Protection that goes beyond Headers and hidden URLS.</a:t>
            </a:r>
          </a:p>
          <a:p>
            <a:endParaRPr lang="en-US" dirty="0"/>
          </a:p>
          <a:p>
            <a:r>
              <a:rPr lang="en-US" dirty="0"/>
              <a:t>The reality is that solving security problems in the application code is a momentous task. Complex frameworks, integration, new frameworks every couple of years, diversion of resources from revenue generation or ongoing maintenance of existing applications. </a:t>
            </a:r>
          </a:p>
          <a:p>
            <a:endParaRPr lang="en-US" dirty="0"/>
          </a:p>
          <a:p>
            <a:r>
              <a:rPr lang="en-US" dirty="0"/>
              <a:t>Securing an end to end data path – beyond log monitoring </a:t>
            </a:r>
          </a:p>
          <a:p>
            <a:endParaRPr lang="en-US" dirty="0"/>
          </a:p>
          <a:p>
            <a:r>
              <a:rPr lang="en-US" dirty="0"/>
              <a:t>Reconnaissance is automated, on going, and ever present.  AWS will do an excellent job of the volumetric attacks – the trained, targeted and disciplined attacks – those are on you to solve. </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17</a:t>
            </a:fld>
            <a:endParaRPr lang="en-US" dirty="0"/>
          </a:p>
        </p:txBody>
      </p:sp>
    </p:spTree>
    <p:extLst>
      <p:ext uri="{BB962C8B-B14F-4D97-AF65-F5344CB8AC3E}">
        <p14:creationId xmlns:p14="http://schemas.microsoft.com/office/powerpoint/2010/main" val="2040863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SSL is probably the number one constraint you will find in the migration from HW based platforms to VE – cloud or not. RSA ciphers are expensive in CPU.  Prior to moving know the metrics you need to meet.</a:t>
            </a:r>
          </a:p>
          <a:p>
            <a:endParaRPr lang="en-US" dirty="0"/>
          </a:p>
          <a:p>
            <a:r>
              <a:rPr lang="en-US" dirty="0"/>
              <a:t>SSL Capacity can be expanded by having greater CPU density, but flow diversity will impact the total numbers.</a:t>
            </a:r>
          </a:p>
          <a:p>
            <a:endParaRPr lang="en-US" dirty="0"/>
          </a:p>
          <a:p>
            <a:r>
              <a:rPr lang="en-US" dirty="0"/>
              <a:t>The SSL Cipher is important to evaluate when you move to the cloud. ECC is far superior in performance.</a:t>
            </a:r>
          </a:p>
          <a:p>
            <a:endParaRPr lang="en-US" dirty="0"/>
          </a:p>
          <a:p>
            <a:r>
              <a:rPr lang="en-US" dirty="0"/>
              <a:t>### Follow up</a:t>
            </a:r>
          </a:p>
          <a:p>
            <a:endParaRPr lang="en-US" dirty="0"/>
          </a:p>
          <a:p>
            <a:r>
              <a:rPr lang="en-US" dirty="0">
                <a:highlight>
                  <a:srgbClr val="FFFF00"/>
                </a:highlight>
              </a:rPr>
              <a:t>SSL handshakes are a 5 phase exchange SYN, SYN/ACK, ACK, Client Hello, Server Hello, Client Certificate (Optional), Change Cipher Spec and then bulk crypto</a:t>
            </a:r>
          </a:p>
          <a:p>
            <a:endParaRPr lang="en-US" dirty="0">
              <a:highlight>
                <a:srgbClr val="FFFF00"/>
              </a:highlight>
            </a:endParaRPr>
          </a:p>
          <a:p>
            <a:r>
              <a:rPr lang="en-US" dirty="0">
                <a:highlight>
                  <a:srgbClr val="FFFF00"/>
                </a:highlight>
              </a:rPr>
              <a:t>You look at all that overhead the performance of the instance network driver will add to the latency of the overall packet flow – look at instances that have ENA interfaces such as the C4/M4/C5/M5</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19</a:t>
            </a:fld>
            <a:endParaRPr lang="en-US" dirty="0"/>
          </a:p>
        </p:txBody>
      </p:sp>
    </p:spTree>
    <p:extLst>
      <p:ext uri="{BB962C8B-B14F-4D97-AF65-F5344CB8AC3E}">
        <p14:creationId xmlns:p14="http://schemas.microsoft.com/office/powerpoint/2010/main" val="3530932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to the cloud has great benefits but it introduces some constraints on us that we need to work with or work around.</a:t>
            </a:r>
          </a:p>
          <a:p>
            <a:endParaRPr lang="en-US" dirty="0"/>
          </a:p>
          <a:p>
            <a:r>
              <a:rPr lang="en-US" dirty="0"/>
              <a:t>Network topology – we can no longer span the same L2 across DC zones – AWS forces an L3 separation – unless we use alien address space.</a:t>
            </a:r>
          </a:p>
          <a:p>
            <a:endParaRPr lang="en-US" dirty="0"/>
          </a:p>
          <a:p>
            <a:r>
              <a:rPr lang="en-US" dirty="0"/>
              <a:t>We lose control of the routing for any in VPC CIDR address – the default gateway is no longer a device – it is a process running in the hypervisor. </a:t>
            </a:r>
          </a:p>
          <a:p>
            <a:endParaRPr lang="en-US" dirty="0"/>
          </a:p>
          <a:p>
            <a:r>
              <a:rPr lang="en-US" dirty="0"/>
              <a:t>HA and failover is no longer a network event of flood and learn – we are API driven – and thus constrained to the API speed.</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20</a:t>
            </a:fld>
            <a:endParaRPr lang="en-US" dirty="0"/>
          </a:p>
        </p:txBody>
      </p:sp>
    </p:spTree>
    <p:extLst>
      <p:ext uri="{BB962C8B-B14F-4D97-AF65-F5344CB8AC3E}">
        <p14:creationId xmlns:p14="http://schemas.microsoft.com/office/powerpoint/2010/main" val="2988834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Closest to the model most Net </a:t>
            </a:r>
            <a:r>
              <a:rPr lang="en-US" dirty="0" err="1"/>
              <a:t>Eng</a:t>
            </a:r>
            <a:r>
              <a:rPr lang="en-US" dirty="0"/>
              <a:t> folks know today.  The systems share L2 and L3 space and operationally it looks the same.</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21</a:t>
            </a:fld>
            <a:endParaRPr lang="en-US" dirty="0"/>
          </a:p>
        </p:txBody>
      </p:sp>
    </p:spTree>
    <p:extLst>
      <p:ext uri="{BB962C8B-B14F-4D97-AF65-F5344CB8AC3E}">
        <p14:creationId xmlns:p14="http://schemas.microsoft.com/office/powerpoint/2010/main" val="4276397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23</a:t>
            </a:fld>
            <a:endParaRPr lang="en-US" dirty="0"/>
          </a:p>
        </p:txBody>
      </p:sp>
    </p:spTree>
    <p:extLst>
      <p:ext uri="{BB962C8B-B14F-4D97-AF65-F5344CB8AC3E}">
        <p14:creationId xmlns:p14="http://schemas.microsoft.com/office/powerpoint/2010/main" val="13567512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AWS has several flavors of Autoscale – App services, Entire App stacks.  F5 supports both being an Autoscale member as well as dynamic discovery of the application services. </a:t>
            </a:r>
          </a:p>
          <a:p>
            <a:endParaRPr lang="en-US" dirty="0"/>
          </a:p>
          <a:p>
            <a:r>
              <a:rPr lang="en-US" dirty="0"/>
              <a:t>## TEST DNS AUTOSCALE. ##</a:t>
            </a:r>
          </a:p>
          <a:p>
            <a:endParaRPr lang="en-US" dirty="0"/>
          </a:p>
          <a:p>
            <a:r>
              <a:rPr lang="en-US" dirty="0"/>
              <a:t>When we want to Autoscale F5 services such as advanced WAF there are two ways to consider – both with benefits and drawbacks.  </a:t>
            </a:r>
          </a:p>
          <a:p>
            <a:endParaRPr lang="en-US" dirty="0"/>
          </a:p>
          <a:p>
            <a:r>
              <a:rPr lang="en-US" dirty="0"/>
              <a:t>ELB – Simple – supported template. Scales in and out.</a:t>
            </a:r>
          </a:p>
          <a:p>
            <a:endParaRPr lang="en-US" dirty="0"/>
          </a:p>
          <a:p>
            <a:r>
              <a:rPr lang="en-US" dirty="0"/>
              <a:t>DNS – More aligned to how we should actual scale in the cloud. </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24</a:t>
            </a:fld>
            <a:endParaRPr lang="en-US" dirty="0"/>
          </a:p>
        </p:txBody>
      </p:sp>
    </p:spTree>
    <p:extLst>
      <p:ext uri="{BB962C8B-B14F-4D97-AF65-F5344CB8AC3E}">
        <p14:creationId xmlns:p14="http://schemas.microsoft.com/office/powerpoint/2010/main" val="9317770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think Eric Chen for the image – I unceremoniously borrowed it from one if his blogs without express consent.</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27</a:t>
            </a:fld>
            <a:endParaRPr lang="en-US" dirty="0"/>
          </a:p>
        </p:txBody>
      </p:sp>
    </p:spTree>
    <p:extLst>
      <p:ext uri="{BB962C8B-B14F-4D97-AF65-F5344CB8AC3E}">
        <p14:creationId xmlns:p14="http://schemas.microsoft.com/office/powerpoint/2010/main" val="2577670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move to the cloud (specifically IaaS) you still incur liabilities</a:t>
            </a:r>
          </a:p>
          <a:p>
            <a:endParaRPr lang="en-US" dirty="0"/>
          </a:p>
          <a:p>
            <a:r>
              <a:rPr lang="en-US" dirty="0"/>
              <a:t>The CSP will be responsible for THEIR infrastructure, but you are still responsible for yours. Your infrastructure includes the virtualized data plane, how security requirements are met, how you deliver high availability as well as the application reequipments. </a:t>
            </a:r>
          </a:p>
          <a:p>
            <a:endParaRPr lang="en-US" dirty="0"/>
          </a:p>
          <a:p>
            <a:r>
              <a:rPr lang="en-US" dirty="0"/>
              <a:t>For example THEIR network is not YOUR logical network – these are two different forwarding planes.</a:t>
            </a:r>
          </a:p>
          <a:p>
            <a:endParaRPr lang="en-US" dirty="0"/>
          </a:p>
          <a:p>
            <a:r>
              <a:rPr lang="en-US" dirty="0"/>
              <a:t>This means that everything in BLUE is the customers liability.  Another way to think of is a Data Center </a:t>
            </a:r>
            <a:r>
              <a:rPr lang="en-US" dirty="0" err="1"/>
              <a:t>Hypvervisor</a:t>
            </a:r>
            <a:r>
              <a:rPr lang="en-US" dirty="0"/>
              <a:t> – just because you put an OS on vSphere does not automatically improve the OS. You still have to manage it. </a:t>
            </a:r>
          </a:p>
          <a:p>
            <a:endParaRPr lang="en-US" dirty="0"/>
          </a:p>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2</a:t>
            </a:fld>
            <a:endParaRPr lang="en-US" dirty="0"/>
          </a:p>
        </p:txBody>
      </p:sp>
    </p:spTree>
    <p:extLst>
      <p:ext uri="{BB962C8B-B14F-4D97-AF65-F5344CB8AC3E}">
        <p14:creationId xmlns:p14="http://schemas.microsoft.com/office/powerpoint/2010/main" val="15511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28</a:t>
            </a:fld>
            <a:endParaRPr lang="en-US" dirty="0"/>
          </a:p>
        </p:txBody>
      </p:sp>
    </p:spTree>
    <p:extLst>
      <p:ext uri="{BB962C8B-B14F-4D97-AF65-F5344CB8AC3E}">
        <p14:creationId xmlns:p14="http://schemas.microsoft.com/office/powerpoint/2010/main" val="30566235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33</a:t>
            </a:fld>
            <a:endParaRPr lang="en-US" dirty="0"/>
          </a:p>
        </p:txBody>
      </p:sp>
    </p:spTree>
    <p:extLst>
      <p:ext uri="{BB962C8B-B14F-4D97-AF65-F5344CB8AC3E}">
        <p14:creationId xmlns:p14="http://schemas.microsoft.com/office/powerpoint/2010/main" val="65976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dirty="0"/>
              <a:t>©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34</a:t>
            </a:fld>
            <a:endParaRPr lang="en-US" dirty="0"/>
          </a:p>
        </p:txBody>
      </p:sp>
    </p:spTree>
    <p:extLst>
      <p:ext uri="{BB962C8B-B14F-4D97-AF65-F5344CB8AC3E}">
        <p14:creationId xmlns:p14="http://schemas.microsoft.com/office/powerpoint/2010/main" val="2817123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36</a:t>
            </a:fld>
            <a:endParaRPr lang="en-US" dirty="0"/>
          </a:p>
        </p:txBody>
      </p:sp>
    </p:spTree>
    <p:extLst>
      <p:ext uri="{BB962C8B-B14F-4D97-AF65-F5344CB8AC3E}">
        <p14:creationId xmlns:p14="http://schemas.microsoft.com/office/powerpoint/2010/main" val="4235141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38</a:t>
            </a:fld>
            <a:endParaRPr lang="en-US" dirty="0"/>
          </a:p>
        </p:txBody>
      </p:sp>
    </p:spTree>
    <p:extLst>
      <p:ext uri="{BB962C8B-B14F-4D97-AF65-F5344CB8AC3E}">
        <p14:creationId xmlns:p14="http://schemas.microsoft.com/office/powerpoint/2010/main" val="42336147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39</a:t>
            </a:fld>
            <a:endParaRPr lang="en-US" dirty="0"/>
          </a:p>
        </p:txBody>
      </p:sp>
    </p:spTree>
    <p:extLst>
      <p:ext uri="{BB962C8B-B14F-4D97-AF65-F5344CB8AC3E}">
        <p14:creationId xmlns:p14="http://schemas.microsoft.com/office/powerpoint/2010/main" val="1816872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dirty="0"/>
              <a:t>© 2017 F5 Networks</a:t>
            </a:r>
          </a:p>
        </p:txBody>
      </p:sp>
      <p:sp>
        <p:nvSpPr>
          <p:cNvPr id="5" name="Slide Number Placeholder 4"/>
          <p:cNvSpPr>
            <a:spLocks noGrp="1"/>
          </p:cNvSpPr>
          <p:nvPr>
            <p:ph type="sldNum" sz="quarter" idx="11"/>
          </p:nvPr>
        </p:nvSpPr>
        <p:spPr/>
        <p:txBody>
          <a:bodyPr/>
          <a:lstStyle/>
          <a:p>
            <a:fld id="{8BA17A2C-01D8-4C3B-BAC4-10BA82BB3F55}" type="slidenum">
              <a:rPr lang="en-US" smtClean="0"/>
              <a:pPr/>
              <a:t>41</a:t>
            </a:fld>
            <a:endParaRPr lang="en-US" dirty="0"/>
          </a:p>
        </p:txBody>
      </p:sp>
    </p:spTree>
    <p:extLst>
      <p:ext uri="{BB962C8B-B14F-4D97-AF65-F5344CB8AC3E}">
        <p14:creationId xmlns:p14="http://schemas.microsoft.com/office/powerpoint/2010/main" val="3770134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50</a:t>
            </a:fld>
            <a:endParaRPr lang="en-US" dirty="0"/>
          </a:p>
        </p:txBody>
      </p:sp>
    </p:spTree>
    <p:extLst>
      <p:ext uri="{BB962C8B-B14F-4D97-AF65-F5344CB8AC3E}">
        <p14:creationId xmlns:p14="http://schemas.microsoft.com/office/powerpoint/2010/main" val="2964343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reality is most organizations are already and will continue to be hybrid / multicloud.</a:t>
            </a:r>
          </a:p>
          <a:p>
            <a:endParaRPr lang="en-US" dirty="0"/>
          </a:p>
          <a:p>
            <a:r>
              <a:rPr lang="en-US" dirty="0"/>
              <a:t>Many times the native tools security tools provide a lower amount of protocol validation than the than firewalls have for the last 20 years.</a:t>
            </a:r>
          </a:p>
          <a:p>
            <a:endParaRPr lang="en-US" dirty="0"/>
          </a:p>
          <a:p>
            <a:r>
              <a:rPr lang="en-US" dirty="0"/>
              <a:t>Introducing data plane IDS/IPS services and building out the logical constructors to deliver them.</a:t>
            </a:r>
          </a:p>
          <a:p>
            <a:endParaRPr lang="en-US" dirty="0"/>
          </a:p>
          <a:p>
            <a:r>
              <a:rPr lang="en-US" dirty="0"/>
              <a:t>Low acquisitions costs do not mean decreased operational costs; especially when we are talking about the </a:t>
            </a:r>
            <a:r>
              <a:rPr lang="en-US" dirty="0" err="1"/>
              <a:t>appl</a:t>
            </a:r>
            <a:r>
              <a:rPr lang="en-US" dirty="0"/>
              <a:t> and security stacks.</a:t>
            </a:r>
          </a:p>
          <a:p>
            <a:endParaRPr lang="en-US" dirty="0"/>
          </a:p>
          <a:p>
            <a:r>
              <a:rPr lang="en-US" dirty="0"/>
              <a:t>Our own data tells us that greater than 60% expect that ADCs and security products will have a robust and programmable data plane – iRules currently have nearly 180 events </a:t>
            </a:r>
          </a:p>
          <a:p>
            <a:endParaRPr lang="en-US" dirty="0"/>
          </a:p>
          <a:p>
            <a:r>
              <a:rPr lang="en-US" dirty="0"/>
              <a:t>All applications have specific requirements - ensuring the tool set is present to meet them is critical to your companies operational excellence, and thus your operational success. </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3</a:t>
            </a:fld>
            <a:endParaRPr lang="en-US" dirty="0"/>
          </a:p>
        </p:txBody>
      </p:sp>
    </p:spTree>
    <p:extLst>
      <p:ext uri="{BB962C8B-B14F-4D97-AF65-F5344CB8AC3E}">
        <p14:creationId xmlns:p14="http://schemas.microsoft.com/office/powerpoint/2010/main" val="153765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4</a:t>
            </a:fld>
            <a:endParaRPr lang="en-US" dirty="0"/>
          </a:p>
        </p:txBody>
      </p:sp>
    </p:spTree>
    <p:extLst>
      <p:ext uri="{BB962C8B-B14F-4D97-AF65-F5344CB8AC3E}">
        <p14:creationId xmlns:p14="http://schemas.microsoft.com/office/powerpoint/2010/main" val="1768197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services are vast but when it comes to application delivery they are usually basic and if you are pursuing a multi or hybrid cloud story they will create new silos, increasing overall operational complexity.</a:t>
            </a:r>
          </a:p>
          <a:p>
            <a:endParaRPr lang="en-US" dirty="0"/>
          </a:p>
          <a:p>
            <a:r>
              <a:rPr lang="en-US" dirty="0"/>
              <a:t>AWS - +3 Types of systems</a:t>
            </a:r>
          </a:p>
          <a:p>
            <a:r>
              <a:rPr lang="en-US" dirty="0"/>
              <a:t>Azure + 2 types</a:t>
            </a:r>
          </a:p>
          <a:p>
            <a:r>
              <a:rPr lang="en-US" dirty="0"/>
              <a:t>GCP + 2 Types</a:t>
            </a:r>
          </a:p>
          <a:p>
            <a:r>
              <a:rPr lang="en-US" dirty="0"/>
              <a:t>Oracle?</a:t>
            </a:r>
          </a:p>
          <a:p>
            <a:r>
              <a:rPr lang="en-US" dirty="0"/>
              <a:t>Alibaba?</a:t>
            </a:r>
          </a:p>
          <a:p>
            <a:endParaRPr lang="en-US" dirty="0"/>
          </a:p>
          <a:p>
            <a:r>
              <a:rPr lang="en-US" dirty="0"/>
              <a:t>Additionally some of the features available in one region may not yet be available in other regions – in a nutshell they do not simply the matrix of an organization – they complicate it.</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5</a:t>
            </a:fld>
            <a:endParaRPr lang="en-US" dirty="0"/>
          </a:p>
        </p:txBody>
      </p:sp>
    </p:spTree>
    <p:extLst>
      <p:ext uri="{BB962C8B-B14F-4D97-AF65-F5344CB8AC3E}">
        <p14:creationId xmlns:p14="http://schemas.microsoft.com/office/powerpoint/2010/main" val="1426558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cloud movement was organic, but as organizations mature the pattern needs to mature along with it.</a:t>
            </a:r>
          </a:p>
          <a:p>
            <a:endParaRPr lang="en-US" dirty="0"/>
          </a:p>
          <a:p>
            <a:r>
              <a:rPr lang="en-US" dirty="0"/>
              <a:t>Interdependencies</a:t>
            </a:r>
          </a:p>
          <a:p>
            <a:r>
              <a:rPr lang="en-US" dirty="0"/>
              <a:t>Complexities</a:t>
            </a:r>
          </a:p>
          <a:p>
            <a:r>
              <a:rPr lang="en-US" dirty="0"/>
              <a:t>Federation across environments</a:t>
            </a:r>
          </a:p>
          <a:p>
            <a:endParaRPr lang="en-US" dirty="0"/>
          </a:p>
          <a:p>
            <a:r>
              <a:rPr lang="en-US" dirty="0"/>
              <a:t>Along with this maturity there is usually a gap between what services are being consumed in one environment compared to what is available in the portal of the other environment. </a:t>
            </a:r>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6</a:t>
            </a:fld>
            <a:endParaRPr lang="en-US" dirty="0"/>
          </a:p>
        </p:txBody>
      </p:sp>
    </p:spTree>
    <p:extLst>
      <p:ext uri="{BB962C8B-B14F-4D97-AF65-F5344CB8AC3E}">
        <p14:creationId xmlns:p14="http://schemas.microsoft.com/office/powerpoint/2010/main" val="3363345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2017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9</a:t>
            </a:fld>
            <a:endParaRPr lang="en-US" dirty="0"/>
          </a:p>
        </p:txBody>
      </p:sp>
    </p:spTree>
    <p:extLst>
      <p:ext uri="{BB962C8B-B14F-4D97-AF65-F5344CB8AC3E}">
        <p14:creationId xmlns:p14="http://schemas.microsoft.com/office/powerpoint/2010/main" val="2534120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10</a:t>
            </a:fld>
            <a:endParaRPr lang="en-US" dirty="0"/>
          </a:p>
        </p:txBody>
      </p:sp>
    </p:spTree>
    <p:extLst>
      <p:ext uri="{BB962C8B-B14F-4D97-AF65-F5344CB8AC3E}">
        <p14:creationId xmlns:p14="http://schemas.microsoft.com/office/powerpoint/2010/main" val="1346584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 F5 Networks</a:t>
            </a:r>
            <a:endParaRPr lang="en-US" dirty="0"/>
          </a:p>
        </p:txBody>
      </p:sp>
      <p:sp>
        <p:nvSpPr>
          <p:cNvPr id="5" name="Slide Number Placeholder 4"/>
          <p:cNvSpPr>
            <a:spLocks noGrp="1"/>
          </p:cNvSpPr>
          <p:nvPr>
            <p:ph type="sldNum" sz="quarter" idx="11"/>
          </p:nvPr>
        </p:nvSpPr>
        <p:spPr/>
        <p:txBody>
          <a:bodyPr/>
          <a:lstStyle/>
          <a:p>
            <a:fld id="{8BA17A2C-01D8-4C3B-BAC4-10BA82BB3F55}" type="slidenum">
              <a:rPr lang="en-US" smtClean="0"/>
              <a:pPr/>
              <a:t>11</a:t>
            </a:fld>
            <a:endParaRPr lang="en-US" dirty="0"/>
          </a:p>
        </p:txBody>
      </p:sp>
    </p:spTree>
    <p:extLst>
      <p:ext uri="{BB962C8B-B14F-4D97-AF65-F5344CB8AC3E}">
        <p14:creationId xmlns:p14="http://schemas.microsoft.com/office/powerpoint/2010/main" val="1305847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marL="0" marR="0" indent="0" algn="l" defTabSz="914400" rtl="0" eaLnBrk="1" fontAlgn="auto" latinLnBrk="0" hangingPunct="1">
              <a:lnSpc>
                <a:spcPct val="90000"/>
              </a:lnSpc>
              <a:spcBef>
                <a:spcPct val="0"/>
              </a:spcBef>
              <a:spcAft>
                <a:spcPts val="0"/>
              </a:spcAft>
              <a:buClrTx/>
              <a:buSzTx/>
              <a:buFontTx/>
              <a:buNone/>
              <a:tabLst/>
              <a:defRPr lang="en-US" sz="6600" b="1" spc="-200" dirty="0">
                <a:solidFill>
                  <a:schemeClr val="bg2"/>
                </a:solidFill>
                <a:ea typeface="+mn-e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solidFill>
                  <a:schemeClr val="bg2"/>
                </a:soli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gs>
                    <a:gs pos="100000">
                      <a:schemeClr val="bg1"/>
                    </a:gs>
                  </a:gsLst>
                  <a:lin ang="5400000" scaled="1"/>
                </a:gradFill>
                <a:latin typeface="Arial" panose="020B0604020202020204" pitchFamily="34" charset="0"/>
                <a:cs typeface="Arial" panose="020B0604020202020204" pitchFamily="34" charset="0"/>
              </a:rPr>
              <a:t>PRESENTED BY:</a:t>
            </a:r>
          </a:p>
        </p:txBody>
      </p:sp>
      <p:grpSp>
        <p:nvGrpSpPr>
          <p:cNvPr id="13" name="Group 12"/>
          <p:cNvGrpSpPr/>
          <p:nvPr userDrawn="1"/>
        </p:nvGrpSpPr>
        <p:grpSpPr>
          <a:xfrm>
            <a:off x="8248650" y="6076951"/>
            <a:ext cx="3468688" cy="434975"/>
            <a:chOff x="8248650" y="6076951"/>
            <a:chExt cx="3468688" cy="434975"/>
          </a:xfrm>
        </p:grpSpPr>
        <p:sp>
          <p:nvSpPr>
            <p:cNvPr id="12" name="Oval 11"/>
            <p:cNvSpPr/>
            <p:nvPr userDrawn="1"/>
          </p:nvSpPr>
          <p:spPr>
            <a:xfrm>
              <a:off x="10566661" y="6099176"/>
              <a:ext cx="372360" cy="3723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 name="AutoShape 3"/>
            <p:cNvSpPr>
              <a:spLocks noChangeAspect="1" noChangeArrowheads="1" noTextEdit="1"/>
            </p:cNvSpPr>
            <p:nvPr userDrawn="1"/>
          </p:nvSpPr>
          <p:spPr bwMode="white">
            <a:xfrm>
              <a:off x="8248650" y="6078538"/>
              <a:ext cx="3468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10093325" y="6080126"/>
              <a:ext cx="393700" cy="425450"/>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DA1F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8248650" y="6213476"/>
              <a:ext cx="209550" cy="169863"/>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8485188"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8693150" y="6213476"/>
              <a:ext cx="158750" cy="169863"/>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8875713" y="6213476"/>
              <a:ext cx="157163" cy="169863"/>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9056688" y="6213476"/>
              <a:ext cx="122238" cy="169863"/>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9205913"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9396413" y="6213476"/>
              <a:ext cx="157163" cy="169863"/>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9578975"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9723438"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9858375" y="6210301"/>
              <a:ext cx="122238" cy="176213"/>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10529888" y="6076951"/>
              <a:ext cx="431800" cy="434975"/>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DA1F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11053763"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11115675" y="6100763"/>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11217275" y="6099176"/>
              <a:ext cx="74613" cy="106363"/>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11304588" y="6100763"/>
              <a:ext cx="76200" cy="103188"/>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11398250"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11485563" y="6100763"/>
              <a:ext cx="69850" cy="103188"/>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11569700" y="6191251"/>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11044238" y="6242051"/>
              <a:ext cx="73025" cy="104775"/>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11137900" y="6242051"/>
              <a:ext cx="96838" cy="103188"/>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11249025" y="6242051"/>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11358563" y="6242051"/>
              <a:ext cx="71438" cy="103188"/>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11441113" y="6242051"/>
              <a:ext cx="76200" cy="103188"/>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11534775" y="6242051"/>
              <a:ext cx="65088" cy="103188"/>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11622088" y="6242051"/>
              <a:ext cx="69850" cy="103188"/>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11703050" y="6334126"/>
              <a:ext cx="14288"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11044238" y="6383338"/>
              <a:ext cx="73025" cy="106363"/>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11120438" y="6384926"/>
              <a:ext cx="93663" cy="103188"/>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1122997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1131252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11399838" y="6384926"/>
              <a:ext cx="69850" cy="103188"/>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11482388" y="64754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userDrawn="1">
            <p:ph type="body" sz="quarter" idx="12" hasCustomPrompt="1"/>
          </p:nvPr>
        </p:nvSpPr>
        <p:spPr>
          <a:xfrm>
            <a:off x="304800" y="998779"/>
            <a:ext cx="4775200" cy="579437"/>
          </a:xfrm>
        </p:spPr>
        <p:txBody>
          <a:bodyPr/>
          <a:lstStyle>
            <a:lvl1pPr>
              <a:buNone/>
              <a:defRPr sz="1800" spc="-50" baseline="0">
                <a:gradFill>
                  <a:gsLst>
                    <a:gs pos="0">
                      <a:schemeClr val="bg1"/>
                    </a:gs>
                    <a:gs pos="100000">
                      <a:schemeClr val="bg1"/>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7272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79551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8"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293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Tree>
    <p:extLst>
      <p:ext uri="{BB962C8B-B14F-4D97-AF65-F5344CB8AC3E}">
        <p14:creationId xmlns:p14="http://schemas.microsoft.com/office/powerpoint/2010/main" val="160778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w/Sub Header (dar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8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dar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15003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Line Title and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399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Line Two Content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077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Straight Connector 4"/>
          <p:cNvCxnSpPr/>
          <p:nvPr userDrawn="1"/>
        </p:nvCxnSpPr>
        <p:spPr>
          <a:xfrm>
            <a:off x="5695950" y="4062248"/>
            <a:ext cx="800100" cy="0"/>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1409700" y="2461074"/>
            <a:ext cx="9372600" cy="1371600"/>
          </a:xfrm>
        </p:spPr>
        <p:txBody>
          <a:bodyPr vert="horz" lIns="155448" tIns="155448" rIns="155448" bIns="155448" rtlCol="0" anchor="b" anchorCtr="0">
            <a:noAutofit/>
          </a:bodyPr>
          <a:lstStyle>
            <a:lvl1pPr algn="ctr">
              <a:defRPr lang="en-US" sz="6600" cap="all" spc="-200" baseline="0" smtClean="0">
                <a:latin typeface="+mn-lt"/>
                <a:ea typeface="+mn-ea"/>
              </a:defRPr>
            </a:lvl1pPr>
          </a:lstStyle>
          <a:p>
            <a:pPr marL="0" lvl="0" indent="0" algn="ctr">
              <a:spcBef>
                <a:spcPts val="1000"/>
              </a:spcBef>
              <a:buFontTx/>
            </a:pPr>
            <a:r>
              <a:rPr lang="en-US" dirty="0"/>
              <a:t>SECTION TITLE</a:t>
            </a:r>
          </a:p>
        </p:txBody>
      </p:sp>
    </p:spTree>
    <p:extLst>
      <p:ext uri="{BB962C8B-B14F-4D97-AF65-F5344CB8AC3E}">
        <p14:creationId xmlns:p14="http://schemas.microsoft.com/office/powerpoint/2010/main" val="408443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9700" y="2414016"/>
            <a:ext cx="9372600" cy="1371600"/>
          </a:xfrm>
        </p:spPr>
        <p:txBody>
          <a:bodyPr vert="horz" lIns="155448" tIns="155448" rIns="155448" bIns="155448" rtlCol="0">
            <a:noAutofit/>
          </a:bodyPr>
          <a:lstStyle>
            <a:lvl1pPr algn="ctr">
              <a:defRPr lang="en-US" sz="8000" spc="-200" baseline="0" dirty="0" smtClean="0">
                <a:latin typeface="+mn-lt"/>
                <a:ea typeface="+mn-ea"/>
              </a:defRPr>
            </a:lvl1pPr>
          </a:lstStyle>
          <a:p>
            <a:pPr marL="0" lvl="0" indent="0" algn="ctr">
              <a:spcBef>
                <a:spcPts val="1000"/>
              </a:spcBef>
              <a:buFontTx/>
            </a:pPr>
            <a:r>
              <a:rPr lang="en-US" dirty="0"/>
              <a:t>Thank You</a:t>
            </a:r>
          </a:p>
        </p:txBody>
      </p:sp>
      <p:cxnSp>
        <p:nvCxnSpPr>
          <p:cNvPr id="5" name="Straight Connector 4"/>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7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38043">
                      <a:schemeClr val="tx1"/>
                    </a:gs>
                    <a:gs pos="70000">
                      <a:schemeClr val="tx1"/>
                    </a:gs>
                  </a:gsLst>
                  <a:lin ang="5400000" scaled="1"/>
                </a:gradFill>
                <a:ea typeface="+mn-ea"/>
              </a:defRPr>
            </a:lvl1pPr>
          </a:lstStyle>
          <a:p>
            <a:pPr marL="290513" lvl="0" indent="-290513"/>
            <a:r>
              <a:rPr lang="en-US" dirty="0"/>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2702685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0349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light)">
    <p:bg>
      <p:bgRef idx="1001">
        <a:schemeClr val="bg1"/>
      </p:bgRef>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26087">
                      <a:schemeClr val="bg1">
                        <a:lumMod val="50000"/>
                      </a:schemeClr>
                    </a:gs>
                    <a:gs pos="69000">
                      <a:schemeClr val="bg1">
                        <a:lumMod val="50000"/>
                      </a:schemeClr>
                    </a:gs>
                  </a:gsLst>
                  <a:lin ang="5400000" scaled="1"/>
                </a:gradFill>
              </a:defRPr>
            </a:lvl1pPr>
          </a:lstStyle>
          <a:p>
            <a:r>
              <a:rPr lang="en-US" dirty="0"/>
              <a:t>©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26087">
                      <a:schemeClr val="bg1">
                        <a:lumMod val="50000"/>
                      </a:schemeClr>
                    </a:gs>
                    <a:gs pos="69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727138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Map (Large)">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pic>
        <p:nvPicPr>
          <p:cNvPr id="5" name="Picture 4"/>
          <p:cNvPicPr>
            <a:picLocks noChangeAspect="1"/>
          </p:cNvPicPr>
          <p:nvPr userDrawn="1"/>
        </p:nvPicPr>
        <p:blipFill>
          <a:blip r:embed="rId2">
            <a:lum bright="22000"/>
          </a:blip>
          <a:stretch>
            <a:fillRect/>
          </a:stretch>
        </p:blipFill>
        <p:spPr>
          <a:xfrm>
            <a:off x="0" y="484632"/>
            <a:ext cx="12192000" cy="5946832"/>
          </a:xfrm>
          <a:prstGeom prst="rect">
            <a:avLst/>
          </a:prstGeom>
        </p:spPr>
      </p:pic>
    </p:spTree>
    <p:extLst>
      <p:ext uri="{BB962C8B-B14F-4D97-AF65-F5344CB8AC3E}">
        <p14:creationId xmlns:p14="http://schemas.microsoft.com/office/powerpoint/2010/main" val="154127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5 Penultimate Slide (dar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03586" y="1998303"/>
            <a:ext cx="3384828" cy="2658194"/>
          </a:xfrm>
          <a:prstGeom prst="rect">
            <a:avLst/>
          </a:prstGeom>
        </p:spPr>
      </p:pic>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9662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5 End Slide (dark)">
    <p:spTree>
      <p:nvGrpSpPr>
        <p:cNvPr id="1" name=""/>
        <p:cNvGrpSpPr/>
        <p:nvPr/>
      </p:nvGrpSpPr>
      <p:grpSpPr>
        <a:xfrm>
          <a:off x="0" y="0"/>
          <a:ext cx="0" cy="0"/>
          <a:chOff x="0" y="0"/>
          <a:chExt cx="0" cy="0"/>
        </a:xfrm>
      </p:grpSpPr>
      <p:grpSp>
        <p:nvGrpSpPr>
          <p:cNvPr id="10" name="Group 9"/>
          <p:cNvGrpSpPr/>
          <p:nvPr userDrawn="1"/>
        </p:nvGrpSpPr>
        <p:grpSpPr bwMode="gray">
          <a:xfrm>
            <a:off x="4629083" y="1841637"/>
            <a:ext cx="2929156" cy="2929160"/>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D6010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3" name="Freeform 12"/>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7060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EAC7576-111D-8B41-919E-87FD0EEA24E3}"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E5DD0-B057-7149-A89D-BD8F4A044A26}" type="slidenum">
              <a:rPr lang="en-US" smtClean="0"/>
              <a:t>‹#›</a:t>
            </a:fld>
            <a:endParaRPr lang="en-US"/>
          </a:p>
        </p:txBody>
      </p:sp>
    </p:spTree>
    <p:extLst>
      <p:ext uri="{BB962C8B-B14F-4D97-AF65-F5344CB8AC3E}">
        <p14:creationId xmlns:p14="http://schemas.microsoft.com/office/powerpoint/2010/main" val="1012205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2017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797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214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68219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645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4111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113422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49048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6694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34358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541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64902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8045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54" name="Picture 5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100000">
                      <a:schemeClr val="bg1"/>
                    </a:gs>
                    <a:gs pos="0">
                      <a:schemeClr val="bg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bg1"/>
                    </a:gs>
                    <a:gs pos="0">
                      <a:schemeClr val="bg1"/>
                    </a:gs>
                  </a:gsLst>
                  <a:lin ang="5400000" scaled="1"/>
                </a:gra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bg1">
                        <a:alpha val="50000"/>
                      </a:schemeClr>
                    </a:gs>
                    <a:gs pos="99000">
                      <a:schemeClr val="bg1">
                        <a:alpha val="50000"/>
                      </a:schemeClr>
                    </a:gs>
                  </a:gsLst>
                  <a:lin ang="5400000" scaled="1"/>
                </a:gradFill>
              </a:defRPr>
            </a:lvl1pPr>
          </a:lstStyle>
          <a:p>
            <a:pPr lvl="0"/>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Date Placeholder: Month, Day, Year</a:t>
            </a:r>
            <a:endParaRPr lang="en-US" dirty="0"/>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bg1">
                        <a:alpha val="50000"/>
                      </a:schemeClr>
                    </a:gs>
                    <a:gs pos="99000">
                      <a:schemeClr val="bg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6951"/>
            <a:ext cx="3468688" cy="434975"/>
            <a:chOff x="5196" y="3828"/>
            <a:chExt cx="2185" cy="274"/>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5941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solidFill>
                  <a:schemeClr val="tx2"/>
                </a:soli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solidFill>
                  <a:schemeClr val="tx2"/>
                </a:solidFill>
              </a:defRPr>
            </a:lvl1pPr>
          </a:lstStyle>
          <a:p>
            <a:pPr marL="0" lvl="0"/>
            <a:r>
              <a:rPr lang="en-US" dirty="0"/>
              <a:t>Speaker Name, Job Title</a:t>
            </a:r>
          </a:p>
        </p:txBody>
      </p:sp>
      <p:sp>
        <p:nvSpPr>
          <p:cNvPr id="12" name="Text Placeholder 11"/>
          <p:cNvSpPr>
            <a:spLocks noGrp="1"/>
          </p:cNvSpPr>
          <p:nvPr>
            <p:ph type="body" sz="quarter" idx="11" hasCustomPrompt="1"/>
          </p:nvPr>
        </p:nvSpPr>
        <p:spPr bwMode="white">
          <a:xfrm>
            <a:off x="304800" y="1014985"/>
            <a:ext cx="4762500" cy="563231"/>
          </a:xfrm>
          <a:noFill/>
        </p:spPr>
        <p:txBody>
          <a:bodyPr wrap="square" lIns="155448" tIns="155448" rIns="155448" bIns="155448" rtlCol="0">
            <a:spAutoFit/>
          </a:bodyPr>
          <a:lstStyle>
            <a:lvl1pPr>
              <a:buFontTx/>
              <a:buNone/>
              <a:defRPr lang="en-US" sz="1800" spc="-50" dirty="0">
                <a:gradFill>
                  <a:gsLst>
                    <a:gs pos="0">
                      <a:schemeClr val="tx1"/>
                    </a:gs>
                    <a:gs pos="99000">
                      <a:schemeClr val="tx1"/>
                    </a:gs>
                  </a:gsLst>
                  <a:lin ang="5400000" scaled="1"/>
                </a:gradFill>
              </a:defRPr>
            </a:lvl1pPr>
          </a:lstStyle>
          <a:p>
            <a:pPr lvl="0"/>
            <a:r>
              <a:rPr lang="en-US" dirty="0"/>
              <a:t>Date Placeholder: Month, Day, Year</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gs>
                    <a:gs pos="99000">
                      <a:schemeClr val="tx1"/>
                    </a:gs>
                  </a:gsLst>
                  <a:lin ang="5400000" scaled="1"/>
                </a:gradFill>
                <a:latin typeface="Arial" panose="020B0604020202020204" pitchFamily="34" charset="0"/>
                <a:cs typeface="Arial" panose="020B0604020202020204" pitchFamily="34" charset="0"/>
              </a:rPr>
              <a:t>PRESENTED BY:</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6" name="Group 55"/>
          <p:cNvGrpSpPr/>
          <p:nvPr userDrawn="1"/>
        </p:nvGrpSpPr>
        <p:grpSpPr>
          <a:xfrm>
            <a:off x="8248650" y="6076951"/>
            <a:ext cx="3468688" cy="434975"/>
            <a:chOff x="8248650" y="6076951"/>
            <a:chExt cx="3468688" cy="434975"/>
          </a:xfrm>
        </p:grpSpPr>
        <p:sp>
          <p:nvSpPr>
            <p:cNvPr id="57" name="Oval 56"/>
            <p:cNvSpPr/>
            <p:nvPr userDrawn="1"/>
          </p:nvSpPr>
          <p:spPr>
            <a:xfrm>
              <a:off x="10566661" y="6099176"/>
              <a:ext cx="372360" cy="3723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58" name="AutoShape 3"/>
            <p:cNvSpPr>
              <a:spLocks noChangeAspect="1" noChangeArrowheads="1" noTextEdit="1"/>
            </p:cNvSpPr>
            <p:nvPr userDrawn="1"/>
          </p:nvSpPr>
          <p:spPr bwMode="white">
            <a:xfrm>
              <a:off x="8248650" y="6078538"/>
              <a:ext cx="34686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Freeform 58"/>
            <p:cNvSpPr>
              <a:spLocks/>
            </p:cNvSpPr>
            <p:nvPr userDrawn="1"/>
          </p:nvSpPr>
          <p:spPr bwMode="white">
            <a:xfrm>
              <a:off x="10093325" y="6080126"/>
              <a:ext cx="393700" cy="425450"/>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DA1F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0" name="Freeform 59"/>
            <p:cNvSpPr>
              <a:spLocks/>
            </p:cNvSpPr>
            <p:nvPr userDrawn="1"/>
          </p:nvSpPr>
          <p:spPr bwMode="white">
            <a:xfrm>
              <a:off x="8248650" y="6213476"/>
              <a:ext cx="209550" cy="169863"/>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Freeform 7"/>
            <p:cNvSpPr>
              <a:spLocks/>
            </p:cNvSpPr>
            <p:nvPr userDrawn="1"/>
          </p:nvSpPr>
          <p:spPr bwMode="white">
            <a:xfrm>
              <a:off x="8485188"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Freeform 8"/>
            <p:cNvSpPr>
              <a:spLocks/>
            </p:cNvSpPr>
            <p:nvPr userDrawn="1"/>
          </p:nvSpPr>
          <p:spPr bwMode="white">
            <a:xfrm>
              <a:off x="8693150" y="6213476"/>
              <a:ext cx="158750" cy="169863"/>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9"/>
            <p:cNvSpPr>
              <a:spLocks noEditPoints="1"/>
            </p:cNvSpPr>
            <p:nvPr userDrawn="1"/>
          </p:nvSpPr>
          <p:spPr bwMode="white">
            <a:xfrm>
              <a:off x="8875713" y="6213476"/>
              <a:ext cx="157163" cy="169863"/>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10"/>
            <p:cNvSpPr>
              <a:spLocks/>
            </p:cNvSpPr>
            <p:nvPr userDrawn="1"/>
          </p:nvSpPr>
          <p:spPr bwMode="white">
            <a:xfrm>
              <a:off x="9056688" y="6213476"/>
              <a:ext cx="122238" cy="169863"/>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11"/>
            <p:cNvSpPr>
              <a:spLocks/>
            </p:cNvSpPr>
            <p:nvPr userDrawn="1"/>
          </p:nvSpPr>
          <p:spPr bwMode="white">
            <a:xfrm>
              <a:off x="9205913" y="6213476"/>
              <a:ext cx="106363" cy="169863"/>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12"/>
            <p:cNvSpPr>
              <a:spLocks noEditPoints="1"/>
            </p:cNvSpPr>
            <p:nvPr userDrawn="1"/>
          </p:nvSpPr>
          <p:spPr bwMode="white">
            <a:xfrm>
              <a:off x="9396413" y="6213476"/>
              <a:ext cx="157163" cy="169863"/>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13"/>
            <p:cNvSpPr>
              <a:spLocks noEditPoints="1"/>
            </p:cNvSpPr>
            <p:nvPr userDrawn="1"/>
          </p:nvSpPr>
          <p:spPr bwMode="white">
            <a:xfrm>
              <a:off x="9578975"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14"/>
            <p:cNvSpPr>
              <a:spLocks noEditPoints="1"/>
            </p:cNvSpPr>
            <p:nvPr userDrawn="1"/>
          </p:nvSpPr>
          <p:spPr bwMode="white">
            <a:xfrm>
              <a:off x="9723438" y="6213476"/>
              <a:ext cx="114300" cy="169863"/>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5"/>
            <p:cNvSpPr>
              <a:spLocks/>
            </p:cNvSpPr>
            <p:nvPr userDrawn="1"/>
          </p:nvSpPr>
          <p:spPr bwMode="white">
            <a:xfrm>
              <a:off x="9858375" y="6210301"/>
              <a:ext cx="122238" cy="176213"/>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16"/>
            <p:cNvSpPr>
              <a:spLocks noEditPoints="1"/>
            </p:cNvSpPr>
            <p:nvPr userDrawn="1"/>
          </p:nvSpPr>
          <p:spPr bwMode="white">
            <a:xfrm>
              <a:off x="10529888" y="6076951"/>
              <a:ext cx="431800" cy="434975"/>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DA1F1E"/>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17"/>
            <p:cNvSpPr>
              <a:spLocks/>
            </p:cNvSpPr>
            <p:nvPr userDrawn="1"/>
          </p:nvSpPr>
          <p:spPr bwMode="white">
            <a:xfrm>
              <a:off x="11053763"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Freeform 18"/>
            <p:cNvSpPr>
              <a:spLocks noEditPoints="1"/>
            </p:cNvSpPr>
            <p:nvPr userDrawn="1"/>
          </p:nvSpPr>
          <p:spPr bwMode="white">
            <a:xfrm>
              <a:off x="11115675" y="6100763"/>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19"/>
            <p:cNvSpPr>
              <a:spLocks/>
            </p:cNvSpPr>
            <p:nvPr userDrawn="1"/>
          </p:nvSpPr>
          <p:spPr bwMode="white">
            <a:xfrm>
              <a:off x="11217275" y="6099176"/>
              <a:ext cx="74613" cy="106363"/>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20"/>
            <p:cNvSpPr>
              <a:spLocks/>
            </p:cNvSpPr>
            <p:nvPr userDrawn="1"/>
          </p:nvSpPr>
          <p:spPr bwMode="white">
            <a:xfrm>
              <a:off x="11304588" y="6100763"/>
              <a:ext cx="76200" cy="103188"/>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21"/>
            <p:cNvSpPr>
              <a:spLocks/>
            </p:cNvSpPr>
            <p:nvPr userDrawn="1"/>
          </p:nvSpPr>
          <p:spPr bwMode="white">
            <a:xfrm>
              <a:off x="11398250" y="6100763"/>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22"/>
            <p:cNvSpPr>
              <a:spLocks noEditPoints="1"/>
            </p:cNvSpPr>
            <p:nvPr userDrawn="1"/>
          </p:nvSpPr>
          <p:spPr bwMode="white">
            <a:xfrm>
              <a:off x="11485563" y="6100763"/>
              <a:ext cx="69850" cy="103188"/>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Oval 23"/>
            <p:cNvSpPr>
              <a:spLocks noChangeArrowheads="1"/>
            </p:cNvSpPr>
            <p:nvPr userDrawn="1"/>
          </p:nvSpPr>
          <p:spPr bwMode="white">
            <a:xfrm>
              <a:off x="11569700" y="6191251"/>
              <a:ext cx="14288" cy="14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24"/>
            <p:cNvSpPr>
              <a:spLocks/>
            </p:cNvSpPr>
            <p:nvPr userDrawn="1"/>
          </p:nvSpPr>
          <p:spPr bwMode="white">
            <a:xfrm>
              <a:off x="11044238" y="6242051"/>
              <a:ext cx="73025" cy="104775"/>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Freeform 25"/>
            <p:cNvSpPr>
              <a:spLocks/>
            </p:cNvSpPr>
            <p:nvPr userDrawn="1"/>
          </p:nvSpPr>
          <p:spPr bwMode="white">
            <a:xfrm>
              <a:off x="11137900" y="6242051"/>
              <a:ext cx="96838" cy="103188"/>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26"/>
            <p:cNvSpPr>
              <a:spLocks noEditPoints="1"/>
            </p:cNvSpPr>
            <p:nvPr userDrawn="1"/>
          </p:nvSpPr>
          <p:spPr bwMode="white">
            <a:xfrm>
              <a:off x="11249025" y="6242051"/>
              <a:ext cx="95250" cy="103188"/>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27"/>
            <p:cNvSpPr>
              <a:spLocks noEditPoints="1"/>
            </p:cNvSpPr>
            <p:nvPr userDrawn="1"/>
          </p:nvSpPr>
          <p:spPr bwMode="white">
            <a:xfrm>
              <a:off x="11358563" y="6242051"/>
              <a:ext cx="71438" cy="103188"/>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28"/>
            <p:cNvSpPr>
              <a:spLocks/>
            </p:cNvSpPr>
            <p:nvPr userDrawn="1"/>
          </p:nvSpPr>
          <p:spPr bwMode="white">
            <a:xfrm>
              <a:off x="11441113" y="6242051"/>
              <a:ext cx="76200" cy="103188"/>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29"/>
            <p:cNvSpPr>
              <a:spLocks/>
            </p:cNvSpPr>
            <p:nvPr userDrawn="1"/>
          </p:nvSpPr>
          <p:spPr bwMode="white">
            <a:xfrm>
              <a:off x="11534775" y="6242051"/>
              <a:ext cx="65088" cy="103188"/>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30"/>
            <p:cNvSpPr>
              <a:spLocks noEditPoints="1"/>
            </p:cNvSpPr>
            <p:nvPr userDrawn="1"/>
          </p:nvSpPr>
          <p:spPr bwMode="white">
            <a:xfrm>
              <a:off x="11622088" y="6242051"/>
              <a:ext cx="69850" cy="103188"/>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Oval 31"/>
            <p:cNvSpPr>
              <a:spLocks noChangeArrowheads="1"/>
            </p:cNvSpPr>
            <p:nvPr userDrawn="1"/>
          </p:nvSpPr>
          <p:spPr bwMode="white">
            <a:xfrm>
              <a:off x="11703050" y="6334126"/>
              <a:ext cx="14288"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32"/>
            <p:cNvSpPr>
              <a:spLocks/>
            </p:cNvSpPr>
            <p:nvPr userDrawn="1"/>
          </p:nvSpPr>
          <p:spPr bwMode="white">
            <a:xfrm>
              <a:off x="11044238" y="6383338"/>
              <a:ext cx="73025" cy="106363"/>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33"/>
            <p:cNvSpPr>
              <a:spLocks noEditPoints="1"/>
            </p:cNvSpPr>
            <p:nvPr userDrawn="1"/>
          </p:nvSpPr>
          <p:spPr bwMode="white">
            <a:xfrm>
              <a:off x="11120438" y="6384926"/>
              <a:ext cx="93663" cy="103188"/>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34"/>
            <p:cNvSpPr>
              <a:spLocks/>
            </p:cNvSpPr>
            <p:nvPr userDrawn="1"/>
          </p:nvSpPr>
          <p:spPr bwMode="white">
            <a:xfrm>
              <a:off x="1122997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Freeform 35"/>
            <p:cNvSpPr>
              <a:spLocks/>
            </p:cNvSpPr>
            <p:nvPr userDrawn="1"/>
          </p:nvSpPr>
          <p:spPr bwMode="white">
            <a:xfrm>
              <a:off x="11312525" y="6384926"/>
              <a:ext cx="65088" cy="103188"/>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36"/>
            <p:cNvSpPr>
              <a:spLocks noEditPoints="1"/>
            </p:cNvSpPr>
            <p:nvPr userDrawn="1"/>
          </p:nvSpPr>
          <p:spPr bwMode="white">
            <a:xfrm>
              <a:off x="11399838" y="6384926"/>
              <a:ext cx="69850" cy="103188"/>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Oval 37"/>
            <p:cNvSpPr>
              <a:spLocks noChangeArrowheads="1"/>
            </p:cNvSpPr>
            <p:nvPr userDrawn="1"/>
          </p:nvSpPr>
          <p:spPr bwMode="white">
            <a:xfrm>
              <a:off x="11482388" y="64754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4912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219200"/>
            <a:ext cx="11582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77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F5 Networks</a:t>
            </a:r>
          </a:p>
        </p:txBody>
      </p:sp>
      <p:sp>
        <p:nvSpPr>
          <p:cNvPr id="8"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
        <p:nvSpPr>
          <p:cNvPr id="6" name="Text Placeholder 5"/>
          <p:cNvSpPr>
            <a:spLocks noGrp="1"/>
          </p:cNvSpPr>
          <p:nvPr>
            <p:ph type="body" sz="quarter" idx="10"/>
          </p:nvPr>
        </p:nvSpPr>
        <p:spPr>
          <a:xfrm>
            <a:off x="304800" y="1219200"/>
            <a:ext cx="57150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1"/>
          </p:nvPr>
        </p:nvSpPr>
        <p:spPr>
          <a:xfrm>
            <a:off x="6019800" y="1219200"/>
            <a:ext cx="5867400" cy="5181600"/>
          </a:xfrm>
        </p:spPr>
        <p:txBody>
          <a:bodyPr/>
          <a:lstStyle>
            <a:lvl1pPr marL="466725" indent="-466725">
              <a:buClr>
                <a:schemeClr val="accent5"/>
              </a:buClr>
              <a:tabLst/>
              <a:defRPr/>
            </a:lvl1pPr>
            <a:lvl2pPr marL="466725" indent="-466725">
              <a:buClr>
                <a:schemeClr val="accent5"/>
              </a:buClr>
              <a:tabLst/>
              <a:defRPr/>
            </a:lvl2pPr>
            <a:lvl3pPr marL="466725" indent="-466725">
              <a:buClr>
                <a:schemeClr val="accent5"/>
              </a:buClr>
              <a:tabLst/>
              <a:defRPr/>
            </a:lvl3pPr>
            <a:lvl4pPr marL="466725" indent="-466725">
              <a:buClr>
                <a:schemeClr val="accent5"/>
              </a:buClr>
              <a:tabLst/>
              <a:defRPr/>
            </a:lvl4pPr>
            <a:lvl5pPr marL="466725" indent="-466725">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946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extLst>
      <p:ext uri="{BB962C8B-B14F-4D97-AF65-F5344CB8AC3E}">
        <p14:creationId xmlns:p14="http://schemas.microsoft.com/office/powerpoint/2010/main" val="5687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w/Sub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3"/>
          </p:nvPr>
        </p:nvSpPr>
        <p:spPr>
          <a:xfrm>
            <a:off x="304800" y="1066800"/>
            <a:ext cx="11582400" cy="762000"/>
          </a:xfrm>
        </p:spPr>
        <p:txBody>
          <a:bodyPr/>
          <a:lstStyle>
            <a:lvl1pPr>
              <a:buFontTx/>
              <a:buNone/>
              <a:defRPr>
                <a:gradFill>
                  <a:gsLst>
                    <a:gs pos="0">
                      <a:schemeClr val="accent5"/>
                    </a:gs>
                    <a:gs pos="98000">
                      <a:schemeClr val="accent5"/>
                    </a:gs>
                  </a:gsLst>
                  <a:lin ang="5400000" scaled="1"/>
                </a:gra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174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5"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F5 Networks</a:t>
            </a:r>
          </a:p>
        </p:txBody>
      </p:sp>
      <p:sp>
        <p:nvSpPr>
          <p:cNvPr id="6"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67150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11582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118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Line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800" y="304800"/>
            <a:ext cx="11582400" cy="1421928"/>
          </a:xfrm>
        </p:spPr>
        <p:txBody>
          <a:bodyPr/>
          <a:lstStyle/>
          <a:p>
            <a:r>
              <a:rPr lang="en-US" dirty="0"/>
              <a:t>Click to edit 2-Line</a:t>
            </a:r>
            <a:br>
              <a:rPr lang="en-US" dirty="0"/>
            </a:br>
            <a:r>
              <a:rPr lang="en-US" dirty="0"/>
              <a:t>Master title style</a:t>
            </a:r>
          </a:p>
        </p:txBody>
      </p:sp>
      <p:sp>
        <p:nvSpPr>
          <p:cNvPr id="3" name="Footer Placeholder 2"/>
          <p:cNvSpPr>
            <a:spLocks noGrp="1"/>
          </p:cNvSpPr>
          <p:nvPr>
            <p:ph type="ftr" sz="quarter" idx="10"/>
          </p:nvPr>
        </p:nvSpPr>
        <p:spPr/>
        <p:txBody>
          <a:bodyPr/>
          <a:lstStyle/>
          <a:p>
            <a:r>
              <a:rPr lang="en-US" dirty="0"/>
              <a:t>© F5 Networks</a:t>
            </a:r>
          </a:p>
        </p:txBody>
      </p:sp>
      <p:sp>
        <p:nvSpPr>
          <p:cNvPr id="4" name="Slide Number Placeholder 3"/>
          <p:cNvSpPr>
            <a:spLocks noGrp="1"/>
          </p:cNvSpPr>
          <p:nvPr>
            <p:ph type="sldNum" sz="quarter" idx="11"/>
          </p:nvPr>
        </p:nvSpPr>
        <p:spPr/>
        <p:txBody>
          <a:bodyPr/>
          <a:lstStyle/>
          <a:p>
            <a:fld id="{49DF86D6-4B9D-4B83-AF23-D696D3CD110A}" type="slidenum">
              <a:rPr lang="en-US" smtClean="0"/>
              <a:pPr/>
              <a:t>‹#›</a:t>
            </a:fld>
            <a:endParaRPr lang="en-US" dirty="0"/>
          </a:p>
        </p:txBody>
      </p:sp>
      <p:sp>
        <p:nvSpPr>
          <p:cNvPr id="6" name="Text Placeholder 5"/>
          <p:cNvSpPr>
            <a:spLocks noGrp="1"/>
          </p:cNvSpPr>
          <p:nvPr>
            <p:ph type="body" sz="quarter" idx="12"/>
          </p:nvPr>
        </p:nvSpPr>
        <p:spPr>
          <a:xfrm>
            <a:off x="304800" y="1828800"/>
            <a:ext cx="57150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5"/>
          <p:cNvSpPr>
            <a:spLocks noGrp="1"/>
          </p:cNvSpPr>
          <p:nvPr>
            <p:ph type="body" sz="quarter" idx="14"/>
          </p:nvPr>
        </p:nvSpPr>
        <p:spPr>
          <a:xfrm>
            <a:off x="6019800" y="1828800"/>
            <a:ext cx="5867400" cy="4572000"/>
          </a:xfrm>
        </p:spPr>
        <p:txBody>
          <a:bodyPr/>
          <a:lstStyle>
            <a:lvl1pPr marL="463550" indent="-463550">
              <a:buClr>
                <a:schemeClr val="accent5"/>
              </a:buClr>
              <a:tabLst/>
              <a:defRPr/>
            </a:lvl1pPr>
            <a:lvl2pPr marL="463550" indent="-463550">
              <a:buClr>
                <a:schemeClr val="accent5"/>
              </a:buClr>
              <a:tabLst/>
              <a:defRPr/>
            </a:lvl2pPr>
            <a:lvl3pPr marL="463550" indent="-463550">
              <a:buClr>
                <a:schemeClr val="accent5"/>
              </a:buClr>
              <a:tabLst/>
              <a:defRPr/>
            </a:lvl3pPr>
            <a:lvl4pPr marL="463550" indent="-463550">
              <a:buClr>
                <a:schemeClr val="accent5"/>
              </a:buClr>
              <a:tabLst/>
              <a:defRPr/>
            </a:lvl4pPr>
            <a:lvl5pPr marL="463550" indent="-463550">
              <a:buClr>
                <a:schemeClr val="accent5"/>
              </a:buClr>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9608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p:bg bwMode="invGray">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cxnSp>
        <p:nvCxnSpPr>
          <p:cNvPr id="5" name="Straight Connector 4"/>
          <p:cNvCxnSpPr/>
          <p:nvPr userDrawn="1"/>
        </p:nvCxnSpPr>
        <p:spPr bwMode="white">
          <a:xfrm>
            <a:off x="5695950" y="4062248"/>
            <a:ext cx="800100" cy="0"/>
          </a:xfrm>
          <a:prstGeom prst="line">
            <a:avLst/>
          </a:prstGeom>
          <a:ln w="1143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5"/>
          <p:cNvSpPr>
            <a:spLocks noGrp="1"/>
          </p:cNvSpPr>
          <p:nvPr>
            <p:ph type="title" hasCustomPrompt="1"/>
          </p:nvPr>
        </p:nvSpPr>
        <p:spPr>
          <a:xfrm>
            <a:off x="1409700" y="2461074"/>
            <a:ext cx="9372600" cy="1371600"/>
          </a:xfrm>
        </p:spPr>
        <p:txBody>
          <a:bodyPr vert="horz" lIns="155448" tIns="155448" rIns="155448" bIns="155448" rtlCol="0" anchor="b" anchorCtr="0">
            <a:noAutofit/>
          </a:bodyPr>
          <a:lstStyle>
            <a:lvl1pPr algn="ctr">
              <a:defRPr lang="en-US" sz="6600" cap="all" spc="-200" baseline="0" smtClean="0">
                <a:gradFill>
                  <a:gsLst>
                    <a:gs pos="0">
                      <a:schemeClr val="tx1"/>
                    </a:gs>
                    <a:gs pos="100000">
                      <a:schemeClr val="tx1"/>
                    </a:gs>
                  </a:gsLst>
                  <a:lin ang="5400000" scaled="1"/>
                </a:gradFill>
                <a:latin typeface="+mn-lt"/>
                <a:ea typeface="+mn-ea"/>
              </a:defRPr>
            </a:lvl1pPr>
          </a:lstStyle>
          <a:p>
            <a:pPr marL="0" lvl="0" indent="0" algn="ctr">
              <a:spcBef>
                <a:spcPts val="1000"/>
              </a:spcBef>
              <a:buFontTx/>
            </a:pPr>
            <a:r>
              <a:rPr lang="en-US" dirty="0"/>
              <a:t>SECTION TITLE</a:t>
            </a:r>
          </a:p>
        </p:txBody>
      </p:sp>
    </p:spTree>
    <p:extLst>
      <p:ext uri="{BB962C8B-B14F-4D97-AF65-F5344CB8AC3E}">
        <p14:creationId xmlns:p14="http://schemas.microsoft.com/office/powerpoint/2010/main" val="609291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p:bg bwMode="invGray">
      <p:bgPr>
        <a:solidFill>
          <a:schemeClr val="bg1"/>
        </a:solidFill>
        <a:effectLst/>
      </p:bgPr>
    </p:bg>
    <p:spTree>
      <p:nvGrpSpPr>
        <p:cNvPr id="1" name=""/>
        <p:cNvGrpSpPr/>
        <p:nvPr/>
      </p:nvGrpSpPr>
      <p:grpSpPr>
        <a:xfrm>
          <a:off x="0" y="0"/>
          <a:ext cx="0" cy="0"/>
          <a:chOff x="0" y="0"/>
          <a:chExt cx="0" cy="0"/>
        </a:xfrm>
      </p:grpSpPr>
      <p:cxnSp>
        <p:nvCxnSpPr>
          <p:cNvPr id="704" name="Straight Connector 703"/>
          <p:cNvCxnSpPr/>
          <p:nvPr userDrawn="1"/>
        </p:nvCxnSpPr>
        <p:spPr>
          <a:xfrm>
            <a:off x="5695950" y="4062248"/>
            <a:ext cx="800100" cy="0"/>
          </a:xfrm>
          <a:prstGeom prst="line">
            <a:avLst/>
          </a:prstGeom>
          <a:ln w="114300">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1409700" y="2414016"/>
            <a:ext cx="9372600" cy="1371600"/>
          </a:xfrm>
        </p:spPr>
        <p:txBody>
          <a:bodyPr vert="horz" lIns="155448" tIns="155448" rIns="155448" bIns="155448" rtlCol="0">
            <a:noAutofit/>
          </a:bodyPr>
          <a:lstStyle>
            <a:lvl1pPr algn="ctr">
              <a:defRPr lang="en-US" sz="8000" spc="-200" baseline="0" dirty="0" smtClean="0">
                <a:latin typeface="+mn-lt"/>
                <a:ea typeface="+mn-ea"/>
              </a:defRPr>
            </a:lvl1pPr>
          </a:lstStyle>
          <a:p>
            <a:pPr marL="0" lvl="0" indent="0" algn="ctr">
              <a:spcBef>
                <a:spcPts val="1000"/>
              </a:spcBef>
              <a:buFontTx/>
            </a:pPr>
            <a:r>
              <a:rPr lang="en-US" dirty="0"/>
              <a:t>Thank You</a:t>
            </a:r>
          </a:p>
        </p:txBody>
      </p:sp>
    </p:spTree>
    <p:extLst>
      <p:ext uri="{BB962C8B-B14F-4D97-AF65-F5344CB8AC3E}">
        <p14:creationId xmlns:p14="http://schemas.microsoft.com/office/powerpoint/2010/main" val="117082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1637" y="2669710"/>
            <a:ext cx="10034363" cy="978729"/>
          </a:xfrm>
          <a:noFill/>
        </p:spPr>
        <p:txBody>
          <a:bodyPr vert="horz" wrap="square" lIns="155448" tIns="155448" rIns="155448" bIns="155448" rtlCol="0" anchor="ctr" anchorCtr="0">
            <a:spAutoFit/>
          </a:bodyPr>
          <a:lstStyle>
            <a:lvl1pPr>
              <a:defRPr lang="en-US" sz="4800" spc="-200" dirty="0">
                <a:gradFill>
                  <a:gsLst>
                    <a:gs pos="0">
                      <a:schemeClr val="tx2"/>
                    </a:gs>
                    <a:gs pos="99000">
                      <a:schemeClr val="tx2"/>
                    </a:gs>
                  </a:gsLst>
                  <a:lin ang="5400000" scaled="1"/>
                </a:gradFill>
                <a:ea typeface="+mn-ea"/>
              </a:defRPr>
            </a:lvl1pPr>
          </a:lstStyle>
          <a:p>
            <a:pPr marL="290513" lvl="0" indent="-290513"/>
            <a:r>
              <a:rPr lang="en-US" dirty="0"/>
              <a:t>“Click to edit Master quote slide.”</a:t>
            </a:r>
          </a:p>
        </p:txBody>
      </p:sp>
      <p:sp>
        <p:nvSpPr>
          <p:cNvPr id="52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F5 Networks</a:t>
            </a:r>
          </a:p>
        </p:txBody>
      </p:sp>
      <p:sp>
        <p:nvSpPr>
          <p:cNvPr id="52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924219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37519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4"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gs>
                    <a:gs pos="100000">
                      <a:schemeClr val="bg1"/>
                    </a:gs>
                  </a:gsLst>
                  <a:lin ang="5400000" scaled="1"/>
                </a:gradFill>
              </a:defRPr>
            </a:lvl1pPr>
          </a:lstStyle>
          <a:p>
            <a:r>
              <a:rPr lang="en-US" dirty="0"/>
              <a:t>© F5 Networks</a:t>
            </a:r>
          </a:p>
        </p:txBody>
      </p:sp>
      <p:sp>
        <p:nvSpPr>
          <p:cNvPr id="5"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gs>
                    <a:gs pos="100000">
                      <a:schemeClr val="bg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96673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Map (Large)">
    <p:spTree>
      <p:nvGrpSpPr>
        <p:cNvPr id="1" name=""/>
        <p:cNvGrpSpPr/>
        <p:nvPr/>
      </p:nvGrpSpPr>
      <p:grpSpPr>
        <a:xfrm>
          <a:off x="0" y="0"/>
          <a:ext cx="0" cy="0"/>
          <a:chOff x="0" y="0"/>
          <a:chExt cx="0" cy="0"/>
        </a:xfrm>
      </p:grpSpPr>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pic>
        <p:nvPicPr>
          <p:cNvPr id="8" name="Picture 7"/>
          <p:cNvPicPr>
            <a:picLocks noChangeAspect="1"/>
          </p:cNvPicPr>
          <p:nvPr userDrawn="1"/>
        </p:nvPicPr>
        <p:blipFill>
          <a:blip r:embed="rId2">
            <a:lum bright="74000"/>
          </a:blip>
          <a:stretch>
            <a:fillRect/>
          </a:stretch>
        </p:blipFill>
        <p:spPr bwMode="auto">
          <a:xfrm>
            <a:off x="0" y="484632"/>
            <a:ext cx="12192000" cy="5946832"/>
          </a:xfrm>
          <a:prstGeom prst="rect">
            <a:avLst/>
          </a:prstGeom>
        </p:spPr>
      </p:pic>
    </p:spTree>
    <p:extLst>
      <p:ext uri="{BB962C8B-B14F-4D97-AF65-F5344CB8AC3E}">
        <p14:creationId xmlns:p14="http://schemas.microsoft.com/office/powerpoint/2010/main" val="43714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5 Penultimate Slide (light)">
    <p:bg>
      <p:bgPr>
        <a:solidFill>
          <a:schemeClr val="bg1"/>
        </a:solidFill>
        <a:effectLst/>
      </p:bgPr>
    </p:bg>
    <p:spTree>
      <p:nvGrpSpPr>
        <p:cNvPr id="1" name=""/>
        <p:cNvGrpSpPr/>
        <p:nvPr/>
      </p:nvGrpSpPr>
      <p:grpSpPr>
        <a:xfrm>
          <a:off x="0" y="0"/>
          <a:ext cx="0" cy="0"/>
          <a:chOff x="0" y="0"/>
          <a:chExt cx="0" cy="0"/>
        </a:xfrm>
      </p:grpSpPr>
      <p:sp>
        <p:nvSpPr>
          <p:cNvPr id="9" name="AutoShape 4"/>
          <p:cNvSpPr>
            <a:spLocks noChangeAspect="1" noChangeArrowheads="1" noTextEdit="1"/>
          </p:cNvSpPr>
          <p:nvPr/>
        </p:nvSpPr>
        <p:spPr bwMode="auto">
          <a:xfrm>
            <a:off x="3076681" y="1600200"/>
            <a:ext cx="6035462" cy="3412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9"/>
          <p:cNvSpPr>
            <a:spLocks noChangeArrowheads="1"/>
          </p:cNvSpPr>
          <p:nvPr/>
        </p:nvSpPr>
        <p:spPr bwMode="auto">
          <a:xfrm>
            <a:off x="3076681" y="1600200"/>
            <a:ext cx="6035462" cy="3412034"/>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47" name="Picture 4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98242" y="1998303"/>
            <a:ext cx="3390172" cy="2658194"/>
          </a:xfrm>
          <a:prstGeom prst="rect">
            <a:avLst/>
          </a:prstGeom>
        </p:spPr>
      </p:pic>
    </p:spTree>
    <p:extLst>
      <p:ext uri="{BB962C8B-B14F-4D97-AF65-F5344CB8AC3E}">
        <p14:creationId xmlns:p14="http://schemas.microsoft.com/office/powerpoint/2010/main" val="146479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F5 End Slide (light)">
    <p:spTree>
      <p:nvGrpSpPr>
        <p:cNvPr id="1" name=""/>
        <p:cNvGrpSpPr/>
        <p:nvPr/>
      </p:nvGrpSpPr>
      <p:grpSpPr>
        <a:xfrm>
          <a:off x="0" y="0"/>
          <a:ext cx="0" cy="0"/>
          <a:chOff x="0" y="0"/>
          <a:chExt cx="0" cy="0"/>
        </a:xfrm>
      </p:grpSpPr>
      <p:grpSp>
        <p:nvGrpSpPr>
          <p:cNvPr id="10" name="Group 9"/>
          <p:cNvGrpSpPr/>
          <p:nvPr userDrawn="1"/>
        </p:nvGrpSpPr>
        <p:grpSpPr bwMode="gray">
          <a:xfrm>
            <a:off x="4629083" y="1841637"/>
            <a:ext cx="2929156" cy="2929160"/>
            <a:chOff x="4864938" y="1600200"/>
            <a:chExt cx="2457445" cy="2457446"/>
          </a:xfrm>
        </p:grpSpPr>
        <p:sp>
          <p:nvSpPr>
            <p:cNvPr id="11" name="Rectangle 10"/>
            <p:cNvSpPr>
              <a:spLocks noChangeArrowheads="1"/>
            </p:cNvSpPr>
            <p:nvPr/>
          </p:nvSpPr>
          <p:spPr bwMode="gray">
            <a:xfrm>
              <a:off x="4864938" y="1600200"/>
              <a:ext cx="2457445" cy="2457446"/>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1"/>
            <p:cNvSpPr>
              <a:spLocks noEditPoints="1"/>
            </p:cNvSpPr>
            <p:nvPr/>
          </p:nvSpPr>
          <p:spPr bwMode="gray">
            <a:xfrm>
              <a:off x="7124857" y="3332129"/>
              <a:ext cx="154717" cy="152464"/>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D6010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13" name="Freeform 12"/>
            <p:cNvSpPr>
              <a:spLocks/>
            </p:cNvSpPr>
            <p:nvPr/>
          </p:nvSpPr>
          <p:spPr bwMode="gray">
            <a:xfrm>
              <a:off x="5083495" y="1818756"/>
              <a:ext cx="2020332" cy="2020332"/>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Freeform 13"/>
            <p:cNvSpPr>
              <a:spLocks noEditPoints="1"/>
            </p:cNvSpPr>
            <p:nvPr/>
          </p:nvSpPr>
          <p:spPr bwMode="gray">
            <a:xfrm>
              <a:off x="5191646" y="2065102"/>
              <a:ext cx="1834072" cy="1514874"/>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449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bwMode="white">
          <a:xfrm>
            <a:off x="304800" y="1694064"/>
            <a:ext cx="11430000" cy="2142125"/>
          </a:xfrm>
          <a:noFill/>
        </p:spPr>
        <p:txBody>
          <a:bodyPr wrap="square" lIns="155448" tIns="155448" rIns="155448" bIns="155448" rtlCol="0" anchor="b" anchorCtr="0">
            <a:spAutoFit/>
          </a:bodyPr>
          <a:lstStyle>
            <a:lvl1pPr>
              <a:defRPr lang="en-US" sz="6600" b="1" spc="-200" dirty="0">
                <a:gradFill>
                  <a:gsLst>
                    <a:gs pos="0">
                      <a:schemeClr val="tx1"/>
                    </a:gs>
                    <a:gs pos="100000">
                      <a:schemeClr val="tx1"/>
                    </a:gs>
                  </a:gsLst>
                  <a:lin ang="5400000" scaled="1"/>
                </a:gradFill>
                <a:ea typeface="+mn-ea"/>
              </a:defRPr>
            </a:lvl1pPr>
          </a:lstStyle>
          <a:p>
            <a:pPr marL="0" lvl="0"/>
            <a:r>
              <a:rPr lang="en-US" dirty="0"/>
              <a:t>Presentation </a:t>
            </a:r>
            <a:br>
              <a:rPr lang="en-US" dirty="0"/>
            </a:br>
            <a:r>
              <a:rPr lang="en-US" dirty="0"/>
              <a:t>Title Placeholder</a:t>
            </a:r>
          </a:p>
        </p:txBody>
      </p:sp>
      <p:sp>
        <p:nvSpPr>
          <p:cNvPr id="3" name="Subtitle 2"/>
          <p:cNvSpPr>
            <a:spLocks noGrp="1"/>
          </p:cNvSpPr>
          <p:nvPr>
            <p:ph type="subTitle" idx="1" hasCustomPrompt="1"/>
          </p:nvPr>
        </p:nvSpPr>
        <p:spPr bwMode="white">
          <a:xfrm>
            <a:off x="304800" y="4894444"/>
            <a:ext cx="11430000" cy="701731"/>
          </a:xfrm>
          <a:noFill/>
        </p:spPr>
        <p:txBody>
          <a:bodyPr wrap="square" lIns="155448" tIns="155448" rIns="155448" bIns="155448" rtlCol="0">
            <a:spAutoFit/>
          </a:bodyPr>
          <a:lstStyle>
            <a:lvl1pPr marL="0" indent="0">
              <a:buFontTx/>
              <a:buNone/>
              <a:defRPr lang="en-US" sz="2800" b="0" spc="-50" baseline="0" dirty="0">
                <a:gradFill>
                  <a:gsLst>
                    <a:gs pos="100000">
                      <a:schemeClr val="tx1"/>
                    </a:gs>
                    <a:gs pos="0">
                      <a:schemeClr val="tx1"/>
                    </a:gs>
                  </a:gsLst>
                  <a:lin ang="5400000" scaled="1"/>
                </a:gradFill>
              </a:defRPr>
            </a:lvl1pPr>
          </a:lstStyle>
          <a:p>
            <a:pPr marL="0" lvl="0"/>
            <a:r>
              <a:rPr lang="en-US" dirty="0"/>
              <a:t>Speaker Name, Job Title</a:t>
            </a:r>
          </a:p>
        </p:txBody>
      </p:sp>
      <p:sp>
        <p:nvSpPr>
          <p:cNvPr id="10" name="TextBox 9"/>
          <p:cNvSpPr txBox="1"/>
          <p:nvPr userDrawn="1"/>
        </p:nvSpPr>
        <p:spPr bwMode="white">
          <a:xfrm>
            <a:off x="304800" y="4514367"/>
            <a:ext cx="4114800" cy="590931"/>
          </a:xfrm>
          <a:prstGeom prst="rect">
            <a:avLst/>
          </a:prstGeom>
          <a:noFill/>
        </p:spPr>
        <p:txBody>
          <a:bodyPr wrap="square" lIns="155448" tIns="155448" rIns="155448" bIns="155448" rtlCol="0">
            <a:spAutoFit/>
          </a:bodyPr>
          <a:lstStyle/>
          <a:p>
            <a:r>
              <a:rPr lang="en-US" b="1" spc="-50" dirty="0">
                <a:gradFill>
                  <a:gsLst>
                    <a:gs pos="0">
                      <a:schemeClr val="tx1">
                        <a:alpha val="50000"/>
                      </a:schemeClr>
                    </a:gs>
                    <a:gs pos="100000">
                      <a:schemeClr val="tx1">
                        <a:alpha val="50000"/>
                      </a:schemeClr>
                    </a:gs>
                  </a:gsLst>
                  <a:lin ang="5400000" scaled="1"/>
                </a:gradFill>
                <a:latin typeface="Arial" panose="020B0604020202020204" pitchFamily="34" charset="0"/>
                <a:cs typeface="Arial" panose="020B0604020202020204" pitchFamily="34" charset="0"/>
              </a:rPr>
              <a:t>PRESENTED BY:</a:t>
            </a:r>
          </a:p>
        </p:txBody>
      </p:sp>
      <p:grpSp>
        <p:nvGrpSpPr>
          <p:cNvPr id="4" name="Group 4"/>
          <p:cNvGrpSpPr>
            <a:grpSpLocks noChangeAspect="1"/>
          </p:cNvGrpSpPr>
          <p:nvPr userDrawn="1"/>
        </p:nvGrpSpPr>
        <p:grpSpPr bwMode="white">
          <a:xfrm>
            <a:off x="8248650" y="6078538"/>
            <a:ext cx="3468688" cy="431800"/>
            <a:chOff x="5196" y="3829"/>
            <a:chExt cx="2185" cy="272"/>
          </a:xfrm>
        </p:grpSpPr>
        <p:sp>
          <p:nvSpPr>
            <p:cNvPr id="5" name="AutoShape 3"/>
            <p:cNvSpPr>
              <a:spLocks noChangeAspect="1" noChangeArrowheads="1" noTextEdit="1"/>
            </p:cNvSpPr>
            <p:nvPr userDrawn="1"/>
          </p:nvSpPr>
          <p:spPr bwMode="white">
            <a:xfrm>
              <a:off x="5196" y="3829"/>
              <a:ext cx="2185"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5"/>
            <p:cNvSpPr>
              <a:spLocks/>
            </p:cNvSpPr>
            <p:nvPr userDrawn="1"/>
          </p:nvSpPr>
          <p:spPr bwMode="white">
            <a:xfrm>
              <a:off x="6358" y="3830"/>
              <a:ext cx="248" cy="268"/>
            </a:xfrm>
            <a:custGeom>
              <a:avLst/>
              <a:gdLst>
                <a:gd name="T0" fmla="*/ 684 w 1362"/>
                <a:gd name="T1" fmla="*/ 923 h 1473"/>
                <a:gd name="T2" fmla="*/ 1059 w 1362"/>
                <a:gd name="T3" fmla="*/ 923 h 1473"/>
                <a:gd name="T4" fmla="*/ 1059 w 1362"/>
                <a:gd name="T5" fmla="*/ 1093 h 1473"/>
                <a:gd name="T6" fmla="*/ 757 w 1362"/>
                <a:gd name="T7" fmla="*/ 1202 h 1473"/>
                <a:gd name="T8" fmla="*/ 311 w 1362"/>
                <a:gd name="T9" fmla="*/ 735 h 1473"/>
                <a:gd name="T10" fmla="*/ 757 w 1362"/>
                <a:gd name="T11" fmla="*/ 269 h 1473"/>
                <a:gd name="T12" fmla="*/ 1093 w 1362"/>
                <a:gd name="T13" fmla="*/ 454 h 1473"/>
                <a:gd name="T14" fmla="*/ 1345 w 1362"/>
                <a:gd name="T15" fmla="*/ 318 h 1473"/>
                <a:gd name="T16" fmla="*/ 757 w 1362"/>
                <a:gd name="T17" fmla="*/ 0 h 1473"/>
                <a:gd name="T18" fmla="*/ 0 w 1362"/>
                <a:gd name="T19" fmla="*/ 735 h 1473"/>
                <a:gd name="T20" fmla="*/ 757 w 1362"/>
                <a:gd name="T21" fmla="*/ 1473 h 1473"/>
                <a:gd name="T22" fmla="*/ 1362 w 1362"/>
                <a:gd name="T23" fmla="*/ 1204 h 1473"/>
                <a:gd name="T24" fmla="*/ 1362 w 1362"/>
                <a:gd name="T25" fmla="*/ 658 h 1473"/>
                <a:gd name="T26" fmla="*/ 684 w 1362"/>
                <a:gd name="T27" fmla="*/ 658 h 1473"/>
                <a:gd name="T28" fmla="*/ 684 w 1362"/>
                <a:gd name="T29" fmla="*/ 923 h 1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62" h="1473">
                  <a:moveTo>
                    <a:pt x="684" y="923"/>
                  </a:moveTo>
                  <a:cubicBezTo>
                    <a:pt x="1059" y="923"/>
                    <a:pt x="1059" y="923"/>
                    <a:pt x="1059" y="923"/>
                  </a:cubicBezTo>
                  <a:cubicBezTo>
                    <a:pt x="1059" y="1093"/>
                    <a:pt x="1059" y="1093"/>
                    <a:pt x="1059" y="1093"/>
                  </a:cubicBezTo>
                  <a:cubicBezTo>
                    <a:pt x="1002" y="1146"/>
                    <a:pt x="882" y="1202"/>
                    <a:pt x="757" y="1202"/>
                  </a:cubicBezTo>
                  <a:cubicBezTo>
                    <a:pt x="499" y="1202"/>
                    <a:pt x="311" y="1004"/>
                    <a:pt x="311" y="735"/>
                  </a:cubicBezTo>
                  <a:cubicBezTo>
                    <a:pt x="311" y="467"/>
                    <a:pt x="499" y="269"/>
                    <a:pt x="757" y="269"/>
                  </a:cubicBezTo>
                  <a:cubicBezTo>
                    <a:pt x="908" y="269"/>
                    <a:pt x="1029" y="354"/>
                    <a:pt x="1093" y="454"/>
                  </a:cubicBezTo>
                  <a:cubicBezTo>
                    <a:pt x="1345" y="318"/>
                    <a:pt x="1345" y="318"/>
                    <a:pt x="1345" y="318"/>
                  </a:cubicBezTo>
                  <a:cubicBezTo>
                    <a:pt x="1238" y="149"/>
                    <a:pt x="1053" y="0"/>
                    <a:pt x="757" y="0"/>
                  </a:cubicBezTo>
                  <a:cubicBezTo>
                    <a:pt x="341" y="0"/>
                    <a:pt x="0" y="286"/>
                    <a:pt x="0" y="735"/>
                  </a:cubicBezTo>
                  <a:cubicBezTo>
                    <a:pt x="0" y="1183"/>
                    <a:pt x="341" y="1473"/>
                    <a:pt x="757" y="1473"/>
                  </a:cubicBezTo>
                  <a:cubicBezTo>
                    <a:pt x="1014" y="1473"/>
                    <a:pt x="1217" y="1366"/>
                    <a:pt x="1362" y="1204"/>
                  </a:cubicBezTo>
                  <a:cubicBezTo>
                    <a:pt x="1362" y="658"/>
                    <a:pt x="1362" y="658"/>
                    <a:pt x="1362" y="658"/>
                  </a:cubicBezTo>
                  <a:cubicBezTo>
                    <a:pt x="684" y="658"/>
                    <a:pt x="684" y="658"/>
                    <a:pt x="684" y="658"/>
                  </a:cubicBezTo>
                  <a:lnTo>
                    <a:pt x="684"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6"/>
            <p:cNvSpPr>
              <a:spLocks/>
            </p:cNvSpPr>
            <p:nvPr userDrawn="1"/>
          </p:nvSpPr>
          <p:spPr bwMode="white">
            <a:xfrm>
              <a:off x="5196" y="3914"/>
              <a:ext cx="132" cy="107"/>
            </a:xfrm>
            <a:custGeom>
              <a:avLst/>
              <a:gdLst>
                <a:gd name="T0" fmla="*/ 92 w 132"/>
                <a:gd name="T1" fmla="*/ 107 h 107"/>
                <a:gd name="T2" fmla="*/ 66 w 132"/>
                <a:gd name="T3" fmla="*/ 15 h 107"/>
                <a:gd name="T4" fmla="*/ 41 w 132"/>
                <a:gd name="T5" fmla="*/ 107 h 107"/>
                <a:gd name="T6" fmla="*/ 30 w 132"/>
                <a:gd name="T7" fmla="*/ 107 h 107"/>
                <a:gd name="T8" fmla="*/ 0 w 132"/>
                <a:gd name="T9" fmla="*/ 0 h 107"/>
                <a:gd name="T10" fmla="*/ 10 w 132"/>
                <a:gd name="T11" fmla="*/ 0 h 107"/>
                <a:gd name="T12" fmla="*/ 36 w 132"/>
                <a:gd name="T13" fmla="*/ 94 h 107"/>
                <a:gd name="T14" fmla="*/ 62 w 132"/>
                <a:gd name="T15" fmla="*/ 0 h 107"/>
                <a:gd name="T16" fmla="*/ 70 w 132"/>
                <a:gd name="T17" fmla="*/ 0 h 107"/>
                <a:gd name="T18" fmla="*/ 96 w 132"/>
                <a:gd name="T19" fmla="*/ 94 h 107"/>
                <a:gd name="T20" fmla="*/ 122 w 132"/>
                <a:gd name="T21" fmla="*/ 0 h 107"/>
                <a:gd name="T22" fmla="*/ 132 w 132"/>
                <a:gd name="T23" fmla="*/ 0 h 107"/>
                <a:gd name="T24" fmla="*/ 102 w 132"/>
                <a:gd name="T25" fmla="*/ 107 h 107"/>
                <a:gd name="T26" fmla="*/ 92 w 132"/>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7">
                  <a:moveTo>
                    <a:pt x="92" y="107"/>
                  </a:moveTo>
                  <a:lnTo>
                    <a:pt x="66" y="15"/>
                  </a:lnTo>
                  <a:lnTo>
                    <a:pt x="41" y="107"/>
                  </a:lnTo>
                  <a:lnTo>
                    <a:pt x="30" y="107"/>
                  </a:lnTo>
                  <a:lnTo>
                    <a:pt x="0" y="0"/>
                  </a:lnTo>
                  <a:lnTo>
                    <a:pt x="10" y="0"/>
                  </a:lnTo>
                  <a:lnTo>
                    <a:pt x="36" y="94"/>
                  </a:lnTo>
                  <a:lnTo>
                    <a:pt x="62" y="0"/>
                  </a:lnTo>
                  <a:lnTo>
                    <a:pt x="70" y="0"/>
                  </a:lnTo>
                  <a:lnTo>
                    <a:pt x="96" y="94"/>
                  </a:lnTo>
                  <a:lnTo>
                    <a:pt x="122" y="0"/>
                  </a:lnTo>
                  <a:lnTo>
                    <a:pt x="132" y="0"/>
                  </a:lnTo>
                  <a:lnTo>
                    <a:pt x="102" y="107"/>
                  </a:lnTo>
                  <a:lnTo>
                    <a:pt x="92"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7"/>
            <p:cNvSpPr>
              <a:spLocks/>
            </p:cNvSpPr>
            <p:nvPr userDrawn="1"/>
          </p:nvSpPr>
          <p:spPr bwMode="white">
            <a:xfrm>
              <a:off x="5345"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8"/>
            <p:cNvSpPr>
              <a:spLocks/>
            </p:cNvSpPr>
            <p:nvPr userDrawn="1"/>
          </p:nvSpPr>
          <p:spPr bwMode="white">
            <a:xfrm>
              <a:off x="5476" y="3914"/>
              <a:ext cx="100" cy="107"/>
            </a:xfrm>
            <a:custGeom>
              <a:avLst/>
              <a:gdLst>
                <a:gd name="T0" fmla="*/ 90 w 100"/>
                <a:gd name="T1" fmla="*/ 107 h 107"/>
                <a:gd name="T2" fmla="*/ 90 w 100"/>
                <a:gd name="T3" fmla="*/ 13 h 107"/>
                <a:gd name="T4" fmla="*/ 52 w 100"/>
                <a:gd name="T5" fmla="*/ 107 h 107"/>
                <a:gd name="T6" fmla="*/ 48 w 100"/>
                <a:gd name="T7" fmla="*/ 107 h 107"/>
                <a:gd name="T8" fmla="*/ 9 w 100"/>
                <a:gd name="T9" fmla="*/ 13 h 107"/>
                <a:gd name="T10" fmla="*/ 9 w 100"/>
                <a:gd name="T11" fmla="*/ 107 h 107"/>
                <a:gd name="T12" fmla="*/ 0 w 100"/>
                <a:gd name="T13" fmla="*/ 107 h 107"/>
                <a:gd name="T14" fmla="*/ 0 w 100"/>
                <a:gd name="T15" fmla="*/ 0 h 107"/>
                <a:gd name="T16" fmla="*/ 14 w 100"/>
                <a:gd name="T17" fmla="*/ 0 h 107"/>
                <a:gd name="T18" fmla="*/ 50 w 100"/>
                <a:gd name="T19" fmla="*/ 88 h 107"/>
                <a:gd name="T20" fmla="*/ 86 w 100"/>
                <a:gd name="T21" fmla="*/ 0 h 107"/>
                <a:gd name="T22" fmla="*/ 100 w 100"/>
                <a:gd name="T23" fmla="*/ 0 h 107"/>
                <a:gd name="T24" fmla="*/ 100 w 100"/>
                <a:gd name="T25" fmla="*/ 107 h 107"/>
                <a:gd name="T26" fmla="*/ 90 w 100"/>
                <a:gd name="T2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0" h="107">
                  <a:moveTo>
                    <a:pt x="90" y="107"/>
                  </a:moveTo>
                  <a:lnTo>
                    <a:pt x="90" y="13"/>
                  </a:lnTo>
                  <a:lnTo>
                    <a:pt x="52" y="107"/>
                  </a:lnTo>
                  <a:lnTo>
                    <a:pt x="48" y="107"/>
                  </a:lnTo>
                  <a:lnTo>
                    <a:pt x="9" y="13"/>
                  </a:lnTo>
                  <a:lnTo>
                    <a:pt x="9" y="107"/>
                  </a:lnTo>
                  <a:lnTo>
                    <a:pt x="0" y="107"/>
                  </a:lnTo>
                  <a:lnTo>
                    <a:pt x="0" y="0"/>
                  </a:lnTo>
                  <a:lnTo>
                    <a:pt x="14" y="0"/>
                  </a:lnTo>
                  <a:lnTo>
                    <a:pt x="50" y="88"/>
                  </a:lnTo>
                  <a:lnTo>
                    <a:pt x="86" y="0"/>
                  </a:lnTo>
                  <a:lnTo>
                    <a:pt x="100" y="0"/>
                  </a:lnTo>
                  <a:lnTo>
                    <a:pt x="100" y="107"/>
                  </a:lnTo>
                  <a:lnTo>
                    <a:pt x="9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9"/>
            <p:cNvSpPr>
              <a:spLocks noEditPoints="1"/>
            </p:cNvSpPr>
            <p:nvPr userDrawn="1"/>
          </p:nvSpPr>
          <p:spPr bwMode="white">
            <a:xfrm>
              <a:off x="5591" y="3914"/>
              <a:ext cx="99" cy="107"/>
            </a:xfrm>
            <a:custGeom>
              <a:avLst/>
              <a:gdLst>
                <a:gd name="T0" fmla="*/ 88 w 99"/>
                <a:gd name="T1" fmla="*/ 107 h 107"/>
                <a:gd name="T2" fmla="*/ 78 w 99"/>
                <a:gd name="T3" fmla="*/ 81 h 107"/>
                <a:gd name="T4" fmla="*/ 21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49 w 99"/>
                <a:gd name="T19" fmla="*/ 10 h 107"/>
                <a:gd name="T20" fmla="*/ 24 w 99"/>
                <a:gd name="T21" fmla="*/ 72 h 107"/>
                <a:gd name="T22" fmla="*/ 75 w 99"/>
                <a:gd name="T23" fmla="*/ 72 h 107"/>
                <a:gd name="T24" fmla="*/ 49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1" y="81"/>
                  </a:lnTo>
                  <a:lnTo>
                    <a:pt x="11" y="107"/>
                  </a:lnTo>
                  <a:lnTo>
                    <a:pt x="0" y="107"/>
                  </a:lnTo>
                  <a:lnTo>
                    <a:pt x="44" y="0"/>
                  </a:lnTo>
                  <a:lnTo>
                    <a:pt x="55" y="0"/>
                  </a:lnTo>
                  <a:lnTo>
                    <a:pt x="99" y="107"/>
                  </a:lnTo>
                  <a:lnTo>
                    <a:pt x="88" y="107"/>
                  </a:lnTo>
                  <a:close/>
                  <a:moveTo>
                    <a:pt x="49" y="10"/>
                  </a:moveTo>
                  <a:lnTo>
                    <a:pt x="24" y="72"/>
                  </a:lnTo>
                  <a:lnTo>
                    <a:pt x="75" y="72"/>
                  </a:lnTo>
                  <a:lnTo>
                    <a:pt x="4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0"/>
            <p:cNvSpPr>
              <a:spLocks/>
            </p:cNvSpPr>
            <p:nvPr userDrawn="1"/>
          </p:nvSpPr>
          <p:spPr bwMode="white">
            <a:xfrm>
              <a:off x="5705" y="3914"/>
              <a:ext cx="77" cy="107"/>
            </a:xfrm>
            <a:custGeom>
              <a:avLst/>
              <a:gdLst>
                <a:gd name="T0" fmla="*/ 65 w 77"/>
                <a:gd name="T1" fmla="*/ 107 h 107"/>
                <a:gd name="T2" fmla="*/ 21 w 77"/>
                <a:gd name="T3" fmla="*/ 57 h 107"/>
                <a:gd name="T4" fmla="*/ 10 w 77"/>
                <a:gd name="T5" fmla="*/ 70 h 107"/>
                <a:gd name="T6" fmla="*/ 10 w 77"/>
                <a:gd name="T7" fmla="*/ 107 h 107"/>
                <a:gd name="T8" fmla="*/ 0 w 77"/>
                <a:gd name="T9" fmla="*/ 107 h 107"/>
                <a:gd name="T10" fmla="*/ 0 w 77"/>
                <a:gd name="T11" fmla="*/ 0 h 107"/>
                <a:gd name="T12" fmla="*/ 10 w 77"/>
                <a:gd name="T13" fmla="*/ 0 h 107"/>
                <a:gd name="T14" fmla="*/ 10 w 77"/>
                <a:gd name="T15" fmla="*/ 58 h 107"/>
                <a:gd name="T16" fmla="*/ 61 w 77"/>
                <a:gd name="T17" fmla="*/ 0 h 107"/>
                <a:gd name="T18" fmla="*/ 73 w 77"/>
                <a:gd name="T19" fmla="*/ 0 h 107"/>
                <a:gd name="T20" fmla="*/ 27 w 77"/>
                <a:gd name="T21" fmla="*/ 51 h 107"/>
                <a:gd name="T22" fmla="*/ 77 w 77"/>
                <a:gd name="T23" fmla="*/ 107 h 107"/>
                <a:gd name="T24" fmla="*/ 65 w 7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7" h="107">
                  <a:moveTo>
                    <a:pt x="65" y="107"/>
                  </a:moveTo>
                  <a:lnTo>
                    <a:pt x="21" y="57"/>
                  </a:lnTo>
                  <a:lnTo>
                    <a:pt x="10" y="70"/>
                  </a:lnTo>
                  <a:lnTo>
                    <a:pt x="10" y="107"/>
                  </a:lnTo>
                  <a:lnTo>
                    <a:pt x="0" y="107"/>
                  </a:lnTo>
                  <a:lnTo>
                    <a:pt x="0" y="0"/>
                  </a:lnTo>
                  <a:lnTo>
                    <a:pt x="10" y="0"/>
                  </a:lnTo>
                  <a:lnTo>
                    <a:pt x="10" y="58"/>
                  </a:lnTo>
                  <a:lnTo>
                    <a:pt x="61" y="0"/>
                  </a:lnTo>
                  <a:lnTo>
                    <a:pt x="73" y="0"/>
                  </a:lnTo>
                  <a:lnTo>
                    <a:pt x="27" y="51"/>
                  </a:lnTo>
                  <a:lnTo>
                    <a:pt x="77" y="107"/>
                  </a:lnTo>
                  <a:lnTo>
                    <a:pt x="65"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white">
            <a:xfrm>
              <a:off x="5799" y="3914"/>
              <a:ext cx="67" cy="107"/>
            </a:xfrm>
            <a:custGeom>
              <a:avLst/>
              <a:gdLst>
                <a:gd name="T0" fmla="*/ 0 w 67"/>
                <a:gd name="T1" fmla="*/ 107 h 107"/>
                <a:gd name="T2" fmla="*/ 0 w 67"/>
                <a:gd name="T3" fmla="*/ 0 h 107"/>
                <a:gd name="T4" fmla="*/ 67 w 67"/>
                <a:gd name="T5" fmla="*/ 0 h 107"/>
                <a:gd name="T6" fmla="*/ 67 w 67"/>
                <a:gd name="T7" fmla="*/ 8 h 107"/>
                <a:gd name="T8" fmla="*/ 9 w 67"/>
                <a:gd name="T9" fmla="*/ 8 h 107"/>
                <a:gd name="T10" fmla="*/ 9 w 67"/>
                <a:gd name="T11" fmla="*/ 48 h 107"/>
                <a:gd name="T12" fmla="*/ 66 w 67"/>
                <a:gd name="T13" fmla="*/ 48 h 107"/>
                <a:gd name="T14" fmla="*/ 66 w 67"/>
                <a:gd name="T15" fmla="*/ 56 h 107"/>
                <a:gd name="T16" fmla="*/ 9 w 67"/>
                <a:gd name="T17" fmla="*/ 56 h 107"/>
                <a:gd name="T18" fmla="*/ 9 w 67"/>
                <a:gd name="T19" fmla="*/ 98 h 107"/>
                <a:gd name="T20" fmla="*/ 67 w 67"/>
                <a:gd name="T21" fmla="*/ 98 h 107"/>
                <a:gd name="T22" fmla="*/ 67 w 67"/>
                <a:gd name="T23" fmla="*/ 107 h 107"/>
                <a:gd name="T24" fmla="*/ 0 w 67"/>
                <a:gd name="T25"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 h="107">
                  <a:moveTo>
                    <a:pt x="0" y="107"/>
                  </a:moveTo>
                  <a:lnTo>
                    <a:pt x="0" y="0"/>
                  </a:lnTo>
                  <a:lnTo>
                    <a:pt x="67" y="0"/>
                  </a:lnTo>
                  <a:lnTo>
                    <a:pt x="67" y="8"/>
                  </a:lnTo>
                  <a:lnTo>
                    <a:pt x="9" y="8"/>
                  </a:lnTo>
                  <a:lnTo>
                    <a:pt x="9" y="48"/>
                  </a:lnTo>
                  <a:lnTo>
                    <a:pt x="66" y="48"/>
                  </a:lnTo>
                  <a:lnTo>
                    <a:pt x="66" y="56"/>
                  </a:lnTo>
                  <a:lnTo>
                    <a:pt x="9" y="56"/>
                  </a:lnTo>
                  <a:lnTo>
                    <a:pt x="9" y="98"/>
                  </a:lnTo>
                  <a:lnTo>
                    <a:pt x="67" y="98"/>
                  </a:lnTo>
                  <a:lnTo>
                    <a:pt x="67" y="107"/>
                  </a:lnTo>
                  <a:lnTo>
                    <a:pt x="0" y="1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noEditPoints="1"/>
            </p:cNvSpPr>
            <p:nvPr userDrawn="1"/>
          </p:nvSpPr>
          <p:spPr bwMode="white">
            <a:xfrm>
              <a:off x="5919" y="3914"/>
              <a:ext cx="99" cy="107"/>
            </a:xfrm>
            <a:custGeom>
              <a:avLst/>
              <a:gdLst>
                <a:gd name="T0" fmla="*/ 88 w 99"/>
                <a:gd name="T1" fmla="*/ 107 h 107"/>
                <a:gd name="T2" fmla="*/ 78 w 99"/>
                <a:gd name="T3" fmla="*/ 81 h 107"/>
                <a:gd name="T4" fmla="*/ 22 w 99"/>
                <a:gd name="T5" fmla="*/ 81 h 107"/>
                <a:gd name="T6" fmla="*/ 11 w 99"/>
                <a:gd name="T7" fmla="*/ 107 h 107"/>
                <a:gd name="T8" fmla="*/ 0 w 99"/>
                <a:gd name="T9" fmla="*/ 107 h 107"/>
                <a:gd name="T10" fmla="*/ 44 w 99"/>
                <a:gd name="T11" fmla="*/ 0 h 107"/>
                <a:gd name="T12" fmla="*/ 55 w 99"/>
                <a:gd name="T13" fmla="*/ 0 h 107"/>
                <a:gd name="T14" fmla="*/ 99 w 99"/>
                <a:gd name="T15" fmla="*/ 107 h 107"/>
                <a:gd name="T16" fmla="*/ 88 w 99"/>
                <a:gd name="T17" fmla="*/ 107 h 107"/>
                <a:gd name="T18" fmla="*/ 50 w 99"/>
                <a:gd name="T19" fmla="*/ 10 h 107"/>
                <a:gd name="T20" fmla="*/ 25 w 99"/>
                <a:gd name="T21" fmla="*/ 72 h 107"/>
                <a:gd name="T22" fmla="*/ 75 w 99"/>
                <a:gd name="T23" fmla="*/ 72 h 107"/>
                <a:gd name="T24" fmla="*/ 50 w 99"/>
                <a:gd name="T25"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07">
                  <a:moveTo>
                    <a:pt x="88" y="107"/>
                  </a:moveTo>
                  <a:lnTo>
                    <a:pt x="78" y="81"/>
                  </a:lnTo>
                  <a:lnTo>
                    <a:pt x="22" y="81"/>
                  </a:lnTo>
                  <a:lnTo>
                    <a:pt x="11" y="107"/>
                  </a:lnTo>
                  <a:lnTo>
                    <a:pt x="0" y="107"/>
                  </a:lnTo>
                  <a:lnTo>
                    <a:pt x="44" y="0"/>
                  </a:lnTo>
                  <a:lnTo>
                    <a:pt x="55" y="0"/>
                  </a:lnTo>
                  <a:lnTo>
                    <a:pt x="99" y="107"/>
                  </a:lnTo>
                  <a:lnTo>
                    <a:pt x="88" y="107"/>
                  </a:lnTo>
                  <a:close/>
                  <a:moveTo>
                    <a:pt x="50" y="10"/>
                  </a:moveTo>
                  <a:lnTo>
                    <a:pt x="25" y="72"/>
                  </a:lnTo>
                  <a:lnTo>
                    <a:pt x="75" y="72"/>
                  </a:lnTo>
                  <a:lnTo>
                    <a:pt x="5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noEditPoints="1"/>
            </p:cNvSpPr>
            <p:nvPr userDrawn="1"/>
          </p:nvSpPr>
          <p:spPr bwMode="white">
            <a:xfrm>
              <a:off x="6034"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3 w 395"/>
                <a:gd name="T17" fmla="*/ 171 h 585"/>
                <a:gd name="T18" fmla="*/ 214 w 395"/>
                <a:gd name="T19" fmla="*/ 46 h 585"/>
                <a:gd name="T20" fmla="*/ 50 w 395"/>
                <a:gd name="T21" fmla="*/ 46 h 585"/>
                <a:gd name="T22" fmla="*/ 50 w 395"/>
                <a:gd name="T23" fmla="*/ 297 h 585"/>
                <a:gd name="T24" fmla="*/ 214 w 395"/>
                <a:gd name="T25" fmla="*/ 297 h 585"/>
                <a:gd name="T26" fmla="*/ 343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3" y="171"/>
                  </a:moveTo>
                  <a:cubicBezTo>
                    <a:pt x="343" y="98"/>
                    <a:pt x="291" y="46"/>
                    <a:pt x="214" y="46"/>
                  </a:cubicBezTo>
                  <a:cubicBezTo>
                    <a:pt x="50" y="46"/>
                    <a:pt x="50" y="46"/>
                    <a:pt x="50" y="46"/>
                  </a:cubicBezTo>
                  <a:cubicBezTo>
                    <a:pt x="50" y="297"/>
                    <a:pt x="50" y="297"/>
                    <a:pt x="50" y="297"/>
                  </a:cubicBezTo>
                  <a:cubicBezTo>
                    <a:pt x="214" y="297"/>
                    <a:pt x="214" y="297"/>
                    <a:pt x="214" y="297"/>
                  </a:cubicBezTo>
                  <a:cubicBezTo>
                    <a:pt x="291" y="297"/>
                    <a:pt x="343" y="245"/>
                    <a:pt x="343"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noEditPoints="1"/>
            </p:cNvSpPr>
            <p:nvPr userDrawn="1"/>
          </p:nvSpPr>
          <p:spPr bwMode="white">
            <a:xfrm>
              <a:off x="6125" y="3914"/>
              <a:ext cx="72" cy="107"/>
            </a:xfrm>
            <a:custGeom>
              <a:avLst/>
              <a:gdLst>
                <a:gd name="T0" fmla="*/ 0 w 395"/>
                <a:gd name="T1" fmla="*/ 585 h 585"/>
                <a:gd name="T2" fmla="*/ 0 w 395"/>
                <a:gd name="T3" fmla="*/ 0 h 585"/>
                <a:gd name="T4" fmla="*/ 219 w 395"/>
                <a:gd name="T5" fmla="*/ 0 h 585"/>
                <a:gd name="T6" fmla="*/ 395 w 395"/>
                <a:gd name="T7" fmla="*/ 171 h 585"/>
                <a:gd name="T8" fmla="*/ 219 w 395"/>
                <a:gd name="T9" fmla="*/ 342 h 585"/>
                <a:gd name="T10" fmla="*/ 50 w 395"/>
                <a:gd name="T11" fmla="*/ 342 h 585"/>
                <a:gd name="T12" fmla="*/ 50 w 395"/>
                <a:gd name="T13" fmla="*/ 585 h 585"/>
                <a:gd name="T14" fmla="*/ 0 w 395"/>
                <a:gd name="T15" fmla="*/ 585 h 585"/>
                <a:gd name="T16" fmla="*/ 342 w 395"/>
                <a:gd name="T17" fmla="*/ 171 h 585"/>
                <a:gd name="T18" fmla="*/ 213 w 395"/>
                <a:gd name="T19" fmla="*/ 46 h 585"/>
                <a:gd name="T20" fmla="*/ 50 w 395"/>
                <a:gd name="T21" fmla="*/ 46 h 585"/>
                <a:gd name="T22" fmla="*/ 50 w 395"/>
                <a:gd name="T23" fmla="*/ 297 h 585"/>
                <a:gd name="T24" fmla="*/ 213 w 395"/>
                <a:gd name="T25" fmla="*/ 297 h 585"/>
                <a:gd name="T26" fmla="*/ 342 w 395"/>
                <a:gd name="T27" fmla="*/ 17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5" h="585">
                  <a:moveTo>
                    <a:pt x="0" y="585"/>
                  </a:moveTo>
                  <a:cubicBezTo>
                    <a:pt x="0" y="0"/>
                    <a:pt x="0" y="0"/>
                    <a:pt x="0" y="0"/>
                  </a:cubicBezTo>
                  <a:cubicBezTo>
                    <a:pt x="219" y="0"/>
                    <a:pt x="219" y="0"/>
                    <a:pt x="219" y="0"/>
                  </a:cubicBezTo>
                  <a:cubicBezTo>
                    <a:pt x="331" y="0"/>
                    <a:pt x="395" y="79"/>
                    <a:pt x="395" y="171"/>
                  </a:cubicBezTo>
                  <a:cubicBezTo>
                    <a:pt x="395" y="263"/>
                    <a:pt x="330" y="342"/>
                    <a:pt x="219" y="342"/>
                  </a:cubicBezTo>
                  <a:cubicBezTo>
                    <a:pt x="50" y="342"/>
                    <a:pt x="50" y="342"/>
                    <a:pt x="50" y="342"/>
                  </a:cubicBezTo>
                  <a:cubicBezTo>
                    <a:pt x="50" y="585"/>
                    <a:pt x="50" y="585"/>
                    <a:pt x="50" y="585"/>
                  </a:cubicBezTo>
                  <a:lnTo>
                    <a:pt x="0" y="585"/>
                  </a:lnTo>
                  <a:close/>
                  <a:moveTo>
                    <a:pt x="342" y="171"/>
                  </a:moveTo>
                  <a:cubicBezTo>
                    <a:pt x="342" y="98"/>
                    <a:pt x="291" y="46"/>
                    <a:pt x="213" y="46"/>
                  </a:cubicBezTo>
                  <a:cubicBezTo>
                    <a:pt x="50" y="46"/>
                    <a:pt x="50" y="46"/>
                    <a:pt x="50" y="46"/>
                  </a:cubicBezTo>
                  <a:cubicBezTo>
                    <a:pt x="50" y="297"/>
                    <a:pt x="50" y="297"/>
                    <a:pt x="50" y="297"/>
                  </a:cubicBezTo>
                  <a:cubicBezTo>
                    <a:pt x="213" y="297"/>
                    <a:pt x="213" y="297"/>
                    <a:pt x="213" y="297"/>
                  </a:cubicBezTo>
                  <a:cubicBezTo>
                    <a:pt x="291" y="297"/>
                    <a:pt x="342" y="245"/>
                    <a:pt x="342" y="17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white">
            <a:xfrm>
              <a:off x="6210" y="3912"/>
              <a:ext cx="77" cy="111"/>
            </a:xfrm>
            <a:custGeom>
              <a:avLst/>
              <a:gdLst>
                <a:gd name="T0" fmla="*/ 0 w 421"/>
                <a:gd name="T1" fmla="*/ 512 h 604"/>
                <a:gd name="T2" fmla="*/ 32 w 421"/>
                <a:gd name="T3" fmla="*/ 474 h 604"/>
                <a:gd name="T4" fmla="*/ 214 w 421"/>
                <a:gd name="T5" fmla="*/ 559 h 604"/>
                <a:gd name="T6" fmla="*/ 369 w 421"/>
                <a:gd name="T7" fmla="*/ 442 h 604"/>
                <a:gd name="T8" fmla="*/ 18 w 421"/>
                <a:gd name="T9" fmla="*/ 156 h 604"/>
                <a:gd name="T10" fmla="*/ 210 w 421"/>
                <a:gd name="T11" fmla="*/ 0 h 604"/>
                <a:gd name="T12" fmla="*/ 408 w 421"/>
                <a:gd name="T13" fmla="*/ 82 h 604"/>
                <a:gd name="T14" fmla="*/ 375 w 421"/>
                <a:gd name="T15" fmla="*/ 119 h 604"/>
                <a:gd name="T16" fmla="*/ 207 w 421"/>
                <a:gd name="T17" fmla="*/ 45 h 604"/>
                <a:gd name="T18" fmla="*/ 71 w 421"/>
                <a:gd name="T19" fmla="*/ 153 h 604"/>
                <a:gd name="T20" fmla="*/ 421 w 421"/>
                <a:gd name="T21" fmla="*/ 439 h 604"/>
                <a:gd name="T22" fmla="*/ 213 w 421"/>
                <a:gd name="T23" fmla="*/ 604 h 604"/>
                <a:gd name="T24" fmla="*/ 0 w 421"/>
                <a:gd name="T25" fmla="*/ 512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1" h="604">
                  <a:moveTo>
                    <a:pt x="0" y="512"/>
                  </a:moveTo>
                  <a:cubicBezTo>
                    <a:pt x="32" y="474"/>
                    <a:pt x="32" y="474"/>
                    <a:pt x="32" y="474"/>
                  </a:cubicBezTo>
                  <a:cubicBezTo>
                    <a:pt x="70" y="518"/>
                    <a:pt x="131" y="559"/>
                    <a:pt x="214" y="559"/>
                  </a:cubicBezTo>
                  <a:cubicBezTo>
                    <a:pt x="334" y="559"/>
                    <a:pt x="369" y="492"/>
                    <a:pt x="369" y="442"/>
                  </a:cubicBezTo>
                  <a:cubicBezTo>
                    <a:pt x="369" y="271"/>
                    <a:pt x="18" y="360"/>
                    <a:pt x="18" y="156"/>
                  </a:cubicBezTo>
                  <a:cubicBezTo>
                    <a:pt x="18" y="60"/>
                    <a:pt x="104" y="0"/>
                    <a:pt x="210" y="0"/>
                  </a:cubicBezTo>
                  <a:cubicBezTo>
                    <a:pt x="298" y="0"/>
                    <a:pt x="362" y="30"/>
                    <a:pt x="408" y="82"/>
                  </a:cubicBezTo>
                  <a:cubicBezTo>
                    <a:pt x="375" y="119"/>
                    <a:pt x="375" y="119"/>
                    <a:pt x="375" y="119"/>
                  </a:cubicBezTo>
                  <a:cubicBezTo>
                    <a:pt x="333" y="68"/>
                    <a:pt x="273" y="45"/>
                    <a:pt x="207" y="45"/>
                  </a:cubicBezTo>
                  <a:cubicBezTo>
                    <a:pt x="129" y="45"/>
                    <a:pt x="71" y="90"/>
                    <a:pt x="71" y="153"/>
                  </a:cubicBezTo>
                  <a:cubicBezTo>
                    <a:pt x="71" y="303"/>
                    <a:pt x="421" y="221"/>
                    <a:pt x="421" y="439"/>
                  </a:cubicBezTo>
                  <a:cubicBezTo>
                    <a:pt x="421" y="514"/>
                    <a:pt x="371" y="604"/>
                    <a:pt x="213" y="604"/>
                  </a:cubicBezTo>
                  <a:cubicBezTo>
                    <a:pt x="117" y="604"/>
                    <a:pt x="44" y="566"/>
                    <a:pt x="0" y="5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noEditPoints="1"/>
            </p:cNvSpPr>
            <p:nvPr userDrawn="1"/>
          </p:nvSpPr>
          <p:spPr bwMode="white">
            <a:xfrm>
              <a:off x="6633" y="3828"/>
              <a:ext cx="272" cy="274"/>
            </a:xfrm>
            <a:custGeom>
              <a:avLst/>
              <a:gdLst>
                <a:gd name="T0" fmla="*/ 752 w 1493"/>
                <a:gd name="T1" fmla="*/ 3 h 1497"/>
                <a:gd name="T2" fmla="*/ 4 w 1493"/>
                <a:gd name="T3" fmla="*/ 742 h 1497"/>
                <a:gd name="T4" fmla="*/ 745 w 1493"/>
                <a:gd name="T5" fmla="*/ 1493 h 1497"/>
                <a:gd name="T6" fmla="*/ 1493 w 1493"/>
                <a:gd name="T7" fmla="*/ 750 h 1497"/>
                <a:gd name="T8" fmla="*/ 752 w 1493"/>
                <a:gd name="T9" fmla="*/ 3 h 1497"/>
                <a:gd name="T10" fmla="*/ 1274 w 1493"/>
                <a:gd name="T11" fmla="*/ 812 h 1497"/>
                <a:gd name="T12" fmla="*/ 901 w 1493"/>
                <a:gd name="T13" fmla="*/ 1184 h 1497"/>
                <a:gd name="T14" fmla="*/ 761 w 1493"/>
                <a:gd name="T15" fmla="*/ 1184 h 1497"/>
                <a:gd name="T16" fmla="*/ 732 w 1493"/>
                <a:gd name="T17" fmla="*/ 1155 h 1497"/>
                <a:gd name="T18" fmla="*/ 732 w 1493"/>
                <a:gd name="T19" fmla="*/ 1015 h 1497"/>
                <a:gd name="T20" fmla="*/ 885 w 1493"/>
                <a:gd name="T21" fmla="*/ 861 h 1497"/>
                <a:gd name="T22" fmla="*/ 295 w 1493"/>
                <a:gd name="T23" fmla="*/ 861 h 1497"/>
                <a:gd name="T24" fmla="*/ 195 w 1493"/>
                <a:gd name="T25" fmla="*/ 761 h 1497"/>
                <a:gd name="T26" fmla="*/ 195 w 1493"/>
                <a:gd name="T27" fmla="*/ 722 h 1497"/>
                <a:gd name="T28" fmla="*/ 295 w 1493"/>
                <a:gd name="T29" fmla="*/ 622 h 1497"/>
                <a:gd name="T30" fmla="*/ 885 w 1493"/>
                <a:gd name="T31" fmla="*/ 622 h 1497"/>
                <a:gd name="T32" fmla="*/ 733 w 1493"/>
                <a:gd name="T33" fmla="*/ 470 h 1497"/>
                <a:gd name="T34" fmla="*/ 733 w 1493"/>
                <a:gd name="T35" fmla="*/ 330 h 1497"/>
                <a:gd name="T36" fmla="*/ 763 w 1493"/>
                <a:gd name="T37" fmla="*/ 300 h 1497"/>
                <a:gd name="T38" fmla="*/ 903 w 1493"/>
                <a:gd name="T39" fmla="*/ 300 h 1497"/>
                <a:gd name="T40" fmla="*/ 1274 w 1493"/>
                <a:gd name="T41" fmla="*/ 671 h 1497"/>
                <a:gd name="T42" fmla="*/ 1302 w 1493"/>
                <a:gd name="T43" fmla="*/ 751 h 1497"/>
                <a:gd name="T44" fmla="*/ 1274 w 1493"/>
                <a:gd name="T45" fmla="*/ 812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3" h="1497">
                  <a:moveTo>
                    <a:pt x="752" y="3"/>
                  </a:moveTo>
                  <a:cubicBezTo>
                    <a:pt x="347" y="0"/>
                    <a:pt x="8" y="324"/>
                    <a:pt x="4" y="742"/>
                  </a:cubicBezTo>
                  <a:cubicBezTo>
                    <a:pt x="0" y="1152"/>
                    <a:pt x="328" y="1488"/>
                    <a:pt x="745" y="1493"/>
                  </a:cubicBezTo>
                  <a:cubicBezTo>
                    <a:pt x="1152" y="1497"/>
                    <a:pt x="1488" y="1164"/>
                    <a:pt x="1493" y="750"/>
                  </a:cubicBezTo>
                  <a:cubicBezTo>
                    <a:pt x="1492" y="343"/>
                    <a:pt x="1169" y="6"/>
                    <a:pt x="752" y="3"/>
                  </a:cubicBezTo>
                  <a:close/>
                  <a:moveTo>
                    <a:pt x="1274" y="812"/>
                  </a:moveTo>
                  <a:cubicBezTo>
                    <a:pt x="901" y="1184"/>
                    <a:pt x="901" y="1184"/>
                    <a:pt x="901" y="1184"/>
                  </a:cubicBezTo>
                  <a:cubicBezTo>
                    <a:pt x="863" y="1223"/>
                    <a:pt x="800" y="1223"/>
                    <a:pt x="761" y="1184"/>
                  </a:cubicBezTo>
                  <a:cubicBezTo>
                    <a:pt x="732" y="1155"/>
                    <a:pt x="732" y="1155"/>
                    <a:pt x="732" y="1155"/>
                  </a:cubicBezTo>
                  <a:cubicBezTo>
                    <a:pt x="693" y="1116"/>
                    <a:pt x="693" y="1053"/>
                    <a:pt x="732" y="1015"/>
                  </a:cubicBezTo>
                  <a:cubicBezTo>
                    <a:pt x="885" y="861"/>
                    <a:pt x="885" y="861"/>
                    <a:pt x="885" y="861"/>
                  </a:cubicBezTo>
                  <a:cubicBezTo>
                    <a:pt x="295" y="861"/>
                    <a:pt x="295" y="861"/>
                    <a:pt x="295" y="861"/>
                  </a:cubicBezTo>
                  <a:cubicBezTo>
                    <a:pt x="240" y="861"/>
                    <a:pt x="195" y="816"/>
                    <a:pt x="195" y="761"/>
                  </a:cubicBezTo>
                  <a:cubicBezTo>
                    <a:pt x="195" y="722"/>
                    <a:pt x="195" y="722"/>
                    <a:pt x="195" y="722"/>
                  </a:cubicBezTo>
                  <a:cubicBezTo>
                    <a:pt x="195" y="667"/>
                    <a:pt x="240" y="622"/>
                    <a:pt x="295" y="622"/>
                  </a:cubicBezTo>
                  <a:cubicBezTo>
                    <a:pt x="885" y="622"/>
                    <a:pt x="885" y="622"/>
                    <a:pt x="885" y="622"/>
                  </a:cubicBezTo>
                  <a:cubicBezTo>
                    <a:pt x="733" y="470"/>
                    <a:pt x="733" y="470"/>
                    <a:pt x="733" y="470"/>
                  </a:cubicBezTo>
                  <a:cubicBezTo>
                    <a:pt x="695" y="431"/>
                    <a:pt x="695" y="368"/>
                    <a:pt x="733" y="330"/>
                  </a:cubicBezTo>
                  <a:cubicBezTo>
                    <a:pt x="763" y="300"/>
                    <a:pt x="763" y="300"/>
                    <a:pt x="763" y="300"/>
                  </a:cubicBezTo>
                  <a:cubicBezTo>
                    <a:pt x="802" y="262"/>
                    <a:pt x="864" y="262"/>
                    <a:pt x="903" y="300"/>
                  </a:cubicBezTo>
                  <a:cubicBezTo>
                    <a:pt x="1274" y="671"/>
                    <a:pt x="1274" y="671"/>
                    <a:pt x="1274" y="671"/>
                  </a:cubicBezTo>
                  <a:cubicBezTo>
                    <a:pt x="1296" y="693"/>
                    <a:pt x="1305" y="723"/>
                    <a:pt x="1302" y="751"/>
                  </a:cubicBezTo>
                  <a:cubicBezTo>
                    <a:pt x="1300" y="773"/>
                    <a:pt x="1290" y="795"/>
                    <a:pt x="1274" y="8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white">
            <a:xfrm>
              <a:off x="6963"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noEditPoints="1"/>
            </p:cNvSpPr>
            <p:nvPr userDrawn="1"/>
          </p:nvSpPr>
          <p:spPr bwMode="white">
            <a:xfrm>
              <a:off x="7002" y="3843"/>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4 w 60"/>
                <a:gd name="T13" fmla="*/ 0 h 65"/>
                <a:gd name="T14" fmla="*/ 60 w 60"/>
                <a:gd name="T15" fmla="*/ 65 h 65"/>
                <a:gd name="T16" fmla="*/ 53 w 60"/>
                <a:gd name="T17" fmla="*/ 65 h 65"/>
                <a:gd name="T18" fmla="*/ 30 w 60"/>
                <a:gd name="T19" fmla="*/ 6 h 65"/>
                <a:gd name="T20" fmla="*/ 15 w 60"/>
                <a:gd name="T21" fmla="*/ 44 h 65"/>
                <a:gd name="T22" fmla="*/ 45 w 60"/>
                <a:gd name="T23" fmla="*/ 44 h 65"/>
                <a:gd name="T24" fmla="*/ 30 w 60"/>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4" y="0"/>
                  </a:lnTo>
                  <a:lnTo>
                    <a:pt x="60" y="65"/>
                  </a:lnTo>
                  <a:lnTo>
                    <a:pt x="53" y="65"/>
                  </a:lnTo>
                  <a:close/>
                  <a:moveTo>
                    <a:pt x="30" y="6"/>
                  </a:moveTo>
                  <a:lnTo>
                    <a:pt x="15"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19"/>
            <p:cNvSpPr>
              <a:spLocks/>
            </p:cNvSpPr>
            <p:nvPr userDrawn="1"/>
          </p:nvSpPr>
          <p:spPr bwMode="white">
            <a:xfrm>
              <a:off x="7066" y="3842"/>
              <a:ext cx="47" cy="67"/>
            </a:xfrm>
            <a:custGeom>
              <a:avLst/>
              <a:gdLst>
                <a:gd name="T0" fmla="*/ 0 w 255"/>
                <a:gd name="T1" fmla="*/ 309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6 w 255"/>
                <a:gd name="T17" fmla="*/ 27 h 366"/>
                <a:gd name="T18" fmla="*/ 43 w 255"/>
                <a:gd name="T19" fmla="*/ 93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3" y="338"/>
                    <a:pt x="223" y="298"/>
                    <a:pt x="223" y="268"/>
                  </a:cubicBezTo>
                  <a:cubicBezTo>
                    <a:pt x="223" y="164"/>
                    <a:pt x="11" y="218"/>
                    <a:pt x="11" y="94"/>
                  </a:cubicBezTo>
                  <a:cubicBezTo>
                    <a:pt x="11" y="36"/>
                    <a:pt x="63" y="0"/>
                    <a:pt x="127" y="0"/>
                  </a:cubicBezTo>
                  <a:cubicBezTo>
                    <a:pt x="180" y="0"/>
                    <a:pt x="219" y="18"/>
                    <a:pt x="247" y="50"/>
                  </a:cubicBezTo>
                  <a:cubicBezTo>
                    <a:pt x="227" y="72"/>
                    <a:pt x="227" y="72"/>
                    <a:pt x="227" y="72"/>
                  </a:cubicBezTo>
                  <a:cubicBezTo>
                    <a:pt x="201" y="41"/>
                    <a:pt x="165" y="27"/>
                    <a:pt x="126" y="27"/>
                  </a:cubicBezTo>
                  <a:cubicBezTo>
                    <a:pt x="78" y="27"/>
                    <a:pt x="43" y="54"/>
                    <a:pt x="43" y="93"/>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20"/>
            <p:cNvSpPr>
              <a:spLocks/>
            </p:cNvSpPr>
            <p:nvPr userDrawn="1"/>
          </p:nvSpPr>
          <p:spPr bwMode="white">
            <a:xfrm>
              <a:off x="7121" y="3843"/>
              <a:ext cx="48" cy="65"/>
            </a:xfrm>
            <a:custGeom>
              <a:avLst/>
              <a:gdLst>
                <a:gd name="T0" fmla="*/ 21 w 48"/>
                <a:gd name="T1" fmla="*/ 65 h 65"/>
                <a:gd name="T2" fmla="*/ 21 w 48"/>
                <a:gd name="T3" fmla="*/ 5 h 65"/>
                <a:gd name="T4" fmla="*/ 0 w 48"/>
                <a:gd name="T5" fmla="*/ 5 h 65"/>
                <a:gd name="T6" fmla="*/ 0 w 48"/>
                <a:gd name="T7" fmla="*/ 0 h 65"/>
                <a:gd name="T8" fmla="*/ 48 w 48"/>
                <a:gd name="T9" fmla="*/ 0 h 65"/>
                <a:gd name="T10" fmla="*/ 48 w 48"/>
                <a:gd name="T11" fmla="*/ 5 h 65"/>
                <a:gd name="T12" fmla="*/ 27 w 48"/>
                <a:gd name="T13" fmla="*/ 5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5"/>
                  </a:lnTo>
                  <a:lnTo>
                    <a:pt x="0" y="5"/>
                  </a:lnTo>
                  <a:lnTo>
                    <a:pt x="0" y="0"/>
                  </a:lnTo>
                  <a:lnTo>
                    <a:pt x="48" y="0"/>
                  </a:lnTo>
                  <a:lnTo>
                    <a:pt x="48" y="5"/>
                  </a:lnTo>
                  <a:lnTo>
                    <a:pt x="27" y="5"/>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21"/>
            <p:cNvSpPr>
              <a:spLocks/>
            </p:cNvSpPr>
            <p:nvPr userDrawn="1"/>
          </p:nvSpPr>
          <p:spPr bwMode="white">
            <a:xfrm>
              <a:off x="7180" y="3843"/>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Freeform 22"/>
            <p:cNvSpPr>
              <a:spLocks noEditPoints="1"/>
            </p:cNvSpPr>
            <p:nvPr userDrawn="1"/>
          </p:nvSpPr>
          <p:spPr bwMode="white">
            <a:xfrm>
              <a:off x="7235" y="3843"/>
              <a:ext cx="44" cy="65"/>
            </a:xfrm>
            <a:custGeom>
              <a:avLst/>
              <a:gdLst>
                <a:gd name="T0" fmla="*/ 207 w 244"/>
                <a:gd name="T1" fmla="*/ 353 h 353"/>
                <a:gd name="T2" fmla="*/ 108 w 244"/>
                <a:gd name="T3" fmla="*/ 207 h 353"/>
                <a:gd name="T4" fmla="*/ 30 w 244"/>
                <a:gd name="T5" fmla="*/ 207 h 353"/>
                <a:gd name="T6" fmla="*/ 30 w 244"/>
                <a:gd name="T7" fmla="*/ 353 h 353"/>
                <a:gd name="T8" fmla="*/ 0 w 244"/>
                <a:gd name="T9" fmla="*/ 353 h 353"/>
                <a:gd name="T10" fmla="*/ 0 w 244"/>
                <a:gd name="T11" fmla="*/ 0 h 353"/>
                <a:gd name="T12" fmla="*/ 132 w 244"/>
                <a:gd name="T13" fmla="*/ 0 h 353"/>
                <a:gd name="T14" fmla="*/ 239 w 244"/>
                <a:gd name="T15" fmla="*/ 103 h 353"/>
                <a:gd name="T16" fmla="*/ 141 w 244"/>
                <a:gd name="T17" fmla="*/ 205 h 353"/>
                <a:gd name="T18" fmla="*/ 244 w 244"/>
                <a:gd name="T19" fmla="*/ 353 h 353"/>
                <a:gd name="T20" fmla="*/ 207 w 244"/>
                <a:gd name="T21" fmla="*/ 353 h 353"/>
                <a:gd name="T22" fmla="*/ 208 w 244"/>
                <a:gd name="T23" fmla="*/ 103 h 353"/>
                <a:gd name="T24" fmla="*/ 129 w 244"/>
                <a:gd name="T25" fmla="*/ 27 h 353"/>
                <a:gd name="T26" fmla="*/ 30 w 244"/>
                <a:gd name="T27" fmla="*/ 27 h 353"/>
                <a:gd name="T28" fmla="*/ 30 w 244"/>
                <a:gd name="T29" fmla="*/ 179 h 353"/>
                <a:gd name="T30" fmla="*/ 129 w 244"/>
                <a:gd name="T31" fmla="*/ 179 h 353"/>
                <a:gd name="T32" fmla="*/ 208 w 244"/>
                <a:gd name="T33" fmla="*/ 10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3">
                  <a:moveTo>
                    <a:pt x="207" y="353"/>
                  </a:moveTo>
                  <a:cubicBezTo>
                    <a:pt x="108" y="207"/>
                    <a:pt x="108" y="207"/>
                    <a:pt x="108" y="207"/>
                  </a:cubicBezTo>
                  <a:cubicBezTo>
                    <a:pt x="30" y="207"/>
                    <a:pt x="30" y="207"/>
                    <a:pt x="30" y="207"/>
                  </a:cubicBezTo>
                  <a:cubicBezTo>
                    <a:pt x="30" y="353"/>
                    <a:pt x="30" y="353"/>
                    <a:pt x="30" y="353"/>
                  </a:cubicBezTo>
                  <a:cubicBezTo>
                    <a:pt x="0" y="353"/>
                    <a:pt x="0" y="353"/>
                    <a:pt x="0" y="353"/>
                  </a:cubicBezTo>
                  <a:cubicBezTo>
                    <a:pt x="0" y="0"/>
                    <a:pt x="0" y="0"/>
                    <a:pt x="0" y="0"/>
                  </a:cubicBezTo>
                  <a:cubicBezTo>
                    <a:pt x="132" y="0"/>
                    <a:pt x="132" y="0"/>
                    <a:pt x="132" y="0"/>
                  </a:cubicBezTo>
                  <a:cubicBezTo>
                    <a:pt x="193" y="0"/>
                    <a:pt x="239" y="38"/>
                    <a:pt x="239" y="103"/>
                  </a:cubicBezTo>
                  <a:cubicBezTo>
                    <a:pt x="239" y="167"/>
                    <a:pt x="194" y="203"/>
                    <a:pt x="141" y="205"/>
                  </a:cubicBezTo>
                  <a:cubicBezTo>
                    <a:pt x="244" y="353"/>
                    <a:pt x="244" y="353"/>
                    <a:pt x="244" y="353"/>
                  </a:cubicBezTo>
                  <a:lnTo>
                    <a:pt x="207" y="353"/>
                  </a:lnTo>
                  <a:close/>
                  <a:moveTo>
                    <a:pt x="208" y="103"/>
                  </a:moveTo>
                  <a:cubicBezTo>
                    <a:pt x="208" y="58"/>
                    <a:pt x="176" y="27"/>
                    <a:pt x="129" y="27"/>
                  </a:cubicBezTo>
                  <a:cubicBezTo>
                    <a:pt x="30" y="27"/>
                    <a:pt x="30" y="27"/>
                    <a:pt x="30" y="27"/>
                  </a:cubicBezTo>
                  <a:cubicBezTo>
                    <a:pt x="30" y="179"/>
                    <a:pt x="30" y="179"/>
                    <a:pt x="30" y="179"/>
                  </a:cubicBezTo>
                  <a:cubicBezTo>
                    <a:pt x="129" y="179"/>
                    <a:pt x="129" y="179"/>
                    <a:pt x="129" y="179"/>
                  </a:cubicBezTo>
                  <a:cubicBezTo>
                    <a:pt x="176" y="179"/>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23"/>
            <p:cNvSpPr>
              <a:spLocks noChangeArrowheads="1"/>
            </p:cNvSpPr>
            <p:nvPr userDrawn="1"/>
          </p:nvSpPr>
          <p:spPr bwMode="white">
            <a:xfrm>
              <a:off x="7288" y="3900"/>
              <a:ext cx="9" cy="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Freeform 24"/>
            <p:cNvSpPr>
              <a:spLocks/>
            </p:cNvSpPr>
            <p:nvPr userDrawn="1"/>
          </p:nvSpPr>
          <p:spPr bwMode="white">
            <a:xfrm>
              <a:off x="6957" y="3932"/>
              <a:ext cx="46" cy="66"/>
            </a:xfrm>
            <a:custGeom>
              <a:avLst/>
              <a:gdLst>
                <a:gd name="T0" fmla="*/ 0 w 255"/>
                <a:gd name="T1" fmla="*/ 309 h 366"/>
                <a:gd name="T2" fmla="*/ 19 w 255"/>
                <a:gd name="T3" fmla="*/ 287 h 366"/>
                <a:gd name="T4" fmla="*/ 130 w 255"/>
                <a:gd name="T5" fmla="*/ 338 h 366"/>
                <a:gd name="T6" fmla="*/ 223 w 255"/>
                <a:gd name="T7" fmla="*/ 267 h 366"/>
                <a:gd name="T8" fmla="*/ 11 w 255"/>
                <a:gd name="T9" fmla="*/ 94 h 366"/>
                <a:gd name="T10" fmla="*/ 127 w 255"/>
                <a:gd name="T11" fmla="*/ 0 h 366"/>
                <a:gd name="T12" fmla="*/ 247 w 255"/>
                <a:gd name="T13" fmla="*/ 49 h 366"/>
                <a:gd name="T14" fmla="*/ 227 w 255"/>
                <a:gd name="T15" fmla="*/ 72 h 366"/>
                <a:gd name="T16" fmla="*/ 125 w 255"/>
                <a:gd name="T17" fmla="*/ 27 h 366"/>
                <a:gd name="T18" fmla="*/ 43 w 255"/>
                <a:gd name="T19" fmla="*/ 92 h 366"/>
                <a:gd name="T20" fmla="*/ 255 w 255"/>
                <a:gd name="T21" fmla="*/ 265 h 366"/>
                <a:gd name="T22" fmla="*/ 129 w 255"/>
                <a:gd name="T23" fmla="*/ 366 h 366"/>
                <a:gd name="T24" fmla="*/ 0 w 255"/>
                <a:gd name="T25" fmla="*/ 30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09"/>
                  </a:moveTo>
                  <a:cubicBezTo>
                    <a:pt x="19" y="287"/>
                    <a:pt x="19" y="287"/>
                    <a:pt x="19" y="287"/>
                  </a:cubicBezTo>
                  <a:cubicBezTo>
                    <a:pt x="42" y="313"/>
                    <a:pt x="79" y="338"/>
                    <a:pt x="130" y="338"/>
                  </a:cubicBezTo>
                  <a:cubicBezTo>
                    <a:pt x="202" y="338"/>
                    <a:pt x="223" y="298"/>
                    <a:pt x="223" y="267"/>
                  </a:cubicBezTo>
                  <a:cubicBezTo>
                    <a:pt x="223" y="163"/>
                    <a:pt x="11" y="218"/>
                    <a:pt x="11" y="94"/>
                  </a:cubicBezTo>
                  <a:cubicBezTo>
                    <a:pt x="11" y="36"/>
                    <a:pt x="63" y="0"/>
                    <a:pt x="127" y="0"/>
                  </a:cubicBezTo>
                  <a:cubicBezTo>
                    <a:pt x="180" y="0"/>
                    <a:pt x="219" y="18"/>
                    <a:pt x="247" y="49"/>
                  </a:cubicBezTo>
                  <a:cubicBezTo>
                    <a:pt x="227" y="72"/>
                    <a:pt x="227" y="72"/>
                    <a:pt x="227" y="72"/>
                  </a:cubicBezTo>
                  <a:cubicBezTo>
                    <a:pt x="201" y="41"/>
                    <a:pt x="165" y="27"/>
                    <a:pt x="125" y="27"/>
                  </a:cubicBezTo>
                  <a:cubicBezTo>
                    <a:pt x="78" y="27"/>
                    <a:pt x="43" y="54"/>
                    <a:pt x="43" y="92"/>
                  </a:cubicBezTo>
                  <a:cubicBezTo>
                    <a:pt x="43" y="183"/>
                    <a:pt x="255" y="133"/>
                    <a:pt x="255" y="265"/>
                  </a:cubicBezTo>
                  <a:cubicBezTo>
                    <a:pt x="255" y="311"/>
                    <a:pt x="225" y="366"/>
                    <a:pt x="129" y="366"/>
                  </a:cubicBezTo>
                  <a:cubicBezTo>
                    <a:pt x="71" y="366"/>
                    <a:pt x="27" y="342"/>
                    <a:pt x="0" y="30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Freeform 25"/>
            <p:cNvSpPr>
              <a:spLocks/>
            </p:cNvSpPr>
            <p:nvPr userDrawn="1"/>
          </p:nvSpPr>
          <p:spPr bwMode="white">
            <a:xfrm>
              <a:off x="7016" y="3932"/>
              <a:ext cx="61" cy="65"/>
            </a:xfrm>
            <a:custGeom>
              <a:avLst/>
              <a:gdLst>
                <a:gd name="T0" fmla="*/ 55 w 61"/>
                <a:gd name="T1" fmla="*/ 65 h 65"/>
                <a:gd name="T2" fmla="*/ 55 w 61"/>
                <a:gd name="T3" fmla="*/ 8 h 65"/>
                <a:gd name="T4" fmla="*/ 32 w 61"/>
                <a:gd name="T5" fmla="*/ 65 h 65"/>
                <a:gd name="T6" fmla="*/ 29 w 61"/>
                <a:gd name="T7" fmla="*/ 65 h 65"/>
                <a:gd name="T8" fmla="*/ 6 w 61"/>
                <a:gd name="T9" fmla="*/ 8 h 65"/>
                <a:gd name="T10" fmla="*/ 6 w 61"/>
                <a:gd name="T11" fmla="*/ 65 h 65"/>
                <a:gd name="T12" fmla="*/ 0 w 61"/>
                <a:gd name="T13" fmla="*/ 65 h 65"/>
                <a:gd name="T14" fmla="*/ 0 w 61"/>
                <a:gd name="T15" fmla="*/ 0 h 65"/>
                <a:gd name="T16" fmla="*/ 9 w 61"/>
                <a:gd name="T17" fmla="*/ 0 h 65"/>
                <a:gd name="T18" fmla="*/ 30 w 61"/>
                <a:gd name="T19" fmla="*/ 54 h 65"/>
                <a:gd name="T20" fmla="*/ 52 w 61"/>
                <a:gd name="T21" fmla="*/ 0 h 65"/>
                <a:gd name="T22" fmla="*/ 61 w 61"/>
                <a:gd name="T23" fmla="*/ 0 h 65"/>
                <a:gd name="T24" fmla="*/ 61 w 61"/>
                <a:gd name="T25" fmla="*/ 65 h 65"/>
                <a:gd name="T26" fmla="*/ 55 w 61"/>
                <a:gd name="T2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65">
                  <a:moveTo>
                    <a:pt x="55" y="65"/>
                  </a:moveTo>
                  <a:lnTo>
                    <a:pt x="55" y="8"/>
                  </a:lnTo>
                  <a:lnTo>
                    <a:pt x="32" y="65"/>
                  </a:lnTo>
                  <a:lnTo>
                    <a:pt x="29" y="65"/>
                  </a:lnTo>
                  <a:lnTo>
                    <a:pt x="6" y="8"/>
                  </a:lnTo>
                  <a:lnTo>
                    <a:pt x="6" y="65"/>
                  </a:lnTo>
                  <a:lnTo>
                    <a:pt x="0" y="65"/>
                  </a:lnTo>
                  <a:lnTo>
                    <a:pt x="0" y="0"/>
                  </a:lnTo>
                  <a:lnTo>
                    <a:pt x="9" y="0"/>
                  </a:lnTo>
                  <a:lnTo>
                    <a:pt x="30" y="54"/>
                  </a:lnTo>
                  <a:lnTo>
                    <a:pt x="52" y="0"/>
                  </a:lnTo>
                  <a:lnTo>
                    <a:pt x="61" y="0"/>
                  </a:lnTo>
                  <a:lnTo>
                    <a:pt x="61" y="65"/>
                  </a:lnTo>
                  <a:lnTo>
                    <a:pt x="5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Freeform 26"/>
            <p:cNvSpPr>
              <a:spLocks noEditPoints="1"/>
            </p:cNvSpPr>
            <p:nvPr userDrawn="1"/>
          </p:nvSpPr>
          <p:spPr bwMode="white">
            <a:xfrm>
              <a:off x="7086" y="3932"/>
              <a:ext cx="60" cy="65"/>
            </a:xfrm>
            <a:custGeom>
              <a:avLst/>
              <a:gdLst>
                <a:gd name="T0" fmla="*/ 53 w 60"/>
                <a:gd name="T1" fmla="*/ 65 h 65"/>
                <a:gd name="T2" fmla="*/ 47 w 60"/>
                <a:gd name="T3" fmla="*/ 49 h 65"/>
                <a:gd name="T4" fmla="*/ 13 w 60"/>
                <a:gd name="T5" fmla="*/ 49 h 65"/>
                <a:gd name="T6" fmla="*/ 7 w 60"/>
                <a:gd name="T7" fmla="*/ 65 h 65"/>
                <a:gd name="T8" fmla="*/ 0 w 60"/>
                <a:gd name="T9" fmla="*/ 65 h 65"/>
                <a:gd name="T10" fmla="*/ 27 w 60"/>
                <a:gd name="T11" fmla="*/ 0 h 65"/>
                <a:gd name="T12" fmla="*/ 33 w 60"/>
                <a:gd name="T13" fmla="*/ 0 h 65"/>
                <a:gd name="T14" fmla="*/ 60 w 60"/>
                <a:gd name="T15" fmla="*/ 65 h 65"/>
                <a:gd name="T16" fmla="*/ 53 w 60"/>
                <a:gd name="T17" fmla="*/ 65 h 65"/>
                <a:gd name="T18" fmla="*/ 30 w 60"/>
                <a:gd name="T19" fmla="*/ 7 h 65"/>
                <a:gd name="T20" fmla="*/ 15 w 60"/>
                <a:gd name="T21" fmla="*/ 44 h 65"/>
                <a:gd name="T22" fmla="*/ 45 w 60"/>
                <a:gd name="T23" fmla="*/ 44 h 65"/>
                <a:gd name="T24" fmla="*/ 30 w 60"/>
                <a:gd name="T25" fmla="*/ 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65">
                  <a:moveTo>
                    <a:pt x="53" y="65"/>
                  </a:moveTo>
                  <a:lnTo>
                    <a:pt x="47" y="49"/>
                  </a:lnTo>
                  <a:lnTo>
                    <a:pt x="13" y="49"/>
                  </a:lnTo>
                  <a:lnTo>
                    <a:pt x="7" y="65"/>
                  </a:lnTo>
                  <a:lnTo>
                    <a:pt x="0" y="65"/>
                  </a:lnTo>
                  <a:lnTo>
                    <a:pt x="27" y="0"/>
                  </a:lnTo>
                  <a:lnTo>
                    <a:pt x="33" y="0"/>
                  </a:lnTo>
                  <a:lnTo>
                    <a:pt x="60" y="65"/>
                  </a:lnTo>
                  <a:lnTo>
                    <a:pt x="53" y="65"/>
                  </a:lnTo>
                  <a:close/>
                  <a:moveTo>
                    <a:pt x="30" y="7"/>
                  </a:moveTo>
                  <a:lnTo>
                    <a:pt x="15" y="44"/>
                  </a:lnTo>
                  <a:lnTo>
                    <a:pt x="45" y="44"/>
                  </a:lnTo>
                  <a:lnTo>
                    <a:pt x="3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Freeform 27"/>
            <p:cNvSpPr>
              <a:spLocks noEditPoints="1"/>
            </p:cNvSpPr>
            <p:nvPr userDrawn="1"/>
          </p:nvSpPr>
          <p:spPr bwMode="white">
            <a:xfrm>
              <a:off x="7155" y="3932"/>
              <a:ext cx="45" cy="65"/>
            </a:xfrm>
            <a:custGeom>
              <a:avLst/>
              <a:gdLst>
                <a:gd name="T0" fmla="*/ 207 w 244"/>
                <a:gd name="T1" fmla="*/ 354 h 354"/>
                <a:gd name="T2" fmla="*/ 108 w 244"/>
                <a:gd name="T3" fmla="*/ 208 h 354"/>
                <a:gd name="T4" fmla="*/ 30 w 244"/>
                <a:gd name="T5" fmla="*/ 208 h 354"/>
                <a:gd name="T6" fmla="*/ 30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7 w 244"/>
                <a:gd name="T21" fmla="*/ 354 h 354"/>
                <a:gd name="T22" fmla="*/ 208 w 244"/>
                <a:gd name="T23" fmla="*/ 104 h 354"/>
                <a:gd name="T24" fmla="*/ 129 w 244"/>
                <a:gd name="T25" fmla="*/ 28 h 354"/>
                <a:gd name="T26" fmla="*/ 30 w 244"/>
                <a:gd name="T27" fmla="*/ 28 h 354"/>
                <a:gd name="T28" fmla="*/ 30 w 244"/>
                <a:gd name="T29" fmla="*/ 180 h 354"/>
                <a:gd name="T30" fmla="*/ 129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7" y="354"/>
                  </a:moveTo>
                  <a:cubicBezTo>
                    <a:pt x="108" y="208"/>
                    <a:pt x="108" y="208"/>
                    <a:pt x="108" y="208"/>
                  </a:cubicBezTo>
                  <a:cubicBezTo>
                    <a:pt x="30" y="208"/>
                    <a:pt x="30" y="208"/>
                    <a:pt x="30" y="208"/>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4" y="204"/>
                    <a:pt x="142" y="206"/>
                  </a:cubicBezTo>
                  <a:cubicBezTo>
                    <a:pt x="244" y="354"/>
                    <a:pt x="244" y="354"/>
                    <a:pt x="244" y="354"/>
                  </a:cubicBezTo>
                  <a:lnTo>
                    <a:pt x="207" y="354"/>
                  </a:lnTo>
                  <a:close/>
                  <a:moveTo>
                    <a:pt x="208" y="104"/>
                  </a:moveTo>
                  <a:cubicBezTo>
                    <a:pt x="208" y="59"/>
                    <a:pt x="176" y="28"/>
                    <a:pt x="129" y="28"/>
                  </a:cubicBezTo>
                  <a:cubicBezTo>
                    <a:pt x="30" y="28"/>
                    <a:pt x="30" y="28"/>
                    <a:pt x="30" y="28"/>
                  </a:cubicBezTo>
                  <a:cubicBezTo>
                    <a:pt x="30" y="180"/>
                    <a:pt x="30" y="180"/>
                    <a:pt x="30" y="180"/>
                  </a:cubicBezTo>
                  <a:cubicBezTo>
                    <a:pt x="129" y="180"/>
                    <a:pt x="129" y="180"/>
                    <a:pt x="129"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28"/>
            <p:cNvSpPr>
              <a:spLocks/>
            </p:cNvSpPr>
            <p:nvPr userDrawn="1"/>
          </p:nvSpPr>
          <p:spPr bwMode="white">
            <a:xfrm>
              <a:off x="7207" y="3932"/>
              <a:ext cx="48" cy="65"/>
            </a:xfrm>
            <a:custGeom>
              <a:avLst/>
              <a:gdLst>
                <a:gd name="T0" fmla="*/ 21 w 48"/>
                <a:gd name="T1" fmla="*/ 65 h 65"/>
                <a:gd name="T2" fmla="*/ 21 w 48"/>
                <a:gd name="T3" fmla="*/ 6 h 65"/>
                <a:gd name="T4" fmla="*/ 0 w 48"/>
                <a:gd name="T5" fmla="*/ 6 h 65"/>
                <a:gd name="T6" fmla="*/ 0 w 48"/>
                <a:gd name="T7" fmla="*/ 0 h 65"/>
                <a:gd name="T8" fmla="*/ 48 w 48"/>
                <a:gd name="T9" fmla="*/ 0 h 65"/>
                <a:gd name="T10" fmla="*/ 48 w 48"/>
                <a:gd name="T11" fmla="*/ 6 h 65"/>
                <a:gd name="T12" fmla="*/ 27 w 48"/>
                <a:gd name="T13" fmla="*/ 6 h 65"/>
                <a:gd name="T14" fmla="*/ 27 w 48"/>
                <a:gd name="T15" fmla="*/ 65 h 65"/>
                <a:gd name="T16" fmla="*/ 21 w 48"/>
                <a:gd name="T1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5">
                  <a:moveTo>
                    <a:pt x="21" y="65"/>
                  </a:moveTo>
                  <a:lnTo>
                    <a:pt x="21" y="6"/>
                  </a:lnTo>
                  <a:lnTo>
                    <a:pt x="0" y="6"/>
                  </a:lnTo>
                  <a:lnTo>
                    <a:pt x="0" y="0"/>
                  </a:lnTo>
                  <a:lnTo>
                    <a:pt x="48" y="0"/>
                  </a:lnTo>
                  <a:lnTo>
                    <a:pt x="48" y="6"/>
                  </a:lnTo>
                  <a:lnTo>
                    <a:pt x="27" y="6"/>
                  </a:lnTo>
                  <a:lnTo>
                    <a:pt x="27" y="65"/>
                  </a:lnTo>
                  <a:lnTo>
                    <a:pt x="21"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Freeform 29"/>
            <p:cNvSpPr>
              <a:spLocks/>
            </p:cNvSpPr>
            <p:nvPr userDrawn="1"/>
          </p:nvSpPr>
          <p:spPr bwMode="white">
            <a:xfrm>
              <a:off x="7266" y="3932"/>
              <a:ext cx="41" cy="65"/>
            </a:xfrm>
            <a:custGeom>
              <a:avLst/>
              <a:gdLst>
                <a:gd name="T0" fmla="*/ 0 w 41"/>
                <a:gd name="T1" fmla="*/ 65 h 65"/>
                <a:gd name="T2" fmla="*/ 0 w 41"/>
                <a:gd name="T3" fmla="*/ 0 h 65"/>
                <a:gd name="T4" fmla="*/ 41 w 41"/>
                <a:gd name="T5" fmla="*/ 0 h 65"/>
                <a:gd name="T6" fmla="*/ 41 w 41"/>
                <a:gd name="T7" fmla="*/ 6 h 65"/>
                <a:gd name="T8" fmla="*/ 6 w 41"/>
                <a:gd name="T9" fmla="*/ 6 h 65"/>
                <a:gd name="T10" fmla="*/ 6 w 41"/>
                <a:gd name="T11" fmla="*/ 30 h 65"/>
                <a:gd name="T12" fmla="*/ 40 w 41"/>
                <a:gd name="T13" fmla="*/ 30 h 65"/>
                <a:gd name="T14" fmla="*/ 40 w 41"/>
                <a:gd name="T15" fmla="*/ 35 h 65"/>
                <a:gd name="T16" fmla="*/ 6 w 41"/>
                <a:gd name="T17" fmla="*/ 35 h 65"/>
                <a:gd name="T18" fmla="*/ 6 w 41"/>
                <a:gd name="T19" fmla="*/ 60 h 65"/>
                <a:gd name="T20" fmla="*/ 41 w 41"/>
                <a:gd name="T21" fmla="*/ 60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6"/>
                  </a:lnTo>
                  <a:lnTo>
                    <a:pt x="6" y="6"/>
                  </a:lnTo>
                  <a:lnTo>
                    <a:pt x="6" y="30"/>
                  </a:lnTo>
                  <a:lnTo>
                    <a:pt x="40" y="30"/>
                  </a:lnTo>
                  <a:lnTo>
                    <a:pt x="40" y="35"/>
                  </a:lnTo>
                  <a:lnTo>
                    <a:pt x="6" y="35"/>
                  </a:lnTo>
                  <a:lnTo>
                    <a:pt x="6" y="60"/>
                  </a:lnTo>
                  <a:lnTo>
                    <a:pt x="41" y="60"/>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Freeform 30"/>
            <p:cNvSpPr>
              <a:spLocks noEditPoints="1"/>
            </p:cNvSpPr>
            <p:nvPr userDrawn="1"/>
          </p:nvSpPr>
          <p:spPr bwMode="white">
            <a:xfrm>
              <a:off x="7321" y="3932"/>
              <a:ext cx="44" cy="65"/>
            </a:xfrm>
            <a:custGeom>
              <a:avLst/>
              <a:gdLst>
                <a:gd name="T0" fmla="*/ 208 w 244"/>
                <a:gd name="T1" fmla="*/ 354 h 354"/>
                <a:gd name="T2" fmla="*/ 109 w 244"/>
                <a:gd name="T3" fmla="*/ 208 h 354"/>
                <a:gd name="T4" fmla="*/ 31 w 244"/>
                <a:gd name="T5" fmla="*/ 208 h 354"/>
                <a:gd name="T6" fmla="*/ 31 w 244"/>
                <a:gd name="T7" fmla="*/ 354 h 354"/>
                <a:gd name="T8" fmla="*/ 0 w 244"/>
                <a:gd name="T9" fmla="*/ 354 h 354"/>
                <a:gd name="T10" fmla="*/ 0 w 244"/>
                <a:gd name="T11" fmla="*/ 0 h 354"/>
                <a:gd name="T12" fmla="*/ 132 w 244"/>
                <a:gd name="T13" fmla="*/ 0 h 354"/>
                <a:gd name="T14" fmla="*/ 240 w 244"/>
                <a:gd name="T15" fmla="*/ 104 h 354"/>
                <a:gd name="T16" fmla="*/ 142 w 244"/>
                <a:gd name="T17" fmla="*/ 206 h 354"/>
                <a:gd name="T18" fmla="*/ 244 w 244"/>
                <a:gd name="T19" fmla="*/ 354 h 354"/>
                <a:gd name="T20" fmla="*/ 208 w 244"/>
                <a:gd name="T21" fmla="*/ 354 h 354"/>
                <a:gd name="T22" fmla="*/ 208 w 244"/>
                <a:gd name="T23" fmla="*/ 104 h 354"/>
                <a:gd name="T24" fmla="*/ 130 w 244"/>
                <a:gd name="T25" fmla="*/ 28 h 354"/>
                <a:gd name="T26" fmla="*/ 31 w 244"/>
                <a:gd name="T27" fmla="*/ 28 h 354"/>
                <a:gd name="T28" fmla="*/ 31 w 244"/>
                <a:gd name="T29" fmla="*/ 180 h 354"/>
                <a:gd name="T30" fmla="*/ 130 w 244"/>
                <a:gd name="T31" fmla="*/ 180 h 354"/>
                <a:gd name="T32" fmla="*/ 208 w 244"/>
                <a:gd name="T33" fmla="*/ 10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9" y="208"/>
                    <a:pt x="109" y="208"/>
                    <a:pt x="109" y="208"/>
                  </a:cubicBezTo>
                  <a:cubicBezTo>
                    <a:pt x="31" y="208"/>
                    <a:pt x="31" y="208"/>
                    <a:pt x="31" y="208"/>
                  </a:cubicBezTo>
                  <a:cubicBezTo>
                    <a:pt x="31" y="354"/>
                    <a:pt x="31" y="354"/>
                    <a:pt x="31" y="354"/>
                  </a:cubicBezTo>
                  <a:cubicBezTo>
                    <a:pt x="0" y="354"/>
                    <a:pt x="0" y="354"/>
                    <a:pt x="0" y="354"/>
                  </a:cubicBezTo>
                  <a:cubicBezTo>
                    <a:pt x="0" y="0"/>
                    <a:pt x="0" y="0"/>
                    <a:pt x="0" y="0"/>
                  </a:cubicBezTo>
                  <a:cubicBezTo>
                    <a:pt x="132" y="0"/>
                    <a:pt x="132" y="0"/>
                    <a:pt x="132" y="0"/>
                  </a:cubicBezTo>
                  <a:cubicBezTo>
                    <a:pt x="193" y="0"/>
                    <a:pt x="240" y="39"/>
                    <a:pt x="240" y="104"/>
                  </a:cubicBezTo>
                  <a:cubicBezTo>
                    <a:pt x="240" y="168"/>
                    <a:pt x="195" y="204"/>
                    <a:pt x="142" y="206"/>
                  </a:cubicBezTo>
                  <a:cubicBezTo>
                    <a:pt x="244" y="354"/>
                    <a:pt x="244" y="354"/>
                    <a:pt x="244" y="354"/>
                  </a:cubicBezTo>
                  <a:lnTo>
                    <a:pt x="208" y="354"/>
                  </a:lnTo>
                  <a:close/>
                  <a:moveTo>
                    <a:pt x="208" y="104"/>
                  </a:moveTo>
                  <a:cubicBezTo>
                    <a:pt x="208" y="59"/>
                    <a:pt x="176" y="28"/>
                    <a:pt x="130" y="28"/>
                  </a:cubicBezTo>
                  <a:cubicBezTo>
                    <a:pt x="31" y="28"/>
                    <a:pt x="31" y="28"/>
                    <a:pt x="31" y="28"/>
                  </a:cubicBezTo>
                  <a:cubicBezTo>
                    <a:pt x="31" y="180"/>
                    <a:pt x="31" y="180"/>
                    <a:pt x="31" y="180"/>
                  </a:cubicBezTo>
                  <a:cubicBezTo>
                    <a:pt x="130" y="180"/>
                    <a:pt x="130" y="180"/>
                    <a:pt x="130" y="180"/>
                  </a:cubicBezTo>
                  <a:cubicBezTo>
                    <a:pt x="176" y="180"/>
                    <a:pt x="208" y="148"/>
                    <a:pt x="208" y="10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1"/>
            <p:cNvSpPr>
              <a:spLocks noChangeArrowheads="1"/>
            </p:cNvSpPr>
            <p:nvPr userDrawn="1"/>
          </p:nvSpPr>
          <p:spPr bwMode="white">
            <a:xfrm>
              <a:off x="7372" y="3990"/>
              <a:ext cx="9"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Freeform 32"/>
            <p:cNvSpPr>
              <a:spLocks/>
            </p:cNvSpPr>
            <p:nvPr userDrawn="1"/>
          </p:nvSpPr>
          <p:spPr bwMode="white">
            <a:xfrm>
              <a:off x="6957" y="4021"/>
              <a:ext cx="46" cy="67"/>
            </a:xfrm>
            <a:custGeom>
              <a:avLst/>
              <a:gdLst>
                <a:gd name="T0" fmla="*/ 0 w 255"/>
                <a:gd name="T1" fmla="*/ 310 h 366"/>
                <a:gd name="T2" fmla="*/ 19 w 255"/>
                <a:gd name="T3" fmla="*/ 287 h 366"/>
                <a:gd name="T4" fmla="*/ 130 w 255"/>
                <a:gd name="T5" fmla="*/ 338 h 366"/>
                <a:gd name="T6" fmla="*/ 223 w 255"/>
                <a:gd name="T7" fmla="*/ 268 h 366"/>
                <a:gd name="T8" fmla="*/ 11 w 255"/>
                <a:gd name="T9" fmla="*/ 94 h 366"/>
                <a:gd name="T10" fmla="*/ 127 w 255"/>
                <a:gd name="T11" fmla="*/ 0 h 366"/>
                <a:gd name="T12" fmla="*/ 247 w 255"/>
                <a:gd name="T13" fmla="*/ 50 h 366"/>
                <a:gd name="T14" fmla="*/ 227 w 255"/>
                <a:gd name="T15" fmla="*/ 72 h 366"/>
                <a:gd name="T16" fmla="*/ 125 w 255"/>
                <a:gd name="T17" fmla="*/ 28 h 366"/>
                <a:gd name="T18" fmla="*/ 43 w 255"/>
                <a:gd name="T19" fmla="*/ 93 h 366"/>
                <a:gd name="T20" fmla="*/ 255 w 255"/>
                <a:gd name="T21" fmla="*/ 266 h 366"/>
                <a:gd name="T22" fmla="*/ 129 w 255"/>
                <a:gd name="T23" fmla="*/ 366 h 366"/>
                <a:gd name="T24" fmla="*/ 0 w 255"/>
                <a:gd name="T25" fmla="*/ 310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366">
                  <a:moveTo>
                    <a:pt x="0" y="310"/>
                  </a:moveTo>
                  <a:cubicBezTo>
                    <a:pt x="19" y="287"/>
                    <a:pt x="19" y="287"/>
                    <a:pt x="19" y="287"/>
                  </a:cubicBezTo>
                  <a:cubicBezTo>
                    <a:pt x="42" y="313"/>
                    <a:pt x="79" y="338"/>
                    <a:pt x="130" y="338"/>
                  </a:cubicBezTo>
                  <a:cubicBezTo>
                    <a:pt x="202" y="338"/>
                    <a:pt x="223" y="298"/>
                    <a:pt x="223" y="268"/>
                  </a:cubicBezTo>
                  <a:cubicBezTo>
                    <a:pt x="223" y="164"/>
                    <a:pt x="11" y="218"/>
                    <a:pt x="11" y="94"/>
                  </a:cubicBezTo>
                  <a:cubicBezTo>
                    <a:pt x="11" y="37"/>
                    <a:pt x="63" y="0"/>
                    <a:pt x="127" y="0"/>
                  </a:cubicBezTo>
                  <a:cubicBezTo>
                    <a:pt x="180" y="0"/>
                    <a:pt x="219" y="19"/>
                    <a:pt x="247" y="50"/>
                  </a:cubicBezTo>
                  <a:cubicBezTo>
                    <a:pt x="227" y="72"/>
                    <a:pt x="227" y="72"/>
                    <a:pt x="227" y="72"/>
                  </a:cubicBezTo>
                  <a:cubicBezTo>
                    <a:pt x="201" y="41"/>
                    <a:pt x="165" y="28"/>
                    <a:pt x="125" y="28"/>
                  </a:cubicBezTo>
                  <a:cubicBezTo>
                    <a:pt x="78" y="28"/>
                    <a:pt x="43" y="55"/>
                    <a:pt x="43" y="93"/>
                  </a:cubicBezTo>
                  <a:cubicBezTo>
                    <a:pt x="43" y="184"/>
                    <a:pt x="255" y="134"/>
                    <a:pt x="255" y="266"/>
                  </a:cubicBezTo>
                  <a:cubicBezTo>
                    <a:pt x="255" y="311"/>
                    <a:pt x="225" y="366"/>
                    <a:pt x="129" y="366"/>
                  </a:cubicBezTo>
                  <a:cubicBezTo>
                    <a:pt x="71" y="366"/>
                    <a:pt x="27" y="343"/>
                    <a:pt x="0" y="3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Freeform 33"/>
            <p:cNvSpPr>
              <a:spLocks noEditPoints="1"/>
            </p:cNvSpPr>
            <p:nvPr userDrawn="1"/>
          </p:nvSpPr>
          <p:spPr bwMode="white">
            <a:xfrm>
              <a:off x="7005" y="4022"/>
              <a:ext cx="59" cy="65"/>
            </a:xfrm>
            <a:custGeom>
              <a:avLst/>
              <a:gdLst>
                <a:gd name="T0" fmla="*/ 53 w 59"/>
                <a:gd name="T1" fmla="*/ 65 h 65"/>
                <a:gd name="T2" fmla="*/ 47 w 59"/>
                <a:gd name="T3" fmla="*/ 49 h 65"/>
                <a:gd name="T4" fmla="*/ 13 w 59"/>
                <a:gd name="T5" fmla="*/ 49 h 65"/>
                <a:gd name="T6" fmla="*/ 6 w 59"/>
                <a:gd name="T7" fmla="*/ 65 h 65"/>
                <a:gd name="T8" fmla="*/ 0 w 59"/>
                <a:gd name="T9" fmla="*/ 65 h 65"/>
                <a:gd name="T10" fmla="*/ 26 w 59"/>
                <a:gd name="T11" fmla="*/ 0 h 65"/>
                <a:gd name="T12" fmla="*/ 33 w 59"/>
                <a:gd name="T13" fmla="*/ 0 h 65"/>
                <a:gd name="T14" fmla="*/ 59 w 59"/>
                <a:gd name="T15" fmla="*/ 65 h 65"/>
                <a:gd name="T16" fmla="*/ 53 w 59"/>
                <a:gd name="T17" fmla="*/ 65 h 65"/>
                <a:gd name="T18" fmla="*/ 30 w 59"/>
                <a:gd name="T19" fmla="*/ 6 h 65"/>
                <a:gd name="T20" fmla="*/ 14 w 59"/>
                <a:gd name="T21" fmla="*/ 44 h 65"/>
                <a:gd name="T22" fmla="*/ 45 w 59"/>
                <a:gd name="T23" fmla="*/ 44 h 65"/>
                <a:gd name="T24" fmla="*/ 30 w 59"/>
                <a:gd name="T25" fmla="*/ 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65">
                  <a:moveTo>
                    <a:pt x="53" y="65"/>
                  </a:moveTo>
                  <a:lnTo>
                    <a:pt x="47" y="49"/>
                  </a:lnTo>
                  <a:lnTo>
                    <a:pt x="13" y="49"/>
                  </a:lnTo>
                  <a:lnTo>
                    <a:pt x="6" y="65"/>
                  </a:lnTo>
                  <a:lnTo>
                    <a:pt x="0" y="65"/>
                  </a:lnTo>
                  <a:lnTo>
                    <a:pt x="26" y="0"/>
                  </a:lnTo>
                  <a:lnTo>
                    <a:pt x="33" y="0"/>
                  </a:lnTo>
                  <a:lnTo>
                    <a:pt x="59" y="65"/>
                  </a:lnTo>
                  <a:lnTo>
                    <a:pt x="53" y="65"/>
                  </a:lnTo>
                  <a:close/>
                  <a:moveTo>
                    <a:pt x="30" y="6"/>
                  </a:moveTo>
                  <a:lnTo>
                    <a:pt x="14" y="44"/>
                  </a:lnTo>
                  <a:lnTo>
                    <a:pt x="45" y="44"/>
                  </a:lnTo>
                  <a:lnTo>
                    <a:pt x="3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Freeform 34"/>
            <p:cNvSpPr>
              <a:spLocks/>
            </p:cNvSpPr>
            <p:nvPr userDrawn="1"/>
          </p:nvSpPr>
          <p:spPr bwMode="white">
            <a:xfrm>
              <a:off x="7074"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0 w 41"/>
                <a:gd name="T13" fmla="*/ 29 h 65"/>
                <a:gd name="T14" fmla="*/ 40 w 41"/>
                <a:gd name="T15" fmla="*/ 34 h 65"/>
                <a:gd name="T16" fmla="*/ 6 w 41"/>
                <a:gd name="T17" fmla="*/ 34 h 65"/>
                <a:gd name="T18" fmla="*/ 6 w 41"/>
                <a:gd name="T19" fmla="*/ 65 h 65"/>
                <a:gd name="T20" fmla="*/ 0 w 41"/>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 h="65">
                  <a:moveTo>
                    <a:pt x="0" y="65"/>
                  </a:moveTo>
                  <a:lnTo>
                    <a:pt x="0" y="0"/>
                  </a:lnTo>
                  <a:lnTo>
                    <a:pt x="41" y="0"/>
                  </a:lnTo>
                  <a:lnTo>
                    <a:pt x="41" y="5"/>
                  </a:lnTo>
                  <a:lnTo>
                    <a:pt x="6" y="5"/>
                  </a:lnTo>
                  <a:lnTo>
                    <a:pt x="6" y="29"/>
                  </a:lnTo>
                  <a:lnTo>
                    <a:pt x="40" y="29"/>
                  </a:lnTo>
                  <a:lnTo>
                    <a:pt x="40" y="34"/>
                  </a:lnTo>
                  <a:lnTo>
                    <a:pt x="6" y="34"/>
                  </a:lnTo>
                  <a:lnTo>
                    <a:pt x="6"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Freeform 35"/>
            <p:cNvSpPr>
              <a:spLocks/>
            </p:cNvSpPr>
            <p:nvPr userDrawn="1"/>
          </p:nvSpPr>
          <p:spPr bwMode="white">
            <a:xfrm>
              <a:off x="7126" y="4022"/>
              <a:ext cx="41" cy="65"/>
            </a:xfrm>
            <a:custGeom>
              <a:avLst/>
              <a:gdLst>
                <a:gd name="T0" fmla="*/ 0 w 41"/>
                <a:gd name="T1" fmla="*/ 65 h 65"/>
                <a:gd name="T2" fmla="*/ 0 w 41"/>
                <a:gd name="T3" fmla="*/ 0 h 65"/>
                <a:gd name="T4" fmla="*/ 41 w 41"/>
                <a:gd name="T5" fmla="*/ 0 h 65"/>
                <a:gd name="T6" fmla="*/ 41 w 41"/>
                <a:gd name="T7" fmla="*/ 5 h 65"/>
                <a:gd name="T8" fmla="*/ 6 w 41"/>
                <a:gd name="T9" fmla="*/ 5 h 65"/>
                <a:gd name="T10" fmla="*/ 6 w 41"/>
                <a:gd name="T11" fmla="*/ 29 h 65"/>
                <a:gd name="T12" fmla="*/ 41 w 41"/>
                <a:gd name="T13" fmla="*/ 29 h 65"/>
                <a:gd name="T14" fmla="*/ 41 w 41"/>
                <a:gd name="T15" fmla="*/ 34 h 65"/>
                <a:gd name="T16" fmla="*/ 6 w 41"/>
                <a:gd name="T17" fmla="*/ 34 h 65"/>
                <a:gd name="T18" fmla="*/ 6 w 41"/>
                <a:gd name="T19" fmla="*/ 59 h 65"/>
                <a:gd name="T20" fmla="*/ 41 w 41"/>
                <a:gd name="T21" fmla="*/ 59 h 65"/>
                <a:gd name="T22" fmla="*/ 41 w 41"/>
                <a:gd name="T23" fmla="*/ 65 h 65"/>
                <a:gd name="T24" fmla="*/ 0 w 4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65">
                  <a:moveTo>
                    <a:pt x="0" y="65"/>
                  </a:moveTo>
                  <a:lnTo>
                    <a:pt x="0" y="0"/>
                  </a:lnTo>
                  <a:lnTo>
                    <a:pt x="41" y="0"/>
                  </a:lnTo>
                  <a:lnTo>
                    <a:pt x="41" y="5"/>
                  </a:lnTo>
                  <a:lnTo>
                    <a:pt x="6" y="5"/>
                  </a:lnTo>
                  <a:lnTo>
                    <a:pt x="6" y="29"/>
                  </a:lnTo>
                  <a:lnTo>
                    <a:pt x="41" y="29"/>
                  </a:lnTo>
                  <a:lnTo>
                    <a:pt x="41" y="34"/>
                  </a:lnTo>
                  <a:lnTo>
                    <a:pt x="6" y="34"/>
                  </a:lnTo>
                  <a:lnTo>
                    <a:pt x="6" y="59"/>
                  </a:lnTo>
                  <a:lnTo>
                    <a:pt x="41" y="59"/>
                  </a:lnTo>
                  <a:lnTo>
                    <a:pt x="41" y="65"/>
                  </a:lnTo>
                  <a:lnTo>
                    <a:pt x="0"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Freeform 36"/>
            <p:cNvSpPr>
              <a:spLocks noEditPoints="1"/>
            </p:cNvSpPr>
            <p:nvPr userDrawn="1"/>
          </p:nvSpPr>
          <p:spPr bwMode="white">
            <a:xfrm>
              <a:off x="7181" y="4022"/>
              <a:ext cx="44" cy="65"/>
            </a:xfrm>
            <a:custGeom>
              <a:avLst/>
              <a:gdLst>
                <a:gd name="T0" fmla="*/ 208 w 244"/>
                <a:gd name="T1" fmla="*/ 354 h 354"/>
                <a:gd name="T2" fmla="*/ 108 w 244"/>
                <a:gd name="T3" fmla="*/ 207 h 354"/>
                <a:gd name="T4" fmla="*/ 30 w 244"/>
                <a:gd name="T5" fmla="*/ 207 h 354"/>
                <a:gd name="T6" fmla="*/ 30 w 244"/>
                <a:gd name="T7" fmla="*/ 354 h 354"/>
                <a:gd name="T8" fmla="*/ 0 w 244"/>
                <a:gd name="T9" fmla="*/ 354 h 354"/>
                <a:gd name="T10" fmla="*/ 0 w 244"/>
                <a:gd name="T11" fmla="*/ 0 h 354"/>
                <a:gd name="T12" fmla="*/ 132 w 244"/>
                <a:gd name="T13" fmla="*/ 0 h 354"/>
                <a:gd name="T14" fmla="*/ 240 w 244"/>
                <a:gd name="T15" fmla="*/ 103 h 354"/>
                <a:gd name="T16" fmla="*/ 142 w 244"/>
                <a:gd name="T17" fmla="*/ 205 h 354"/>
                <a:gd name="T18" fmla="*/ 244 w 244"/>
                <a:gd name="T19" fmla="*/ 354 h 354"/>
                <a:gd name="T20" fmla="*/ 208 w 244"/>
                <a:gd name="T21" fmla="*/ 354 h 354"/>
                <a:gd name="T22" fmla="*/ 208 w 244"/>
                <a:gd name="T23" fmla="*/ 103 h 354"/>
                <a:gd name="T24" fmla="*/ 130 w 244"/>
                <a:gd name="T25" fmla="*/ 27 h 354"/>
                <a:gd name="T26" fmla="*/ 30 w 244"/>
                <a:gd name="T27" fmla="*/ 27 h 354"/>
                <a:gd name="T28" fmla="*/ 30 w 244"/>
                <a:gd name="T29" fmla="*/ 180 h 354"/>
                <a:gd name="T30" fmla="*/ 130 w 244"/>
                <a:gd name="T31" fmla="*/ 180 h 354"/>
                <a:gd name="T32" fmla="*/ 208 w 244"/>
                <a:gd name="T33" fmla="*/ 103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4" h="354">
                  <a:moveTo>
                    <a:pt x="208" y="354"/>
                  </a:moveTo>
                  <a:cubicBezTo>
                    <a:pt x="108" y="207"/>
                    <a:pt x="108" y="207"/>
                    <a:pt x="108" y="207"/>
                  </a:cubicBezTo>
                  <a:cubicBezTo>
                    <a:pt x="30" y="207"/>
                    <a:pt x="30" y="207"/>
                    <a:pt x="30" y="207"/>
                  </a:cubicBezTo>
                  <a:cubicBezTo>
                    <a:pt x="30" y="354"/>
                    <a:pt x="30" y="354"/>
                    <a:pt x="30" y="354"/>
                  </a:cubicBezTo>
                  <a:cubicBezTo>
                    <a:pt x="0" y="354"/>
                    <a:pt x="0" y="354"/>
                    <a:pt x="0" y="354"/>
                  </a:cubicBezTo>
                  <a:cubicBezTo>
                    <a:pt x="0" y="0"/>
                    <a:pt x="0" y="0"/>
                    <a:pt x="0" y="0"/>
                  </a:cubicBezTo>
                  <a:cubicBezTo>
                    <a:pt x="132" y="0"/>
                    <a:pt x="132" y="0"/>
                    <a:pt x="132" y="0"/>
                  </a:cubicBezTo>
                  <a:cubicBezTo>
                    <a:pt x="193" y="0"/>
                    <a:pt x="240" y="39"/>
                    <a:pt x="240" y="103"/>
                  </a:cubicBezTo>
                  <a:cubicBezTo>
                    <a:pt x="240" y="167"/>
                    <a:pt x="194" y="203"/>
                    <a:pt x="142" y="205"/>
                  </a:cubicBezTo>
                  <a:cubicBezTo>
                    <a:pt x="244" y="354"/>
                    <a:pt x="244" y="354"/>
                    <a:pt x="244" y="354"/>
                  </a:cubicBezTo>
                  <a:lnTo>
                    <a:pt x="208" y="354"/>
                  </a:lnTo>
                  <a:close/>
                  <a:moveTo>
                    <a:pt x="208" y="103"/>
                  </a:moveTo>
                  <a:cubicBezTo>
                    <a:pt x="208" y="59"/>
                    <a:pt x="176" y="27"/>
                    <a:pt x="130" y="27"/>
                  </a:cubicBezTo>
                  <a:cubicBezTo>
                    <a:pt x="30" y="27"/>
                    <a:pt x="30" y="27"/>
                    <a:pt x="30" y="27"/>
                  </a:cubicBezTo>
                  <a:cubicBezTo>
                    <a:pt x="30" y="180"/>
                    <a:pt x="30" y="180"/>
                    <a:pt x="30" y="180"/>
                  </a:cubicBezTo>
                  <a:cubicBezTo>
                    <a:pt x="130" y="180"/>
                    <a:pt x="130" y="180"/>
                    <a:pt x="130" y="180"/>
                  </a:cubicBezTo>
                  <a:cubicBezTo>
                    <a:pt x="176" y="180"/>
                    <a:pt x="208" y="148"/>
                    <a:pt x="208" y="10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37"/>
            <p:cNvSpPr>
              <a:spLocks noChangeArrowheads="1"/>
            </p:cNvSpPr>
            <p:nvPr userDrawn="1"/>
          </p:nvSpPr>
          <p:spPr bwMode="white">
            <a:xfrm>
              <a:off x="7233" y="4079"/>
              <a:ext cx="8" cy="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54" name="Text Placeholder 53"/>
          <p:cNvSpPr>
            <a:spLocks noGrp="1"/>
          </p:cNvSpPr>
          <p:nvPr>
            <p:ph type="body" sz="quarter" idx="12" hasCustomPrompt="1"/>
          </p:nvPr>
        </p:nvSpPr>
        <p:spPr>
          <a:xfrm>
            <a:off x="304800" y="998779"/>
            <a:ext cx="4775200" cy="579437"/>
          </a:xfrm>
        </p:spPr>
        <p:txBody>
          <a:bodyPr/>
          <a:lstStyle>
            <a:lvl1pPr>
              <a:buNone/>
              <a:defRPr sz="1800" spc="-50" baseline="0">
                <a:gradFill>
                  <a:gsLst>
                    <a:gs pos="0">
                      <a:schemeClr val="tx1">
                        <a:alpha val="50000"/>
                      </a:schemeClr>
                    </a:gs>
                    <a:gs pos="100000">
                      <a:schemeClr val="tx1">
                        <a:alpha val="50000"/>
                      </a:schemeClr>
                    </a:gs>
                  </a:gsLst>
                  <a:lin ang="5400000" scaled="1"/>
                </a:gradFill>
              </a:defRPr>
            </a:lvl1pPr>
          </a:lstStyle>
          <a:p>
            <a:pPr lvl="0"/>
            <a:r>
              <a:rPr lang="en-US" dirty="0"/>
              <a:t>Date Placeholder: Month, Day, Year</a:t>
            </a:r>
          </a:p>
        </p:txBody>
      </p:sp>
      <p:cxnSp>
        <p:nvCxnSpPr>
          <p:cNvPr id="49" name="Straight Connector 48"/>
          <p:cNvCxnSpPr/>
          <p:nvPr userDrawn="1"/>
        </p:nvCxnSpPr>
        <p:spPr bwMode="white">
          <a:xfrm>
            <a:off x="457200" y="4062248"/>
            <a:ext cx="800100" cy="0"/>
          </a:xfrm>
          <a:prstGeom prst="line">
            <a:avLst/>
          </a:prstGeom>
          <a:ln w="114300">
            <a:solidFill>
              <a:srgbClr val="D60101"/>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userDrawn="1"/>
        </p:nvGrpSpPr>
        <p:grpSpPr>
          <a:xfrm>
            <a:off x="10803380" y="379028"/>
            <a:ext cx="913610" cy="840498"/>
            <a:chOff x="10803380" y="379028"/>
            <a:chExt cx="913610" cy="840498"/>
          </a:xfrm>
        </p:grpSpPr>
        <p:sp>
          <p:nvSpPr>
            <p:cNvPr id="51" name="Freeform 50"/>
            <p:cNvSpPr>
              <a:spLocks noEditPoints="1"/>
            </p:cNvSpPr>
            <p:nvPr/>
          </p:nvSpPr>
          <p:spPr bwMode="gray">
            <a:xfrm>
              <a:off x="11652625" y="1008621"/>
              <a:ext cx="64365" cy="63428"/>
            </a:xfrm>
            <a:custGeom>
              <a:avLst/>
              <a:gdLst>
                <a:gd name="T0" fmla="*/ 70 w 87"/>
                <a:gd name="T1" fmla="*/ 17 h 86"/>
                <a:gd name="T2" fmla="*/ 80 w 87"/>
                <a:gd name="T3" fmla="*/ 43 h 86"/>
                <a:gd name="T4" fmla="*/ 70 w 87"/>
                <a:gd name="T5" fmla="*/ 69 h 86"/>
                <a:gd name="T6" fmla="*/ 43 w 87"/>
                <a:gd name="T7" fmla="*/ 80 h 86"/>
                <a:gd name="T8" fmla="*/ 17 w 87"/>
                <a:gd name="T9" fmla="*/ 69 h 86"/>
                <a:gd name="T10" fmla="*/ 6 w 87"/>
                <a:gd name="T11" fmla="*/ 43 h 86"/>
                <a:gd name="T12" fmla="*/ 17 w 87"/>
                <a:gd name="T13" fmla="*/ 17 h 86"/>
                <a:gd name="T14" fmla="*/ 43 w 87"/>
                <a:gd name="T15" fmla="*/ 6 h 86"/>
                <a:gd name="T16" fmla="*/ 70 w 87"/>
                <a:gd name="T17" fmla="*/ 17 h 86"/>
                <a:gd name="T18" fmla="*/ 74 w 87"/>
                <a:gd name="T19" fmla="*/ 12 h 86"/>
                <a:gd name="T20" fmla="*/ 43 w 87"/>
                <a:gd name="T21" fmla="*/ 0 h 86"/>
                <a:gd name="T22" fmla="*/ 13 w 87"/>
                <a:gd name="T23" fmla="*/ 12 h 86"/>
                <a:gd name="T24" fmla="*/ 0 w 87"/>
                <a:gd name="T25" fmla="*/ 43 h 86"/>
                <a:gd name="T26" fmla="*/ 13 w 87"/>
                <a:gd name="T27" fmla="*/ 73 h 86"/>
                <a:gd name="T28" fmla="*/ 43 w 87"/>
                <a:gd name="T29" fmla="*/ 86 h 86"/>
                <a:gd name="T30" fmla="*/ 74 w 87"/>
                <a:gd name="T31" fmla="*/ 73 h 86"/>
                <a:gd name="T32" fmla="*/ 87 w 87"/>
                <a:gd name="T33" fmla="*/ 43 h 86"/>
                <a:gd name="T34" fmla="*/ 74 w 87"/>
                <a:gd name="T35" fmla="*/ 12 h 86"/>
                <a:gd name="T36" fmla="*/ 50 w 87"/>
                <a:gd name="T37" fmla="*/ 41 h 86"/>
                <a:gd name="T38" fmla="*/ 42 w 87"/>
                <a:gd name="T39" fmla="*/ 42 h 86"/>
                <a:gd name="T40" fmla="*/ 34 w 87"/>
                <a:gd name="T41" fmla="*/ 42 h 86"/>
                <a:gd name="T42" fmla="*/ 34 w 87"/>
                <a:gd name="T43" fmla="*/ 25 h 86"/>
                <a:gd name="T44" fmla="*/ 41 w 87"/>
                <a:gd name="T45" fmla="*/ 25 h 86"/>
                <a:gd name="T46" fmla="*/ 51 w 87"/>
                <a:gd name="T47" fmla="*/ 26 h 86"/>
                <a:gd name="T48" fmla="*/ 55 w 87"/>
                <a:gd name="T49" fmla="*/ 33 h 86"/>
                <a:gd name="T50" fmla="*/ 50 w 87"/>
                <a:gd name="T51" fmla="*/ 41 h 86"/>
                <a:gd name="T52" fmla="*/ 26 w 87"/>
                <a:gd name="T53" fmla="*/ 66 h 86"/>
                <a:gd name="T54" fmla="*/ 34 w 87"/>
                <a:gd name="T55" fmla="*/ 66 h 86"/>
                <a:gd name="T56" fmla="*/ 34 w 87"/>
                <a:gd name="T57" fmla="*/ 48 h 86"/>
                <a:gd name="T58" fmla="*/ 41 w 87"/>
                <a:gd name="T59" fmla="*/ 48 h 86"/>
                <a:gd name="T60" fmla="*/ 50 w 87"/>
                <a:gd name="T61" fmla="*/ 49 h 86"/>
                <a:gd name="T62" fmla="*/ 55 w 87"/>
                <a:gd name="T63" fmla="*/ 60 h 86"/>
                <a:gd name="T64" fmla="*/ 55 w 87"/>
                <a:gd name="T65" fmla="*/ 64 h 86"/>
                <a:gd name="T66" fmla="*/ 55 w 87"/>
                <a:gd name="T67" fmla="*/ 65 h 86"/>
                <a:gd name="T68" fmla="*/ 55 w 87"/>
                <a:gd name="T69" fmla="*/ 66 h 86"/>
                <a:gd name="T70" fmla="*/ 55 w 87"/>
                <a:gd name="T71" fmla="*/ 66 h 86"/>
                <a:gd name="T72" fmla="*/ 63 w 87"/>
                <a:gd name="T73" fmla="*/ 66 h 86"/>
                <a:gd name="T74" fmla="*/ 63 w 87"/>
                <a:gd name="T75" fmla="*/ 66 h 86"/>
                <a:gd name="T76" fmla="*/ 62 w 87"/>
                <a:gd name="T77" fmla="*/ 63 h 86"/>
                <a:gd name="T78" fmla="*/ 62 w 87"/>
                <a:gd name="T79" fmla="*/ 60 h 86"/>
                <a:gd name="T80" fmla="*/ 62 w 87"/>
                <a:gd name="T81" fmla="*/ 56 h 86"/>
                <a:gd name="T82" fmla="*/ 59 w 87"/>
                <a:gd name="T83" fmla="*/ 49 h 86"/>
                <a:gd name="T84" fmla="*/ 51 w 87"/>
                <a:gd name="T85" fmla="*/ 44 h 86"/>
                <a:gd name="T86" fmla="*/ 58 w 87"/>
                <a:gd name="T87" fmla="*/ 42 h 86"/>
                <a:gd name="T88" fmla="*/ 63 w 87"/>
                <a:gd name="T89" fmla="*/ 33 h 86"/>
                <a:gd name="T90" fmla="*/ 55 w 87"/>
                <a:gd name="T91" fmla="*/ 21 h 86"/>
                <a:gd name="T92" fmla="*/ 43 w 87"/>
                <a:gd name="T93" fmla="*/ 19 h 86"/>
                <a:gd name="T94" fmla="*/ 26 w 87"/>
                <a:gd name="T95" fmla="*/ 19 h 86"/>
                <a:gd name="T96" fmla="*/ 26 w 87"/>
                <a:gd name="T97"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7" h="86">
                  <a:moveTo>
                    <a:pt x="70" y="17"/>
                  </a:moveTo>
                  <a:cubicBezTo>
                    <a:pt x="77" y="24"/>
                    <a:pt x="80" y="33"/>
                    <a:pt x="80" y="43"/>
                  </a:cubicBezTo>
                  <a:cubicBezTo>
                    <a:pt x="80" y="53"/>
                    <a:pt x="77" y="62"/>
                    <a:pt x="70" y="69"/>
                  </a:cubicBezTo>
                  <a:cubicBezTo>
                    <a:pt x="62" y="76"/>
                    <a:pt x="54" y="80"/>
                    <a:pt x="43" y="80"/>
                  </a:cubicBezTo>
                  <a:cubicBezTo>
                    <a:pt x="33" y="80"/>
                    <a:pt x="24" y="76"/>
                    <a:pt x="17" y="69"/>
                  </a:cubicBezTo>
                  <a:cubicBezTo>
                    <a:pt x="10" y="62"/>
                    <a:pt x="6" y="53"/>
                    <a:pt x="6" y="43"/>
                  </a:cubicBezTo>
                  <a:cubicBezTo>
                    <a:pt x="6" y="33"/>
                    <a:pt x="10" y="24"/>
                    <a:pt x="17" y="17"/>
                  </a:cubicBezTo>
                  <a:cubicBezTo>
                    <a:pt x="24" y="9"/>
                    <a:pt x="33" y="6"/>
                    <a:pt x="43" y="6"/>
                  </a:cubicBezTo>
                  <a:cubicBezTo>
                    <a:pt x="54" y="6"/>
                    <a:pt x="62" y="9"/>
                    <a:pt x="70" y="17"/>
                  </a:cubicBezTo>
                  <a:close/>
                  <a:moveTo>
                    <a:pt x="74" y="12"/>
                  </a:moveTo>
                  <a:cubicBezTo>
                    <a:pt x="65" y="4"/>
                    <a:pt x="55" y="0"/>
                    <a:pt x="43" y="0"/>
                  </a:cubicBezTo>
                  <a:cubicBezTo>
                    <a:pt x="32" y="0"/>
                    <a:pt x="21" y="4"/>
                    <a:pt x="13" y="12"/>
                  </a:cubicBezTo>
                  <a:cubicBezTo>
                    <a:pt x="5" y="21"/>
                    <a:pt x="0" y="31"/>
                    <a:pt x="0" y="43"/>
                  </a:cubicBezTo>
                  <a:cubicBezTo>
                    <a:pt x="0" y="55"/>
                    <a:pt x="5" y="65"/>
                    <a:pt x="13" y="73"/>
                  </a:cubicBezTo>
                  <a:cubicBezTo>
                    <a:pt x="21" y="82"/>
                    <a:pt x="31" y="86"/>
                    <a:pt x="43" y="86"/>
                  </a:cubicBezTo>
                  <a:cubicBezTo>
                    <a:pt x="55" y="86"/>
                    <a:pt x="65" y="82"/>
                    <a:pt x="74" y="73"/>
                  </a:cubicBezTo>
                  <a:cubicBezTo>
                    <a:pt x="82" y="65"/>
                    <a:pt x="87" y="55"/>
                    <a:pt x="87" y="43"/>
                  </a:cubicBezTo>
                  <a:cubicBezTo>
                    <a:pt x="87" y="31"/>
                    <a:pt x="82" y="21"/>
                    <a:pt x="74" y="12"/>
                  </a:cubicBezTo>
                  <a:close/>
                  <a:moveTo>
                    <a:pt x="50" y="41"/>
                  </a:moveTo>
                  <a:cubicBezTo>
                    <a:pt x="48" y="41"/>
                    <a:pt x="45" y="42"/>
                    <a:pt x="42" y="42"/>
                  </a:cubicBezTo>
                  <a:cubicBezTo>
                    <a:pt x="34" y="42"/>
                    <a:pt x="34" y="42"/>
                    <a:pt x="34" y="42"/>
                  </a:cubicBezTo>
                  <a:cubicBezTo>
                    <a:pt x="34" y="25"/>
                    <a:pt x="34" y="25"/>
                    <a:pt x="34" y="25"/>
                  </a:cubicBezTo>
                  <a:cubicBezTo>
                    <a:pt x="41" y="25"/>
                    <a:pt x="41" y="25"/>
                    <a:pt x="41" y="25"/>
                  </a:cubicBezTo>
                  <a:cubicBezTo>
                    <a:pt x="46" y="25"/>
                    <a:pt x="49" y="25"/>
                    <a:pt x="51" y="26"/>
                  </a:cubicBezTo>
                  <a:cubicBezTo>
                    <a:pt x="54" y="28"/>
                    <a:pt x="55" y="30"/>
                    <a:pt x="55" y="33"/>
                  </a:cubicBezTo>
                  <a:cubicBezTo>
                    <a:pt x="55" y="37"/>
                    <a:pt x="53" y="39"/>
                    <a:pt x="50" y="41"/>
                  </a:cubicBezTo>
                  <a:close/>
                  <a:moveTo>
                    <a:pt x="26" y="66"/>
                  </a:moveTo>
                  <a:cubicBezTo>
                    <a:pt x="34" y="66"/>
                    <a:pt x="34" y="66"/>
                    <a:pt x="34" y="66"/>
                  </a:cubicBezTo>
                  <a:cubicBezTo>
                    <a:pt x="34" y="48"/>
                    <a:pt x="34" y="48"/>
                    <a:pt x="34" y="48"/>
                  </a:cubicBezTo>
                  <a:cubicBezTo>
                    <a:pt x="41" y="48"/>
                    <a:pt x="41" y="48"/>
                    <a:pt x="41" y="48"/>
                  </a:cubicBezTo>
                  <a:cubicBezTo>
                    <a:pt x="45" y="48"/>
                    <a:pt x="48" y="48"/>
                    <a:pt x="50" y="49"/>
                  </a:cubicBezTo>
                  <a:cubicBezTo>
                    <a:pt x="53" y="51"/>
                    <a:pt x="55" y="55"/>
                    <a:pt x="55" y="60"/>
                  </a:cubicBezTo>
                  <a:cubicBezTo>
                    <a:pt x="55" y="64"/>
                    <a:pt x="55" y="64"/>
                    <a:pt x="55" y="64"/>
                  </a:cubicBezTo>
                  <a:cubicBezTo>
                    <a:pt x="55" y="65"/>
                    <a:pt x="55" y="65"/>
                    <a:pt x="55" y="65"/>
                  </a:cubicBezTo>
                  <a:cubicBezTo>
                    <a:pt x="55" y="65"/>
                    <a:pt x="55" y="66"/>
                    <a:pt x="55" y="66"/>
                  </a:cubicBezTo>
                  <a:cubicBezTo>
                    <a:pt x="55" y="66"/>
                    <a:pt x="55" y="66"/>
                    <a:pt x="55" y="66"/>
                  </a:cubicBezTo>
                  <a:cubicBezTo>
                    <a:pt x="63" y="66"/>
                    <a:pt x="63" y="66"/>
                    <a:pt x="63" y="66"/>
                  </a:cubicBezTo>
                  <a:cubicBezTo>
                    <a:pt x="63" y="66"/>
                    <a:pt x="63" y="66"/>
                    <a:pt x="63" y="66"/>
                  </a:cubicBezTo>
                  <a:cubicBezTo>
                    <a:pt x="62" y="65"/>
                    <a:pt x="62" y="64"/>
                    <a:pt x="62" y="63"/>
                  </a:cubicBezTo>
                  <a:cubicBezTo>
                    <a:pt x="62" y="62"/>
                    <a:pt x="62" y="61"/>
                    <a:pt x="62" y="60"/>
                  </a:cubicBezTo>
                  <a:cubicBezTo>
                    <a:pt x="62" y="56"/>
                    <a:pt x="62" y="56"/>
                    <a:pt x="62" y="56"/>
                  </a:cubicBezTo>
                  <a:cubicBezTo>
                    <a:pt x="62" y="54"/>
                    <a:pt x="61" y="51"/>
                    <a:pt x="59" y="49"/>
                  </a:cubicBezTo>
                  <a:cubicBezTo>
                    <a:pt x="58" y="46"/>
                    <a:pt x="55" y="45"/>
                    <a:pt x="51" y="44"/>
                  </a:cubicBezTo>
                  <a:cubicBezTo>
                    <a:pt x="54" y="44"/>
                    <a:pt x="57" y="43"/>
                    <a:pt x="58" y="42"/>
                  </a:cubicBezTo>
                  <a:cubicBezTo>
                    <a:pt x="61" y="40"/>
                    <a:pt x="63" y="37"/>
                    <a:pt x="63" y="33"/>
                  </a:cubicBezTo>
                  <a:cubicBezTo>
                    <a:pt x="63" y="27"/>
                    <a:pt x="60" y="23"/>
                    <a:pt x="55" y="21"/>
                  </a:cubicBezTo>
                  <a:cubicBezTo>
                    <a:pt x="53" y="20"/>
                    <a:pt x="48" y="19"/>
                    <a:pt x="43" y="19"/>
                  </a:cubicBezTo>
                  <a:cubicBezTo>
                    <a:pt x="26" y="19"/>
                    <a:pt x="26" y="19"/>
                    <a:pt x="26" y="19"/>
                  </a:cubicBezTo>
                  <a:lnTo>
                    <a:pt x="26" y="6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dirty="0"/>
            </a:p>
          </p:txBody>
        </p:sp>
        <p:sp>
          <p:nvSpPr>
            <p:cNvPr id="52" name="Freeform 51"/>
            <p:cNvSpPr>
              <a:spLocks/>
            </p:cNvSpPr>
            <p:nvPr/>
          </p:nvSpPr>
          <p:spPr bwMode="gray">
            <a:xfrm>
              <a:off x="10803380" y="379028"/>
              <a:ext cx="840497" cy="840498"/>
            </a:xfrm>
            <a:custGeom>
              <a:avLst/>
              <a:gdLst>
                <a:gd name="T0" fmla="*/ 1040 w 1139"/>
                <a:gd name="T1" fmla="*/ 248 h 1139"/>
                <a:gd name="T2" fmla="*/ 1019 w 1139"/>
                <a:gd name="T3" fmla="*/ 236 h 1139"/>
                <a:gd name="T4" fmla="*/ 1012 w 1139"/>
                <a:gd name="T5" fmla="*/ 211 h 1139"/>
                <a:gd name="T6" fmla="*/ 570 w 1139"/>
                <a:gd name="T7" fmla="*/ 0 h 1139"/>
                <a:gd name="T8" fmla="*/ 0 w 1139"/>
                <a:gd name="T9" fmla="*/ 569 h 1139"/>
                <a:gd name="T10" fmla="*/ 111 w 1139"/>
                <a:gd name="T11" fmla="*/ 907 h 1139"/>
                <a:gd name="T12" fmla="*/ 134 w 1139"/>
                <a:gd name="T13" fmla="*/ 923 h 1139"/>
                <a:gd name="T14" fmla="*/ 146 w 1139"/>
                <a:gd name="T15" fmla="*/ 949 h 1139"/>
                <a:gd name="T16" fmla="*/ 570 w 1139"/>
                <a:gd name="T17" fmla="*/ 1139 h 1139"/>
                <a:gd name="T18" fmla="*/ 1139 w 1139"/>
                <a:gd name="T19" fmla="*/ 569 h 1139"/>
                <a:gd name="T20" fmla="*/ 1040 w 1139"/>
                <a:gd name="T21" fmla="*/ 2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1139">
                  <a:moveTo>
                    <a:pt x="1040" y="248"/>
                  </a:moveTo>
                  <a:cubicBezTo>
                    <a:pt x="1019" y="236"/>
                    <a:pt x="1019" y="236"/>
                    <a:pt x="1019" y="236"/>
                  </a:cubicBezTo>
                  <a:cubicBezTo>
                    <a:pt x="1012" y="211"/>
                    <a:pt x="1012" y="211"/>
                    <a:pt x="1012" y="211"/>
                  </a:cubicBezTo>
                  <a:cubicBezTo>
                    <a:pt x="908" y="82"/>
                    <a:pt x="749" y="0"/>
                    <a:pt x="570" y="0"/>
                  </a:cubicBezTo>
                  <a:cubicBezTo>
                    <a:pt x="255" y="0"/>
                    <a:pt x="0" y="255"/>
                    <a:pt x="0" y="569"/>
                  </a:cubicBezTo>
                  <a:cubicBezTo>
                    <a:pt x="0" y="696"/>
                    <a:pt x="42" y="812"/>
                    <a:pt x="111" y="907"/>
                  </a:cubicBezTo>
                  <a:cubicBezTo>
                    <a:pt x="134" y="923"/>
                    <a:pt x="134" y="923"/>
                    <a:pt x="134" y="923"/>
                  </a:cubicBezTo>
                  <a:cubicBezTo>
                    <a:pt x="146" y="949"/>
                    <a:pt x="146" y="949"/>
                    <a:pt x="146" y="949"/>
                  </a:cubicBezTo>
                  <a:cubicBezTo>
                    <a:pt x="250" y="1066"/>
                    <a:pt x="401" y="1139"/>
                    <a:pt x="570" y="1139"/>
                  </a:cubicBezTo>
                  <a:cubicBezTo>
                    <a:pt x="884" y="1139"/>
                    <a:pt x="1139" y="884"/>
                    <a:pt x="1139" y="569"/>
                  </a:cubicBezTo>
                  <a:cubicBezTo>
                    <a:pt x="1139" y="450"/>
                    <a:pt x="1103" y="339"/>
                    <a:pt x="1040" y="248"/>
                  </a:cubicBezTo>
                  <a:close/>
                </a:path>
              </a:pathLst>
            </a:custGeom>
            <a:solidFill>
              <a:srgbClr val="D6010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52"/>
            <p:cNvSpPr>
              <a:spLocks noEditPoints="1"/>
            </p:cNvSpPr>
            <p:nvPr/>
          </p:nvSpPr>
          <p:spPr bwMode="gray">
            <a:xfrm>
              <a:off x="10848373" y="481512"/>
              <a:ext cx="763009" cy="630217"/>
            </a:xfrm>
            <a:custGeom>
              <a:avLst/>
              <a:gdLst>
                <a:gd name="T0" fmla="*/ 970 w 1034"/>
                <a:gd name="T1" fmla="*/ 382 h 854"/>
                <a:gd name="T2" fmla="*/ 635 w 1034"/>
                <a:gd name="T3" fmla="*/ 262 h 854"/>
                <a:gd name="T4" fmla="*/ 663 w 1034"/>
                <a:gd name="T5" fmla="*/ 175 h 854"/>
                <a:gd name="T6" fmla="*/ 961 w 1034"/>
                <a:gd name="T7" fmla="*/ 198 h 854"/>
                <a:gd name="T8" fmla="*/ 979 w 1034"/>
                <a:gd name="T9" fmla="*/ 109 h 854"/>
                <a:gd name="T10" fmla="*/ 951 w 1034"/>
                <a:gd name="T11" fmla="*/ 72 h 854"/>
                <a:gd name="T12" fmla="*/ 826 w 1034"/>
                <a:gd name="T13" fmla="*/ 52 h 854"/>
                <a:gd name="T14" fmla="*/ 639 w 1034"/>
                <a:gd name="T15" fmla="*/ 35 h 854"/>
                <a:gd name="T16" fmla="*/ 491 w 1034"/>
                <a:gd name="T17" fmla="*/ 480 h 854"/>
                <a:gd name="T18" fmla="*/ 873 w 1034"/>
                <a:gd name="T19" fmla="*/ 687 h 854"/>
                <a:gd name="T20" fmla="*/ 746 w 1034"/>
                <a:gd name="T21" fmla="*/ 803 h 854"/>
                <a:gd name="T22" fmla="*/ 601 w 1034"/>
                <a:gd name="T23" fmla="*/ 739 h 854"/>
                <a:gd name="T24" fmla="*/ 534 w 1034"/>
                <a:gd name="T25" fmla="*/ 637 h 854"/>
                <a:gd name="T26" fmla="*/ 512 w 1034"/>
                <a:gd name="T27" fmla="*/ 641 h 854"/>
                <a:gd name="T28" fmla="*/ 462 w 1034"/>
                <a:gd name="T29" fmla="*/ 689 h 854"/>
                <a:gd name="T30" fmla="*/ 458 w 1034"/>
                <a:gd name="T31" fmla="*/ 714 h 854"/>
                <a:gd name="T32" fmla="*/ 503 w 1034"/>
                <a:gd name="T33" fmla="*/ 819 h 854"/>
                <a:gd name="T34" fmla="*/ 729 w 1034"/>
                <a:gd name="T35" fmla="*/ 848 h 854"/>
                <a:gd name="T36" fmla="*/ 921 w 1034"/>
                <a:gd name="T37" fmla="*/ 775 h 854"/>
                <a:gd name="T38" fmla="*/ 1031 w 1034"/>
                <a:gd name="T39" fmla="*/ 567 h 854"/>
                <a:gd name="T40" fmla="*/ 970 w 1034"/>
                <a:gd name="T41" fmla="*/ 382 h 854"/>
                <a:gd name="T42" fmla="*/ 308 w 1034"/>
                <a:gd name="T43" fmla="*/ 773 h 854"/>
                <a:gd name="T44" fmla="*/ 301 w 1034"/>
                <a:gd name="T45" fmla="*/ 724 h 854"/>
                <a:gd name="T46" fmla="*/ 295 w 1034"/>
                <a:gd name="T47" fmla="*/ 348 h 854"/>
                <a:gd name="T48" fmla="*/ 427 w 1034"/>
                <a:gd name="T49" fmla="*/ 346 h 854"/>
                <a:gd name="T50" fmla="*/ 491 w 1034"/>
                <a:gd name="T51" fmla="*/ 317 h 854"/>
                <a:gd name="T52" fmla="*/ 491 w 1034"/>
                <a:gd name="T53" fmla="*/ 272 h 854"/>
                <a:gd name="T54" fmla="*/ 297 w 1034"/>
                <a:gd name="T55" fmla="*/ 275 h 854"/>
                <a:gd name="T56" fmla="*/ 304 w 1034"/>
                <a:gd name="T57" fmla="*/ 122 h 854"/>
                <a:gd name="T58" fmla="*/ 352 w 1034"/>
                <a:gd name="T59" fmla="*/ 64 h 854"/>
                <a:gd name="T60" fmla="*/ 453 w 1034"/>
                <a:gd name="T61" fmla="*/ 92 h 854"/>
                <a:gd name="T62" fmla="*/ 506 w 1034"/>
                <a:gd name="T63" fmla="*/ 118 h 854"/>
                <a:gd name="T64" fmla="*/ 531 w 1034"/>
                <a:gd name="T65" fmla="*/ 115 h 854"/>
                <a:gd name="T66" fmla="*/ 563 w 1034"/>
                <a:gd name="T67" fmla="*/ 78 h 854"/>
                <a:gd name="T68" fmla="*/ 564 w 1034"/>
                <a:gd name="T69" fmla="*/ 62 h 854"/>
                <a:gd name="T70" fmla="*/ 497 w 1034"/>
                <a:gd name="T71" fmla="*/ 11 h 854"/>
                <a:gd name="T72" fmla="*/ 442 w 1034"/>
                <a:gd name="T73" fmla="*/ 0 h 854"/>
                <a:gd name="T74" fmla="*/ 417 w 1034"/>
                <a:gd name="T75" fmla="*/ 0 h 854"/>
                <a:gd name="T76" fmla="*/ 323 w 1034"/>
                <a:gd name="T77" fmla="*/ 16 h 854"/>
                <a:gd name="T78" fmla="*/ 88 w 1034"/>
                <a:gd name="T79" fmla="*/ 229 h 854"/>
                <a:gd name="T80" fmla="*/ 83 w 1034"/>
                <a:gd name="T81" fmla="*/ 286 h 854"/>
                <a:gd name="T82" fmla="*/ 4 w 1034"/>
                <a:gd name="T83" fmla="*/ 293 h 854"/>
                <a:gd name="T84" fmla="*/ 0 w 1034"/>
                <a:gd name="T85" fmla="*/ 358 h 854"/>
                <a:gd name="T86" fmla="*/ 80 w 1034"/>
                <a:gd name="T87" fmla="*/ 354 h 854"/>
                <a:gd name="T88" fmla="*/ 91 w 1034"/>
                <a:gd name="T89" fmla="*/ 708 h 854"/>
                <a:gd name="T90" fmla="*/ 93 w 1034"/>
                <a:gd name="T91" fmla="*/ 752 h 854"/>
                <a:gd name="T92" fmla="*/ 50 w 1034"/>
                <a:gd name="T93" fmla="*/ 768 h 854"/>
                <a:gd name="T94" fmla="*/ 85 w 1034"/>
                <a:gd name="T95" fmla="*/ 810 h 854"/>
                <a:gd name="T96" fmla="*/ 428 w 1034"/>
                <a:gd name="T97" fmla="*/ 843 h 854"/>
                <a:gd name="T98" fmla="*/ 427 w 1034"/>
                <a:gd name="T99" fmla="*/ 804 h 854"/>
                <a:gd name="T100" fmla="*/ 308 w 1034"/>
                <a:gd name="T101" fmla="*/ 773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4" h="854">
                  <a:moveTo>
                    <a:pt x="970" y="382"/>
                  </a:moveTo>
                  <a:cubicBezTo>
                    <a:pt x="916" y="323"/>
                    <a:pt x="824" y="274"/>
                    <a:pt x="635" y="262"/>
                  </a:cubicBezTo>
                  <a:cubicBezTo>
                    <a:pt x="645" y="232"/>
                    <a:pt x="654" y="204"/>
                    <a:pt x="663" y="175"/>
                  </a:cubicBezTo>
                  <a:cubicBezTo>
                    <a:pt x="776" y="179"/>
                    <a:pt x="876" y="187"/>
                    <a:pt x="961" y="198"/>
                  </a:cubicBezTo>
                  <a:cubicBezTo>
                    <a:pt x="968" y="167"/>
                    <a:pt x="972" y="137"/>
                    <a:pt x="979" y="109"/>
                  </a:cubicBezTo>
                  <a:cubicBezTo>
                    <a:pt x="970" y="96"/>
                    <a:pt x="961" y="84"/>
                    <a:pt x="951" y="72"/>
                  </a:cubicBezTo>
                  <a:cubicBezTo>
                    <a:pt x="911" y="67"/>
                    <a:pt x="870" y="57"/>
                    <a:pt x="826" y="52"/>
                  </a:cubicBezTo>
                  <a:cubicBezTo>
                    <a:pt x="767" y="44"/>
                    <a:pt x="706" y="38"/>
                    <a:pt x="639" y="35"/>
                  </a:cubicBezTo>
                  <a:cubicBezTo>
                    <a:pt x="597" y="160"/>
                    <a:pt x="545" y="318"/>
                    <a:pt x="491" y="480"/>
                  </a:cubicBezTo>
                  <a:cubicBezTo>
                    <a:pt x="771" y="504"/>
                    <a:pt x="879" y="580"/>
                    <a:pt x="873" y="687"/>
                  </a:cubicBezTo>
                  <a:cubicBezTo>
                    <a:pt x="868" y="744"/>
                    <a:pt x="815" y="797"/>
                    <a:pt x="746" y="803"/>
                  </a:cubicBezTo>
                  <a:cubicBezTo>
                    <a:pt x="663" y="808"/>
                    <a:pt x="626" y="775"/>
                    <a:pt x="601" y="739"/>
                  </a:cubicBezTo>
                  <a:cubicBezTo>
                    <a:pt x="579" y="706"/>
                    <a:pt x="557" y="673"/>
                    <a:pt x="534" y="637"/>
                  </a:cubicBezTo>
                  <a:cubicBezTo>
                    <a:pt x="528" y="627"/>
                    <a:pt x="520" y="633"/>
                    <a:pt x="512" y="641"/>
                  </a:cubicBezTo>
                  <a:cubicBezTo>
                    <a:pt x="495" y="657"/>
                    <a:pt x="479" y="673"/>
                    <a:pt x="462" y="689"/>
                  </a:cubicBezTo>
                  <a:cubicBezTo>
                    <a:pt x="451" y="698"/>
                    <a:pt x="454" y="706"/>
                    <a:pt x="458" y="714"/>
                  </a:cubicBezTo>
                  <a:cubicBezTo>
                    <a:pt x="473" y="751"/>
                    <a:pt x="488" y="785"/>
                    <a:pt x="503" y="819"/>
                  </a:cubicBezTo>
                  <a:cubicBezTo>
                    <a:pt x="527" y="834"/>
                    <a:pt x="642" y="854"/>
                    <a:pt x="729" y="848"/>
                  </a:cubicBezTo>
                  <a:cubicBezTo>
                    <a:pt x="787" y="843"/>
                    <a:pt x="860" y="820"/>
                    <a:pt x="921" y="775"/>
                  </a:cubicBezTo>
                  <a:cubicBezTo>
                    <a:pt x="981" y="728"/>
                    <a:pt x="1024" y="666"/>
                    <a:pt x="1031" y="567"/>
                  </a:cubicBezTo>
                  <a:cubicBezTo>
                    <a:pt x="1034" y="507"/>
                    <a:pt x="1023" y="441"/>
                    <a:pt x="970" y="382"/>
                  </a:cubicBezTo>
                  <a:close/>
                  <a:moveTo>
                    <a:pt x="308" y="773"/>
                  </a:moveTo>
                  <a:cubicBezTo>
                    <a:pt x="303" y="760"/>
                    <a:pt x="302" y="742"/>
                    <a:pt x="301" y="724"/>
                  </a:cubicBezTo>
                  <a:cubicBezTo>
                    <a:pt x="295" y="605"/>
                    <a:pt x="293" y="477"/>
                    <a:pt x="295" y="348"/>
                  </a:cubicBezTo>
                  <a:cubicBezTo>
                    <a:pt x="339" y="347"/>
                    <a:pt x="382" y="347"/>
                    <a:pt x="427" y="346"/>
                  </a:cubicBezTo>
                  <a:cubicBezTo>
                    <a:pt x="449" y="336"/>
                    <a:pt x="469" y="326"/>
                    <a:pt x="491" y="317"/>
                  </a:cubicBezTo>
                  <a:cubicBezTo>
                    <a:pt x="491" y="301"/>
                    <a:pt x="491" y="287"/>
                    <a:pt x="491" y="272"/>
                  </a:cubicBezTo>
                  <a:cubicBezTo>
                    <a:pt x="424" y="272"/>
                    <a:pt x="361" y="273"/>
                    <a:pt x="297" y="275"/>
                  </a:cubicBezTo>
                  <a:cubicBezTo>
                    <a:pt x="299" y="221"/>
                    <a:pt x="301" y="171"/>
                    <a:pt x="304" y="122"/>
                  </a:cubicBezTo>
                  <a:cubicBezTo>
                    <a:pt x="306" y="90"/>
                    <a:pt x="329" y="66"/>
                    <a:pt x="352" y="64"/>
                  </a:cubicBezTo>
                  <a:cubicBezTo>
                    <a:pt x="388" y="63"/>
                    <a:pt x="421" y="78"/>
                    <a:pt x="453" y="92"/>
                  </a:cubicBezTo>
                  <a:cubicBezTo>
                    <a:pt x="471" y="100"/>
                    <a:pt x="488" y="109"/>
                    <a:pt x="506" y="118"/>
                  </a:cubicBezTo>
                  <a:cubicBezTo>
                    <a:pt x="515" y="120"/>
                    <a:pt x="525" y="122"/>
                    <a:pt x="531" y="115"/>
                  </a:cubicBezTo>
                  <a:cubicBezTo>
                    <a:pt x="542" y="102"/>
                    <a:pt x="552" y="90"/>
                    <a:pt x="563" y="78"/>
                  </a:cubicBezTo>
                  <a:cubicBezTo>
                    <a:pt x="568" y="70"/>
                    <a:pt x="566" y="65"/>
                    <a:pt x="564" y="62"/>
                  </a:cubicBezTo>
                  <a:cubicBezTo>
                    <a:pt x="541" y="44"/>
                    <a:pt x="519" y="27"/>
                    <a:pt x="497" y="11"/>
                  </a:cubicBezTo>
                  <a:cubicBezTo>
                    <a:pt x="484" y="2"/>
                    <a:pt x="462" y="0"/>
                    <a:pt x="442" y="0"/>
                  </a:cubicBezTo>
                  <a:cubicBezTo>
                    <a:pt x="433" y="0"/>
                    <a:pt x="425" y="0"/>
                    <a:pt x="417" y="0"/>
                  </a:cubicBezTo>
                  <a:cubicBezTo>
                    <a:pt x="395" y="2"/>
                    <a:pt x="368" y="5"/>
                    <a:pt x="323" y="16"/>
                  </a:cubicBezTo>
                  <a:cubicBezTo>
                    <a:pt x="222" y="43"/>
                    <a:pt x="101" y="114"/>
                    <a:pt x="88" y="229"/>
                  </a:cubicBezTo>
                  <a:cubicBezTo>
                    <a:pt x="86" y="248"/>
                    <a:pt x="85" y="267"/>
                    <a:pt x="83" y="286"/>
                  </a:cubicBezTo>
                  <a:cubicBezTo>
                    <a:pt x="55" y="288"/>
                    <a:pt x="29" y="290"/>
                    <a:pt x="4" y="293"/>
                  </a:cubicBezTo>
                  <a:cubicBezTo>
                    <a:pt x="3" y="315"/>
                    <a:pt x="1" y="336"/>
                    <a:pt x="0" y="358"/>
                  </a:cubicBezTo>
                  <a:cubicBezTo>
                    <a:pt x="25" y="357"/>
                    <a:pt x="51" y="355"/>
                    <a:pt x="80" y="354"/>
                  </a:cubicBezTo>
                  <a:cubicBezTo>
                    <a:pt x="76" y="475"/>
                    <a:pt x="80" y="596"/>
                    <a:pt x="91" y="708"/>
                  </a:cubicBezTo>
                  <a:cubicBezTo>
                    <a:pt x="93" y="724"/>
                    <a:pt x="95" y="741"/>
                    <a:pt x="93" y="752"/>
                  </a:cubicBezTo>
                  <a:cubicBezTo>
                    <a:pt x="91" y="763"/>
                    <a:pt x="74" y="768"/>
                    <a:pt x="50" y="768"/>
                  </a:cubicBezTo>
                  <a:cubicBezTo>
                    <a:pt x="61" y="782"/>
                    <a:pt x="73" y="797"/>
                    <a:pt x="85" y="810"/>
                  </a:cubicBezTo>
                  <a:cubicBezTo>
                    <a:pt x="182" y="828"/>
                    <a:pt x="303" y="840"/>
                    <a:pt x="428" y="843"/>
                  </a:cubicBezTo>
                  <a:cubicBezTo>
                    <a:pt x="428" y="830"/>
                    <a:pt x="428" y="818"/>
                    <a:pt x="427" y="804"/>
                  </a:cubicBezTo>
                  <a:cubicBezTo>
                    <a:pt x="350" y="800"/>
                    <a:pt x="314" y="788"/>
                    <a:pt x="308" y="773"/>
                  </a:cubicBezTo>
                  <a:close/>
                </a:path>
              </a:pathLst>
            </a:custGeom>
            <a:solidFill>
              <a:srgbClr val="FFFFF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theme" Target="../theme/theme2.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a:t>Click to edit Master title style</a:t>
            </a:r>
            <a:endParaRPr lang="en-US" dirty="0"/>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a:t>Edit Master text styles</a:t>
            </a:r>
          </a:p>
          <a:p>
            <a:pPr marL="457200" lvl="1" indent="-457200">
              <a:buClr>
                <a:schemeClr val="accent5"/>
              </a:buClr>
              <a:buFont typeface="Arial" charset="0"/>
            </a:pPr>
            <a:r>
              <a:rPr lang="en-US"/>
              <a:t>Second level</a:t>
            </a:r>
          </a:p>
          <a:p>
            <a:pPr marL="457200" lvl="2" indent="-457200">
              <a:buClr>
                <a:schemeClr val="accent5"/>
              </a:buClr>
              <a:buFont typeface="Arial" charset="0"/>
            </a:pPr>
            <a:r>
              <a:rPr lang="en-US"/>
              <a:t>Third level</a:t>
            </a:r>
          </a:p>
          <a:p>
            <a:pPr marL="457200" lvl="3" indent="-457200">
              <a:buClr>
                <a:schemeClr val="accent5"/>
              </a:buClr>
              <a:buFont typeface="Arial" charset="0"/>
            </a:pPr>
            <a:r>
              <a:rPr lang="en-US"/>
              <a:t>Fourth level</a:t>
            </a:r>
          </a:p>
          <a:p>
            <a:pPr marL="457200" lvl="4" indent="-457200">
              <a:buClr>
                <a:schemeClr val="accent5"/>
              </a:buClr>
              <a:buFont typeface="Arial" charset="0"/>
            </a:pPr>
            <a:r>
              <a:rPr lang="en-US"/>
              <a:t>Fifth level</a:t>
            </a:r>
            <a:endParaRPr lang="en-US" dirty="0"/>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tx1"/>
                    </a:gs>
                    <a:gs pos="100000">
                      <a:schemeClr val="tx1"/>
                    </a:gs>
                  </a:gsLst>
                  <a:lin ang="5400000" scaled="1"/>
                </a:gradFill>
              </a:defRPr>
            </a:lvl1pPr>
          </a:lstStyle>
          <a:p>
            <a:r>
              <a:rPr lang="en-US" dirty="0"/>
              <a:t>©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tx1"/>
                    </a:gs>
                    <a:gs pos="100000">
                      <a:schemeClr val="tx1"/>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1081725600"/>
      </p:ext>
    </p:extLst>
  </p:cSld>
  <p:clrMap bg1="dk1" tx1="lt1" bg2="dk2" tx2="lt2" accent1="accent1" accent2="accent2" accent3="accent3" accent4="accent4" accent5="accent5" accent6="accent6" hlink="hlink" folHlink="folHlink"/>
  <p:sldLayoutIdLst>
    <p:sldLayoutId id="2147483844" r:id="rId1"/>
    <p:sldLayoutId id="2147483838" r:id="rId2"/>
    <p:sldLayoutId id="2147483858" r:id="rId3"/>
    <p:sldLayoutId id="2147483843" r:id="rId4"/>
    <p:sldLayoutId id="2147483839" r:id="rId5"/>
    <p:sldLayoutId id="2147483845" r:id="rId6"/>
    <p:sldLayoutId id="2147483842" r:id="rId7"/>
    <p:sldLayoutId id="2147483841" r:id="rId8"/>
    <p:sldLayoutId id="2147483846" r:id="rId9"/>
    <p:sldLayoutId id="2147483847" r:id="rId10"/>
    <p:sldLayoutId id="2147483840" r:id="rId11"/>
    <p:sldLayoutId id="2147483775" r:id="rId12"/>
    <p:sldLayoutId id="2147483813" r:id="rId13"/>
    <p:sldLayoutId id="2147483740" r:id="rId14"/>
    <p:sldLayoutId id="2147483814" r:id="rId15"/>
    <p:sldLayoutId id="2147483815" r:id="rId16"/>
    <p:sldLayoutId id="2147483739" r:id="rId17"/>
    <p:sldLayoutId id="2147483816" r:id="rId18"/>
    <p:sldLayoutId id="2147483817" r:id="rId19"/>
    <p:sldLayoutId id="2147483749" r:id="rId20"/>
    <p:sldLayoutId id="2147483818" r:id="rId21"/>
    <p:sldLayoutId id="2147483752" r:id="rId22"/>
    <p:sldLayoutId id="2147483754" r:id="rId23"/>
    <p:sldLayoutId id="2147483759" r:id="rId24"/>
    <p:sldLayoutId id="2147483760" r:id="rId25"/>
    <p:sldLayoutId id="2147483771" r:id="rId26"/>
    <p:sldLayoutId id="2147483837" r:id="rId27"/>
    <p:sldLayoutId id="2147483862" r:id="rId28"/>
    <p:sldLayoutId id="2147483863"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1"/>
              </a:gs>
              <a:gs pos="100000">
                <a:schemeClr val="tx1"/>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1"/>
              </a:gs>
              <a:gs pos="100000">
                <a:schemeClr val="tx1"/>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100000">
                <a:schemeClr val="tx1">
                  <a:lumMod val="65000"/>
                </a:schemeClr>
              </a:gs>
              <a:gs pos="0">
                <a:schemeClr val="tx1">
                  <a:lumMod val="65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304801"/>
            <a:ext cx="11582400" cy="867930"/>
          </a:xfrm>
          <a:prstGeom prst="rect">
            <a:avLst/>
          </a:prstGeom>
        </p:spPr>
        <p:txBody>
          <a:bodyPr vert="horz" lIns="155448" tIns="155448" rIns="155448" bIns="155448" rtlCol="0" anchor="t" anchorCtr="0">
            <a:spAutoFit/>
          </a:bodyPr>
          <a:lstStyle/>
          <a:p>
            <a:pPr lvl="0"/>
            <a:r>
              <a:rPr lang="en-US" dirty="0"/>
              <a:t>Click to edit Master title style</a:t>
            </a:r>
          </a:p>
        </p:txBody>
      </p:sp>
      <p:sp>
        <p:nvSpPr>
          <p:cNvPr id="3" name="Text Placeholder 2"/>
          <p:cNvSpPr>
            <a:spLocks noGrp="1"/>
          </p:cNvSpPr>
          <p:nvPr>
            <p:ph type="body" idx="1"/>
          </p:nvPr>
        </p:nvSpPr>
        <p:spPr>
          <a:xfrm>
            <a:off x="304800" y="1219200"/>
            <a:ext cx="11582400" cy="5333999"/>
          </a:xfrm>
          <a:prstGeom prst="rect">
            <a:avLst/>
          </a:prstGeom>
        </p:spPr>
        <p:txBody>
          <a:bodyPr vert="horz" lIns="155448" tIns="155448" rIns="155448" bIns="155448" rtlCol="0">
            <a:noAutofit/>
          </a:bodyPr>
          <a:lstStyle/>
          <a:p>
            <a:pPr marL="457200" lvl="0" indent="-457200">
              <a:buClr>
                <a:schemeClr val="accent5"/>
              </a:buClr>
              <a:buFont typeface="Arial" charset="0"/>
            </a:pPr>
            <a:r>
              <a:rPr lang="en-US" dirty="0"/>
              <a:t>Click to edit Master text styles</a:t>
            </a:r>
          </a:p>
          <a:p>
            <a:pPr marL="457200" lvl="1" indent="-457200">
              <a:buClr>
                <a:schemeClr val="accent5"/>
              </a:buClr>
              <a:buFont typeface="Arial" charset="0"/>
            </a:pPr>
            <a:r>
              <a:rPr lang="en-US" dirty="0"/>
              <a:t>Second level</a:t>
            </a:r>
          </a:p>
          <a:p>
            <a:pPr marL="457200" lvl="2" indent="-457200">
              <a:buClr>
                <a:schemeClr val="accent5"/>
              </a:buClr>
              <a:buFont typeface="Arial" charset="0"/>
            </a:pPr>
            <a:r>
              <a:rPr lang="en-US" dirty="0"/>
              <a:t>Third level</a:t>
            </a:r>
          </a:p>
          <a:p>
            <a:pPr marL="457200" lvl="3" indent="-457200">
              <a:buClr>
                <a:schemeClr val="accent5"/>
              </a:buClr>
              <a:buFont typeface="Arial" charset="0"/>
            </a:pPr>
            <a:r>
              <a:rPr lang="en-US" dirty="0"/>
              <a:t>Fourth level</a:t>
            </a:r>
          </a:p>
          <a:p>
            <a:pPr marL="457200" lvl="4" indent="-457200">
              <a:buClr>
                <a:schemeClr val="accent5"/>
              </a:buClr>
              <a:buFont typeface="Arial" charset="0"/>
            </a:pPr>
            <a:r>
              <a:rPr lang="en-US" dirty="0"/>
              <a:t>Fifth level</a:t>
            </a:r>
          </a:p>
        </p:txBody>
      </p:sp>
      <p:sp>
        <p:nvSpPr>
          <p:cNvPr id="6" name="Footer Placeholder 5"/>
          <p:cNvSpPr>
            <a:spLocks noGrp="1"/>
          </p:cNvSpPr>
          <p:nvPr>
            <p:ph type="ftr" sz="quarter" idx="3"/>
          </p:nvPr>
        </p:nvSpPr>
        <p:spPr>
          <a:xfrm>
            <a:off x="304800" y="6492875"/>
            <a:ext cx="4114800" cy="365125"/>
          </a:xfrm>
          <a:prstGeom prst="rect">
            <a:avLst/>
          </a:prstGeom>
        </p:spPr>
        <p:txBody>
          <a:bodyPr vert="horz" lIns="155448" tIns="155448" rIns="155448" bIns="155448" rtlCol="0" anchor="ctr"/>
          <a:lstStyle>
            <a:lvl1pPr algn="l">
              <a:defRPr sz="1000">
                <a:gradFill>
                  <a:gsLst>
                    <a:gs pos="0">
                      <a:schemeClr val="bg1">
                        <a:lumMod val="50000"/>
                      </a:schemeClr>
                    </a:gs>
                    <a:gs pos="100000">
                      <a:schemeClr val="bg1">
                        <a:lumMod val="50000"/>
                      </a:schemeClr>
                    </a:gs>
                  </a:gsLst>
                  <a:lin ang="5400000" scaled="1"/>
                </a:gradFill>
              </a:defRPr>
            </a:lvl1pPr>
          </a:lstStyle>
          <a:p>
            <a:r>
              <a:rPr lang="en-US" dirty="0"/>
              <a:t>© F5 Networks</a:t>
            </a:r>
          </a:p>
        </p:txBody>
      </p:sp>
      <p:sp>
        <p:nvSpPr>
          <p:cNvPr id="7" name="Slide Number Placeholder 6"/>
          <p:cNvSpPr>
            <a:spLocks noGrp="1"/>
          </p:cNvSpPr>
          <p:nvPr>
            <p:ph type="sldNum" sz="quarter" idx="4"/>
          </p:nvPr>
        </p:nvSpPr>
        <p:spPr>
          <a:xfrm>
            <a:off x="9144000" y="6492874"/>
            <a:ext cx="2743200" cy="365125"/>
          </a:xfrm>
          <a:prstGeom prst="rect">
            <a:avLst/>
          </a:prstGeom>
        </p:spPr>
        <p:txBody>
          <a:bodyPr vert="horz" lIns="155448" tIns="155448" rIns="155448" bIns="155448" rtlCol="0" anchor="ctr"/>
          <a:lstStyle>
            <a:lvl1pPr algn="r">
              <a:defRPr lang="en-US" sz="1000" smtClean="0">
                <a:gradFill>
                  <a:gsLst>
                    <a:gs pos="0">
                      <a:schemeClr val="bg1">
                        <a:lumMod val="50000"/>
                      </a:schemeClr>
                    </a:gs>
                    <a:gs pos="100000">
                      <a:schemeClr val="bg1">
                        <a:lumMod val="50000"/>
                      </a:schemeClr>
                    </a:gs>
                  </a:gsLst>
                  <a:lin ang="5400000" scaled="1"/>
                </a:gradFill>
              </a:defRPr>
            </a:lvl1pPr>
          </a:lstStyle>
          <a:p>
            <a:fld id="{49DF86D6-4B9D-4B83-AF23-D696D3CD110A}" type="slidenum">
              <a:rPr lang="en-US" smtClean="0"/>
              <a:pPr/>
              <a:t>‹#›</a:t>
            </a:fld>
            <a:endParaRPr lang="en-US" dirty="0"/>
          </a:p>
        </p:txBody>
      </p:sp>
    </p:spTree>
    <p:extLst>
      <p:ext uri="{BB962C8B-B14F-4D97-AF65-F5344CB8AC3E}">
        <p14:creationId xmlns:p14="http://schemas.microsoft.com/office/powerpoint/2010/main" val="346418618"/>
      </p:ext>
    </p:extLst>
  </p:cSld>
  <p:clrMap bg1="lt1" tx1="dk1" bg2="lt2" tx2="dk2" accent1="accent1" accent2="accent2" accent3="accent3" accent4="accent4" accent5="accent5" accent6="accent6" hlink="hlink" folHlink="folHlink"/>
  <p:sldLayoutIdLst>
    <p:sldLayoutId id="2147483820" r:id="rId1"/>
    <p:sldLayoutId id="2147483849" r:id="rId2"/>
    <p:sldLayoutId id="2147483848"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61" r:id="rId12"/>
    <p:sldLayoutId id="2147483821" r:id="rId13"/>
    <p:sldLayoutId id="2147483822" r:id="rId14"/>
    <p:sldLayoutId id="2147483823" r:id="rId15"/>
    <p:sldLayoutId id="2147483824" r:id="rId16"/>
    <p:sldLayoutId id="2147483825" r:id="rId17"/>
    <p:sldLayoutId id="2147483826" r:id="rId18"/>
    <p:sldLayoutId id="2147483827" r:id="rId19"/>
    <p:sldLayoutId id="2147483828" r:id="rId20"/>
    <p:sldLayoutId id="2147483829" r:id="rId21"/>
    <p:sldLayoutId id="2147483830" r:id="rId22"/>
    <p:sldLayoutId id="2147483831" r:id="rId23"/>
    <p:sldLayoutId id="2147483832" r:id="rId24"/>
    <p:sldLayoutId id="2147483833" r:id="rId25"/>
    <p:sldLayoutId id="2147483834" r:id="rId26"/>
    <p:sldLayoutId id="2147483836" r:id="rId2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lang="en-US" sz="4000" b="1" kern="1200" dirty="0">
          <a:gradFill>
            <a:gsLst>
              <a:gs pos="0">
                <a:schemeClr val="tx2"/>
              </a:gs>
              <a:gs pos="100000">
                <a:schemeClr val="tx2"/>
              </a:gs>
            </a:gsLst>
            <a:lin ang="5400000" scaled="1"/>
          </a:gradFill>
          <a:latin typeface="+mj-lt"/>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charset="0"/>
        <a:buChar char="•"/>
        <a:defRPr lang="en-US" sz="3200" b="1" kern="1200" smtClean="0">
          <a:gradFill>
            <a:gsLst>
              <a:gs pos="0">
                <a:schemeClr val="tx2"/>
              </a:gs>
              <a:gs pos="99000">
                <a:schemeClr val="tx2"/>
              </a:gs>
            </a:gsLst>
            <a:lin ang="5400000" scaled="1"/>
          </a:gradFill>
          <a:latin typeface="+mn-lt"/>
          <a:ea typeface="+mn-ea"/>
          <a:cs typeface="Arial" panose="020B0604020202020204" pitchFamily="34" charset="0"/>
        </a:defRPr>
      </a:lvl1pPr>
      <a:lvl2pPr marL="0" indent="0" algn="l" defTabSz="914400" rtl="0" eaLnBrk="1" latinLnBrk="0" hangingPunct="1">
        <a:lnSpc>
          <a:spcPct val="90000"/>
        </a:lnSpc>
        <a:spcBef>
          <a:spcPts val="500"/>
        </a:spcBef>
        <a:buFont typeface="Arial" charset="0"/>
        <a:buChar char="•"/>
        <a:defRPr lang="en-US" sz="24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2pPr>
      <a:lvl3pPr marL="0" indent="0" algn="l" defTabSz="914400" rtl="0" eaLnBrk="1" latinLnBrk="0" hangingPunct="1">
        <a:lnSpc>
          <a:spcPct val="90000"/>
        </a:lnSpc>
        <a:spcBef>
          <a:spcPts val="500"/>
        </a:spcBef>
        <a:buFont typeface="Arial" charset="0"/>
        <a:buChar char="•"/>
        <a:defRPr lang="en-US" sz="20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3pPr>
      <a:lvl4pPr marL="0" indent="0" algn="l" defTabSz="914400" rtl="0" eaLnBrk="1" latinLnBrk="0" hangingPunct="1">
        <a:lnSpc>
          <a:spcPct val="90000"/>
        </a:lnSpc>
        <a:spcBef>
          <a:spcPts val="500"/>
        </a:spcBef>
        <a:buFont typeface="Arial" charset="0"/>
        <a:buChar char="•"/>
        <a:defRPr lang="en-US" sz="1800" kern="1200" smtClean="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4pPr>
      <a:lvl5pPr marL="0" indent="0" algn="l" defTabSz="914400" rtl="0" eaLnBrk="1" latinLnBrk="0" hangingPunct="1">
        <a:lnSpc>
          <a:spcPct val="90000"/>
        </a:lnSpc>
        <a:spcBef>
          <a:spcPts val="500"/>
        </a:spcBef>
        <a:buFont typeface="Arial" charset="0"/>
        <a:buChar char="•"/>
        <a:defRPr lang="en-US" sz="1800" kern="1200" dirty="0">
          <a:gradFill>
            <a:gsLst>
              <a:gs pos="0">
                <a:schemeClr val="bg1">
                  <a:lumMod val="50000"/>
                </a:schemeClr>
              </a:gs>
              <a:gs pos="100000">
                <a:schemeClr val="bg1">
                  <a:lumMod val="50000"/>
                </a:schemeClr>
              </a:gs>
            </a:gsLst>
            <a:lin ang="5400000" scaled="1"/>
          </a:gra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792">
          <p15:clr>
            <a:srgbClr val="5ACBF0"/>
          </p15:clr>
        </p15:guide>
        <p15:guide id="2" pos="3888">
          <p15:clr>
            <a:srgbClr val="5ACBF0"/>
          </p15:clr>
        </p15:guide>
        <p15:guide id="3" pos="3288">
          <p15:clr>
            <a:srgbClr val="5ACBF0"/>
          </p15:clr>
        </p15:guide>
        <p15:guide id="4" pos="2688">
          <p15:clr>
            <a:srgbClr val="5ACBF0"/>
          </p15:clr>
        </p15:guide>
        <p15:guide id="5" pos="2592">
          <p15:clr>
            <a:srgbClr val="5ACBF0"/>
          </p15:clr>
        </p15:guide>
        <p15:guide id="6" pos="2088">
          <p15:clr>
            <a:srgbClr val="5ACBF0"/>
          </p15:clr>
        </p15:guide>
        <p15:guide id="7" pos="1992">
          <p15:clr>
            <a:srgbClr val="5ACBF0"/>
          </p15:clr>
        </p15:guide>
        <p15:guide id="8" pos="1392">
          <p15:clr>
            <a:srgbClr val="5ACBF0"/>
          </p15:clr>
        </p15:guide>
        <p15:guide id="9" pos="792">
          <p15:clr>
            <a:srgbClr val="5ACBF0"/>
          </p15:clr>
        </p15:guide>
        <p15:guide id="10" pos="4392">
          <p15:clr>
            <a:srgbClr val="5ACBF0"/>
          </p15:clr>
        </p15:guide>
        <p15:guide id="11" pos="4488">
          <p15:clr>
            <a:srgbClr val="5ACBF0"/>
          </p15:clr>
        </p15:guide>
        <p15:guide id="12" pos="4992">
          <p15:clr>
            <a:srgbClr val="5ACBF0"/>
          </p15:clr>
        </p15:guide>
        <p15:guide id="13" pos="5088">
          <p15:clr>
            <a:srgbClr val="5ACBF0"/>
          </p15:clr>
        </p15:guide>
        <p15:guide id="14" pos="5592">
          <p15:clr>
            <a:srgbClr val="5ACBF0"/>
          </p15:clr>
        </p15:guide>
        <p15:guide id="15" pos="5688">
          <p15:clr>
            <a:srgbClr val="5ACBF0"/>
          </p15:clr>
        </p15:guide>
        <p15:guide id="16" pos="6192">
          <p15:clr>
            <a:srgbClr val="5ACBF0"/>
          </p15:clr>
        </p15:guide>
        <p15:guide id="17" pos="6288">
          <p15:clr>
            <a:srgbClr val="5ACBF0"/>
          </p15:clr>
        </p15:guide>
        <p15:guide id="18" pos="6792">
          <p15:clr>
            <a:srgbClr val="5ACBF0"/>
          </p15:clr>
        </p15:guide>
        <p15:guide id="19" pos="6888">
          <p15:clr>
            <a:srgbClr val="5ACBF0"/>
          </p15:clr>
        </p15:guide>
        <p15:guide id="20" pos="7392">
          <p15:clr>
            <a:srgbClr val="C35EA4"/>
          </p15:clr>
        </p15:guide>
        <p15:guide id="21" pos="3192">
          <p15:clr>
            <a:srgbClr val="5ACBF0"/>
          </p15:clr>
        </p15:guide>
        <p15:guide id="22" pos="1488">
          <p15:clr>
            <a:srgbClr val="5ACBF0"/>
          </p15:clr>
        </p15:guide>
        <p15:guide id="23" pos="888">
          <p15:clr>
            <a:srgbClr val="5ACBF0"/>
          </p15:clr>
        </p15:guide>
        <p15:guide id="24" pos="288">
          <p15:clr>
            <a:srgbClr val="C35EA4"/>
          </p15:clr>
        </p15:guide>
        <p15:guide id="25" orient="horz" pos="2112">
          <p15:clr>
            <a:srgbClr val="5ACBF0"/>
          </p15:clr>
        </p15:guide>
        <p15:guide id="26" orient="horz" pos="2208">
          <p15:clr>
            <a:srgbClr val="5ACBF0"/>
          </p15:clr>
        </p15:guide>
        <p15:guide id="27" orient="horz" pos="1728">
          <p15:clr>
            <a:srgbClr val="5ACBF0"/>
          </p15:clr>
        </p15:guide>
        <p15:guide id="28" orient="horz" pos="1632">
          <p15:clr>
            <a:srgbClr val="5ACBF0"/>
          </p15:clr>
        </p15:guide>
        <p15:guide id="29" orient="horz" pos="2592">
          <p15:clr>
            <a:srgbClr val="5ACBF0"/>
          </p15:clr>
        </p15:guide>
        <p15:guide id="30" orient="horz" pos="2688">
          <p15:clr>
            <a:srgbClr val="5ACBF0"/>
          </p15:clr>
        </p15:guide>
        <p15:guide id="31" orient="horz" pos="1248">
          <p15:clr>
            <a:srgbClr val="5ACBF0"/>
          </p15:clr>
        </p15:guide>
        <p15:guide id="32" orient="horz" pos="1152">
          <p15:clr>
            <a:srgbClr val="5ACBF0"/>
          </p15:clr>
        </p15:guide>
        <p15:guide id="33" orient="horz" pos="768">
          <p15:clr>
            <a:srgbClr val="5ACBF0"/>
          </p15:clr>
        </p15:guide>
        <p15:guide id="34" orient="horz" pos="672">
          <p15:clr>
            <a:srgbClr val="5ACBF0"/>
          </p15:clr>
        </p15:guide>
        <p15:guide id="35" orient="horz" pos="192">
          <p15:clr>
            <a:srgbClr val="5ACBF0"/>
          </p15:clr>
        </p15:guide>
        <p15:guide id="36" orient="horz" pos="3072">
          <p15:clr>
            <a:srgbClr val="5ACBF0"/>
          </p15:clr>
        </p15:guide>
        <p15:guide id="37" orient="horz" pos="3168">
          <p15:clr>
            <a:srgbClr val="5ACBF0"/>
          </p15:clr>
        </p15:guide>
        <p15:guide id="38" orient="horz" pos="3552">
          <p15:clr>
            <a:srgbClr val="5ACBF0"/>
          </p15:clr>
        </p15:guide>
        <p15:guide id="39" orient="horz" pos="3648">
          <p15:clr>
            <a:srgbClr val="5ACBF0"/>
          </p15:clr>
        </p15:guide>
        <p15:guide id="40" orient="horz" pos="4032">
          <p15:clr>
            <a:srgbClr val="C35EA4"/>
          </p15:clr>
        </p15:guide>
        <p15:guide id="41" orient="horz" pos="4128">
          <p15:clr>
            <a:srgbClr val="5ACBF0"/>
          </p15:clr>
        </p15:guide>
        <p15:guide id="42" pos="7488">
          <p15:clr>
            <a:srgbClr val="5ACBF0"/>
          </p15:clr>
        </p15:guide>
        <p15:guide id="43" pos="192">
          <p15:clr>
            <a:srgbClr val="5ACBF0"/>
          </p15:clr>
        </p15:guide>
        <p15:guide id="44" orient="horz" pos="288">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hyperlink" Target="https://github.com/F5Networks/f5-aws-cloudformation/tree/master/supported/cluster/2nic/same-az-ha#prerequisites-and-configuration-notes" TargetMode="External"/><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20.png"/><Relationship Id="rId5" Type="http://schemas.openxmlformats.org/officeDocument/2006/relationships/image" Target="../media/image19.tiff"/><Relationship Id="rId4" Type="http://schemas.openxmlformats.org/officeDocument/2006/relationships/hyperlink" Target="https://github.com/F5Networks/f5-aws-cloudformation/tree/master/supported/cluster/2nic/same-az-ha"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F5Networks/f5-aws-cloudformation/tree/master/supported/cluster/3nic/same-az-ha" TargetMode="External"/><Relationship Id="rId2" Type="http://schemas.openxmlformats.org/officeDocument/2006/relationships/hyperlink" Target="https://github.com/F5Networks/f5-aws-cloudformation/tree/master/supported/cluster/3nic/same-az-ha#prerequisites" TargetMode="External"/><Relationship Id="rId1" Type="http://schemas.openxmlformats.org/officeDocument/2006/relationships/slideLayout" Target="../slideLayouts/slideLayout28.xml"/><Relationship Id="rId5" Type="http://schemas.openxmlformats.org/officeDocument/2006/relationships/image" Target="../media/image20.png"/><Relationship Id="rId4" Type="http://schemas.openxmlformats.org/officeDocument/2006/relationships/image" Target="../media/image19.tiff"/></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F5Networks/f5-aws-cloudformation/tree/master/supported/cluster/2nic/across-az-ha#prerequisites" TargetMode="External"/><Relationship Id="rId2" Type="http://schemas.openxmlformats.org/officeDocument/2006/relationships/notesSlide" Target="../notesSlides/notesSlide17.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hyperlink" Target="https://github.com/F5Networks/f5-aws-cloudformation/tree/master/supported/cluster/2nic/across-az-h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24.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29.tiff"/><Relationship Id="rId5" Type="http://schemas.openxmlformats.org/officeDocument/2006/relationships/image" Target="../media/image28.png"/><Relationship Id="rId4" Type="http://schemas.openxmlformats.org/officeDocument/2006/relationships/hyperlink" Target="https://github.com/F5Networks/f5-cloud-iapps/tree/master/f5-cloud-logger"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hyperlink" Target="mailto:awsteam@f5.com"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304800" y="1527865"/>
            <a:ext cx="11430000" cy="2308324"/>
          </a:xfrm>
        </p:spPr>
        <p:txBody>
          <a:bodyPr/>
          <a:lstStyle/>
          <a:p>
            <a:r>
              <a:rPr lang="en-US" sz="4800" dirty="0"/>
              <a:t>Application Delivery and Security in AWS - Best practices for deploying F5 in the AWS cloud</a:t>
            </a:r>
          </a:p>
        </p:txBody>
      </p:sp>
      <p:sp>
        <p:nvSpPr>
          <p:cNvPr id="7" name="Subtitle 6"/>
          <p:cNvSpPr>
            <a:spLocks noGrp="1"/>
          </p:cNvSpPr>
          <p:nvPr>
            <p:ph type="subTitle" idx="1"/>
          </p:nvPr>
        </p:nvSpPr>
        <p:spPr>
          <a:xfrm>
            <a:off x="304800" y="4894444"/>
            <a:ext cx="11430000" cy="701731"/>
          </a:xfrm>
        </p:spPr>
        <p:txBody>
          <a:bodyPr/>
          <a:lstStyle/>
          <a:p>
            <a:r>
              <a:rPr lang="en-US" dirty="0"/>
              <a:t>Ted Byerly – Channel SE</a:t>
            </a:r>
          </a:p>
        </p:txBody>
      </p:sp>
    </p:spTree>
    <p:extLst>
      <p:ext uri="{BB962C8B-B14F-4D97-AF65-F5344CB8AC3E}">
        <p14:creationId xmlns:p14="http://schemas.microsoft.com/office/powerpoint/2010/main" val="232352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DACC9-15F5-2140-98EE-6BDA616CE788}"/>
              </a:ext>
            </a:extLst>
          </p:cNvPr>
          <p:cNvSpPr>
            <a:spLocks noGrp="1"/>
          </p:cNvSpPr>
          <p:nvPr>
            <p:ph type="title"/>
          </p:nvPr>
        </p:nvSpPr>
        <p:spPr>
          <a:xfrm>
            <a:off x="304800" y="304801"/>
            <a:ext cx="11582400" cy="687091"/>
          </a:xfrm>
        </p:spPr>
        <p:txBody>
          <a:bodyPr/>
          <a:lstStyle/>
          <a:p>
            <a:r>
              <a:rPr lang="en-US" dirty="0"/>
              <a:t>But not Everything is Applicable!</a:t>
            </a:r>
          </a:p>
        </p:txBody>
      </p:sp>
      <p:sp>
        <p:nvSpPr>
          <p:cNvPr id="3" name="Footer Placeholder 2">
            <a:extLst>
              <a:ext uri="{FF2B5EF4-FFF2-40B4-BE49-F238E27FC236}">
                <a16:creationId xmlns:a16="http://schemas.microsoft.com/office/drawing/2014/main" id="{F392B340-7498-074A-B7B5-CC9A0A1D6FDD}"/>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A6334B78-3591-2E41-84B2-8F592CFD538C}"/>
              </a:ext>
            </a:extLst>
          </p:cNvPr>
          <p:cNvSpPr>
            <a:spLocks noGrp="1"/>
          </p:cNvSpPr>
          <p:nvPr>
            <p:ph type="sldNum" sz="quarter" idx="4"/>
          </p:nvPr>
        </p:nvSpPr>
        <p:spPr/>
        <p:txBody>
          <a:bodyPr/>
          <a:lstStyle/>
          <a:p>
            <a:fld id="{49DF86D6-4B9D-4B83-AF23-D696D3CD110A}" type="slidenum">
              <a:rPr lang="en-US" smtClean="0"/>
              <a:pPr/>
              <a:t>10</a:t>
            </a:fld>
            <a:endParaRPr lang="en-US" dirty="0"/>
          </a:p>
        </p:txBody>
      </p:sp>
      <p:sp>
        <p:nvSpPr>
          <p:cNvPr id="5" name="Text Placeholder 4">
            <a:extLst>
              <a:ext uri="{FF2B5EF4-FFF2-40B4-BE49-F238E27FC236}">
                <a16:creationId xmlns:a16="http://schemas.microsoft.com/office/drawing/2014/main" id="{0B02349A-A6BC-0547-A42B-0039866F6414}"/>
              </a:ext>
            </a:extLst>
          </p:cNvPr>
          <p:cNvSpPr>
            <a:spLocks noGrp="1"/>
          </p:cNvSpPr>
          <p:nvPr>
            <p:ph type="body" sz="quarter" idx="10"/>
          </p:nvPr>
        </p:nvSpPr>
        <p:spPr>
          <a:xfrm>
            <a:off x="304800" y="991892"/>
            <a:ext cx="5715000" cy="5408908"/>
          </a:xfrm>
        </p:spPr>
        <p:txBody>
          <a:bodyPr/>
          <a:lstStyle/>
          <a:p>
            <a:pPr fontAlgn="base"/>
            <a:r>
              <a:rPr lang="en-US" sz="2800" b="0" dirty="0"/>
              <a:t>Multicast Peer Group</a:t>
            </a:r>
          </a:p>
          <a:p>
            <a:pPr fontAlgn="base"/>
            <a:r>
              <a:rPr lang="en-US" sz="2800" b="0" dirty="0"/>
              <a:t>Gratuitous ARP</a:t>
            </a:r>
          </a:p>
          <a:p>
            <a:pPr fontAlgn="base"/>
            <a:r>
              <a:rPr lang="en-US" sz="2800" b="0" dirty="0"/>
              <a:t>MAC Masquerade</a:t>
            </a:r>
          </a:p>
          <a:p>
            <a:pPr fontAlgn="base"/>
            <a:r>
              <a:rPr lang="en-US" sz="2800" b="0" dirty="0"/>
              <a:t>AOM</a:t>
            </a:r>
          </a:p>
          <a:p>
            <a:pPr fontAlgn="base"/>
            <a:r>
              <a:rPr lang="en-US" sz="2800" b="0" dirty="0"/>
              <a:t>LACP</a:t>
            </a:r>
          </a:p>
          <a:p>
            <a:pPr fontAlgn="base"/>
            <a:r>
              <a:rPr lang="en-US" sz="2800" b="0" dirty="0"/>
              <a:t>SDN License</a:t>
            </a:r>
          </a:p>
          <a:p>
            <a:pPr fontAlgn="base"/>
            <a:r>
              <a:rPr lang="en-US" sz="2800" b="0" dirty="0"/>
              <a:t>Serial Cable Failover</a:t>
            </a:r>
          </a:p>
          <a:p>
            <a:pPr fontAlgn="base"/>
            <a:r>
              <a:rPr lang="en-US" sz="2800" b="0" dirty="0"/>
              <a:t>VLAN Tagging</a:t>
            </a:r>
          </a:p>
          <a:p>
            <a:pPr fontAlgn="base"/>
            <a:r>
              <a:rPr lang="en-US" sz="2800" b="0" dirty="0"/>
              <a:t>Connection Mirroring - Failover takes too long. Interactive Console access</a:t>
            </a:r>
          </a:p>
          <a:p>
            <a:pPr marL="0" indent="0" fontAlgn="base">
              <a:buNone/>
            </a:pPr>
            <a:endParaRPr lang="en-US" b="0" dirty="0"/>
          </a:p>
        </p:txBody>
      </p:sp>
      <p:sp>
        <p:nvSpPr>
          <p:cNvPr id="6" name="Text Placeholder 5">
            <a:extLst>
              <a:ext uri="{FF2B5EF4-FFF2-40B4-BE49-F238E27FC236}">
                <a16:creationId xmlns:a16="http://schemas.microsoft.com/office/drawing/2014/main" id="{8E1F2042-3AB3-0649-B522-97E2298BAEC5}"/>
              </a:ext>
            </a:extLst>
          </p:cNvPr>
          <p:cNvSpPr>
            <a:spLocks noGrp="1"/>
          </p:cNvSpPr>
          <p:nvPr>
            <p:ph type="body" sz="quarter" idx="11"/>
          </p:nvPr>
        </p:nvSpPr>
        <p:spPr>
          <a:xfrm>
            <a:off x="6019800" y="991892"/>
            <a:ext cx="5867400" cy="5408908"/>
          </a:xfrm>
        </p:spPr>
        <p:txBody>
          <a:bodyPr/>
          <a:lstStyle/>
          <a:p>
            <a:r>
              <a:rPr lang="en-US" dirty="0"/>
              <a:t>Extra Engineering</a:t>
            </a:r>
          </a:p>
          <a:p>
            <a:pPr fontAlgn="base"/>
            <a:r>
              <a:rPr lang="en-US" b="0" dirty="0"/>
              <a:t>Clone Pools (Has to be done over a tunnel)</a:t>
            </a:r>
          </a:p>
          <a:p>
            <a:pPr fontAlgn="base"/>
            <a:r>
              <a:rPr lang="en-US" b="0" dirty="0"/>
              <a:t>HA Scoring (common use cases)</a:t>
            </a:r>
          </a:p>
          <a:p>
            <a:pPr fontAlgn="base"/>
            <a:r>
              <a:rPr lang="en-US" b="0" dirty="0"/>
              <a:t>RHI (unless BIG-IP is a Transit device or VPN Device)</a:t>
            </a:r>
          </a:p>
          <a:p>
            <a:endParaRPr lang="en-US" dirty="0"/>
          </a:p>
        </p:txBody>
      </p:sp>
    </p:spTree>
    <p:extLst>
      <p:ext uri="{BB962C8B-B14F-4D97-AF65-F5344CB8AC3E}">
        <p14:creationId xmlns:p14="http://schemas.microsoft.com/office/powerpoint/2010/main" val="108119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0" dur="500"/>
                                        <p:tgtEl>
                                          <p:spTgt spid="5">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3" dur="500"/>
                                        <p:tgtEl>
                                          <p:spTgt spid="5">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randombar(horizontal)">
                                      <p:cBhvr>
                                        <p:cTn id="16" dur="500"/>
                                        <p:tgtEl>
                                          <p:spTgt spid="5">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randombar(horizontal)">
                                      <p:cBhvr>
                                        <p:cTn id="19" dur="500"/>
                                        <p:tgtEl>
                                          <p:spTgt spid="5">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randombar(horizontal)">
                                      <p:cBhvr>
                                        <p:cTn id="22" dur="500"/>
                                        <p:tgtEl>
                                          <p:spTgt spid="5">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randombar(horizontal)">
                                      <p:cBhvr>
                                        <p:cTn id="25" dur="500"/>
                                        <p:tgtEl>
                                          <p:spTgt spid="5">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randombar(horizontal)">
                                      <p:cBhvr>
                                        <p:cTn id="28" dur="500"/>
                                        <p:tgtEl>
                                          <p:spTgt spid="5">
                                            <p:txEl>
                                              <p:pRg st="7" end="7"/>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randombar(horizontal)">
                                      <p:cBhvr>
                                        <p:cTn id="31" dur="5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barn(inVertical)">
                                      <p:cBhvr>
                                        <p:cTn id="36" dur="500"/>
                                        <p:tgtEl>
                                          <p:spTgt spid="6">
                                            <p:txEl>
                                              <p:pRg st="0" end="0"/>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barn(inVertical)">
                                      <p:cBhvr>
                                        <p:cTn id="39" dur="500"/>
                                        <p:tgtEl>
                                          <p:spTgt spid="6">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barn(inVertical)">
                                      <p:cBhvr>
                                        <p:cTn id="42" dur="500"/>
                                        <p:tgtEl>
                                          <p:spTgt spid="6">
                                            <p:txEl>
                                              <p:pRg st="2" end="2"/>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barn(inVertical)">
                                      <p:cBhvr>
                                        <p:cTn id="45"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5681-3D97-874C-9C92-E6ACC1BEAD10}"/>
              </a:ext>
            </a:extLst>
          </p:cNvPr>
          <p:cNvSpPr>
            <a:spLocks noGrp="1"/>
          </p:cNvSpPr>
          <p:nvPr>
            <p:ph type="title"/>
          </p:nvPr>
        </p:nvSpPr>
        <p:spPr/>
        <p:txBody>
          <a:bodyPr/>
          <a:lstStyle/>
          <a:p>
            <a:r>
              <a:rPr lang="en-US" dirty="0"/>
              <a:t>Deployment Tools</a:t>
            </a:r>
          </a:p>
        </p:txBody>
      </p:sp>
      <p:sp>
        <p:nvSpPr>
          <p:cNvPr id="3" name="Footer Placeholder 2">
            <a:extLst>
              <a:ext uri="{FF2B5EF4-FFF2-40B4-BE49-F238E27FC236}">
                <a16:creationId xmlns:a16="http://schemas.microsoft.com/office/drawing/2014/main" id="{8CD97556-F482-B443-931D-DC2EFF1FE450}"/>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2EC30F44-66E8-B549-9559-EA22C65A1021}"/>
              </a:ext>
            </a:extLst>
          </p:cNvPr>
          <p:cNvSpPr>
            <a:spLocks noGrp="1"/>
          </p:cNvSpPr>
          <p:nvPr>
            <p:ph type="sldNum" sz="quarter" idx="4"/>
          </p:nvPr>
        </p:nvSpPr>
        <p:spPr/>
        <p:txBody>
          <a:bodyPr/>
          <a:lstStyle/>
          <a:p>
            <a:fld id="{49DF86D6-4B9D-4B83-AF23-D696D3CD110A}" type="slidenum">
              <a:rPr lang="en-US" smtClean="0"/>
              <a:pPr/>
              <a:t>11</a:t>
            </a:fld>
            <a:endParaRPr lang="en-US" dirty="0"/>
          </a:p>
        </p:txBody>
      </p:sp>
      <p:sp>
        <p:nvSpPr>
          <p:cNvPr id="5" name="Text Placeholder 4">
            <a:extLst>
              <a:ext uri="{FF2B5EF4-FFF2-40B4-BE49-F238E27FC236}">
                <a16:creationId xmlns:a16="http://schemas.microsoft.com/office/drawing/2014/main" id="{3F5A73BC-7FF7-0D40-A1FB-F826425BE65E}"/>
              </a:ext>
            </a:extLst>
          </p:cNvPr>
          <p:cNvSpPr>
            <a:spLocks noGrp="1"/>
          </p:cNvSpPr>
          <p:nvPr>
            <p:ph type="body" sz="quarter" idx="10"/>
          </p:nvPr>
        </p:nvSpPr>
        <p:spPr/>
        <p:txBody>
          <a:bodyPr/>
          <a:lstStyle/>
          <a:p>
            <a:r>
              <a:rPr lang="en-US" dirty="0"/>
              <a:t>CloudFormation Templates</a:t>
            </a:r>
          </a:p>
          <a:p>
            <a:r>
              <a:rPr lang="en-US" dirty="0"/>
              <a:t>Manual (Why? Just use a CFT)</a:t>
            </a:r>
          </a:p>
          <a:p>
            <a:r>
              <a:rPr lang="en-US" dirty="0"/>
              <a:t>Other Automation tools that can integrate with AWS </a:t>
            </a:r>
          </a:p>
          <a:p>
            <a:pPr lvl="1"/>
            <a:r>
              <a:rPr lang="en-US" dirty="0"/>
              <a:t>Ansible, Chef, Terraform </a:t>
            </a:r>
            <a:r>
              <a:rPr lang="en-US" dirty="0" err="1"/>
              <a:t>etc</a:t>
            </a:r>
            <a:endParaRPr lang="en-US" dirty="0"/>
          </a:p>
        </p:txBody>
      </p:sp>
      <p:sp>
        <p:nvSpPr>
          <p:cNvPr id="6" name="Text Placeholder 5">
            <a:extLst>
              <a:ext uri="{FF2B5EF4-FFF2-40B4-BE49-F238E27FC236}">
                <a16:creationId xmlns:a16="http://schemas.microsoft.com/office/drawing/2014/main" id="{05F5965F-B5E7-EA45-BDA6-F94DAF81E27F}"/>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260344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70E8-856A-2845-83F1-DD6AA59882D4}"/>
              </a:ext>
            </a:extLst>
          </p:cNvPr>
          <p:cNvSpPr>
            <a:spLocks noGrp="1"/>
          </p:cNvSpPr>
          <p:nvPr>
            <p:ph type="title"/>
          </p:nvPr>
        </p:nvSpPr>
        <p:spPr/>
        <p:txBody>
          <a:bodyPr/>
          <a:lstStyle/>
          <a:p>
            <a:r>
              <a:rPr lang="en-US" dirty="0"/>
              <a:t>Automation and Orchestration</a:t>
            </a:r>
          </a:p>
        </p:txBody>
      </p:sp>
      <p:sp>
        <p:nvSpPr>
          <p:cNvPr id="3" name="Footer Placeholder 2">
            <a:extLst>
              <a:ext uri="{FF2B5EF4-FFF2-40B4-BE49-F238E27FC236}">
                <a16:creationId xmlns:a16="http://schemas.microsoft.com/office/drawing/2014/main" id="{F9A9573E-1EB4-AB42-920A-C8CC492859C1}"/>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F3ACDC0B-6F57-CA40-AD84-03E281BA426E}"/>
              </a:ext>
            </a:extLst>
          </p:cNvPr>
          <p:cNvSpPr>
            <a:spLocks noGrp="1"/>
          </p:cNvSpPr>
          <p:nvPr>
            <p:ph type="sldNum" sz="quarter" idx="4"/>
          </p:nvPr>
        </p:nvSpPr>
        <p:spPr/>
        <p:txBody>
          <a:bodyPr/>
          <a:lstStyle/>
          <a:p>
            <a:fld id="{49DF86D6-4B9D-4B83-AF23-D696D3CD110A}" type="slidenum">
              <a:rPr lang="en-US" smtClean="0"/>
              <a:pPr/>
              <a:t>12</a:t>
            </a:fld>
            <a:endParaRPr lang="en-US" dirty="0"/>
          </a:p>
        </p:txBody>
      </p:sp>
      <p:sp>
        <p:nvSpPr>
          <p:cNvPr id="5" name="Text Placeholder 4">
            <a:extLst>
              <a:ext uri="{FF2B5EF4-FFF2-40B4-BE49-F238E27FC236}">
                <a16:creationId xmlns:a16="http://schemas.microsoft.com/office/drawing/2014/main" id="{81AAF454-D42E-B14E-87F6-8C42BEB92E14}"/>
              </a:ext>
            </a:extLst>
          </p:cNvPr>
          <p:cNvSpPr>
            <a:spLocks noGrp="1"/>
          </p:cNvSpPr>
          <p:nvPr>
            <p:ph type="body" sz="quarter" idx="10"/>
          </p:nvPr>
        </p:nvSpPr>
        <p:spPr/>
        <p:txBody>
          <a:bodyPr/>
          <a:lstStyle/>
          <a:p>
            <a:r>
              <a:rPr lang="en-US" dirty="0"/>
              <a:t>CFT</a:t>
            </a:r>
          </a:p>
          <a:p>
            <a:r>
              <a:rPr lang="en-US" dirty="0"/>
              <a:t>AS3 </a:t>
            </a:r>
          </a:p>
          <a:p>
            <a:pPr lvl="1"/>
            <a:r>
              <a:rPr lang="en-US" dirty="0"/>
              <a:t>Declarative Interface for App Services</a:t>
            </a:r>
          </a:p>
          <a:p>
            <a:r>
              <a:rPr lang="en-US" dirty="0"/>
              <a:t>Ansible/Terraform</a:t>
            </a:r>
          </a:p>
          <a:p>
            <a:pPr lvl="1"/>
            <a:r>
              <a:rPr lang="en-US" dirty="0"/>
              <a:t>Functional – F5 has examples you must create your own WF</a:t>
            </a:r>
          </a:p>
          <a:p>
            <a:r>
              <a:rPr lang="en-US" dirty="0"/>
              <a:t>BIG-IQ CM/Cloud Edition</a:t>
            </a:r>
          </a:p>
          <a:p>
            <a:r>
              <a:rPr lang="en-US" dirty="0"/>
              <a:t>BYOA&amp;O</a:t>
            </a:r>
          </a:p>
          <a:p>
            <a:pPr lvl="1"/>
            <a:r>
              <a:rPr lang="en-US" dirty="0"/>
              <a:t>Bring/Buy/Build Your Own Automation and Orchestration</a:t>
            </a:r>
          </a:p>
          <a:p>
            <a:endParaRPr lang="en-US" dirty="0"/>
          </a:p>
        </p:txBody>
      </p:sp>
      <p:sp>
        <p:nvSpPr>
          <p:cNvPr id="6" name="Text Placeholder 5">
            <a:extLst>
              <a:ext uri="{FF2B5EF4-FFF2-40B4-BE49-F238E27FC236}">
                <a16:creationId xmlns:a16="http://schemas.microsoft.com/office/drawing/2014/main" id="{F8F354E9-AA9C-F848-9347-CB0E8C57B84C}"/>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410189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checkerboard(across)">
                                      <p:cBhvr>
                                        <p:cTn id="11" dur="500"/>
                                        <p:tgtEl>
                                          <p:spTgt spid="5">
                                            <p:txEl>
                                              <p:pRg st="1" end="1"/>
                                            </p:txEl>
                                          </p:spTgt>
                                        </p:tgtEl>
                                      </p:cBhvr>
                                    </p:animEffect>
                                  </p:childTnLst>
                                </p:cTn>
                              </p:par>
                              <p:par>
                                <p:cTn id="12" presetID="5" presetClass="entr" presetSubtype="10" fill="hold"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checkerboard(across)">
                                      <p:cBhvr>
                                        <p:cTn id="14" dur="500"/>
                                        <p:tgtEl>
                                          <p:spTgt spid="5">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Effect transition="in" filter="strips(downLeft)">
                                      <p:cBhvr>
                                        <p:cTn id="33" dur="500"/>
                                        <p:tgtEl>
                                          <p:spTgt spid="5">
                                            <p:txEl>
                                              <p:pRg st="6" end="6"/>
                                            </p:txEl>
                                          </p:spTgt>
                                        </p:tgtEl>
                                      </p:cBhvr>
                                    </p:animEffect>
                                  </p:childTnLst>
                                </p:cTn>
                              </p:par>
                              <p:par>
                                <p:cTn id="34" presetID="18" presetClass="entr" presetSubtype="12" fill="hold" nodeType="with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strips(downLeft)">
                                      <p:cBhvr>
                                        <p:cTn id="36"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8920-7AB0-1440-865B-8C53610D3097}"/>
              </a:ext>
            </a:extLst>
          </p:cNvPr>
          <p:cNvSpPr>
            <a:spLocks noGrp="1"/>
          </p:cNvSpPr>
          <p:nvPr>
            <p:ph type="title"/>
          </p:nvPr>
        </p:nvSpPr>
        <p:spPr>
          <a:xfrm>
            <a:off x="304800" y="304801"/>
            <a:ext cx="11582400" cy="691242"/>
          </a:xfrm>
        </p:spPr>
        <p:txBody>
          <a:bodyPr/>
          <a:lstStyle/>
          <a:p>
            <a:r>
              <a:rPr lang="en-US" dirty="0"/>
              <a:t>Migrating</a:t>
            </a:r>
          </a:p>
        </p:txBody>
      </p:sp>
      <p:sp>
        <p:nvSpPr>
          <p:cNvPr id="3" name="Footer Placeholder 2">
            <a:extLst>
              <a:ext uri="{FF2B5EF4-FFF2-40B4-BE49-F238E27FC236}">
                <a16:creationId xmlns:a16="http://schemas.microsoft.com/office/drawing/2014/main" id="{2F310A65-99B6-314D-9B30-2A1E43DFCCAE}"/>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ADDB80D5-DA0F-4142-A163-9A0468C3629C}"/>
              </a:ext>
            </a:extLst>
          </p:cNvPr>
          <p:cNvSpPr>
            <a:spLocks noGrp="1"/>
          </p:cNvSpPr>
          <p:nvPr>
            <p:ph type="sldNum" sz="quarter" idx="4"/>
          </p:nvPr>
        </p:nvSpPr>
        <p:spPr/>
        <p:txBody>
          <a:bodyPr/>
          <a:lstStyle/>
          <a:p>
            <a:fld id="{49DF86D6-4B9D-4B83-AF23-D696D3CD110A}" type="slidenum">
              <a:rPr lang="en-US" smtClean="0"/>
              <a:pPr/>
              <a:t>13</a:t>
            </a:fld>
            <a:endParaRPr lang="en-US" dirty="0"/>
          </a:p>
        </p:txBody>
      </p:sp>
      <p:sp>
        <p:nvSpPr>
          <p:cNvPr id="5" name="Text Placeholder 4">
            <a:extLst>
              <a:ext uri="{FF2B5EF4-FFF2-40B4-BE49-F238E27FC236}">
                <a16:creationId xmlns:a16="http://schemas.microsoft.com/office/drawing/2014/main" id="{1D17AA5E-5786-C34E-A50F-6429439135F4}"/>
              </a:ext>
            </a:extLst>
          </p:cNvPr>
          <p:cNvSpPr>
            <a:spLocks noGrp="1"/>
          </p:cNvSpPr>
          <p:nvPr>
            <p:ph type="body" sz="quarter" idx="10"/>
          </p:nvPr>
        </p:nvSpPr>
        <p:spPr>
          <a:xfrm>
            <a:off x="304800" y="996043"/>
            <a:ext cx="5715000" cy="5404757"/>
          </a:xfrm>
        </p:spPr>
        <p:txBody>
          <a:bodyPr/>
          <a:lstStyle/>
          <a:p>
            <a:r>
              <a:rPr lang="en-US" dirty="0"/>
              <a:t>Single App?</a:t>
            </a:r>
          </a:p>
          <a:p>
            <a:r>
              <a:rPr lang="en-US" dirty="0"/>
              <a:t>Entire Configuration?</a:t>
            </a:r>
          </a:p>
          <a:p>
            <a:r>
              <a:rPr lang="en-US" dirty="0"/>
              <a:t>Modernization or simple lift and shift?</a:t>
            </a:r>
          </a:p>
          <a:p>
            <a:r>
              <a:rPr lang="en-US" dirty="0"/>
              <a:t>Full Requirements and mapping?</a:t>
            </a:r>
          </a:p>
          <a:p>
            <a:r>
              <a:rPr lang="en-US" dirty="0"/>
              <a:t>HA Topology?</a:t>
            </a:r>
          </a:p>
          <a:p>
            <a:r>
              <a:rPr lang="en-US" dirty="0"/>
              <a:t>App Type – Features?</a:t>
            </a:r>
          </a:p>
          <a:p>
            <a:r>
              <a:rPr lang="en-US" dirty="0"/>
              <a:t>App Audience?</a:t>
            </a:r>
          </a:p>
          <a:p>
            <a:r>
              <a:rPr lang="en-US" dirty="0"/>
              <a:t>Security Requirements?</a:t>
            </a:r>
          </a:p>
          <a:p>
            <a:endParaRPr lang="en-US" dirty="0"/>
          </a:p>
          <a:p>
            <a:endParaRPr lang="en-US" dirty="0"/>
          </a:p>
          <a:p>
            <a:endParaRPr lang="en-US" dirty="0"/>
          </a:p>
        </p:txBody>
      </p:sp>
      <p:sp>
        <p:nvSpPr>
          <p:cNvPr id="6" name="Text Placeholder 5">
            <a:extLst>
              <a:ext uri="{FF2B5EF4-FFF2-40B4-BE49-F238E27FC236}">
                <a16:creationId xmlns:a16="http://schemas.microsoft.com/office/drawing/2014/main" id="{CD4813AD-BDD8-6742-B9E0-EBAADCD27678}"/>
              </a:ext>
            </a:extLst>
          </p:cNvPr>
          <p:cNvSpPr>
            <a:spLocks noGrp="1"/>
          </p:cNvSpPr>
          <p:nvPr>
            <p:ph type="body" sz="quarter" idx="11"/>
          </p:nvPr>
        </p:nvSpPr>
        <p:spPr/>
        <p:txBody>
          <a:bodyPr/>
          <a:lstStyle/>
          <a:p>
            <a:r>
              <a:rPr lang="en-US" dirty="0"/>
              <a:t>Actions</a:t>
            </a:r>
          </a:p>
          <a:p>
            <a:pPr lvl="1"/>
            <a:r>
              <a:rPr lang="en-US" dirty="0"/>
              <a:t>Holistic View</a:t>
            </a:r>
          </a:p>
          <a:p>
            <a:pPr lvl="1"/>
            <a:r>
              <a:rPr lang="en-US" dirty="0"/>
              <a:t>Understand that there will be changes in </a:t>
            </a:r>
          </a:p>
          <a:p>
            <a:pPr lvl="2"/>
            <a:r>
              <a:rPr lang="en-US" dirty="0"/>
              <a:t>SSL Performance</a:t>
            </a:r>
          </a:p>
          <a:p>
            <a:pPr lvl="2"/>
            <a:r>
              <a:rPr lang="en-US" dirty="0"/>
              <a:t>Control of Forwarding Plane</a:t>
            </a:r>
          </a:p>
          <a:p>
            <a:pPr lvl="1"/>
            <a:r>
              <a:rPr lang="en-US" dirty="0"/>
              <a:t>Expectations / Developer Autonomy</a:t>
            </a:r>
          </a:p>
          <a:p>
            <a:pPr marL="0" lvl="1" indent="0">
              <a:buNone/>
            </a:pPr>
            <a:endParaRPr lang="en-US" dirty="0"/>
          </a:p>
        </p:txBody>
      </p:sp>
    </p:spTree>
    <p:extLst>
      <p:ext uri="{BB962C8B-B14F-4D97-AF65-F5344CB8AC3E}">
        <p14:creationId xmlns:p14="http://schemas.microsoft.com/office/powerpoint/2010/main" val="277866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strips(downLeft)">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strips(downLeft)">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 calcmode="lin" valueType="num">
                                      <p:cBhvr>
                                        <p:cTn id="34"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5">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wedge">
                                      <p:cBhvr>
                                        <p:cTn id="41" dur="2000"/>
                                        <p:tgtEl>
                                          <p:spTgt spid="5">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barn(inVertical)">
                                      <p:cBhvr>
                                        <p:cTn id="46" dur="500"/>
                                        <p:tgtEl>
                                          <p:spTgt spid="5">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nodeType="click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 calcmode="lin" valueType="num">
                                      <p:cBhvr additive="base">
                                        <p:cTn id="51"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52" dur="500"/>
                                        <p:tgtEl>
                                          <p:spTgt spid="6">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 calcmode="lin" valueType="num">
                                      <p:cBhvr additive="base">
                                        <p:cTn id="6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anim calcmode="lin" valueType="num">
                                      <p:cBhvr additive="base">
                                        <p:cTn id="6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6">
                                            <p:txEl>
                                              <p:pRg st="5" end="5"/>
                                            </p:txEl>
                                          </p:spTgt>
                                        </p:tgtEl>
                                        <p:attrNameLst>
                                          <p:attrName>style.visibility</p:attrName>
                                        </p:attrNameLst>
                                      </p:cBhvr>
                                      <p:to>
                                        <p:strVal val="visible"/>
                                      </p:to>
                                    </p:set>
                                    <p:anim calcmode="lin" valueType="num">
                                      <p:cBhvr additive="base">
                                        <p:cTn id="75"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538FB-1870-4043-BDA4-2BF830661C40}"/>
              </a:ext>
            </a:extLst>
          </p:cNvPr>
          <p:cNvSpPr>
            <a:spLocks noGrp="1"/>
          </p:cNvSpPr>
          <p:nvPr>
            <p:ph type="title"/>
          </p:nvPr>
        </p:nvSpPr>
        <p:spPr/>
        <p:txBody>
          <a:bodyPr/>
          <a:lstStyle/>
          <a:p>
            <a:r>
              <a:rPr lang="en-US" dirty="0"/>
              <a:t>Baselining Instances</a:t>
            </a:r>
          </a:p>
        </p:txBody>
      </p:sp>
      <p:sp>
        <p:nvSpPr>
          <p:cNvPr id="3" name="Footer Placeholder 2">
            <a:extLst>
              <a:ext uri="{FF2B5EF4-FFF2-40B4-BE49-F238E27FC236}">
                <a16:creationId xmlns:a16="http://schemas.microsoft.com/office/drawing/2014/main" id="{A028E4CA-74ED-2E4A-B43F-EBBDC944A591}"/>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36AC6356-8552-C14C-A90B-6D907E3BB689}"/>
              </a:ext>
            </a:extLst>
          </p:cNvPr>
          <p:cNvSpPr>
            <a:spLocks noGrp="1"/>
          </p:cNvSpPr>
          <p:nvPr>
            <p:ph type="sldNum" sz="quarter" idx="4"/>
          </p:nvPr>
        </p:nvSpPr>
        <p:spPr/>
        <p:txBody>
          <a:bodyPr/>
          <a:lstStyle/>
          <a:p>
            <a:fld id="{49DF86D6-4B9D-4B83-AF23-D696D3CD110A}" type="slidenum">
              <a:rPr lang="en-US" smtClean="0"/>
              <a:pPr/>
              <a:t>14</a:t>
            </a:fld>
            <a:endParaRPr lang="en-US" dirty="0"/>
          </a:p>
        </p:txBody>
      </p:sp>
      <p:sp>
        <p:nvSpPr>
          <p:cNvPr id="5" name="Text Placeholder 4">
            <a:extLst>
              <a:ext uri="{FF2B5EF4-FFF2-40B4-BE49-F238E27FC236}">
                <a16:creationId xmlns:a16="http://schemas.microsoft.com/office/drawing/2014/main" id="{475EB90B-47C8-BA41-895A-158A10E808DB}"/>
              </a:ext>
            </a:extLst>
          </p:cNvPr>
          <p:cNvSpPr>
            <a:spLocks noGrp="1"/>
          </p:cNvSpPr>
          <p:nvPr>
            <p:ph type="body" sz="quarter" idx="10"/>
          </p:nvPr>
        </p:nvSpPr>
        <p:spPr/>
        <p:txBody>
          <a:bodyPr/>
          <a:lstStyle/>
          <a:p>
            <a:r>
              <a:rPr lang="en-US" dirty="0"/>
              <a:t>AWS supports many instance types and the types may very be region.</a:t>
            </a:r>
          </a:p>
          <a:p>
            <a:r>
              <a:rPr lang="en-US" dirty="0"/>
              <a:t>F5 Runs on a subset of the types.</a:t>
            </a:r>
          </a:p>
          <a:p>
            <a:r>
              <a:rPr lang="en-US" dirty="0"/>
              <a:t>Performance is impacted by </a:t>
            </a:r>
          </a:p>
          <a:p>
            <a:pPr lvl="1"/>
            <a:r>
              <a:rPr lang="en-US" dirty="0"/>
              <a:t>Instance Generation </a:t>
            </a:r>
          </a:p>
          <a:p>
            <a:pPr lvl="1"/>
            <a:r>
              <a:rPr lang="en-US" dirty="0"/>
              <a:t>Network Interface type</a:t>
            </a:r>
          </a:p>
          <a:p>
            <a:pPr lvl="1"/>
            <a:r>
              <a:rPr lang="en-US" dirty="0"/>
              <a:t>CPU Count</a:t>
            </a:r>
          </a:p>
        </p:txBody>
      </p:sp>
      <p:sp>
        <p:nvSpPr>
          <p:cNvPr id="6" name="Text Placeholder 5">
            <a:extLst>
              <a:ext uri="{FF2B5EF4-FFF2-40B4-BE49-F238E27FC236}">
                <a16:creationId xmlns:a16="http://schemas.microsoft.com/office/drawing/2014/main" id="{3124EE26-F843-0F43-AC53-7E10DD6328F4}"/>
              </a:ext>
            </a:extLst>
          </p:cNvPr>
          <p:cNvSpPr>
            <a:spLocks noGrp="1"/>
          </p:cNvSpPr>
          <p:nvPr>
            <p:ph type="body" sz="quarter" idx="11"/>
          </p:nvPr>
        </p:nvSpPr>
        <p:spPr/>
        <p:txBody>
          <a:bodyPr/>
          <a:lstStyle/>
          <a:p>
            <a:r>
              <a:rPr lang="en-US" dirty="0"/>
              <a:t>Autoscaling WAF services</a:t>
            </a:r>
          </a:p>
          <a:p>
            <a:pPr lvl="1"/>
            <a:r>
              <a:rPr lang="en-US" dirty="0"/>
              <a:t>T2.x – more, less per</a:t>
            </a:r>
          </a:p>
          <a:p>
            <a:pPr lvl="1"/>
            <a:r>
              <a:rPr lang="en-US" dirty="0" err="1"/>
              <a:t>C.x</a:t>
            </a:r>
            <a:r>
              <a:rPr lang="en-US" dirty="0"/>
              <a:t>/</a:t>
            </a:r>
            <a:r>
              <a:rPr lang="en-US" dirty="0" err="1"/>
              <a:t>M.x</a:t>
            </a:r>
            <a:r>
              <a:rPr lang="en-US" dirty="0"/>
              <a:t> – fewer – more per</a:t>
            </a:r>
          </a:p>
          <a:p>
            <a:r>
              <a:rPr lang="en-US" dirty="0"/>
              <a:t>Per App Deployment </a:t>
            </a:r>
          </a:p>
          <a:p>
            <a:pPr lvl="1"/>
            <a:r>
              <a:rPr lang="en-US" dirty="0"/>
              <a:t>Per APP is a license model – not an instance size.</a:t>
            </a:r>
          </a:p>
          <a:p>
            <a:pPr lvl="1"/>
            <a:r>
              <a:rPr lang="en-US" dirty="0" err="1"/>
              <a:t>C.x</a:t>
            </a:r>
            <a:r>
              <a:rPr lang="en-US" dirty="0"/>
              <a:t>/</a:t>
            </a:r>
            <a:r>
              <a:rPr lang="en-US" dirty="0" err="1"/>
              <a:t>M.x</a:t>
            </a:r>
            <a:r>
              <a:rPr lang="en-US" dirty="0"/>
              <a:t> – larger – higher SSL TPS</a:t>
            </a:r>
          </a:p>
          <a:p>
            <a:pPr lvl="1"/>
            <a:r>
              <a:rPr lang="en-US" dirty="0"/>
              <a:t>T2 –  small / low SSL TPS</a:t>
            </a:r>
          </a:p>
          <a:p>
            <a:r>
              <a:rPr lang="en-US" dirty="0"/>
              <a:t>Larger Format</a:t>
            </a:r>
          </a:p>
          <a:p>
            <a:pPr lvl="1"/>
            <a:r>
              <a:rPr lang="en-US" dirty="0"/>
              <a:t>M/3/4/5 C/3/4/5</a:t>
            </a:r>
          </a:p>
          <a:p>
            <a:pPr marL="0" lvl="1" indent="0">
              <a:buNone/>
            </a:pPr>
            <a:endParaRPr lang="en-US" dirty="0"/>
          </a:p>
        </p:txBody>
      </p:sp>
    </p:spTree>
    <p:extLst>
      <p:ext uri="{BB962C8B-B14F-4D97-AF65-F5344CB8AC3E}">
        <p14:creationId xmlns:p14="http://schemas.microsoft.com/office/powerpoint/2010/main" val="69982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circle(in)">
                                      <p:cBhvr>
                                        <p:cTn id="16" dur="2000"/>
                                        <p:tgtEl>
                                          <p:spTgt spid="5">
                                            <p:txEl>
                                              <p:pRg st="2" end="2"/>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circle(in)">
                                      <p:cBhvr>
                                        <p:cTn id="19" dur="2000"/>
                                        <p:tgtEl>
                                          <p:spTgt spid="5">
                                            <p:txEl>
                                              <p:pRg st="3" end="3"/>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ircle(in)">
                                      <p:cBhvr>
                                        <p:cTn id="22" dur="2000"/>
                                        <p:tgtEl>
                                          <p:spTgt spid="5">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circle(in)">
                                      <p:cBhvr>
                                        <p:cTn id="25" dur="2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459B4-D201-B948-9E10-D93268065123}"/>
              </a:ext>
            </a:extLst>
          </p:cNvPr>
          <p:cNvSpPr>
            <a:spLocks noGrp="1"/>
          </p:cNvSpPr>
          <p:nvPr>
            <p:ph type="title"/>
          </p:nvPr>
        </p:nvSpPr>
        <p:spPr/>
        <p:txBody>
          <a:bodyPr/>
          <a:lstStyle/>
          <a:p>
            <a:r>
              <a:rPr lang="en-US" dirty="0"/>
              <a:t>Understanding Network Interfaces</a:t>
            </a:r>
          </a:p>
        </p:txBody>
      </p:sp>
      <p:sp>
        <p:nvSpPr>
          <p:cNvPr id="3" name="Footer Placeholder 2">
            <a:extLst>
              <a:ext uri="{FF2B5EF4-FFF2-40B4-BE49-F238E27FC236}">
                <a16:creationId xmlns:a16="http://schemas.microsoft.com/office/drawing/2014/main" id="{D73374AA-BFA7-384D-BF9C-D5BB8EA6F0FB}"/>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64BD6427-2DB4-CE41-8F87-9709617A7E9F}"/>
              </a:ext>
            </a:extLst>
          </p:cNvPr>
          <p:cNvSpPr>
            <a:spLocks noGrp="1"/>
          </p:cNvSpPr>
          <p:nvPr>
            <p:ph type="sldNum" sz="quarter" idx="4"/>
          </p:nvPr>
        </p:nvSpPr>
        <p:spPr/>
        <p:txBody>
          <a:bodyPr/>
          <a:lstStyle/>
          <a:p>
            <a:fld id="{49DF86D6-4B9D-4B83-AF23-D696D3CD110A}" type="slidenum">
              <a:rPr lang="en-US" smtClean="0"/>
              <a:pPr/>
              <a:t>15</a:t>
            </a:fld>
            <a:endParaRPr lang="en-US" dirty="0"/>
          </a:p>
        </p:txBody>
      </p:sp>
      <p:sp>
        <p:nvSpPr>
          <p:cNvPr id="5" name="Text Placeholder 4">
            <a:extLst>
              <a:ext uri="{FF2B5EF4-FFF2-40B4-BE49-F238E27FC236}">
                <a16:creationId xmlns:a16="http://schemas.microsoft.com/office/drawing/2014/main" id="{B6E5DC77-8C17-2D4A-8D0D-305225765910}"/>
              </a:ext>
            </a:extLst>
          </p:cNvPr>
          <p:cNvSpPr>
            <a:spLocks noGrp="1"/>
          </p:cNvSpPr>
          <p:nvPr>
            <p:ph type="body" sz="quarter" idx="10"/>
          </p:nvPr>
        </p:nvSpPr>
        <p:spPr/>
        <p:txBody>
          <a:bodyPr/>
          <a:lstStyle/>
          <a:p>
            <a:r>
              <a:rPr lang="en-US" dirty="0"/>
              <a:t>AWS has multiple network interface types</a:t>
            </a:r>
          </a:p>
          <a:p>
            <a:pPr lvl="1"/>
            <a:r>
              <a:rPr lang="en-US" dirty="0"/>
              <a:t>ENA</a:t>
            </a:r>
          </a:p>
          <a:p>
            <a:pPr lvl="1"/>
            <a:r>
              <a:rPr lang="en-US" dirty="0"/>
              <a:t>VF</a:t>
            </a:r>
          </a:p>
          <a:p>
            <a:r>
              <a:rPr lang="en-US" dirty="0"/>
              <a:t>ENA variants</a:t>
            </a:r>
          </a:p>
          <a:p>
            <a:pPr lvl="1"/>
            <a:r>
              <a:rPr lang="en-US" dirty="0"/>
              <a:t>AWS ENA and Intel  (VIF)</a:t>
            </a:r>
          </a:p>
          <a:p>
            <a:pPr lvl="1"/>
            <a:r>
              <a:rPr lang="en-US" dirty="0"/>
              <a:t>Better packet performance greater capacity and TPU</a:t>
            </a:r>
          </a:p>
          <a:p>
            <a:pPr lvl="2"/>
            <a:endParaRPr lang="en-US" dirty="0"/>
          </a:p>
          <a:p>
            <a:pPr lvl="2"/>
            <a:endParaRPr lang="en-US" dirty="0"/>
          </a:p>
        </p:txBody>
      </p:sp>
      <p:sp>
        <p:nvSpPr>
          <p:cNvPr id="6" name="Text Placeholder 5">
            <a:extLst>
              <a:ext uri="{FF2B5EF4-FFF2-40B4-BE49-F238E27FC236}">
                <a16:creationId xmlns:a16="http://schemas.microsoft.com/office/drawing/2014/main" id="{2A85EDB0-616F-B94C-883D-3EE85FEE8052}"/>
              </a:ext>
            </a:extLst>
          </p:cNvPr>
          <p:cNvSpPr>
            <a:spLocks noGrp="1"/>
          </p:cNvSpPr>
          <p:nvPr>
            <p:ph type="body" sz="quarter" idx="11"/>
          </p:nvPr>
        </p:nvSpPr>
        <p:spPr/>
        <p:txBody>
          <a:bodyPr/>
          <a:lstStyle/>
          <a:p>
            <a:r>
              <a:rPr lang="en-US" dirty="0"/>
              <a:t>Different Instances support different interface types</a:t>
            </a:r>
          </a:p>
          <a:p>
            <a:pPr lvl="1"/>
            <a:r>
              <a:rPr lang="en-US" dirty="0"/>
              <a:t>Align performance requirements to instance type</a:t>
            </a:r>
          </a:p>
          <a:p>
            <a:pPr marL="0" indent="0">
              <a:buNone/>
            </a:pPr>
            <a:endParaRPr lang="en-US" dirty="0"/>
          </a:p>
        </p:txBody>
      </p:sp>
    </p:spTree>
    <p:extLst>
      <p:ext uri="{BB962C8B-B14F-4D97-AF65-F5344CB8AC3E}">
        <p14:creationId xmlns:p14="http://schemas.microsoft.com/office/powerpoint/2010/main" val="2615200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checkerboard(across)">
                                      <p:cBhvr>
                                        <p:cTn id="2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104EF-2840-CD4E-82E9-F4639747C94D}"/>
              </a:ext>
            </a:extLst>
          </p:cNvPr>
          <p:cNvSpPr>
            <a:spLocks noGrp="1"/>
          </p:cNvSpPr>
          <p:nvPr>
            <p:ph type="title"/>
          </p:nvPr>
        </p:nvSpPr>
        <p:spPr/>
        <p:txBody>
          <a:bodyPr/>
          <a:lstStyle/>
          <a:p>
            <a:r>
              <a:rPr lang="en-US" dirty="0"/>
              <a:t>Bandwidth – Who, What, Where, Why, How…</a:t>
            </a:r>
          </a:p>
        </p:txBody>
      </p:sp>
      <p:sp>
        <p:nvSpPr>
          <p:cNvPr id="3" name="Footer Placeholder 2">
            <a:extLst>
              <a:ext uri="{FF2B5EF4-FFF2-40B4-BE49-F238E27FC236}">
                <a16:creationId xmlns:a16="http://schemas.microsoft.com/office/drawing/2014/main" id="{C2FEFBDF-A7A3-794B-A78A-EC288250312A}"/>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BBA93622-7859-7B4B-AAAD-45FAC11AD71B}"/>
              </a:ext>
            </a:extLst>
          </p:cNvPr>
          <p:cNvSpPr>
            <a:spLocks noGrp="1"/>
          </p:cNvSpPr>
          <p:nvPr>
            <p:ph type="sldNum" sz="quarter" idx="4"/>
          </p:nvPr>
        </p:nvSpPr>
        <p:spPr/>
        <p:txBody>
          <a:bodyPr/>
          <a:lstStyle/>
          <a:p>
            <a:fld id="{49DF86D6-4B9D-4B83-AF23-D696D3CD110A}" type="slidenum">
              <a:rPr lang="en-US" smtClean="0"/>
              <a:pPr/>
              <a:t>16</a:t>
            </a:fld>
            <a:endParaRPr lang="en-US" dirty="0"/>
          </a:p>
        </p:txBody>
      </p:sp>
      <p:sp>
        <p:nvSpPr>
          <p:cNvPr id="5" name="Text Placeholder 4">
            <a:extLst>
              <a:ext uri="{FF2B5EF4-FFF2-40B4-BE49-F238E27FC236}">
                <a16:creationId xmlns:a16="http://schemas.microsoft.com/office/drawing/2014/main" id="{2B37BFA5-6857-3F4B-991D-C57D6CD9E1AA}"/>
              </a:ext>
            </a:extLst>
          </p:cNvPr>
          <p:cNvSpPr>
            <a:spLocks noGrp="1"/>
          </p:cNvSpPr>
          <p:nvPr>
            <p:ph type="body" sz="quarter" idx="10"/>
          </p:nvPr>
        </p:nvSpPr>
        <p:spPr/>
        <p:txBody>
          <a:bodyPr/>
          <a:lstStyle/>
          <a:p>
            <a:r>
              <a:rPr lang="en-US" dirty="0"/>
              <a:t>Burst?</a:t>
            </a:r>
          </a:p>
          <a:p>
            <a:r>
              <a:rPr lang="en-US" dirty="0"/>
              <a:t>Soak?</a:t>
            </a:r>
          </a:p>
          <a:p>
            <a:r>
              <a:rPr lang="en-US" dirty="0"/>
              <a:t>Internet?</a:t>
            </a:r>
          </a:p>
          <a:p>
            <a:r>
              <a:rPr lang="en-US" dirty="0"/>
              <a:t>Cross VPC?</a:t>
            </a:r>
          </a:p>
          <a:p>
            <a:r>
              <a:rPr lang="en-US" dirty="0"/>
              <a:t>Cross Direct Connect?</a:t>
            </a:r>
          </a:p>
          <a:p>
            <a:r>
              <a:rPr lang="en-US" dirty="0"/>
              <a:t>VPN?</a:t>
            </a:r>
          </a:p>
          <a:p>
            <a:pPr marL="0" indent="0">
              <a:buNone/>
            </a:pPr>
            <a:endParaRPr lang="en-US" dirty="0"/>
          </a:p>
        </p:txBody>
      </p:sp>
      <p:sp>
        <p:nvSpPr>
          <p:cNvPr id="6" name="Text Placeholder 5">
            <a:extLst>
              <a:ext uri="{FF2B5EF4-FFF2-40B4-BE49-F238E27FC236}">
                <a16:creationId xmlns:a16="http://schemas.microsoft.com/office/drawing/2014/main" id="{E25D6F3F-FA9C-DC43-A6A7-77AD73A2D030}"/>
              </a:ext>
            </a:extLst>
          </p:cNvPr>
          <p:cNvSpPr>
            <a:spLocks noGrp="1"/>
          </p:cNvSpPr>
          <p:nvPr>
            <p:ph type="body" sz="quarter" idx="11"/>
          </p:nvPr>
        </p:nvSpPr>
        <p:spPr/>
        <p:txBody>
          <a:bodyPr/>
          <a:lstStyle/>
          <a:p>
            <a:r>
              <a:rPr lang="en-US" dirty="0"/>
              <a:t>Flow Count?</a:t>
            </a:r>
          </a:p>
          <a:p>
            <a:r>
              <a:rPr lang="en-US" dirty="0"/>
              <a:t>Instance Type?</a:t>
            </a:r>
          </a:p>
          <a:p>
            <a:r>
              <a:rPr lang="en-US" dirty="0"/>
              <a:t>Interface Type?</a:t>
            </a:r>
          </a:p>
          <a:p>
            <a:r>
              <a:rPr lang="en-US" dirty="0"/>
              <a:t>Remote Instance Type?</a:t>
            </a:r>
          </a:p>
          <a:p>
            <a:r>
              <a:rPr lang="en-US" dirty="0"/>
              <a:t>Flow Count?</a:t>
            </a:r>
          </a:p>
          <a:p>
            <a:r>
              <a:rPr lang="en-US" dirty="0"/>
              <a:t>Concurrency?</a:t>
            </a:r>
          </a:p>
        </p:txBody>
      </p:sp>
    </p:spTree>
    <p:extLst>
      <p:ext uri="{BB962C8B-B14F-4D97-AF65-F5344CB8AC3E}">
        <p14:creationId xmlns:p14="http://schemas.microsoft.com/office/powerpoint/2010/main" val="353947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circle(in)">
                                      <p:cBhvr>
                                        <p:cTn id="16" dur="20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strips(downLeft)">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 calcmode="lin" valueType="num">
                                      <p:cBhvr additive="base">
                                        <p:cTn id="26"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3" dur="500"/>
                                        <p:tgtEl>
                                          <p:spTgt spid="5">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6">
                                            <p:txEl>
                                              <p:pRg st="0" end="0"/>
                                            </p:txEl>
                                          </p:spTgt>
                                        </p:tgtEl>
                                        <p:attrNameLst>
                                          <p:attrName>style.visibility</p:attrName>
                                        </p:attrNameLst>
                                      </p:cBhvr>
                                      <p:to>
                                        <p:strVal val="visible"/>
                                      </p:to>
                                    </p:set>
                                    <p:animEffect transition="in" filter="randombar(horizontal)">
                                      <p:cBhvr>
                                        <p:cTn id="38" dur="500"/>
                                        <p:tgtEl>
                                          <p:spTgt spid="6">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fade">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 calcmode="lin" valueType="num">
                                      <p:cBhvr>
                                        <p:cTn id="48"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49"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50" dur="1000"/>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wheel(1)">
                                      <p:cBhvr>
                                        <p:cTn id="55" dur="2000"/>
                                        <p:tgtEl>
                                          <p:spTgt spid="6">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6">
                                            <p:txEl>
                                              <p:pRg st="4" end="4"/>
                                            </p:txEl>
                                          </p:spTgt>
                                        </p:tgtEl>
                                        <p:attrNameLst>
                                          <p:attrName>style.visibility</p:attrName>
                                        </p:attrNameLst>
                                      </p:cBhvr>
                                      <p:to>
                                        <p:strVal val="visible"/>
                                      </p:to>
                                    </p:set>
                                    <p:anim calcmode="lin" valueType="num">
                                      <p:cBhvr>
                                        <p:cTn id="60" dur="1000" fill="hold"/>
                                        <p:tgtEl>
                                          <p:spTgt spid="6">
                                            <p:txEl>
                                              <p:pRg st="4" end="4"/>
                                            </p:txEl>
                                          </p:spTgt>
                                        </p:tgtEl>
                                        <p:attrNameLst>
                                          <p:attrName>ppt_w</p:attrName>
                                        </p:attrNameLst>
                                      </p:cBhvr>
                                      <p:tavLst>
                                        <p:tav tm="0">
                                          <p:val>
                                            <p:fltVal val="0"/>
                                          </p:val>
                                        </p:tav>
                                        <p:tav tm="100000">
                                          <p:val>
                                            <p:strVal val="#ppt_w"/>
                                          </p:val>
                                        </p:tav>
                                      </p:tavLst>
                                    </p:anim>
                                    <p:anim calcmode="lin" valueType="num">
                                      <p:cBhvr>
                                        <p:cTn id="61" dur="1000" fill="hold"/>
                                        <p:tgtEl>
                                          <p:spTgt spid="6">
                                            <p:txEl>
                                              <p:pRg st="4" end="4"/>
                                            </p:txEl>
                                          </p:spTgt>
                                        </p:tgtEl>
                                        <p:attrNameLst>
                                          <p:attrName>ppt_h</p:attrName>
                                        </p:attrNameLst>
                                      </p:cBhvr>
                                      <p:tavLst>
                                        <p:tav tm="0">
                                          <p:val>
                                            <p:fltVal val="0"/>
                                          </p:val>
                                        </p:tav>
                                        <p:tav tm="100000">
                                          <p:val>
                                            <p:strVal val="#ppt_h"/>
                                          </p:val>
                                        </p:tav>
                                      </p:tavLst>
                                    </p:anim>
                                    <p:anim calcmode="lin" valueType="num">
                                      <p:cBhvr>
                                        <p:cTn id="62" dur="1000" fill="hold"/>
                                        <p:tgtEl>
                                          <p:spTgt spid="6">
                                            <p:txEl>
                                              <p:pRg st="4" end="4"/>
                                            </p:txEl>
                                          </p:spTgt>
                                        </p:tgtEl>
                                        <p:attrNameLst>
                                          <p:attrName>style.rotation</p:attrName>
                                        </p:attrNameLst>
                                      </p:cBhvr>
                                      <p:tavLst>
                                        <p:tav tm="0">
                                          <p:val>
                                            <p:fltVal val="90"/>
                                          </p:val>
                                        </p:tav>
                                        <p:tav tm="100000">
                                          <p:val>
                                            <p:fltVal val="0"/>
                                          </p:val>
                                        </p:tav>
                                      </p:tavLst>
                                    </p:anim>
                                    <p:animEffect transition="in" filter="fade">
                                      <p:cBhvr>
                                        <p:cTn id="63" dur="1000"/>
                                        <p:tgtEl>
                                          <p:spTgt spid="6">
                                            <p:txEl>
                                              <p:pRg st="4" end="4"/>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6">
                                            <p:txEl>
                                              <p:pRg st="5" end="5"/>
                                            </p:txEl>
                                          </p:spTgt>
                                        </p:tgtEl>
                                        <p:attrNameLst>
                                          <p:attrName>style.visibility</p:attrName>
                                        </p:attrNameLst>
                                      </p:cBhvr>
                                      <p:to>
                                        <p:strVal val="visible"/>
                                      </p:to>
                                    </p:set>
                                    <p:animEffect transition="in" filter="fade">
                                      <p:cBhvr>
                                        <p:cTn id="68" dur="1000"/>
                                        <p:tgtEl>
                                          <p:spTgt spid="6">
                                            <p:txEl>
                                              <p:pRg st="5" end="5"/>
                                            </p:txEl>
                                          </p:spTgt>
                                        </p:tgtEl>
                                      </p:cBhvr>
                                    </p:animEffect>
                                    <p:anim calcmode="lin" valueType="num">
                                      <p:cBhvr>
                                        <p:cTn id="69"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70"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C46BE-C9D8-7A4C-B12F-F9A9DDE82421}"/>
              </a:ext>
            </a:extLst>
          </p:cNvPr>
          <p:cNvSpPr>
            <a:spLocks noGrp="1"/>
          </p:cNvSpPr>
          <p:nvPr>
            <p:ph type="title"/>
          </p:nvPr>
        </p:nvSpPr>
        <p:spPr/>
        <p:txBody>
          <a:bodyPr/>
          <a:lstStyle/>
          <a:p>
            <a:r>
              <a:rPr lang="en-US" dirty="0"/>
              <a:t>Bring Security to the VPC</a:t>
            </a:r>
          </a:p>
        </p:txBody>
      </p:sp>
      <p:sp>
        <p:nvSpPr>
          <p:cNvPr id="3" name="Footer Placeholder 2">
            <a:extLst>
              <a:ext uri="{FF2B5EF4-FFF2-40B4-BE49-F238E27FC236}">
                <a16:creationId xmlns:a16="http://schemas.microsoft.com/office/drawing/2014/main" id="{A2F53B11-F481-6841-B381-0A4EAC9F4B36}"/>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B0E6BA6D-E5D9-5245-BFD9-444CF55768C6}"/>
              </a:ext>
            </a:extLst>
          </p:cNvPr>
          <p:cNvSpPr>
            <a:spLocks noGrp="1"/>
          </p:cNvSpPr>
          <p:nvPr>
            <p:ph type="sldNum" sz="quarter" idx="4"/>
          </p:nvPr>
        </p:nvSpPr>
        <p:spPr/>
        <p:txBody>
          <a:bodyPr/>
          <a:lstStyle/>
          <a:p>
            <a:fld id="{49DF86D6-4B9D-4B83-AF23-D696D3CD110A}" type="slidenum">
              <a:rPr lang="en-US" smtClean="0"/>
              <a:pPr/>
              <a:t>17</a:t>
            </a:fld>
            <a:endParaRPr lang="en-US" dirty="0"/>
          </a:p>
        </p:txBody>
      </p:sp>
      <p:sp>
        <p:nvSpPr>
          <p:cNvPr id="5" name="Text Placeholder 4">
            <a:extLst>
              <a:ext uri="{FF2B5EF4-FFF2-40B4-BE49-F238E27FC236}">
                <a16:creationId xmlns:a16="http://schemas.microsoft.com/office/drawing/2014/main" id="{C012C6E9-5D2F-6945-96F7-C606CAE75B1A}"/>
              </a:ext>
            </a:extLst>
          </p:cNvPr>
          <p:cNvSpPr>
            <a:spLocks noGrp="1"/>
          </p:cNvSpPr>
          <p:nvPr>
            <p:ph type="body" sz="quarter" idx="10"/>
          </p:nvPr>
        </p:nvSpPr>
        <p:spPr/>
        <p:txBody>
          <a:bodyPr/>
          <a:lstStyle/>
          <a:p>
            <a:r>
              <a:rPr lang="en-US" dirty="0"/>
              <a:t>Baseline – VPC Security Tools</a:t>
            </a:r>
          </a:p>
          <a:p>
            <a:pPr lvl="1"/>
            <a:r>
              <a:rPr lang="en-US" dirty="0"/>
              <a:t>NACL</a:t>
            </a:r>
          </a:p>
          <a:p>
            <a:pPr lvl="1"/>
            <a:r>
              <a:rPr lang="en-US" dirty="0"/>
              <a:t>Security Group (SG)</a:t>
            </a:r>
          </a:p>
          <a:p>
            <a:pPr lvl="1"/>
            <a:r>
              <a:rPr lang="en-US" dirty="0"/>
              <a:t>Shield/Shield Advanced</a:t>
            </a:r>
          </a:p>
          <a:p>
            <a:pPr lvl="1"/>
            <a:r>
              <a:rPr lang="en-US" dirty="0"/>
              <a:t>Cloud</a:t>
            </a:r>
          </a:p>
          <a:p>
            <a:pPr lvl="1"/>
            <a:endParaRPr lang="en-US" dirty="0"/>
          </a:p>
        </p:txBody>
      </p:sp>
      <p:sp>
        <p:nvSpPr>
          <p:cNvPr id="6" name="Text Placeholder 5">
            <a:extLst>
              <a:ext uri="{FF2B5EF4-FFF2-40B4-BE49-F238E27FC236}">
                <a16:creationId xmlns:a16="http://schemas.microsoft.com/office/drawing/2014/main" id="{79617896-0E49-AC47-9C1B-5D0B41A7F678}"/>
              </a:ext>
            </a:extLst>
          </p:cNvPr>
          <p:cNvSpPr>
            <a:spLocks noGrp="1"/>
          </p:cNvSpPr>
          <p:nvPr>
            <p:ph type="body" sz="quarter" idx="11"/>
          </p:nvPr>
        </p:nvSpPr>
        <p:spPr/>
        <p:txBody>
          <a:bodyPr/>
          <a:lstStyle/>
          <a:p>
            <a:r>
              <a:rPr lang="en-US" dirty="0"/>
              <a:t>Why you need more</a:t>
            </a:r>
          </a:p>
          <a:p>
            <a:r>
              <a:rPr lang="en-US" dirty="0"/>
              <a:t>NACL = Stateless</a:t>
            </a:r>
          </a:p>
          <a:p>
            <a:r>
              <a:rPr lang="en-US" dirty="0"/>
              <a:t>SG – Stateful but no DPI</a:t>
            </a:r>
          </a:p>
          <a:p>
            <a:r>
              <a:rPr lang="en-US" dirty="0"/>
              <a:t>Shield/Shield Advanced – great for volumetric attacks. Surgical, behavioral and advanced attacks need more</a:t>
            </a:r>
          </a:p>
          <a:p>
            <a:endParaRPr lang="en-US" dirty="0"/>
          </a:p>
        </p:txBody>
      </p:sp>
    </p:spTree>
    <p:extLst>
      <p:ext uri="{BB962C8B-B14F-4D97-AF65-F5344CB8AC3E}">
        <p14:creationId xmlns:p14="http://schemas.microsoft.com/office/powerpoint/2010/main" val="416707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5">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5">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p:cTn id="27"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fade">
                                      <p:cBhvr>
                                        <p:cTn id="34" dur="1000"/>
                                        <p:tgtEl>
                                          <p:spTgt spid="6">
                                            <p:txEl>
                                              <p:pRg st="0" end="0"/>
                                            </p:txEl>
                                          </p:spTgt>
                                        </p:tgtEl>
                                      </p:cBhvr>
                                    </p:animEffect>
                                    <p:anim calcmode="lin" valueType="num">
                                      <p:cBhvr>
                                        <p:cTn id="3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2000"/>
                                        <p:tgtEl>
                                          <p:spTgt spid="6">
                                            <p:txEl>
                                              <p:pRg st="1" end="1"/>
                                            </p:txEl>
                                          </p:spTgt>
                                        </p:tgtEl>
                                      </p:cBhvr>
                                    </p:animEffect>
                                    <p:anim calcmode="lin" valueType="num">
                                      <p:cBhvr>
                                        <p:cTn id="42" dur="2000" fill="hold"/>
                                        <p:tgtEl>
                                          <p:spTgt spid="6">
                                            <p:txEl>
                                              <p:pRg st="1" end="1"/>
                                            </p:txEl>
                                          </p:spTgt>
                                        </p:tgtEl>
                                        <p:attrNameLst>
                                          <p:attrName>ppt_w</p:attrName>
                                        </p:attrNameLst>
                                      </p:cBhvr>
                                      <p:tavLst>
                                        <p:tav tm="0" fmla="#ppt_w*sin(2.5*pi*$)">
                                          <p:val>
                                            <p:fltVal val="0"/>
                                          </p:val>
                                        </p:tav>
                                        <p:tav tm="100000">
                                          <p:val>
                                            <p:fltVal val="1"/>
                                          </p:val>
                                        </p:tav>
                                      </p:tavLst>
                                    </p:anim>
                                    <p:anim calcmode="lin" valueType="num">
                                      <p:cBhvr>
                                        <p:cTn id="43" dur="20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 calcmode="lin" valueType="num">
                                      <p:cBhvr>
                                        <p:cTn id="48"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9"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50" dur="500"/>
                                        <p:tgtEl>
                                          <p:spTgt spid="6">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nodeType="click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 calcmode="lin" valueType="num">
                                      <p:cBhvr>
                                        <p:cTn id="55"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56"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60E82-B400-D04A-9793-751042800245}"/>
              </a:ext>
            </a:extLst>
          </p:cNvPr>
          <p:cNvSpPr>
            <a:spLocks noGrp="1"/>
          </p:cNvSpPr>
          <p:nvPr>
            <p:ph type="title"/>
          </p:nvPr>
        </p:nvSpPr>
        <p:spPr/>
        <p:txBody>
          <a:bodyPr/>
          <a:lstStyle/>
          <a:p>
            <a:r>
              <a:rPr lang="en-US" dirty="0"/>
              <a:t>How F5 Enhances Cloud Security</a:t>
            </a:r>
          </a:p>
        </p:txBody>
      </p:sp>
      <p:sp>
        <p:nvSpPr>
          <p:cNvPr id="3" name="Footer Placeholder 2">
            <a:extLst>
              <a:ext uri="{FF2B5EF4-FFF2-40B4-BE49-F238E27FC236}">
                <a16:creationId xmlns:a16="http://schemas.microsoft.com/office/drawing/2014/main" id="{32AB049A-E719-EE45-A948-460B1323EA27}"/>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F3F6C3AB-A125-9E4B-98B0-A621C17ABF65}"/>
              </a:ext>
            </a:extLst>
          </p:cNvPr>
          <p:cNvSpPr>
            <a:spLocks noGrp="1"/>
          </p:cNvSpPr>
          <p:nvPr>
            <p:ph type="sldNum" sz="quarter" idx="4"/>
          </p:nvPr>
        </p:nvSpPr>
        <p:spPr/>
        <p:txBody>
          <a:bodyPr/>
          <a:lstStyle/>
          <a:p>
            <a:fld id="{49DF86D6-4B9D-4B83-AF23-D696D3CD110A}" type="slidenum">
              <a:rPr lang="en-US" smtClean="0"/>
              <a:pPr/>
              <a:t>18</a:t>
            </a:fld>
            <a:endParaRPr lang="en-US" dirty="0"/>
          </a:p>
        </p:txBody>
      </p:sp>
      <p:sp>
        <p:nvSpPr>
          <p:cNvPr id="5" name="Text Placeholder 4">
            <a:extLst>
              <a:ext uri="{FF2B5EF4-FFF2-40B4-BE49-F238E27FC236}">
                <a16:creationId xmlns:a16="http://schemas.microsoft.com/office/drawing/2014/main" id="{387D3C9D-8CC9-E845-8D7D-D742AAD78B03}"/>
              </a:ext>
            </a:extLst>
          </p:cNvPr>
          <p:cNvSpPr>
            <a:spLocks noGrp="1"/>
          </p:cNvSpPr>
          <p:nvPr>
            <p:ph type="body" sz="quarter" idx="10"/>
          </p:nvPr>
        </p:nvSpPr>
        <p:spPr/>
        <p:txBody>
          <a:bodyPr/>
          <a:lstStyle/>
          <a:p>
            <a:r>
              <a:rPr lang="en-US" dirty="0"/>
              <a:t>Protocol Validation, Sanitization</a:t>
            </a:r>
          </a:p>
          <a:p>
            <a:pPr lvl="1"/>
            <a:r>
              <a:rPr lang="en-US" dirty="0"/>
              <a:t>LTM, AFM, ASM, DNS</a:t>
            </a:r>
          </a:p>
          <a:p>
            <a:r>
              <a:rPr lang="en-US" dirty="0"/>
              <a:t>Deep Packet Inspection</a:t>
            </a:r>
          </a:p>
          <a:p>
            <a:r>
              <a:rPr lang="en-US" dirty="0"/>
              <a:t>Full Proxy – create segregation</a:t>
            </a:r>
          </a:p>
          <a:p>
            <a:r>
              <a:rPr lang="en-US" dirty="0"/>
              <a:t>Filtering Outgoing Data</a:t>
            </a:r>
          </a:p>
          <a:p>
            <a:r>
              <a:rPr lang="en-US" dirty="0"/>
              <a:t>Intelligent BOT mitigations</a:t>
            </a:r>
          </a:p>
        </p:txBody>
      </p:sp>
      <p:sp>
        <p:nvSpPr>
          <p:cNvPr id="6" name="Text Placeholder 5">
            <a:extLst>
              <a:ext uri="{FF2B5EF4-FFF2-40B4-BE49-F238E27FC236}">
                <a16:creationId xmlns:a16="http://schemas.microsoft.com/office/drawing/2014/main" id="{886925A6-7DAB-4642-A3E3-4C186F471D15}"/>
              </a:ext>
            </a:extLst>
          </p:cNvPr>
          <p:cNvSpPr>
            <a:spLocks noGrp="1"/>
          </p:cNvSpPr>
          <p:nvPr>
            <p:ph type="body" sz="quarter" idx="11"/>
          </p:nvPr>
        </p:nvSpPr>
        <p:spPr/>
        <p:txBody>
          <a:bodyPr/>
          <a:lstStyle/>
          <a:p>
            <a:r>
              <a:rPr lang="en-US" dirty="0"/>
              <a:t>Protection against the surgical</a:t>
            </a:r>
          </a:p>
          <a:p>
            <a:r>
              <a:rPr lang="en-US" dirty="0"/>
              <a:t>Tooling for Day 0 – security in the cloud is YOUR problem</a:t>
            </a:r>
          </a:p>
          <a:p>
            <a:endParaRPr lang="en-US" dirty="0"/>
          </a:p>
        </p:txBody>
      </p:sp>
    </p:spTree>
    <p:extLst>
      <p:ext uri="{BB962C8B-B14F-4D97-AF65-F5344CB8AC3E}">
        <p14:creationId xmlns:p14="http://schemas.microsoft.com/office/powerpoint/2010/main" val="4048577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decel="50000" fill="hold">
                                          <p:stCondLst>
                                            <p:cond delay="0"/>
                                          </p:stCondLst>
                                        </p:cTn>
                                        <p:tgtEl>
                                          <p:spTgt spid="5">
                                            <p:txEl>
                                              <p:pRg st="2" end="2"/>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xEl>
                                              <p:pRg st="2" end="2"/>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xEl>
                                              <p:pRg st="2" end="2"/>
                                            </p:txEl>
                                          </p:spTgt>
                                        </p:tgtEl>
                                        <p:attrNameLst>
                                          <p:attrName>ppt_w</p:attrName>
                                        </p:attrNameLst>
                                      </p:cBhvr>
                                      <p:tavLst>
                                        <p:tav tm="0">
                                          <p:val>
                                            <p:strVal val="#ppt_w*.05"/>
                                          </p:val>
                                        </p:tav>
                                        <p:tav tm="100000">
                                          <p:val>
                                            <p:strVal val="#ppt_w"/>
                                          </p:val>
                                        </p:tav>
                                      </p:tavLst>
                                    </p:anim>
                                    <p:anim calcmode="lin" valueType="num">
                                      <p:cBhvr>
                                        <p:cTn id="24" dur="1000" fill="hold"/>
                                        <p:tgtEl>
                                          <p:spTgt spid="5">
                                            <p:txEl>
                                              <p:pRg st="2" end="2"/>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xEl>
                                              <p:pRg st="2" end="2"/>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xEl>
                                              <p:pRg st="2" end="2"/>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xEl>
                                              <p:pRg st="2" end="2"/>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p:cTn id="33" dur="5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 calcmode="lin" valueType="num">
                                      <p:cBhvr>
                                        <p:cTn id="39" dur="500" fill="hold"/>
                                        <p:tgtEl>
                                          <p:spTgt spid="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anim calcmode="lin" valueType="num">
                                      <p:cBhvr>
                                        <p:cTn id="46"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p:cTn id="53"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nodeType="clickEffect">
                                  <p:stCondLst>
                                    <p:cond delay="0"/>
                                  </p:stCondLst>
                                  <p:iterate type="lt">
                                    <p:tmPct val="0"/>
                                  </p:iterate>
                                  <p:childTnLst>
                                    <p:set>
                                      <p:cBhvr>
                                        <p:cTn id="58" dur="1" fill="hold">
                                          <p:stCondLst>
                                            <p:cond delay="0"/>
                                          </p:stCondLst>
                                        </p:cTn>
                                        <p:tgtEl>
                                          <p:spTgt spid="6">
                                            <p:txEl>
                                              <p:pRg st="1" end="1"/>
                                            </p:txEl>
                                          </p:spTgt>
                                        </p:tgtEl>
                                        <p:attrNameLst>
                                          <p:attrName>style.visibility</p:attrName>
                                        </p:attrNameLst>
                                      </p:cBhvr>
                                      <p:to>
                                        <p:strVal val="visible"/>
                                      </p:to>
                                    </p:set>
                                    <p:anim calcmode="lin" valueType="num">
                                      <p:cBhvr>
                                        <p:cTn id="59"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60"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mph" presetSubtype="0" fill="hold" nodeType="clickEffect">
                                  <p:stCondLst>
                                    <p:cond delay="0"/>
                                  </p:stCondLst>
                                  <p:iterate type="lt">
                                    <p:tmPct val="4000"/>
                                  </p:iterate>
                                  <p:childTnLst>
                                    <p:set>
                                      <p:cBhvr override="childStyle">
                                        <p:cTn id="64" dur="500" fill="hold"/>
                                        <p:tgtEl>
                                          <p:spTgt spid="6">
                                            <p:txEl>
                                              <p:pRg st="1" end="1"/>
                                            </p:txEl>
                                          </p:spTgt>
                                        </p:tgtEl>
                                        <p:attrNameLst>
                                          <p:attrName>style.color</p:attrName>
                                        </p:attrNameLst>
                                      </p:cBhvr>
                                      <p:to>
                                        <p:clrVal>
                                          <a:schemeClr val="accent2"/>
                                        </p:clrVal>
                                      </p:to>
                                    </p:set>
                                    <p:set>
                                      <p:cBhvr>
                                        <p:cTn id="65" dur="500" fill="hold"/>
                                        <p:tgtEl>
                                          <p:spTgt spid="6">
                                            <p:txEl>
                                              <p:pRg st="1" end="1"/>
                                            </p:txEl>
                                          </p:spTgt>
                                        </p:tgtEl>
                                        <p:attrNameLst>
                                          <p:attrName>fillcolor</p:attrName>
                                        </p:attrNameLst>
                                      </p:cBhvr>
                                      <p:to>
                                        <p:clrVal>
                                          <a:schemeClr val="accent2"/>
                                        </p:clrVal>
                                      </p:to>
                                    </p:set>
                                    <p:set>
                                      <p:cBhvr>
                                        <p:cTn id="66"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DBD5-E6F3-AC43-B66E-D38C076F6988}"/>
              </a:ext>
            </a:extLst>
          </p:cNvPr>
          <p:cNvSpPr>
            <a:spLocks noGrp="1"/>
          </p:cNvSpPr>
          <p:nvPr>
            <p:ph type="title"/>
          </p:nvPr>
        </p:nvSpPr>
        <p:spPr/>
        <p:txBody>
          <a:bodyPr/>
          <a:lstStyle/>
          <a:p>
            <a:r>
              <a:rPr lang="en-US" dirty="0"/>
              <a:t>SSL</a:t>
            </a:r>
          </a:p>
        </p:txBody>
      </p:sp>
      <p:sp>
        <p:nvSpPr>
          <p:cNvPr id="3" name="Footer Placeholder 2">
            <a:extLst>
              <a:ext uri="{FF2B5EF4-FFF2-40B4-BE49-F238E27FC236}">
                <a16:creationId xmlns:a16="http://schemas.microsoft.com/office/drawing/2014/main" id="{21898720-FD5A-6A43-879E-438E8FBBAE17}"/>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B1526E30-5FE0-B74F-AF74-2E3558C162A6}"/>
              </a:ext>
            </a:extLst>
          </p:cNvPr>
          <p:cNvSpPr>
            <a:spLocks noGrp="1"/>
          </p:cNvSpPr>
          <p:nvPr>
            <p:ph type="sldNum" sz="quarter" idx="4"/>
          </p:nvPr>
        </p:nvSpPr>
        <p:spPr/>
        <p:txBody>
          <a:bodyPr/>
          <a:lstStyle/>
          <a:p>
            <a:fld id="{49DF86D6-4B9D-4B83-AF23-D696D3CD110A}" type="slidenum">
              <a:rPr lang="en-US" smtClean="0"/>
              <a:pPr/>
              <a:t>19</a:t>
            </a:fld>
            <a:endParaRPr lang="en-US" dirty="0"/>
          </a:p>
        </p:txBody>
      </p:sp>
      <p:sp>
        <p:nvSpPr>
          <p:cNvPr id="5" name="Text Placeholder 4">
            <a:extLst>
              <a:ext uri="{FF2B5EF4-FFF2-40B4-BE49-F238E27FC236}">
                <a16:creationId xmlns:a16="http://schemas.microsoft.com/office/drawing/2014/main" id="{3F9323BA-AA4A-E94D-BA7F-969252D81228}"/>
              </a:ext>
            </a:extLst>
          </p:cNvPr>
          <p:cNvSpPr>
            <a:spLocks noGrp="1"/>
          </p:cNvSpPr>
          <p:nvPr>
            <p:ph type="body" sz="quarter" idx="10"/>
          </p:nvPr>
        </p:nvSpPr>
        <p:spPr/>
        <p:txBody>
          <a:bodyPr/>
          <a:lstStyle/>
          <a:p>
            <a:r>
              <a:rPr lang="en-US" dirty="0"/>
              <a:t>Cipher</a:t>
            </a:r>
          </a:p>
          <a:p>
            <a:r>
              <a:rPr lang="en-US" dirty="0"/>
              <a:t>CPU Density</a:t>
            </a:r>
          </a:p>
          <a:p>
            <a:r>
              <a:rPr lang="en-US" dirty="0"/>
              <a:t>Network Driver </a:t>
            </a:r>
          </a:p>
          <a:p>
            <a:r>
              <a:rPr lang="en-US" dirty="0"/>
              <a:t>Network Performance Characteristics</a:t>
            </a:r>
          </a:p>
          <a:p>
            <a:r>
              <a:rPr lang="en-US" dirty="0"/>
              <a:t>Latency</a:t>
            </a:r>
          </a:p>
        </p:txBody>
      </p:sp>
      <p:sp>
        <p:nvSpPr>
          <p:cNvPr id="6" name="Text Placeholder 5">
            <a:extLst>
              <a:ext uri="{FF2B5EF4-FFF2-40B4-BE49-F238E27FC236}">
                <a16:creationId xmlns:a16="http://schemas.microsoft.com/office/drawing/2014/main" id="{33A8B018-ABB8-EB4D-BCE0-B5F27FEEB31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0474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2000"/>
                                        <p:tgtEl>
                                          <p:spTgt spid="5">
                                            <p:txEl>
                                              <p:pRg st="2" end="2"/>
                                            </p:txEl>
                                          </p:spTgt>
                                        </p:tgtEl>
                                      </p:cBhvr>
                                    </p:animEffect>
                                    <p:anim calcmode="lin" valueType="num">
                                      <p:cBhvr>
                                        <p:cTn id="22" dur="2000" fill="hold"/>
                                        <p:tgtEl>
                                          <p:spTgt spid="5">
                                            <p:txEl>
                                              <p:pRg st="2" end="2"/>
                                            </p:txEl>
                                          </p:spTgt>
                                        </p:tgtEl>
                                        <p:attrNameLst>
                                          <p:attrName>ppt_w</p:attrName>
                                        </p:attrNameLst>
                                      </p:cBhvr>
                                      <p:tavLst>
                                        <p:tav tm="0" fmla="#ppt_w*sin(2.5*pi*$)">
                                          <p:val>
                                            <p:fltVal val="0"/>
                                          </p:val>
                                        </p:tav>
                                        <p:tav tm="100000">
                                          <p:val>
                                            <p:fltVal val="1"/>
                                          </p:val>
                                        </p:tav>
                                      </p:tavLst>
                                    </p:anim>
                                    <p:anim calcmode="lin" valueType="num">
                                      <p:cBhvr>
                                        <p:cTn id="23" dur="2000" fill="hold"/>
                                        <p:tgtEl>
                                          <p:spTgt spid="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0"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edge">
                                      <p:cBhvr>
                                        <p:cTn id="28" dur="20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3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DC99-8C30-864F-8651-D15C47F9C80D}"/>
              </a:ext>
            </a:extLst>
          </p:cNvPr>
          <p:cNvSpPr>
            <a:spLocks noGrp="1"/>
          </p:cNvSpPr>
          <p:nvPr>
            <p:ph type="title"/>
          </p:nvPr>
        </p:nvSpPr>
        <p:spPr>
          <a:xfrm>
            <a:off x="304800" y="304801"/>
            <a:ext cx="11582400" cy="867930"/>
          </a:xfrm>
        </p:spPr>
        <p:txBody>
          <a:bodyPr/>
          <a:lstStyle/>
          <a:p>
            <a:r>
              <a:rPr lang="en-US" dirty="0"/>
              <a:t>Shared Security Model</a:t>
            </a:r>
          </a:p>
        </p:txBody>
      </p:sp>
      <p:sp>
        <p:nvSpPr>
          <p:cNvPr id="3" name="Footer Placeholder 2">
            <a:extLst>
              <a:ext uri="{FF2B5EF4-FFF2-40B4-BE49-F238E27FC236}">
                <a16:creationId xmlns:a16="http://schemas.microsoft.com/office/drawing/2014/main" id="{652D4C82-2D91-B74F-B52B-901BE69D4AD3}"/>
              </a:ext>
            </a:extLst>
          </p:cNvPr>
          <p:cNvSpPr>
            <a:spLocks noGrp="1"/>
          </p:cNvSpPr>
          <p:nvPr>
            <p:ph type="ftr" sz="quarter" idx="10"/>
          </p:nvPr>
        </p:nvSpPr>
        <p:spPr/>
        <p:txBody>
          <a:bodyPr/>
          <a:lstStyle/>
          <a:p>
            <a:r>
              <a:rPr lang="en-US"/>
              <a:t>© 2017 F5 Networks</a:t>
            </a:r>
            <a:endParaRPr lang="en-US" dirty="0"/>
          </a:p>
        </p:txBody>
      </p:sp>
      <p:sp>
        <p:nvSpPr>
          <p:cNvPr id="4" name="Slide Number Placeholder 3">
            <a:extLst>
              <a:ext uri="{FF2B5EF4-FFF2-40B4-BE49-F238E27FC236}">
                <a16:creationId xmlns:a16="http://schemas.microsoft.com/office/drawing/2014/main" id="{D3D63F0F-40BE-9F4F-A53E-00715E220E1B}"/>
              </a:ext>
            </a:extLst>
          </p:cNvPr>
          <p:cNvSpPr>
            <a:spLocks noGrp="1"/>
          </p:cNvSpPr>
          <p:nvPr>
            <p:ph type="sldNum" sz="quarter" idx="11"/>
          </p:nvPr>
        </p:nvSpPr>
        <p:spPr/>
        <p:txBody>
          <a:bodyPr/>
          <a:lstStyle/>
          <a:p>
            <a:fld id="{49DF86D6-4B9D-4B83-AF23-D696D3CD110A}" type="slidenum">
              <a:rPr lang="en-US" smtClean="0"/>
              <a:pPr/>
              <a:t>2</a:t>
            </a:fld>
            <a:endParaRPr lang="en-US" dirty="0"/>
          </a:p>
        </p:txBody>
      </p:sp>
      <p:pic>
        <p:nvPicPr>
          <p:cNvPr id="6" name="Picture 5">
            <a:extLst>
              <a:ext uri="{FF2B5EF4-FFF2-40B4-BE49-F238E27FC236}">
                <a16:creationId xmlns:a16="http://schemas.microsoft.com/office/drawing/2014/main" id="{508B1EF3-6833-6841-B02B-68C273E67876}"/>
              </a:ext>
            </a:extLst>
          </p:cNvPr>
          <p:cNvPicPr>
            <a:picLocks noChangeAspect="1"/>
          </p:cNvPicPr>
          <p:nvPr/>
        </p:nvPicPr>
        <p:blipFill>
          <a:blip r:embed="rId3"/>
          <a:stretch>
            <a:fillRect/>
          </a:stretch>
        </p:blipFill>
        <p:spPr>
          <a:xfrm>
            <a:off x="410309" y="1084036"/>
            <a:ext cx="11476892" cy="5346979"/>
          </a:xfrm>
          <a:prstGeom prst="rect">
            <a:avLst/>
          </a:prstGeom>
        </p:spPr>
      </p:pic>
    </p:spTree>
    <p:extLst>
      <p:ext uri="{BB962C8B-B14F-4D97-AF65-F5344CB8AC3E}">
        <p14:creationId xmlns:p14="http://schemas.microsoft.com/office/powerpoint/2010/main" val="183313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C65214-2A10-3E4D-8A55-C009E18029EF}"/>
              </a:ext>
            </a:extLst>
          </p:cNvPr>
          <p:cNvSpPr>
            <a:spLocks noGrp="1"/>
          </p:cNvSpPr>
          <p:nvPr>
            <p:ph type="ctrTitle"/>
          </p:nvPr>
        </p:nvSpPr>
        <p:spPr/>
        <p:txBody>
          <a:bodyPr/>
          <a:lstStyle/>
          <a:p>
            <a:r>
              <a:rPr lang="en-US" dirty="0"/>
              <a:t>High Availability</a:t>
            </a:r>
          </a:p>
        </p:txBody>
      </p:sp>
      <p:sp>
        <p:nvSpPr>
          <p:cNvPr id="9" name="Subtitle 8">
            <a:extLst>
              <a:ext uri="{FF2B5EF4-FFF2-40B4-BE49-F238E27FC236}">
                <a16:creationId xmlns:a16="http://schemas.microsoft.com/office/drawing/2014/main" id="{1186AB58-7D4E-CA47-B95F-A4E90A1BA4F1}"/>
              </a:ext>
            </a:extLst>
          </p:cNvPr>
          <p:cNvSpPr>
            <a:spLocks noGrp="1"/>
          </p:cNvSpPr>
          <p:nvPr>
            <p:ph type="subTitle" idx="1"/>
          </p:nvPr>
        </p:nvSpPr>
        <p:spPr/>
        <p:txBody>
          <a:bodyPr/>
          <a:lstStyle/>
          <a:p>
            <a:r>
              <a:rPr lang="en-US" dirty="0"/>
              <a:t>L2 or Not to L2 That is the Question</a:t>
            </a:r>
          </a:p>
        </p:txBody>
      </p:sp>
      <p:sp>
        <p:nvSpPr>
          <p:cNvPr id="3" name="Footer Placeholder 2">
            <a:extLst>
              <a:ext uri="{FF2B5EF4-FFF2-40B4-BE49-F238E27FC236}">
                <a16:creationId xmlns:a16="http://schemas.microsoft.com/office/drawing/2014/main" id="{A4EE67EE-C5EC-3548-91BE-4E585988E2AD}"/>
              </a:ext>
            </a:extLst>
          </p:cNvPr>
          <p:cNvSpPr>
            <a:spLocks noGrp="1"/>
          </p:cNvSpPr>
          <p:nvPr>
            <p:ph type="ftr" sz="quarter" idx="11"/>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0B35FA27-CF7F-9440-9938-5C66C6176519}"/>
              </a:ext>
            </a:extLst>
          </p:cNvPr>
          <p:cNvSpPr>
            <a:spLocks noGrp="1"/>
          </p:cNvSpPr>
          <p:nvPr>
            <p:ph type="sldNum" sz="quarter" idx="12"/>
          </p:nvPr>
        </p:nvSpPr>
        <p:spPr/>
        <p:txBody>
          <a:bodyPr/>
          <a:lstStyle/>
          <a:p>
            <a:fld id="{49DF86D6-4B9D-4B83-AF23-D696D3CD110A}" type="slidenum">
              <a:rPr lang="en-US" smtClean="0"/>
              <a:pPr/>
              <a:t>20</a:t>
            </a:fld>
            <a:endParaRPr lang="en-US" dirty="0"/>
          </a:p>
        </p:txBody>
      </p:sp>
    </p:spTree>
    <p:extLst>
      <p:ext uri="{BB962C8B-B14F-4D97-AF65-F5344CB8AC3E}">
        <p14:creationId xmlns:p14="http://schemas.microsoft.com/office/powerpoint/2010/main" val="30539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087"/>
            <a:ext cx="12192000" cy="1016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9" name="Title 1"/>
          <p:cNvSpPr txBox="1">
            <a:spLocks/>
          </p:cNvSpPr>
          <p:nvPr/>
        </p:nvSpPr>
        <p:spPr>
          <a:xfrm>
            <a:off x="71694" y="-98053"/>
            <a:ext cx="12912436" cy="812402"/>
          </a:xfrm>
          <a:prstGeom prst="rect">
            <a:avLst/>
          </a:prstGeom>
        </p:spPr>
        <p:txBody>
          <a:bodyPr vert="horz" lIns="155448" tIns="155448" rIns="155448" bIns="155448" rtlCol="0" anchor="b" anchorCtr="0">
            <a:noAutofit/>
          </a:bodyPr>
          <a:lstStyle>
            <a:lvl1pPr algn="ctr" defTabSz="914400" rtl="0" eaLnBrk="1" latinLnBrk="0" hangingPunct="1">
              <a:lnSpc>
                <a:spcPct val="90000"/>
              </a:lnSpc>
              <a:spcBef>
                <a:spcPct val="0"/>
              </a:spcBef>
              <a:buNone/>
              <a:defRPr lang="en-US" sz="6000" b="1" kern="1200" dirty="0">
                <a:gradFill>
                  <a:gsLst>
                    <a:gs pos="0">
                      <a:schemeClr val="tx2"/>
                    </a:gs>
                    <a:gs pos="100000">
                      <a:schemeClr val="tx2"/>
                    </a:gs>
                  </a:gsLst>
                  <a:lin ang="5400000" scaled="1"/>
                </a:gradFill>
                <a:latin typeface="+mj-lt"/>
                <a:ea typeface="+mj-ea"/>
                <a:cs typeface="Arial" panose="020B0604020202020204" pitchFamily="34" charset="0"/>
              </a:defRPr>
            </a:lvl1pPr>
          </a:lstStyle>
          <a:p>
            <a:pPr algn="l"/>
            <a:r>
              <a:rPr lang="en-US" sz="3200" dirty="0">
                <a:solidFill>
                  <a:schemeClr val="bg1"/>
                </a:solidFill>
                <a:latin typeface="Arial" charset="0"/>
                <a:ea typeface="Arial" charset="0"/>
                <a:cs typeface="Arial" charset="0"/>
              </a:rPr>
              <a:t>Clustered Deployment of 2 BIG-IP VE’s (Same AZ – 2NIC)</a:t>
            </a:r>
          </a:p>
        </p:txBody>
      </p:sp>
      <p:sp>
        <p:nvSpPr>
          <p:cNvPr id="10" name="TextBox 9"/>
          <p:cNvSpPr txBox="1"/>
          <p:nvPr/>
        </p:nvSpPr>
        <p:spPr>
          <a:xfrm>
            <a:off x="137906" y="527433"/>
            <a:ext cx="9144106" cy="400110"/>
          </a:xfrm>
          <a:prstGeom prst="rect">
            <a:avLst/>
          </a:prstGeom>
          <a:noFill/>
        </p:spPr>
        <p:txBody>
          <a:bodyPr wrap="none" rtlCol="0">
            <a:spAutoFit/>
          </a:bodyPr>
          <a:lstStyle/>
          <a:p>
            <a:r>
              <a:rPr lang="en-US" sz="2000" b="1" dirty="0">
                <a:solidFill>
                  <a:schemeClr val="bg1"/>
                </a:solidFill>
                <a:latin typeface="Arial" charset="0"/>
                <a:ea typeface="Arial" charset="0"/>
                <a:cs typeface="Arial" charset="0"/>
              </a:rPr>
              <a:t>For deploying BIG-IP’s in parallel in the same AZ for increased availability</a:t>
            </a:r>
          </a:p>
        </p:txBody>
      </p:sp>
      <p:sp>
        <p:nvSpPr>
          <p:cNvPr id="11" name="TextBox 10"/>
          <p:cNvSpPr txBox="1"/>
          <p:nvPr/>
        </p:nvSpPr>
        <p:spPr>
          <a:xfrm>
            <a:off x="6292001" y="1083535"/>
            <a:ext cx="5700755" cy="3602012"/>
          </a:xfrm>
          <a:prstGeom prst="rect">
            <a:avLst/>
          </a:prstGeom>
          <a:noFill/>
        </p:spPr>
        <p:txBody>
          <a:bodyPr wrap="square" lIns="155448" tIns="155448" rIns="155448" bIns="155448" rtlCol="0">
            <a:spAutoFit/>
          </a:bodyPr>
          <a:lstStyle/>
          <a:p>
            <a:pPr algn="just">
              <a:spcBef>
                <a:spcPts val="1600"/>
              </a:spcBef>
              <a:buClr>
                <a:schemeClr val="tx2"/>
              </a:buClr>
              <a:tabLst>
                <a:tab pos="7080250" algn="l"/>
              </a:tabLst>
            </a:pPr>
            <a:r>
              <a:rPr lang="en-US" sz="1600" b="1" dirty="0">
                <a:solidFill>
                  <a:schemeClr val="tx2"/>
                </a:solidFill>
                <a:latin typeface="Franklin Gothic Book" charset="0"/>
                <a:ea typeface="Franklin Gothic Book" charset="0"/>
                <a:cs typeface="Franklin Gothic Book" charset="0"/>
              </a:rPr>
              <a:t>Launches and configures two BIG-IP VE’s in a single availability zone in an Active-standby arrangement for high availability, such that should one BIG-IP fail, traffic is automatically re-directed to the unaffected device until the issue is resolved.</a:t>
            </a:r>
          </a:p>
          <a:p>
            <a:pPr marL="285750" indent="-285750">
              <a:spcBef>
                <a:spcPts val="1600"/>
              </a:spcBef>
              <a:buClr>
                <a:schemeClr val="tx2"/>
              </a:buClr>
              <a:buFont typeface="Arial" charset="0"/>
              <a:buChar char="•"/>
              <a:tabLst>
                <a:tab pos="7080250" algn="l"/>
              </a:tabLst>
            </a:pPr>
            <a:r>
              <a:rPr lang="en-US" sz="1600" dirty="0">
                <a:solidFill>
                  <a:schemeClr val="tx2"/>
                </a:solidFill>
                <a:latin typeface="Franklin Gothic Book" charset="0"/>
                <a:ea typeface="Franklin Gothic Book" charset="0"/>
                <a:cs typeface="Franklin Gothic Book" charset="0"/>
              </a:rPr>
              <a:t>The BIG-IP instance operates with 2 network interfaces:</a:t>
            </a:r>
          </a:p>
          <a:p>
            <a:pPr marL="742950" lvl="1" indent="-285750">
              <a:spcBef>
                <a:spcPts val="1000"/>
              </a:spcBef>
              <a:buClr>
                <a:schemeClr val="tx2"/>
              </a:buClr>
              <a:buFont typeface="Wingdings" charset="2"/>
              <a:buChar char="Ø"/>
              <a:tabLst>
                <a:tab pos="7080250" algn="l"/>
              </a:tabLst>
            </a:pPr>
            <a:r>
              <a:rPr lang="en-US" sz="1500" dirty="0">
                <a:solidFill>
                  <a:schemeClr val="tx2"/>
                </a:solidFill>
                <a:latin typeface="Franklin Gothic Book" charset="0"/>
                <a:ea typeface="Franklin Gothic Book" charset="0"/>
                <a:cs typeface="Franklin Gothic Book" charset="0"/>
              </a:rPr>
              <a:t>One for management &amp; data-plane traffic from the internet</a:t>
            </a:r>
          </a:p>
          <a:p>
            <a:pPr marL="742950" lvl="1" indent="-285750">
              <a:spcBef>
                <a:spcPts val="1000"/>
              </a:spcBef>
              <a:buClr>
                <a:schemeClr val="tx2"/>
              </a:buClr>
              <a:buFont typeface="Wingdings" charset="2"/>
              <a:buChar char="Ø"/>
              <a:tabLst>
                <a:tab pos="7080250" algn="l"/>
              </a:tabLst>
            </a:pPr>
            <a:r>
              <a:rPr lang="en-US" sz="1500" dirty="0">
                <a:solidFill>
                  <a:schemeClr val="tx2"/>
                </a:solidFill>
                <a:latin typeface="Franklin Gothic Book" charset="0"/>
                <a:ea typeface="Franklin Gothic Book" charset="0"/>
                <a:cs typeface="Franklin Gothic Book" charset="0"/>
              </a:rPr>
              <a:t>Another for traffic from the AWS network</a:t>
            </a:r>
          </a:p>
          <a:p>
            <a:pPr marL="285750" indent="-285750">
              <a:spcBef>
                <a:spcPts val="1600"/>
              </a:spcBef>
              <a:buClr>
                <a:schemeClr val="tx2"/>
              </a:buClr>
              <a:buFont typeface="Arial" charset="0"/>
              <a:buChar char="•"/>
              <a:tabLst>
                <a:tab pos="7080250" algn="l"/>
              </a:tabLst>
            </a:pPr>
            <a:r>
              <a:rPr lang="en-US" sz="1600" dirty="0">
                <a:solidFill>
                  <a:schemeClr val="tx2"/>
                </a:solidFill>
                <a:latin typeface="Franklin Gothic Book" charset="0"/>
                <a:ea typeface="Franklin Gothic Book" charset="0"/>
                <a:cs typeface="Franklin Gothic Book" charset="0"/>
              </a:rPr>
              <a:t>BYOL (Perpetual, ELA &amp; Sub) and PAYG templates available</a:t>
            </a:r>
          </a:p>
          <a:p>
            <a:pPr>
              <a:spcBef>
                <a:spcPts val="1600"/>
              </a:spcBef>
              <a:buClr>
                <a:schemeClr val="tx2"/>
              </a:buClr>
              <a:tabLst>
                <a:tab pos="7080250" algn="l"/>
              </a:tabLst>
            </a:pPr>
            <a:r>
              <a:rPr lang="en-US" b="1" dirty="0">
                <a:solidFill>
                  <a:schemeClr val="tx2"/>
                </a:solidFill>
                <a:latin typeface="Franklin Gothic Book" charset="0"/>
                <a:ea typeface="Franklin Gothic Book" charset="0"/>
                <a:cs typeface="Franklin Gothic Book" charset="0"/>
              </a:rPr>
              <a:t>Pre-requisites to this template can be found </a:t>
            </a:r>
            <a:r>
              <a:rPr lang="en-US" b="1" dirty="0">
                <a:solidFill>
                  <a:schemeClr val="tx2"/>
                </a:solidFill>
                <a:latin typeface="Franklin Gothic Book" charset="0"/>
                <a:ea typeface="Franklin Gothic Book" charset="0"/>
                <a:cs typeface="Franklin Gothic Book" charset="0"/>
                <a:hlinkClick r:id="rId3"/>
              </a:rPr>
              <a:t>here</a:t>
            </a:r>
            <a:endParaRPr lang="en-US" sz="1600" dirty="0">
              <a:solidFill>
                <a:schemeClr val="tx2"/>
              </a:solidFill>
              <a:latin typeface="Franklin Gothic Book" charset="0"/>
              <a:ea typeface="Franklin Gothic Book" charset="0"/>
              <a:cs typeface="Franklin Gothic Book" charset="0"/>
            </a:endParaRPr>
          </a:p>
        </p:txBody>
      </p:sp>
      <p:sp>
        <p:nvSpPr>
          <p:cNvPr id="12" name="TextBox 11"/>
          <p:cNvSpPr txBox="1"/>
          <p:nvPr/>
        </p:nvSpPr>
        <p:spPr>
          <a:xfrm>
            <a:off x="8185965" y="6084770"/>
            <a:ext cx="2383074" cy="683264"/>
          </a:xfrm>
          <a:prstGeom prst="rect">
            <a:avLst/>
          </a:prstGeom>
          <a:noFill/>
        </p:spPr>
        <p:txBody>
          <a:bodyPr wrap="square" lIns="155448" tIns="155448" rIns="155448" bIns="155448" rtlCol="0">
            <a:spAutoFit/>
          </a:bodyPr>
          <a:lstStyle/>
          <a:p>
            <a:r>
              <a:rPr lang="en-US" sz="2400">
                <a:gradFill>
                  <a:gsLst>
                    <a:gs pos="0">
                      <a:schemeClr val="tx1"/>
                    </a:gs>
                    <a:gs pos="100000">
                      <a:schemeClr val="tx1"/>
                    </a:gs>
                  </a:gsLst>
                  <a:lin ang="5400000" scaled="1"/>
                </a:gradFill>
                <a:latin typeface="Arial" panose="020B0604020202020204" pitchFamily="34" charset="0"/>
                <a:cs typeface="Arial" panose="020B0604020202020204" pitchFamily="34" charset="0"/>
                <a:hlinkClick r:id="rId4"/>
              </a:rPr>
              <a:t>Link to GitHub</a:t>
            </a:r>
            <a:endParaRPr lang="en-US" sz="2400" dirty="0">
              <a:gradFill>
                <a:gsLst>
                  <a:gs pos="0">
                    <a:schemeClr val="tx1"/>
                  </a:gs>
                  <a:gs pos="100000">
                    <a:schemeClr val="tx1"/>
                  </a:gs>
                </a:gsLst>
                <a:lin ang="5400000" scaled="1"/>
              </a:gradFill>
              <a:latin typeface="Arial" panose="020B0604020202020204" pitchFamily="34" charset="0"/>
              <a:cs typeface="Arial" panose="020B0604020202020204" pitchFamily="34" charset="0"/>
            </a:endParaRPr>
          </a:p>
        </p:txBody>
      </p:sp>
      <p:sp>
        <p:nvSpPr>
          <p:cNvPr id="13" name="TextBox 12"/>
          <p:cNvSpPr txBox="1"/>
          <p:nvPr/>
        </p:nvSpPr>
        <p:spPr>
          <a:xfrm>
            <a:off x="545942" y="6124548"/>
            <a:ext cx="5004116" cy="806375"/>
          </a:xfrm>
          <a:prstGeom prst="rect">
            <a:avLst/>
          </a:prstGeom>
          <a:noFill/>
        </p:spPr>
        <p:txBody>
          <a:bodyPr wrap="square" lIns="155448" tIns="155448" rIns="155448" bIns="155448" rtlCol="0">
            <a:spAutoFit/>
          </a:bodyPr>
          <a:lstStyle/>
          <a:p>
            <a:pPr algn="ctr"/>
            <a:r>
              <a:rPr lang="en-US" sz="1600" dirty="0">
                <a:solidFill>
                  <a:srgbClr val="C00000"/>
                </a:solidFill>
                <a:latin typeface="Arial" panose="020B0604020202020204" pitchFamily="34" charset="0"/>
                <a:cs typeface="Arial" panose="020B0604020202020204" pitchFamily="34" charset="0"/>
              </a:rPr>
              <a:t>Manual Deployment ~ </a:t>
            </a:r>
            <a:r>
              <a:rPr lang="en-US" sz="1600" b="1" dirty="0">
                <a:solidFill>
                  <a:srgbClr val="C00000"/>
                </a:solidFill>
                <a:latin typeface="Arial" panose="020B0604020202020204" pitchFamily="34" charset="0"/>
                <a:cs typeface="Arial" panose="020B0604020202020204" pitchFamily="34" charset="0"/>
              </a:rPr>
              <a:t>8+ hours </a:t>
            </a:r>
          </a:p>
          <a:p>
            <a:pPr algn="ctr"/>
            <a:r>
              <a:rPr lang="en-US" sz="1600" dirty="0">
                <a:solidFill>
                  <a:srgbClr val="C00000"/>
                </a:solidFill>
                <a:latin typeface="Arial" panose="020B0604020202020204" pitchFamily="34" charset="0"/>
                <a:cs typeface="Arial" panose="020B0604020202020204" pitchFamily="34" charset="0"/>
              </a:rPr>
              <a:t>Templated Deployment ~ </a:t>
            </a:r>
            <a:r>
              <a:rPr lang="en-US" sz="1600" b="1" dirty="0">
                <a:solidFill>
                  <a:srgbClr val="C00000"/>
                </a:solidFill>
                <a:latin typeface="Arial" panose="020B0604020202020204" pitchFamily="34" charset="0"/>
                <a:cs typeface="Arial" panose="020B0604020202020204" pitchFamily="34" charset="0"/>
              </a:rPr>
              <a:t>40 mins</a:t>
            </a:r>
          </a:p>
        </p:txBody>
      </p:sp>
      <p:grpSp>
        <p:nvGrpSpPr>
          <p:cNvPr id="2" name="Group 1"/>
          <p:cNvGrpSpPr/>
          <p:nvPr/>
        </p:nvGrpSpPr>
        <p:grpSpPr>
          <a:xfrm>
            <a:off x="914518" y="1043604"/>
            <a:ext cx="4340703" cy="5110092"/>
            <a:chOff x="914518" y="1043604"/>
            <a:chExt cx="4340703" cy="5110092"/>
          </a:xfrm>
        </p:grpSpPr>
        <p:pic>
          <p:nvPicPr>
            <p:cNvPr id="6" name="Picture 5"/>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14518" y="1043604"/>
              <a:ext cx="4340703" cy="1954366"/>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370558" y="3000921"/>
              <a:ext cx="3619500" cy="3152775"/>
            </a:xfrm>
            <a:prstGeom prst="rect">
              <a:avLst/>
            </a:prstGeom>
          </p:spPr>
        </p:pic>
      </p:grpSp>
    </p:spTree>
    <p:extLst>
      <p:ext uri="{BB962C8B-B14F-4D97-AF65-F5344CB8AC3E}">
        <p14:creationId xmlns:p14="http://schemas.microsoft.com/office/powerpoint/2010/main" val="16608305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8087"/>
            <a:ext cx="12192000" cy="1016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9" name="Title 1"/>
          <p:cNvSpPr txBox="1">
            <a:spLocks/>
          </p:cNvSpPr>
          <p:nvPr/>
        </p:nvSpPr>
        <p:spPr>
          <a:xfrm>
            <a:off x="71441" y="-84914"/>
            <a:ext cx="12912436" cy="812402"/>
          </a:xfrm>
          <a:prstGeom prst="rect">
            <a:avLst/>
          </a:prstGeom>
        </p:spPr>
        <p:txBody>
          <a:bodyPr vert="horz" lIns="155448" tIns="155448" rIns="155448" bIns="155448" rtlCol="0" anchor="b" anchorCtr="0">
            <a:noAutofit/>
          </a:bodyPr>
          <a:lstStyle>
            <a:lvl1pPr algn="ctr" defTabSz="914400" rtl="0" eaLnBrk="1" latinLnBrk="0" hangingPunct="1">
              <a:lnSpc>
                <a:spcPct val="90000"/>
              </a:lnSpc>
              <a:spcBef>
                <a:spcPct val="0"/>
              </a:spcBef>
              <a:buNone/>
              <a:defRPr lang="en-US" sz="6000" b="1" kern="1200" dirty="0">
                <a:gradFill>
                  <a:gsLst>
                    <a:gs pos="0">
                      <a:schemeClr val="tx2"/>
                    </a:gs>
                    <a:gs pos="100000">
                      <a:schemeClr val="tx2"/>
                    </a:gs>
                  </a:gsLst>
                  <a:lin ang="5400000" scaled="1"/>
                </a:gradFill>
                <a:latin typeface="+mj-lt"/>
                <a:ea typeface="+mj-ea"/>
                <a:cs typeface="Arial" panose="020B0604020202020204" pitchFamily="34" charset="0"/>
              </a:defRPr>
            </a:lvl1pPr>
          </a:lstStyle>
          <a:p>
            <a:pPr algn="l"/>
            <a:r>
              <a:rPr lang="en-US" sz="3200" dirty="0">
                <a:solidFill>
                  <a:schemeClr val="bg1"/>
                </a:solidFill>
                <a:latin typeface="Arial" charset="0"/>
                <a:ea typeface="Arial" charset="0"/>
                <a:cs typeface="Arial" charset="0"/>
              </a:rPr>
              <a:t>Clustered Deployment of 2 BIG-IP VE’s (Same AZ – 3NIC)</a:t>
            </a:r>
          </a:p>
        </p:txBody>
      </p:sp>
      <p:sp>
        <p:nvSpPr>
          <p:cNvPr id="10" name="TextBox 9"/>
          <p:cNvSpPr txBox="1"/>
          <p:nvPr/>
        </p:nvSpPr>
        <p:spPr>
          <a:xfrm>
            <a:off x="137906" y="527433"/>
            <a:ext cx="9144106" cy="400110"/>
          </a:xfrm>
          <a:prstGeom prst="rect">
            <a:avLst/>
          </a:prstGeom>
          <a:noFill/>
        </p:spPr>
        <p:txBody>
          <a:bodyPr wrap="none" rtlCol="0">
            <a:spAutoFit/>
          </a:bodyPr>
          <a:lstStyle/>
          <a:p>
            <a:r>
              <a:rPr lang="en-US" sz="2000" b="1" dirty="0">
                <a:solidFill>
                  <a:schemeClr val="bg1"/>
                </a:solidFill>
                <a:latin typeface="Arial" charset="0"/>
                <a:ea typeface="Arial" charset="0"/>
                <a:cs typeface="Arial" charset="0"/>
              </a:rPr>
              <a:t>For deploying BIG-IP’s in parallel in the same AZ for increased availability</a:t>
            </a:r>
          </a:p>
        </p:txBody>
      </p:sp>
      <p:sp>
        <p:nvSpPr>
          <p:cNvPr id="11" name="TextBox 10"/>
          <p:cNvSpPr txBox="1"/>
          <p:nvPr/>
        </p:nvSpPr>
        <p:spPr>
          <a:xfrm>
            <a:off x="6292001" y="1083535"/>
            <a:ext cx="5700755" cy="3504549"/>
          </a:xfrm>
          <a:prstGeom prst="rect">
            <a:avLst/>
          </a:prstGeom>
          <a:noFill/>
        </p:spPr>
        <p:txBody>
          <a:bodyPr wrap="square" lIns="155448" tIns="155448" rIns="155448" bIns="155448" rtlCol="0">
            <a:spAutoFit/>
          </a:bodyPr>
          <a:lstStyle/>
          <a:p>
            <a:pPr algn="just">
              <a:spcBef>
                <a:spcPts val="1600"/>
              </a:spcBef>
              <a:buClr>
                <a:schemeClr val="tx2"/>
              </a:buClr>
              <a:tabLst>
                <a:tab pos="7080250" algn="l"/>
              </a:tabLst>
            </a:pPr>
            <a:r>
              <a:rPr lang="en-US" sz="1600" b="1" dirty="0">
                <a:solidFill>
                  <a:schemeClr val="tx2"/>
                </a:solidFill>
                <a:latin typeface="Franklin Gothic Book" charset="0"/>
                <a:ea typeface="Franklin Gothic Book" charset="0"/>
                <a:cs typeface="Franklin Gothic Book" charset="0"/>
              </a:rPr>
              <a:t>Launches and configures two BIG-IP VE’s in a single availability zone in an Active-standby arrangement for high availability, such that should one BIG-IP fail, traffic is automatically re-directed to the unaffected device until the issue is resolved.</a:t>
            </a:r>
          </a:p>
          <a:p>
            <a:pPr marL="285750" indent="-285750">
              <a:spcBef>
                <a:spcPts val="1600"/>
              </a:spcBef>
              <a:buClr>
                <a:schemeClr val="tx2"/>
              </a:buClr>
              <a:buFont typeface="Arial" charset="0"/>
              <a:buChar char="•"/>
              <a:tabLst>
                <a:tab pos="7080250" algn="l"/>
              </a:tabLst>
            </a:pPr>
            <a:r>
              <a:rPr lang="en-US" sz="1600" dirty="0">
                <a:solidFill>
                  <a:schemeClr val="tx2"/>
                </a:solidFill>
                <a:latin typeface="Franklin Gothic Book" charset="0"/>
                <a:ea typeface="Franklin Gothic Book" charset="0"/>
                <a:cs typeface="Franklin Gothic Book" charset="0"/>
              </a:rPr>
              <a:t>The BIG-IP instances operate with 3 network interfaces:</a:t>
            </a:r>
          </a:p>
          <a:p>
            <a:pPr marL="742950" lvl="1" indent="-285750">
              <a:spcBef>
                <a:spcPts val="1000"/>
              </a:spcBef>
              <a:buClr>
                <a:schemeClr val="tx2"/>
              </a:buClr>
              <a:buFont typeface="Wingdings" charset="2"/>
              <a:buChar char="Ø"/>
              <a:tabLst>
                <a:tab pos="7080250" algn="l"/>
              </a:tabLst>
            </a:pPr>
            <a:r>
              <a:rPr lang="en-US" sz="1500" dirty="0">
                <a:solidFill>
                  <a:schemeClr val="tx2"/>
                </a:solidFill>
                <a:latin typeface="Franklin Gothic Book" charset="0"/>
                <a:ea typeface="Franklin Gothic Book" charset="0"/>
                <a:cs typeface="Franklin Gothic Book" charset="0"/>
              </a:rPr>
              <a:t>One for management, one for front end data-plane traffic from the internet and another for back end application traffic</a:t>
            </a:r>
          </a:p>
          <a:p>
            <a:pPr marL="285750" indent="-285750">
              <a:spcBef>
                <a:spcPts val="1600"/>
              </a:spcBef>
              <a:buClr>
                <a:schemeClr val="tx2"/>
              </a:buClr>
              <a:buFont typeface="Arial" charset="0"/>
              <a:buChar char="•"/>
              <a:tabLst>
                <a:tab pos="7080250" algn="l"/>
              </a:tabLst>
            </a:pPr>
            <a:r>
              <a:rPr lang="en-US" sz="1600" dirty="0">
                <a:solidFill>
                  <a:schemeClr val="tx2"/>
                </a:solidFill>
                <a:latin typeface="Franklin Gothic Book" charset="0"/>
                <a:ea typeface="Franklin Gothic Book" charset="0"/>
                <a:cs typeface="Franklin Gothic Book" charset="0"/>
              </a:rPr>
              <a:t>BYOL (Perpetual, ELA &amp; Sub) and PAYG templates available</a:t>
            </a:r>
          </a:p>
          <a:p>
            <a:pPr>
              <a:spcBef>
                <a:spcPts val="1600"/>
              </a:spcBef>
              <a:buClr>
                <a:schemeClr val="tx2"/>
              </a:buClr>
              <a:tabLst>
                <a:tab pos="7080250" algn="l"/>
              </a:tabLst>
            </a:pPr>
            <a:r>
              <a:rPr lang="en-US" b="1" dirty="0">
                <a:solidFill>
                  <a:schemeClr val="tx2"/>
                </a:solidFill>
                <a:latin typeface="Franklin Gothic Book" charset="0"/>
                <a:ea typeface="Franklin Gothic Book" charset="0"/>
                <a:cs typeface="Franklin Gothic Book" charset="0"/>
              </a:rPr>
              <a:t>Pre-requisites to this template can be found </a:t>
            </a:r>
            <a:r>
              <a:rPr lang="en-US" b="1" dirty="0">
                <a:solidFill>
                  <a:schemeClr val="tx2"/>
                </a:solidFill>
                <a:latin typeface="Franklin Gothic Book" charset="0"/>
                <a:ea typeface="Franklin Gothic Book" charset="0"/>
                <a:cs typeface="Franklin Gothic Book" charset="0"/>
                <a:hlinkClick r:id="rId2"/>
              </a:rPr>
              <a:t>here</a:t>
            </a:r>
            <a:endParaRPr lang="en-US" sz="1600" dirty="0">
              <a:solidFill>
                <a:schemeClr val="tx2"/>
              </a:solidFill>
              <a:latin typeface="Franklin Gothic Book" charset="0"/>
              <a:ea typeface="Franklin Gothic Book" charset="0"/>
              <a:cs typeface="Franklin Gothic Book" charset="0"/>
            </a:endParaRPr>
          </a:p>
        </p:txBody>
      </p:sp>
      <p:sp>
        <p:nvSpPr>
          <p:cNvPr id="12" name="TextBox 11"/>
          <p:cNvSpPr txBox="1"/>
          <p:nvPr/>
        </p:nvSpPr>
        <p:spPr>
          <a:xfrm>
            <a:off x="8185965" y="6084770"/>
            <a:ext cx="2383074" cy="683264"/>
          </a:xfrm>
          <a:prstGeom prst="rect">
            <a:avLst/>
          </a:prstGeom>
          <a:noFill/>
        </p:spPr>
        <p:txBody>
          <a:bodyPr wrap="square" lIns="155448" tIns="155448" rIns="155448" bIns="155448" rtlCol="0">
            <a:spAutoFit/>
          </a:bodyPr>
          <a:lstStyle/>
          <a:p>
            <a:r>
              <a:rPr lang="en-US" sz="2400" dirty="0">
                <a:gradFill>
                  <a:gsLst>
                    <a:gs pos="0">
                      <a:schemeClr val="tx1"/>
                    </a:gs>
                    <a:gs pos="100000">
                      <a:schemeClr val="tx1"/>
                    </a:gs>
                  </a:gsLst>
                  <a:lin ang="5400000" scaled="1"/>
                </a:gradFill>
                <a:latin typeface="Arial" panose="020B0604020202020204" pitchFamily="34" charset="0"/>
                <a:cs typeface="Arial" panose="020B0604020202020204" pitchFamily="34" charset="0"/>
                <a:hlinkClick r:id="rId3"/>
              </a:rPr>
              <a:t>Link to GitHub</a:t>
            </a:r>
            <a:endParaRPr lang="en-US" sz="2400" dirty="0">
              <a:gradFill>
                <a:gsLst>
                  <a:gs pos="0">
                    <a:schemeClr val="tx1"/>
                  </a:gs>
                  <a:gs pos="100000">
                    <a:schemeClr val="tx1"/>
                  </a:gs>
                </a:gsLst>
                <a:lin ang="5400000" scaled="1"/>
              </a:gradFill>
              <a:latin typeface="Arial" panose="020B0604020202020204" pitchFamily="34" charset="0"/>
              <a:cs typeface="Arial" panose="020B0604020202020204" pitchFamily="34" charset="0"/>
            </a:endParaRPr>
          </a:p>
        </p:txBody>
      </p:sp>
      <p:sp>
        <p:nvSpPr>
          <p:cNvPr id="13" name="TextBox 12"/>
          <p:cNvSpPr txBox="1"/>
          <p:nvPr/>
        </p:nvSpPr>
        <p:spPr>
          <a:xfrm>
            <a:off x="545942" y="6124548"/>
            <a:ext cx="5004116" cy="806375"/>
          </a:xfrm>
          <a:prstGeom prst="rect">
            <a:avLst/>
          </a:prstGeom>
          <a:noFill/>
        </p:spPr>
        <p:txBody>
          <a:bodyPr wrap="square" lIns="155448" tIns="155448" rIns="155448" bIns="155448" rtlCol="0">
            <a:spAutoFit/>
          </a:bodyPr>
          <a:lstStyle/>
          <a:p>
            <a:pPr algn="ctr"/>
            <a:r>
              <a:rPr lang="en-US" sz="1600" dirty="0">
                <a:solidFill>
                  <a:srgbClr val="C00000"/>
                </a:solidFill>
                <a:latin typeface="Arial" panose="020B0604020202020204" pitchFamily="34" charset="0"/>
                <a:cs typeface="Arial" panose="020B0604020202020204" pitchFamily="34" charset="0"/>
              </a:rPr>
              <a:t>Manual Deployment ~ </a:t>
            </a:r>
            <a:r>
              <a:rPr lang="en-US" sz="1600" b="1" dirty="0">
                <a:solidFill>
                  <a:srgbClr val="C00000"/>
                </a:solidFill>
                <a:latin typeface="Arial" panose="020B0604020202020204" pitchFamily="34" charset="0"/>
                <a:cs typeface="Arial" panose="020B0604020202020204" pitchFamily="34" charset="0"/>
              </a:rPr>
              <a:t>8+ hours </a:t>
            </a:r>
          </a:p>
          <a:p>
            <a:pPr algn="ctr"/>
            <a:r>
              <a:rPr lang="en-US" sz="1600" dirty="0">
                <a:solidFill>
                  <a:srgbClr val="C00000"/>
                </a:solidFill>
                <a:latin typeface="Arial" panose="020B0604020202020204" pitchFamily="34" charset="0"/>
                <a:cs typeface="Arial" panose="020B0604020202020204" pitchFamily="34" charset="0"/>
              </a:rPr>
              <a:t>Templated Deployment ~ </a:t>
            </a:r>
            <a:r>
              <a:rPr lang="en-US" sz="1600" b="1" dirty="0">
                <a:solidFill>
                  <a:srgbClr val="C00000"/>
                </a:solidFill>
                <a:latin typeface="Arial" panose="020B0604020202020204" pitchFamily="34" charset="0"/>
                <a:cs typeface="Arial" panose="020B0604020202020204" pitchFamily="34" charset="0"/>
              </a:rPr>
              <a:t>40 mins</a:t>
            </a:r>
          </a:p>
        </p:txBody>
      </p:sp>
      <p:grpSp>
        <p:nvGrpSpPr>
          <p:cNvPr id="2" name="Group 1"/>
          <p:cNvGrpSpPr/>
          <p:nvPr/>
        </p:nvGrpSpPr>
        <p:grpSpPr>
          <a:xfrm>
            <a:off x="914518" y="1043604"/>
            <a:ext cx="4340703" cy="5110092"/>
            <a:chOff x="914518" y="1043604"/>
            <a:chExt cx="4340703" cy="5110092"/>
          </a:xfrm>
        </p:grpSpPr>
        <p:pic>
          <p:nvPicPr>
            <p:cNvPr id="6" name="Picture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14518" y="1043604"/>
              <a:ext cx="4340703" cy="1954366"/>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70558" y="3000921"/>
              <a:ext cx="3619500" cy="3152775"/>
            </a:xfrm>
            <a:prstGeom prst="rect">
              <a:avLst/>
            </a:prstGeom>
          </p:spPr>
        </p:pic>
      </p:grpSp>
    </p:spTree>
    <p:extLst>
      <p:ext uri="{BB962C8B-B14F-4D97-AF65-F5344CB8AC3E}">
        <p14:creationId xmlns:p14="http://schemas.microsoft.com/office/powerpoint/2010/main" val="915574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DCE5DD0-B057-7149-A89D-BD8F4A044A26}" type="slidenum">
              <a:rPr lang="en-US" smtClean="0"/>
              <a:t>23</a:t>
            </a:fld>
            <a:endParaRPr lang="en-US"/>
          </a:p>
        </p:txBody>
      </p:sp>
      <p:sp>
        <p:nvSpPr>
          <p:cNvPr id="7" name="Rectangle 6"/>
          <p:cNvSpPr/>
          <p:nvPr/>
        </p:nvSpPr>
        <p:spPr>
          <a:xfrm>
            <a:off x="0" y="-8087"/>
            <a:ext cx="12192000" cy="10166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2000" dirty="0"/>
          </a:p>
        </p:txBody>
      </p:sp>
      <p:sp>
        <p:nvSpPr>
          <p:cNvPr id="8" name="Title 1"/>
          <p:cNvSpPr txBox="1">
            <a:spLocks/>
          </p:cNvSpPr>
          <p:nvPr/>
        </p:nvSpPr>
        <p:spPr>
          <a:xfrm>
            <a:off x="-493021" y="-101161"/>
            <a:ext cx="12912436" cy="812402"/>
          </a:xfrm>
          <a:prstGeom prst="rect">
            <a:avLst/>
          </a:prstGeom>
        </p:spPr>
        <p:txBody>
          <a:bodyPr vert="horz" lIns="155448" tIns="155448" rIns="155448" bIns="155448" rtlCol="0" anchor="b" anchorCtr="0">
            <a:noAutofit/>
          </a:bodyPr>
          <a:lstStyle>
            <a:lvl1pPr algn="ctr" defTabSz="914400" rtl="0" eaLnBrk="1" latinLnBrk="0" hangingPunct="1">
              <a:lnSpc>
                <a:spcPct val="90000"/>
              </a:lnSpc>
              <a:spcBef>
                <a:spcPct val="0"/>
              </a:spcBef>
              <a:buNone/>
              <a:defRPr lang="en-US" sz="6000" b="1" kern="1200" dirty="0">
                <a:gradFill>
                  <a:gsLst>
                    <a:gs pos="0">
                      <a:schemeClr val="tx2"/>
                    </a:gs>
                    <a:gs pos="100000">
                      <a:schemeClr val="tx2"/>
                    </a:gs>
                  </a:gsLst>
                  <a:lin ang="5400000" scaled="1"/>
                </a:gradFill>
                <a:latin typeface="+mj-lt"/>
                <a:ea typeface="+mj-ea"/>
                <a:cs typeface="Arial" panose="020B0604020202020204" pitchFamily="34" charset="0"/>
              </a:defRPr>
            </a:lvl1pPr>
          </a:lstStyle>
          <a:p>
            <a:r>
              <a:rPr lang="en-US" sz="3200" dirty="0">
                <a:solidFill>
                  <a:schemeClr val="bg1"/>
                </a:solidFill>
                <a:latin typeface="Arial" charset="0"/>
                <a:ea typeface="Arial" charset="0"/>
                <a:cs typeface="Arial" charset="0"/>
              </a:rPr>
              <a:t>Clustered Deployment of 2 BIG-IP </a:t>
            </a:r>
            <a:r>
              <a:rPr lang="en-US" sz="3200">
                <a:solidFill>
                  <a:schemeClr val="bg1"/>
                </a:solidFill>
                <a:latin typeface="Arial" charset="0"/>
                <a:ea typeface="Arial" charset="0"/>
                <a:cs typeface="Arial" charset="0"/>
              </a:rPr>
              <a:t>VE’s on AWS (Across </a:t>
            </a:r>
            <a:r>
              <a:rPr lang="en-US" sz="3200" dirty="0">
                <a:solidFill>
                  <a:schemeClr val="bg1"/>
                </a:solidFill>
                <a:latin typeface="Arial" charset="0"/>
                <a:ea typeface="Arial" charset="0"/>
                <a:cs typeface="Arial" charset="0"/>
              </a:rPr>
              <a:t>AZ)</a:t>
            </a:r>
          </a:p>
        </p:txBody>
      </p:sp>
      <p:sp>
        <p:nvSpPr>
          <p:cNvPr id="9" name="TextBox 8"/>
          <p:cNvSpPr txBox="1"/>
          <p:nvPr/>
        </p:nvSpPr>
        <p:spPr>
          <a:xfrm>
            <a:off x="137906" y="527433"/>
            <a:ext cx="9663607" cy="400110"/>
          </a:xfrm>
          <a:prstGeom prst="rect">
            <a:avLst/>
          </a:prstGeom>
          <a:noFill/>
        </p:spPr>
        <p:txBody>
          <a:bodyPr wrap="none" rtlCol="0">
            <a:spAutoFit/>
          </a:bodyPr>
          <a:lstStyle/>
          <a:p>
            <a:r>
              <a:rPr lang="en-US" sz="2000" b="1" dirty="0">
                <a:solidFill>
                  <a:schemeClr val="bg1"/>
                </a:solidFill>
                <a:latin typeface="Arial" charset="0"/>
                <a:ea typeface="Arial" charset="0"/>
                <a:cs typeface="Arial" charset="0"/>
              </a:rPr>
              <a:t>For deploying BIG-IP’s in parallel across AZ’s for further enhanced availability</a:t>
            </a:r>
          </a:p>
        </p:txBody>
      </p:sp>
      <p:sp>
        <p:nvSpPr>
          <p:cNvPr id="11" name="TextBox 10"/>
          <p:cNvSpPr txBox="1"/>
          <p:nvPr/>
        </p:nvSpPr>
        <p:spPr>
          <a:xfrm>
            <a:off x="6290107" y="1057702"/>
            <a:ext cx="5704544" cy="3273717"/>
          </a:xfrm>
          <a:prstGeom prst="rect">
            <a:avLst/>
          </a:prstGeom>
          <a:noFill/>
        </p:spPr>
        <p:txBody>
          <a:bodyPr wrap="square" lIns="155448" tIns="155448" rIns="155448" bIns="155448" rtlCol="0">
            <a:spAutoFit/>
          </a:bodyPr>
          <a:lstStyle/>
          <a:p>
            <a:pPr algn="just">
              <a:spcBef>
                <a:spcPts val="1600"/>
              </a:spcBef>
              <a:buClr>
                <a:schemeClr val="tx2"/>
              </a:buClr>
              <a:tabLst>
                <a:tab pos="7080250" algn="l"/>
              </a:tabLst>
            </a:pPr>
            <a:r>
              <a:rPr lang="en-US" sz="1600" b="1" dirty="0">
                <a:solidFill>
                  <a:schemeClr val="tx2"/>
                </a:solidFill>
                <a:latin typeface="Franklin Gothic Book" charset="0"/>
                <a:ea typeface="Franklin Gothic Book" charset="0"/>
                <a:cs typeface="Franklin Gothic Book" charset="0"/>
              </a:rPr>
              <a:t>Launches and configures two BIG-IP VE’s in 2 separate  availability zones (AZ) in an active-standby arrangement for high availability, such that should one AZ fail, public traffic is automatically re-directed to the unaffected one. </a:t>
            </a:r>
          </a:p>
          <a:p>
            <a:pPr marL="285750" indent="-285750">
              <a:spcBef>
                <a:spcPts val="1600"/>
              </a:spcBef>
              <a:buClr>
                <a:schemeClr val="tx2"/>
              </a:buClr>
              <a:buFont typeface="Arial" charset="0"/>
              <a:buChar char="•"/>
              <a:tabLst>
                <a:tab pos="7080250" algn="l"/>
              </a:tabLst>
            </a:pPr>
            <a:r>
              <a:rPr lang="en-US" sz="1600" dirty="0">
                <a:solidFill>
                  <a:schemeClr val="tx2"/>
                </a:solidFill>
                <a:latin typeface="Franklin Gothic Book" charset="0"/>
                <a:ea typeface="Franklin Gothic Book" charset="0"/>
                <a:cs typeface="Franklin Gothic Book" charset="0"/>
              </a:rPr>
              <a:t>The BIG-IP instance operates with 2 network interfaces:</a:t>
            </a:r>
          </a:p>
          <a:p>
            <a:pPr marL="742950" lvl="1" indent="-285750">
              <a:spcBef>
                <a:spcPts val="1000"/>
              </a:spcBef>
              <a:buClr>
                <a:schemeClr val="tx2"/>
              </a:buClr>
              <a:buFont typeface="Wingdings" charset="2"/>
              <a:buChar char="Ø"/>
              <a:tabLst>
                <a:tab pos="7080250" algn="l"/>
              </a:tabLst>
            </a:pPr>
            <a:r>
              <a:rPr lang="en-US" sz="1500" dirty="0">
                <a:solidFill>
                  <a:schemeClr val="tx2"/>
                </a:solidFill>
                <a:latin typeface="Franklin Gothic Book" charset="0"/>
                <a:ea typeface="Franklin Gothic Book" charset="0"/>
                <a:cs typeface="Franklin Gothic Book" charset="0"/>
              </a:rPr>
              <a:t>One for management &amp; one for data-plane traffic from the internet</a:t>
            </a:r>
          </a:p>
          <a:p>
            <a:pPr marL="285750" indent="-285750">
              <a:spcBef>
                <a:spcPts val="1600"/>
              </a:spcBef>
              <a:buClr>
                <a:schemeClr val="tx2"/>
              </a:buClr>
              <a:buFont typeface="Arial" charset="0"/>
              <a:buChar char="•"/>
              <a:tabLst>
                <a:tab pos="7080250" algn="l"/>
              </a:tabLst>
            </a:pPr>
            <a:r>
              <a:rPr lang="en-US" sz="1600" dirty="0">
                <a:solidFill>
                  <a:schemeClr val="tx2"/>
                </a:solidFill>
                <a:latin typeface="Franklin Gothic Book" charset="0"/>
                <a:ea typeface="Franklin Gothic Book" charset="0"/>
                <a:cs typeface="Franklin Gothic Book" charset="0"/>
              </a:rPr>
              <a:t>BYOL (Perpetual, ELA &amp; Sub) and PAYG templates available</a:t>
            </a:r>
          </a:p>
          <a:p>
            <a:pPr>
              <a:spcBef>
                <a:spcPts val="1600"/>
              </a:spcBef>
              <a:buClr>
                <a:schemeClr val="tx2"/>
              </a:buClr>
              <a:tabLst>
                <a:tab pos="7080250" algn="l"/>
              </a:tabLst>
            </a:pPr>
            <a:r>
              <a:rPr lang="en-US" b="1" dirty="0">
                <a:solidFill>
                  <a:schemeClr val="tx2"/>
                </a:solidFill>
                <a:latin typeface="Franklin Gothic Book" charset="0"/>
                <a:ea typeface="Franklin Gothic Book" charset="0"/>
                <a:cs typeface="Franklin Gothic Book" charset="0"/>
              </a:rPr>
              <a:t>Pre-requisites to this template can be found </a:t>
            </a:r>
            <a:r>
              <a:rPr lang="en-US" b="1" dirty="0">
                <a:solidFill>
                  <a:schemeClr val="tx2"/>
                </a:solidFill>
                <a:latin typeface="Franklin Gothic Book" charset="0"/>
                <a:ea typeface="Franklin Gothic Book" charset="0"/>
                <a:cs typeface="Franklin Gothic Book" charset="0"/>
                <a:hlinkClick r:id="rId3"/>
              </a:rPr>
              <a:t>here</a:t>
            </a:r>
            <a:endParaRPr lang="en-US" sz="1600" dirty="0">
              <a:solidFill>
                <a:schemeClr val="tx2"/>
              </a:solidFill>
              <a:latin typeface="Franklin Gothic Book" charset="0"/>
              <a:ea typeface="Franklin Gothic Book" charset="0"/>
              <a:cs typeface="Franklin Gothic Book" charset="0"/>
            </a:endParaRPr>
          </a:p>
        </p:txBody>
      </p:sp>
      <p:sp>
        <p:nvSpPr>
          <p:cNvPr id="13" name="TextBox 12"/>
          <p:cNvSpPr txBox="1"/>
          <p:nvPr/>
        </p:nvSpPr>
        <p:spPr>
          <a:xfrm>
            <a:off x="8153436" y="6132440"/>
            <a:ext cx="2264787" cy="683264"/>
          </a:xfrm>
          <a:prstGeom prst="rect">
            <a:avLst/>
          </a:prstGeom>
          <a:noFill/>
        </p:spPr>
        <p:txBody>
          <a:bodyPr wrap="none" lIns="155448" tIns="155448" rIns="155448" bIns="155448" rtlCol="0">
            <a:spAutoFit/>
          </a:bodyPr>
          <a:lstStyle/>
          <a:p>
            <a:r>
              <a:rPr lang="en-US" sz="2400" dirty="0">
                <a:gradFill>
                  <a:gsLst>
                    <a:gs pos="0">
                      <a:schemeClr val="tx1"/>
                    </a:gs>
                    <a:gs pos="100000">
                      <a:schemeClr val="tx1"/>
                    </a:gs>
                  </a:gsLst>
                  <a:lin ang="5400000" scaled="1"/>
                </a:gradFill>
                <a:latin typeface="Arial" panose="020B0604020202020204" pitchFamily="34" charset="0"/>
                <a:cs typeface="Arial" panose="020B0604020202020204" pitchFamily="34" charset="0"/>
                <a:hlinkClick r:id="rId4"/>
              </a:rPr>
              <a:t>Link to GitHub</a:t>
            </a:r>
            <a:endParaRPr lang="en-US" sz="2400" dirty="0">
              <a:gradFill>
                <a:gsLst>
                  <a:gs pos="0">
                    <a:schemeClr val="tx1"/>
                  </a:gs>
                  <a:gs pos="100000">
                    <a:schemeClr val="tx1"/>
                  </a:gs>
                </a:gsLst>
                <a:lin ang="5400000" scaled="1"/>
              </a:gradFill>
              <a:latin typeface="Arial" panose="020B0604020202020204" pitchFamily="34" charset="0"/>
              <a:cs typeface="Arial" panose="020B0604020202020204" pitchFamily="34" charset="0"/>
            </a:endParaRPr>
          </a:p>
        </p:txBody>
      </p:sp>
      <p:sp>
        <p:nvSpPr>
          <p:cNvPr id="12" name="TextBox 11"/>
          <p:cNvSpPr txBox="1"/>
          <p:nvPr/>
        </p:nvSpPr>
        <p:spPr>
          <a:xfrm>
            <a:off x="544860" y="6067540"/>
            <a:ext cx="5004116" cy="806375"/>
          </a:xfrm>
          <a:prstGeom prst="rect">
            <a:avLst/>
          </a:prstGeom>
          <a:noFill/>
        </p:spPr>
        <p:txBody>
          <a:bodyPr wrap="square" lIns="155448" tIns="155448" rIns="155448" bIns="155448" rtlCol="0">
            <a:spAutoFit/>
          </a:bodyPr>
          <a:lstStyle/>
          <a:p>
            <a:pPr algn="ctr"/>
            <a:r>
              <a:rPr lang="en-US" sz="1600" dirty="0">
                <a:solidFill>
                  <a:srgbClr val="C00000"/>
                </a:solidFill>
                <a:latin typeface="Arial" panose="020B0604020202020204" pitchFamily="34" charset="0"/>
                <a:cs typeface="Arial" panose="020B0604020202020204" pitchFamily="34" charset="0"/>
              </a:rPr>
              <a:t>Manual Deployment ~ </a:t>
            </a:r>
            <a:r>
              <a:rPr lang="en-US" sz="1600" b="1" dirty="0">
                <a:solidFill>
                  <a:srgbClr val="C00000"/>
                </a:solidFill>
                <a:latin typeface="Arial" panose="020B0604020202020204" pitchFamily="34" charset="0"/>
                <a:cs typeface="Arial" panose="020B0604020202020204" pitchFamily="34" charset="0"/>
              </a:rPr>
              <a:t>8+ hours </a:t>
            </a:r>
          </a:p>
          <a:p>
            <a:pPr algn="ctr"/>
            <a:r>
              <a:rPr lang="en-US" sz="1600" dirty="0">
                <a:solidFill>
                  <a:srgbClr val="C00000"/>
                </a:solidFill>
                <a:latin typeface="Arial" panose="020B0604020202020204" pitchFamily="34" charset="0"/>
                <a:cs typeface="Arial" panose="020B0604020202020204" pitchFamily="34" charset="0"/>
              </a:rPr>
              <a:t>Templated Deployment ~ </a:t>
            </a:r>
            <a:r>
              <a:rPr lang="en-US" sz="1600" b="1" dirty="0">
                <a:solidFill>
                  <a:srgbClr val="C00000"/>
                </a:solidFill>
                <a:latin typeface="Arial" panose="020B0604020202020204" pitchFamily="34" charset="0"/>
                <a:cs typeface="Arial" panose="020B0604020202020204" pitchFamily="34" charset="0"/>
              </a:rPr>
              <a:t>40 mins</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895" y="1716657"/>
            <a:ext cx="5894302" cy="3622931"/>
          </a:xfrm>
          <a:prstGeom prst="rect">
            <a:avLst/>
          </a:prstGeom>
        </p:spPr>
      </p:pic>
    </p:spTree>
    <p:extLst>
      <p:ext uri="{BB962C8B-B14F-4D97-AF65-F5344CB8AC3E}">
        <p14:creationId xmlns:p14="http://schemas.microsoft.com/office/powerpoint/2010/main" val="3971845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456A-E895-E848-9130-509F5B1BA196}"/>
              </a:ext>
            </a:extLst>
          </p:cNvPr>
          <p:cNvSpPr>
            <a:spLocks noGrp="1"/>
          </p:cNvSpPr>
          <p:nvPr>
            <p:ph type="title"/>
          </p:nvPr>
        </p:nvSpPr>
        <p:spPr/>
        <p:txBody>
          <a:bodyPr/>
          <a:lstStyle/>
          <a:p>
            <a:r>
              <a:rPr lang="en-US" dirty="0"/>
              <a:t>Autoscale – moving faster than a snail</a:t>
            </a:r>
          </a:p>
        </p:txBody>
      </p:sp>
      <p:sp>
        <p:nvSpPr>
          <p:cNvPr id="3" name="Footer Placeholder 2">
            <a:extLst>
              <a:ext uri="{FF2B5EF4-FFF2-40B4-BE49-F238E27FC236}">
                <a16:creationId xmlns:a16="http://schemas.microsoft.com/office/drawing/2014/main" id="{7FF1C403-DDCE-B24B-8591-91E968357508}"/>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6CA1A5B5-667F-064E-BECA-ECCA41B57690}"/>
              </a:ext>
            </a:extLst>
          </p:cNvPr>
          <p:cNvSpPr>
            <a:spLocks noGrp="1"/>
          </p:cNvSpPr>
          <p:nvPr>
            <p:ph type="sldNum" sz="quarter" idx="4"/>
          </p:nvPr>
        </p:nvSpPr>
        <p:spPr/>
        <p:txBody>
          <a:bodyPr/>
          <a:lstStyle/>
          <a:p>
            <a:fld id="{49DF86D6-4B9D-4B83-AF23-D696D3CD110A}" type="slidenum">
              <a:rPr lang="en-US" smtClean="0"/>
              <a:pPr/>
              <a:t>24</a:t>
            </a:fld>
            <a:endParaRPr lang="en-US" dirty="0"/>
          </a:p>
        </p:txBody>
      </p:sp>
      <p:sp>
        <p:nvSpPr>
          <p:cNvPr id="5" name="Text Placeholder 4">
            <a:extLst>
              <a:ext uri="{FF2B5EF4-FFF2-40B4-BE49-F238E27FC236}">
                <a16:creationId xmlns:a16="http://schemas.microsoft.com/office/drawing/2014/main" id="{6566D835-86B1-7C40-A394-64C6302C1213}"/>
              </a:ext>
            </a:extLst>
          </p:cNvPr>
          <p:cNvSpPr>
            <a:spLocks noGrp="1"/>
          </p:cNvSpPr>
          <p:nvPr>
            <p:ph type="body" sz="quarter" idx="10"/>
          </p:nvPr>
        </p:nvSpPr>
        <p:spPr/>
        <p:txBody>
          <a:bodyPr/>
          <a:lstStyle/>
          <a:p>
            <a:r>
              <a:rPr lang="en-US" dirty="0"/>
              <a:t>ELB – Traffic DAG</a:t>
            </a:r>
          </a:p>
          <a:p>
            <a:r>
              <a:rPr lang="en-US" dirty="0"/>
              <a:t>Supported Template</a:t>
            </a:r>
          </a:p>
          <a:p>
            <a:r>
              <a:rPr lang="en-US" dirty="0"/>
              <a:t>Single DNS Name</a:t>
            </a:r>
          </a:p>
          <a:p>
            <a:r>
              <a:rPr lang="en-US" dirty="0"/>
              <a:t>BIG-IQ or Native Metrics</a:t>
            </a:r>
          </a:p>
          <a:p>
            <a:r>
              <a:rPr lang="en-US" dirty="0"/>
              <a:t>Pay for bandwidth plus ELB</a:t>
            </a:r>
          </a:p>
        </p:txBody>
      </p:sp>
      <p:sp>
        <p:nvSpPr>
          <p:cNvPr id="6" name="Text Placeholder 5">
            <a:extLst>
              <a:ext uri="{FF2B5EF4-FFF2-40B4-BE49-F238E27FC236}">
                <a16:creationId xmlns:a16="http://schemas.microsoft.com/office/drawing/2014/main" id="{F600167B-60EC-2E4D-ADD0-5387CC85EC85}"/>
              </a:ext>
            </a:extLst>
          </p:cNvPr>
          <p:cNvSpPr>
            <a:spLocks noGrp="1"/>
          </p:cNvSpPr>
          <p:nvPr>
            <p:ph type="body" sz="quarter" idx="11"/>
          </p:nvPr>
        </p:nvSpPr>
        <p:spPr/>
        <p:txBody>
          <a:bodyPr/>
          <a:lstStyle/>
          <a:p>
            <a:r>
              <a:rPr lang="en-US" dirty="0"/>
              <a:t>DNS – Traffic DAG</a:t>
            </a:r>
          </a:p>
          <a:p>
            <a:r>
              <a:rPr lang="en-US" dirty="0"/>
              <a:t>Experimental Template</a:t>
            </a:r>
          </a:p>
          <a:p>
            <a:endParaRPr lang="en-US" dirty="0"/>
          </a:p>
        </p:txBody>
      </p:sp>
    </p:spTree>
    <p:extLst>
      <p:ext uri="{BB962C8B-B14F-4D97-AF65-F5344CB8AC3E}">
        <p14:creationId xmlns:p14="http://schemas.microsoft.com/office/powerpoint/2010/main" val="3877930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80">
                                          <p:stCondLst>
                                            <p:cond delay="0"/>
                                          </p:stCondLst>
                                        </p:cTn>
                                        <p:tgtEl>
                                          <p:spTgt spid="5">
                                            <p:txEl>
                                              <p:pRg st="0" end="0"/>
                                            </p:txEl>
                                          </p:spTgt>
                                        </p:tgtEl>
                                      </p:cBhvr>
                                    </p:animEffect>
                                    <p:anim calcmode="lin" valueType="num">
                                      <p:cBhvr>
                                        <p:cTn id="8"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0" end="0"/>
                                            </p:txEl>
                                          </p:spTgt>
                                        </p:tgtEl>
                                      </p:cBhvr>
                                      <p:to x="100000" y="60000"/>
                                    </p:animScale>
                                    <p:animScale>
                                      <p:cBhvr>
                                        <p:cTn id="14" dur="166" decel="50000">
                                          <p:stCondLst>
                                            <p:cond delay="676"/>
                                          </p:stCondLst>
                                        </p:cTn>
                                        <p:tgtEl>
                                          <p:spTgt spid="5">
                                            <p:txEl>
                                              <p:pRg st="0" end="0"/>
                                            </p:txEl>
                                          </p:spTgt>
                                        </p:tgtEl>
                                      </p:cBhvr>
                                      <p:to x="100000" y="100000"/>
                                    </p:animScale>
                                    <p:animScale>
                                      <p:cBhvr>
                                        <p:cTn id="15" dur="26">
                                          <p:stCondLst>
                                            <p:cond delay="1312"/>
                                          </p:stCondLst>
                                        </p:cTn>
                                        <p:tgtEl>
                                          <p:spTgt spid="5">
                                            <p:txEl>
                                              <p:pRg st="0" end="0"/>
                                            </p:txEl>
                                          </p:spTgt>
                                        </p:tgtEl>
                                      </p:cBhvr>
                                      <p:to x="100000" y="80000"/>
                                    </p:animScale>
                                    <p:animScale>
                                      <p:cBhvr>
                                        <p:cTn id="16" dur="166" decel="50000">
                                          <p:stCondLst>
                                            <p:cond delay="1338"/>
                                          </p:stCondLst>
                                        </p:cTn>
                                        <p:tgtEl>
                                          <p:spTgt spid="5">
                                            <p:txEl>
                                              <p:pRg st="0" end="0"/>
                                            </p:txEl>
                                          </p:spTgt>
                                        </p:tgtEl>
                                      </p:cBhvr>
                                      <p:to x="100000" y="100000"/>
                                    </p:animScale>
                                    <p:animScale>
                                      <p:cBhvr>
                                        <p:cTn id="17" dur="26">
                                          <p:stCondLst>
                                            <p:cond delay="1642"/>
                                          </p:stCondLst>
                                        </p:cTn>
                                        <p:tgtEl>
                                          <p:spTgt spid="5">
                                            <p:txEl>
                                              <p:pRg st="0" end="0"/>
                                            </p:txEl>
                                          </p:spTgt>
                                        </p:tgtEl>
                                      </p:cBhvr>
                                      <p:to x="100000" y="90000"/>
                                    </p:animScale>
                                    <p:animScale>
                                      <p:cBhvr>
                                        <p:cTn id="18" dur="166" decel="50000">
                                          <p:stCondLst>
                                            <p:cond delay="1668"/>
                                          </p:stCondLst>
                                        </p:cTn>
                                        <p:tgtEl>
                                          <p:spTgt spid="5">
                                            <p:txEl>
                                              <p:pRg st="0" end="0"/>
                                            </p:txEl>
                                          </p:spTgt>
                                        </p:tgtEl>
                                      </p:cBhvr>
                                      <p:to x="100000" y="100000"/>
                                    </p:animScale>
                                    <p:animScale>
                                      <p:cBhvr>
                                        <p:cTn id="19" dur="26">
                                          <p:stCondLst>
                                            <p:cond delay="1808"/>
                                          </p:stCondLst>
                                        </p:cTn>
                                        <p:tgtEl>
                                          <p:spTgt spid="5">
                                            <p:txEl>
                                              <p:pRg st="0" end="0"/>
                                            </p:txEl>
                                          </p:spTgt>
                                        </p:tgtEl>
                                      </p:cBhvr>
                                      <p:to x="100000" y="95000"/>
                                    </p:animScale>
                                    <p:animScale>
                                      <p:cBhvr>
                                        <p:cTn id="20" dur="166" decel="50000">
                                          <p:stCondLst>
                                            <p:cond delay="1834"/>
                                          </p:stCondLst>
                                        </p:cTn>
                                        <p:tgtEl>
                                          <p:spTgt spid="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2"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Scale>
                                      <p:cBhvr>
                                        <p:cTn id="25" dur="1000" decel="50000" fill="hold">
                                          <p:stCondLst>
                                            <p:cond delay="0"/>
                                          </p:stCondLst>
                                        </p:cTn>
                                        <p:tgtEl>
                                          <p:spTgt spid="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5">
                                            <p:txEl>
                                              <p:pRg st="1" end="1"/>
                                            </p:txEl>
                                          </p:spTgt>
                                        </p:tgtEl>
                                        <p:attrNameLst>
                                          <p:attrName>ppt_x</p:attrName>
                                          <p:attrName>ppt_y</p:attrName>
                                        </p:attrNameLst>
                                      </p:cBhvr>
                                    </p:animMotion>
                                    <p:animEffect transition="in" filter="fade">
                                      <p:cBhvr>
                                        <p:cTn id="27" dur="1000"/>
                                        <p:tgtEl>
                                          <p:spTgt spid="5">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5" presetClass="entr" presetSubtype="0" fill="hold" nodeType="clickEffect">
                                  <p:stCondLst>
                                    <p:cond delay="0"/>
                                  </p:stCondLst>
                                  <p:childTnLst>
                                    <p:set>
                                      <p:cBhvr>
                                        <p:cTn id="31" dur="1" fill="hold">
                                          <p:stCondLst>
                                            <p:cond delay="0"/>
                                          </p:stCondLst>
                                        </p:cTn>
                                        <p:tgtEl>
                                          <p:spTgt spid="5">
                                            <p:txEl>
                                              <p:pRg st="2" end="2"/>
                                            </p:txEl>
                                          </p:spTgt>
                                        </p:tgtEl>
                                        <p:attrNameLst>
                                          <p:attrName>style.visibility</p:attrName>
                                        </p:attrNameLst>
                                      </p:cBhvr>
                                      <p:to>
                                        <p:strVal val="visible"/>
                                      </p:to>
                                    </p:set>
                                    <p:animEffect transition="in" filter="fade">
                                      <p:cBhvr>
                                        <p:cTn id="32" dur="2000"/>
                                        <p:tgtEl>
                                          <p:spTgt spid="5">
                                            <p:txEl>
                                              <p:pRg st="2" end="2"/>
                                            </p:txEl>
                                          </p:spTgt>
                                        </p:tgtEl>
                                      </p:cBhvr>
                                    </p:animEffect>
                                    <p:anim calcmode="lin" valueType="num">
                                      <p:cBhvr>
                                        <p:cTn id="33" dur="2000" fill="hold"/>
                                        <p:tgtEl>
                                          <p:spTgt spid="5">
                                            <p:txEl>
                                              <p:pRg st="2" end="2"/>
                                            </p:txEl>
                                          </p:spTgt>
                                        </p:tgtEl>
                                        <p:attrNameLst>
                                          <p:attrName>style.rotation</p:attrName>
                                        </p:attrNameLst>
                                      </p:cBhvr>
                                      <p:tavLst>
                                        <p:tav tm="0">
                                          <p:val>
                                            <p:fltVal val="720"/>
                                          </p:val>
                                        </p:tav>
                                        <p:tav tm="100000">
                                          <p:val>
                                            <p:fltVal val="0"/>
                                          </p:val>
                                        </p:tav>
                                      </p:tavLst>
                                    </p:anim>
                                    <p:anim calcmode="lin" valueType="num">
                                      <p:cBhvr>
                                        <p:cTn id="34" dur="2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35" dur="2000" fill="hold"/>
                                        <p:tgtEl>
                                          <p:spTgt spid="5">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36" fill="hold">
                      <p:stCondLst>
                        <p:cond delay="indefinite"/>
                      </p:stCondLst>
                      <p:childTnLst>
                        <p:par>
                          <p:cTn id="37" fill="hold">
                            <p:stCondLst>
                              <p:cond delay="0"/>
                            </p:stCondLst>
                            <p:childTnLst>
                              <p:par>
                                <p:cTn id="38" presetID="30" presetClass="entr" presetSubtype="0" fill="hold"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800" decel="100000"/>
                                        <p:tgtEl>
                                          <p:spTgt spid="5">
                                            <p:txEl>
                                              <p:pRg st="3" end="3"/>
                                            </p:txEl>
                                          </p:spTgt>
                                        </p:tgtEl>
                                      </p:cBhvr>
                                    </p:animEffect>
                                    <p:anim calcmode="lin" valueType="num">
                                      <p:cBhvr>
                                        <p:cTn id="41" dur="800" decel="100000" fill="hold"/>
                                        <p:tgtEl>
                                          <p:spTgt spid="5">
                                            <p:txEl>
                                              <p:pRg st="3" end="3"/>
                                            </p:txEl>
                                          </p:spTgt>
                                        </p:tgtEl>
                                        <p:attrNameLst>
                                          <p:attrName>style.rotation</p:attrName>
                                        </p:attrNameLst>
                                      </p:cBhvr>
                                      <p:tavLst>
                                        <p:tav tm="0">
                                          <p:val>
                                            <p:fltVal val="-90"/>
                                          </p:val>
                                        </p:tav>
                                        <p:tav tm="100000">
                                          <p:val>
                                            <p:fltVal val="0"/>
                                          </p:val>
                                        </p:tav>
                                      </p:tavLst>
                                    </p:anim>
                                    <p:anim calcmode="lin" valueType="num">
                                      <p:cBhvr>
                                        <p:cTn id="42" dur="800" decel="100000" fill="hold"/>
                                        <p:tgtEl>
                                          <p:spTgt spid="5">
                                            <p:txEl>
                                              <p:pRg st="3" end="3"/>
                                            </p:txEl>
                                          </p:spTgt>
                                        </p:tgtEl>
                                        <p:attrNameLst>
                                          <p:attrName>ppt_x</p:attrName>
                                        </p:attrNameLst>
                                      </p:cBhvr>
                                      <p:tavLst>
                                        <p:tav tm="0">
                                          <p:val>
                                            <p:strVal val="#ppt_x+0.4"/>
                                          </p:val>
                                        </p:tav>
                                        <p:tav tm="100000">
                                          <p:val>
                                            <p:strVal val="#ppt_x-0.05"/>
                                          </p:val>
                                        </p:tav>
                                      </p:tavLst>
                                    </p:anim>
                                    <p:anim calcmode="lin" valueType="num">
                                      <p:cBhvr>
                                        <p:cTn id="43" dur="800" decel="100000" fill="hold"/>
                                        <p:tgtEl>
                                          <p:spTgt spid="5">
                                            <p:txEl>
                                              <p:pRg st="3" end="3"/>
                                            </p:txEl>
                                          </p:spTgt>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5">
                                            <p:txEl>
                                              <p:pRg st="3" end="3"/>
                                            </p:txEl>
                                          </p:spTgt>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2" presetClass="entr" presetSubtype="0" fill="hold"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Scale>
                                      <p:cBhvr>
                                        <p:cTn id="50" dur="1000" decel="50000" fill="hold">
                                          <p:stCondLst>
                                            <p:cond delay="0"/>
                                          </p:stCondLst>
                                        </p:cTn>
                                        <p:tgtEl>
                                          <p:spTgt spid="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1" dur="1000" decel="50000" fill="hold">
                                          <p:stCondLst>
                                            <p:cond delay="0"/>
                                          </p:stCondLst>
                                        </p:cTn>
                                        <p:tgtEl>
                                          <p:spTgt spid="5">
                                            <p:txEl>
                                              <p:pRg st="4" end="4"/>
                                            </p:txEl>
                                          </p:spTgt>
                                        </p:tgtEl>
                                        <p:attrNameLst>
                                          <p:attrName>ppt_x</p:attrName>
                                          <p:attrName>ppt_y</p:attrName>
                                        </p:attrNameLst>
                                      </p:cBhvr>
                                    </p:animMotion>
                                    <p:animEffect transition="in" filter="fade">
                                      <p:cBhvr>
                                        <p:cTn id="52" dur="1000"/>
                                        <p:tgtEl>
                                          <p:spTgt spid="5">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12" fill="hold" nodeType="clickEffect">
                                  <p:stCondLst>
                                    <p:cond delay="0"/>
                                  </p:stCondLst>
                                  <p:childTnLst>
                                    <p:set>
                                      <p:cBhvr>
                                        <p:cTn id="56" dur="1" fill="hold">
                                          <p:stCondLst>
                                            <p:cond delay="0"/>
                                          </p:stCondLst>
                                        </p:cTn>
                                        <p:tgtEl>
                                          <p:spTgt spid="6">
                                            <p:txEl>
                                              <p:pRg st="0" end="0"/>
                                            </p:txEl>
                                          </p:spTgt>
                                        </p:tgtEl>
                                        <p:attrNameLst>
                                          <p:attrName>style.visibility</p:attrName>
                                        </p:attrNameLst>
                                      </p:cBhvr>
                                      <p:to>
                                        <p:strVal val="visible"/>
                                      </p:to>
                                    </p:set>
                                    <p:animEffect transition="in" filter="strips(downLeft)">
                                      <p:cBhvr>
                                        <p:cTn id="57" dur="500"/>
                                        <p:tgtEl>
                                          <p:spTgt spid="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6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8C901-691C-5649-BF1E-605639F82292}"/>
              </a:ext>
            </a:extLst>
          </p:cNvPr>
          <p:cNvSpPr>
            <a:spLocks noGrp="1"/>
          </p:cNvSpPr>
          <p:nvPr>
            <p:ph type="title"/>
          </p:nvPr>
        </p:nvSpPr>
        <p:spPr/>
        <p:txBody>
          <a:bodyPr/>
          <a:lstStyle/>
          <a:p>
            <a:r>
              <a:rPr lang="en-US" dirty="0"/>
              <a:t>Example  Security and Services VPC</a:t>
            </a:r>
          </a:p>
        </p:txBody>
      </p:sp>
      <p:sp>
        <p:nvSpPr>
          <p:cNvPr id="3" name="Footer Placeholder 2">
            <a:extLst>
              <a:ext uri="{FF2B5EF4-FFF2-40B4-BE49-F238E27FC236}">
                <a16:creationId xmlns:a16="http://schemas.microsoft.com/office/drawing/2014/main" id="{D92B8DC0-4549-F449-986A-4CA27AB2E1E4}"/>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095D2E0D-BB68-9246-8909-78232602C220}"/>
              </a:ext>
            </a:extLst>
          </p:cNvPr>
          <p:cNvSpPr>
            <a:spLocks noGrp="1"/>
          </p:cNvSpPr>
          <p:nvPr>
            <p:ph type="sldNum" sz="quarter" idx="4"/>
          </p:nvPr>
        </p:nvSpPr>
        <p:spPr/>
        <p:txBody>
          <a:bodyPr/>
          <a:lstStyle/>
          <a:p>
            <a:fld id="{49DF86D6-4B9D-4B83-AF23-D696D3CD110A}" type="slidenum">
              <a:rPr lang="en-US" smtClean="0"/>
              <a:pPr/>
              <a:t>25</a:t>
            </a:fld>
            <a:endParaRPr lang="en-US" dirty="0"/>
          </a:p>
        </p:txBody>
      </p:sp>
      <p:sp>
        <p:nvSpPr>
          <p:cNvPr id="5" name="Text Placeholder 4">
            <a:extLst>
              <a:ext uri="{FF2B5EF4-FFF2-40B4-BE49-F238E27FC236}">
                <a16:creationId xmlns:a16="http://schemas.microsoft.com/office/drawing/2014/main" id="{E9C93061-87E7-134F-BFCD-88862B38AD1B}"/>
              </a:ext>
            </a:extLst>
          </p:cNvPr>
          <p:cNvSpPr>
            <a:spLocks noGrp="1"/>
          </p:cNvSpPr>
          <p:nvPr>
            <p:ph type="body" sz="quarter" idx="10"/>
          </p:nvPr>
        </p:nvSpPr>
        <p:spPr/>
        <p:txBody>
          <a:bodyPr/>
          <a:lstStyle/>
          <a:p>
            <a:r>
              <a:rPr lang="en-US" dirty="0"/>
              <a:t>Similar to Transit VPC</a:t>
            </a:r>
          </a:p>
          <a:p>
            <a:r>
              <a:rPr lang="en-US" dirty="0"/>
              <a:t>Allows for the chaining of security services</a:t>
            </a:r>
          </a:p>
          <a:p>
            <a:r>
              <a:rPr lang="en-US" dirty="0"/>
              <a:t>Provider / Tenant Relationship</a:t>
            </a:r>
          </a:p>
          <a:p>
            <a:r>
              <a:rPr lang="en-US" dirty="0"/>
              <a:t>Inter or Intra Org applicability</a:t>
            </a:r>
          </a:p>
          <a:p>
            <a:r>
              <a:rPr lang="en-US" dirty="0"/>
              <a:t>Supports Service Discovery and </a:t>
            </a:r>
            <a:r>
              <a:rPr lang="en-US" dirty="0" err="1"/>
              <a:t>AutoScale</a:t>
            </a:r>
            <a:endParaRPr lang="en-US" dirty="0"/>
          </a:p>
          <a:p>
            <a:pPr marL="0" indent="0">
              <a:buNone/>
            </a:pPr>
            <a:endParaRPr lang="en-US" dirty="0"/>
          </a:p>
        </p:txBody>
      </p:sp>
      <p:sp>
        <p:nvSpPr>
          <p:cNvPr id="6" name="Text Placeholder 5">
            <a:extLst>
              <a:ext uri="{FF2B5EF4-FFF2-40B4-BE49-F238E27FC236}">
                <a16:creationId xmlns:a16="http://schemas.microsoft.com/office/drawing/2014/main" id="{69D4F06E-A8A7-794B-9787-B54B6969C87E}"/>
              </a:ext>
            </a:extLst>
          </p:cNvPr>
          <p:cNvSpPr>
            <a:spLocks noGrp="1"/>
          </p:cNvSpPr>
          <p:nvPr>
            <p:ph type="body" sz="quarter" idx="11"/>
          </p:nvPr>
        </p:nvSpPr>
        <p:spPr/>
        <p:txBody>
          <a:bodyPr/>
          <a:lstStyle/>
          <a:p>
            <a:pPr marL="0" indent="0">
              <a:buNone/>
            </a:pPr>
            <a:endParaRPr lang="en-US" dirty="0"/>
          </a:p>
        </p:txBody>
      </p:sp>
    </p:spTree>
    <p:extLst>
      <p:ext uri="{BB962C8B-B14F-4D97-AF65-F5344CB8AC3E}">
        <p14:creationId xmlns:p14="http://schemas.microsoft.com/office/powerpoint/2010/main" val="428984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strips(downLeft)">
                                      <p:cBhvr>
                                        <p:cTn id="18" dur="500"/>
                                        <p:tgtEl>
                                          <p:spTgt spid="5">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randombar(horizontal)">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Line 46">
            <a:extLst>
              <a:ext uri="{FF2B5EF4-FFF2-40B4-BE49-F238E27FC236}">
                <a16:creationId xmlns:a16="http://schemas.microsoft.com/office/drawing/2014/main" id="{6E3DB2C6-AA3E-EC4E-8DBB-094AA9A65AD6}"/>
              </a:ext>
            </a:extLst>
          </p:cNvPr>
          <p:cNvSpPr>
            <a:spLocks noChangeShapeType="1"/>
          </p:cNvSpPr>
          <p:nvPr/>
        </p:nvSpPr>
        <p:spPr bwMode="auto">
          <a:xfrm flipH="1">
            <a:off x="2173974" y="3333328"/>
            <a:ext cx="1957080" cy="0"/>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F8080BB4-9402-6D48-8E3B-103341BF3EB4}"/>
              </a:ext>
            </a:extLst>
          </p:cNvPr>
          <p:cNvSpPr/>
          <p:nvPr/>
        </p:nvSpPr>
        <p:spPr>
          <a:xfrm>
            <a:off x="3152514" y="2671235"/>
            <a:ext cx="1499538" cy="570019"/>
          </a:xfrm>
          <a:prstGeom prst="roundRect">
            <a:avLst>
              <a:gd name="adj" fmla="val 15239"/>
            </a:avLst>
          </a:prstGeom>
          <a:solidFill>
            <a:srgbClr val="073E77"/>
          </a:solidFill>
          <a:ln w="25400">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latin typeface="Arial" panose="020B0604020202020204" pitchFamily="34" charset="0"/>
              <a:cs typeface="Arial" panose="020B0604020202020204" pitchFamily="34" charset="0"/>
            </a:endParaRPr>
          </a:p>
        </p:txBody>
      </p:sp>
      <p:sp>
        <p:nvSpPr>
          <p:cNvPr id="102" name="TextBox 101">
            <a:extLst>
              <a:ext uri="{FF2B5EF4-FFF2-40B4-BE49-F238E27FC236}">
                <a16:creationId xmlns:a16="http://schemas.microsoft.com/office/drawing/2014/main" id="{B3C2501D-1AB0-ED4B-B127-2AEECFD61926}"/>
              </a:ext>
            </a:extLst>
          </p:cNvPr>
          <p:cNvSpPr txBox="1"/>
          <p:nvPr/>
        </p:nvSpPr>
        <p:spPr>
          <a:xfrm>
            <a:off x="483395" y="301945"/>
            <a:ext cx="4545219" cy="584775"/>
          </a:xfrm>
          <a:prstGeom prst="rect">
            <a:avLst/>
          </a:prstGeom>
          <a:noFill/>
        </p:spPr>
        <p:txBody>
          <a:bodyPr wrap="none" rtlCol="0">
            <a:spAutoFit/>
          </a:bodyPr>
          <a:lstStyle/>
          <a:p>
            <a:r>
              <a:rPr lang="en-US" sz="3200" b="1" dirty="0"/>
              <a:t>Security and Services VPC</a:t>
            </a:r>
          </a:p>
        </p:txBody>
      </p:sp>
      <p:grpSp>
        <p:nvGrpSpPr>
          <p:cNvPr id="82" name="Group 81">
            <a:extLst>
              <a:ext uri="{FF2B5EF4-FFF2-40B4-BE49-F238E27FC236}">
                <a16:creationId xmlns:a16="http://schemas.microsoft.com/office/drawing/2014/main" id="{FFBFEEEA-9D7E-744F-A3E7-5ADFF6F13FC4}"/>
              </a:ext>
            </a:extLst>
          </p:cNvPr>
          <p:cNvGrpSpPr/>
          <p:nvPr/>
        </p:nvGrpSpPr>
        <p:grpSpPr>
          <a:xfrm>
            <a:off x="2934068" y="3297637"/>
            <a:ext cx="1155701" cy="429927"/>
            <a:chOff x="1181100" y="5205413"/>
            <a:chExt cx="1155701" cy="429927"/>
          </a:xfrm>
        </p:grpSpPr>
        <p:grpSp>
          <p:nvGrpSpPr>
            <p:cNvPr id="84" name="Group 27">
              <a:extLst>
                <a:ext uri="{FF2B5EF4-FFF2-40B4-BE49-F238E27FC236}">
                  <a16:creationId xmlns:a16="http://schemas.microsoft.com/office/drawing/2014/main" id="{6D48ECA4-8CB4-1C42-89BC-25D1F39BD720}"/>
                </a:ext>
              </a:extLst>
            </p:cNvPr>
            <p:cNvGrpSpPr>
              <a:grpSpLocks noChangeAspect="1"/>
            </p:cNvGrpSpPr>
            <p:nvPr/>
          </p:nvGrpSpPr>
          <p:grpSpPr bwMode="auto">
            <a:xfrm>
              <a:off x="1500188" y="5205413"/>
              <a:ext cx="836613" cy="266700"/>
              <a:chOff x="945" y="3279"/>
              <a:chExt cx="527" cy="168"/>
            </a:xfrm>
          </p:grpSpPr>
          <p:sp>
            <p:nvSpPr>
              <p:cNvPr id="100" name="AutoShape 26">
                <a:extLst>
                  <a:ext uri="{FF2B5EF4-FFF2-40B4-BE49-F238E27FC236}">
                    <a16:creationId xmlns:a16="http://schemas.microsoft.com/office/drawing/2014/main" id="{AFFD055B-0E6F-3E4D-AB57-10B8C6A636FE}"/>
                  </a:ext>
                </a:extLst>
              </p:cNvPr>
              <p:cNvSpPr>
                <a:spLocks noChangeAspect="1" noChangeArrowheads="1" noTextEdit="1"/>
              </p:cNvSpPr>
              <p:nvPr/>
            </p:nvSpPr>
            <p:spPr bwMode="auto">
              <a:xfrm>
                <a:off x="1128" y="3279"/>
                <a:ext cx="344" cy="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01" name="Freeform 28">
                <a:extLst>
                  <a:ext uri="{FF2B5EF4-FFF2-40B4-BE49-F238E27FC236}">
                    <a16:creationId xmlns:a16="http://schemas.microsoft.com/office/drawing/2014/main" id="{501A211C-90BB-D248-9E14-5917510A68FF}"/>
                  </a:ext>
                </a:extLst>
              </p:cNvPr>
              <p:cNvSpPr>
                <a:spLocks/>
              </p:cNvSpPr>
              <p:nvPr/>
            </p:nvSpPr>
            <p:spPr bwMode="auto">
              <a:xfrm>
                <a:off x="945" y="3283"/>
                <a:ext cx="344" cy="164"/>
              </a:xfrm>
              <a:custGeom>
                <a:avLst/>
                <a:gdLst>
                  <a:gd name="T0" fmla="*/ 403 w 403"/>
                  <a:gd name="T1" fmla="*/ 147 h 191"/>
                  <a:gd name="T2" fmla="*/ 359 w 403"/>
                  <a:gd name="T3" fmla="*/ 191 h 191"/>
                  <a:gd name="T4" fmla="*/ 44 w 403"/>
                  <a:gd name="T5" fmla="*/ 191 h 191"/>
                  <a:gd name="T6" fmla="*/ 0 w 403"/>
                  <a:gd name="T7" fmla="*/ 147 h 191"/>
                  <a:gd name="T8" fmla="*/ 0 w 403"/>
                  <a:gd name="T9" fmla="*/ 44 h 191"/>
                  <a:gd name="T10" fmla="*/ 44 w 403"/>
                  <a:gd name="T11" fmla="*/ 0 h 191"/>
                  <a:gd name="T12" fmla="*/ 359 w 403"/>
                  <a:gd name="T13" fmla="*/ 0 h 191"/>
                  <a:gd name="T14" fmla="*/ 403 w 403"/>
                  <a:gd name="T15" fmla="*/ 44 h 191"/>
                  <a:gd name="T16" fmla="*/ 403 w 403"/>
                  <a:gd name="T17" fmla="*/ 14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191">
                    <a:moveTo>
                      <a:pt x="403" y="147"/>
                    </a:moveTo>
                    <a:cubicBezTo>
                      <a:pt x="403" y="171"/>
                      <a:pt x="383" y="191"/>
                      <a:pt x="359" y="191"/>
                    </a:cubicBezTo>
                    <a:cubicBezTo>
                      <a:pt x="44" y="191"/>
                      <a:pt x="44" y="191"/>
                      <a:pt x="44" y="191"/>
                    </a:cubicBezTo>
                    <a:cubicBezTo>
                      <a:pt x="20" y="191"/>
                      <a:pt x="0" y="171"/>
                      <a:pt x="0" y="147"/>
                    </a:cubicBezTo>
                    <a:cubicBezTo>
                      <a:pt x="0" y="44"/>
                      <a:pt x="0" y="44"/>
                      <a:pt x="0" y="44"/>
                    </a:cubicBezTo>
                    <a:cubicBezTo>
                      <a:pt x="0" y="20"/>
                      <a:pt x="20" y="0"/>
                      <a:pt x="44" y="0"/>
                    </a:cubicBezTo>
                    <a:cubicBezTo>
                      <a:pt x="359" y="0"/>
                      <a:pt x="359" y="0"/>
                      <a:pt x="359" y="0"/>
                    </a:cubicBezTo>
                    <a:cubicBezTo>
                      <a:pt x="383" y="0"/>
                      <a:pt x="403" y="20"/>
                      <a:pt x="403" y="44"/>
                    </a:cubicBezTo>
                    <a:lnTo>
                      <a:pt x="403" y="147"/>
                    </a:lnTo>
                    <a:close/>
                  </a:path>
                </a:pathLst>
              </a:custGeom>
              <a:solidFill>
                <a:srgbClr val="073E7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sp>
          <p:nvSpPr>
            <p:cNvPr id="85" name="AutoShape 33">
              <a:extLst>
                <a:ext uri="{FF2B5EF4-FFF2-40B4-BE49-F238E27FC236}">
                  <a16:creationId xmlns:a16="http://schemas.microsoft.com/office/drawing/2014/main" id="{88306978-DD67-DE42-8C71-55CC7AEBE1C4}"/>
                </a:ext>
              </a:extLst>
            </p:cNvPr>
            <p:cNvSpPr>
              <a:spLocks noChangeAspect="1" noChangeArrowheads="1" noTextEdit="1"/>
            </p:cNvSpPr>
            <p:nvPr/>
          </p:nvSpPr>
          <p:spPr bwMode="auto">
            <a:xfrm>
              <a:off x="1181100" y="5205413"/>
              <a:ext cx="5461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pic>
          <p:nvPicPr>
            <p:cNvPr id="99" name="Picture 98" descr="VE-bug.emf">
              <a:extLst>
                <a:ext uri="{FF2B5EF4-FFF2-40B4-BE49-F238E27FC236}">
                  <a16:creationId xmlns:a16="http://schemas.microsoft.com/office/drawing/2014/main" id="{E06FCFD0-618B-B548-A523-0202011D45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1168" y="5429600"/>
              <a:ext cx="268224" cy="205740"/>
            </a:xfrm>
            <a:prstGeom prst="rect">
              <a:avLst/>
            </a:prstGeom>
          </p:spPr>
        </p:pic>
      </p:grpSp>
      <p:sp>
        <p:nvSpPr>
          <p:cNvPr id="103" name="TextBox 102">
            <a:extLst>
              <a:ext uri="{FF2B5EF4-FFF2-40B4-BE49-F238E27FC236}">
                <a16:creationId xmlns:a16="http://schemas.microsoft.com/office/drawing/2014/main" id="{D94C456C-7EF8-104F-B239-64C902C38A2E}"/>
              </a:ext>
            </a:extLst>
          </p:cNvPr>
          <p:cNvSpPr txBox="1"/>
          <p:nvPr/>
        </p:nvSpPr>
        <p:spPr>
          <a:xfrm>
            <a:off x="3188965" y="3262207"/>
            <a:ext cx="566181" cy="338554"/>
          </a:xfrm>
          <a:prstGeom prst="rect">
            <a:avLst/>
          </a:prstGeom>
          <a:noFill/>
        </p:spPr>
        <p:txBody>
          <a:bodyPr wrap="none" rtlCol="0">
            <a:spAutoFit/>
          </a:bodyPr>
          <a:lstStyle/>
          <a:p>
            <a:r>
              <a:rPr lang="en-US" sz="1600" b="1" dirty="0">
                <a:solidFill>
                  <a:schemeClr val="bg1"/>
                </a:solidFill>
                <a:latin typeface="Franklin Gothic Book" panose="020B0503020102020204" pitchFamily="34" charset="0"/>
                <a:cs typeface="Times New Roman" panose="02020603050405020304" pitchFamily="18" charset="0"/>
              </a:rPr>
              <a:t>AFM</a:t>
            </a:r>
            <a:endParaRPr lang="en-US" sz="1400" b="1" dirty="0">
              <a:solidFill>
                <a:schemeClr val="bg1"/>
              </a:solidFill>
              <a:latin typeface="Franklin Gothic Book" panose="020B0503020102020204" pitchFamily="34" charset="0"/>
              <a:cs typeface="Times New Roman" panose="02020603050405020304" pitchFamily="18" charset="0"/>
            </a:endParaRPr>
          </a:p>
        </p:txBody>
      </p:sp>
      <p:sp>
        <p:nvSpPr>
          <p:cNvPr id="120" name="Line 46">
            <a:extLst>
              <a:ext uri="{FF2B5EF4-FFF2-40B4-BE49-F238E27FC236}">
                <a16:creationId xmlns:a16="http://schemas.microsoft.com/office/drawing/2014/main" id="{F0BF0D5F-72D7-024D-8A8B-F70779F8BF7F}"/>
              </a:ext>
            </a:extLst>
          </p:cNvPr>
          <p:cNvSpPr>
            <a:spLocks noChangeShapeType="1"/>
          </p:cNvSpPr>
          <p:nvPr/>
        </p:nvSpPr>
        <p:spPr bwMode="auto">
          <a:xfrm flipH="1" flipV="1">
            <a:off x="1832819" y="3690963"/>
            <a:ext cx="249115" cy="244518"/>
          </a:xfrm>
          <a:prstGeom prst="line">
            <a:avLst/>
          </a:prstGeom>
          <a:noFill/>
          <a:ln w="25400" cap="rnd">
            <a:solidFill>
              <a:srgbClr val="CF0A2C"/>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409CF0AC-9F51-614C-BDBA-C478EF1345D5}"/>
              </a:ext>
            </a:extLst>
          </p:cNvPr>
          <p:cNvGrpSpPr/>
          <p:nvPr/>
        </p:nvGrpSpPr>
        <p:grpSpPr>
          <a:xfrm>
            <a:off x="145720" y="1527701"/>
            <a:ext cx="6883816" cy="3232315"/>
            <a:chOff x="1246032" y="1697037"/>
            <a:chExt cx="6883816" cy="3232315"/>
          </a:xfrm>
        </p:grpSpPr>
        <p:sp>
          <p:nvSpPr>
            <p:cNvPr id="90" name="Line 46">
              <a:extLst>
                <a:ext uri="{FF2B5EF4-FFF2-40B4-BE49-F238E27FC236}">
                  <a16:creationId xmlns:a16="http://schemas.microsoft.com/office/drawing/2014/main" id="{15580FCB-0B80-9148-8685-0C64F9A05612}"/>
                </a:ext>
              </a:extLst>
            </p:cNvPr>
            <p:cNvSpPr>
              <a:spLocks noChangeShapeType="1"/>
            </p:cNvSpPr>
            <p:nvPr/>
          </p:nvSpPr>
          <p:spPr bwMode="auto">
            <a:xfrm flipH="1">
              <a:off x="5853111" y="3321591"/>
              <a:ext cx="839377" cy="0"/>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5F8D5AD-844A-1647-8496-444F8A20A5FF}"/>
                </a:ext>
              </a:extLst>
            </p:cNvPr>
            <p:cNvSpPr txBox="1"/>
            <p:nvPr/>
          </p:nvSpPr>
          <p:spPr>
            <a:xfrm>
              <a:off x="4193497" y="2871016"/>
              <a:ext cx="1639435" cy="507831"/>
            </a:xfrm>
            <a:prstGeom prst="rect">
              <a:avLst/>
            </a:prstGeom>
            <a:noFill/>
          </p:spPr>
          <p:txBody>
            <a:bodyPr wrap="square" rtlCol="0">
              <a:spAutoFit/>
            </a:bodyPr>
            <a:lstStyle/>
            <a:p>
              <a:pPr algn="ctr">
                <a:lnSpc>
                  <a:spcPct val="90000"/>
                </a:lnSpc>
              </a:pPr>
              <a:r>
                <a:rPr lang="en-US" sz="1000" dirty="0">
                  <a:solidFill>
                    <a:schemeClr val="bg1"/>
                  </a:solidFill>
                  <a:latin typeface="Arial" panose="020B0604020202020204" pitchFamily="34" charset="0"/>
                  <a:cs typeface="Arial" panose="020B0604020202020204" pitchFamily="34" charset="0"/>
                </a:rPr>
                <a:t>SSL Inspection + IPS Functionality + Intelligent Traffic Management  </a:t>
              </a:r>
            </a:p>
          </p:txBody>
        </p:sp>
        <p:grpSp>
          <p:nvGrpSpPr>
            <p:cNvPr id="4" name="Group 3">
              <a:extLst>
                <a:ext uri="{FF2B5EF4-FFF2-40B4-BE49-F238E27FC236}">
                  <a16:creationId xmlns:a16="http://schemas.microsoft.com/office/drawing/2014/main" id="{6BE0AE82-E6E9-0C43-9A61-D84A0AE754CC}"/>
                </a:ext>
              </a:extLst>
            </p:cNvPr>
            <p:cNvGrpSpPr/>
            <p:nvPr/>
          </p:nvGrpSpPr>
          <p:grpSpPr>
            <a:xfrm>
              <a:off x="6692488" y="2633856"/>
              <a:ext cx="1039577" cy="2062236"/>
              <a:chOff x="6692488" y="2633856"/>
              <a:chExt cx="1039577" cy="2062236"/>
            </a:xfrm>
          </p:grpSpPr>
          <p:sp>
            <p:nvSpPr>
              <p:cNvPr id="87" name="Line 46">
                <a:extLst>
                  <a:ext uri="{FF2B5EF4-FFF2-40B4-BE49-F238E27FC236}">
                    <a16:creationId xmlns:a16="http://schemas.microsoft.com/office/drawing/2014/main" id="{8668B176-7E1C-2045-ADE2-44F56054088D}"/>
                  </a:ext>
                </a:extLst>
              </p:cNvPr>
              <p:cNvSpPr>
                <a:spLocks noChangeShapeType="1"/>
              </p:cNvSpPr>
              <p:nvPr/>
            </p:nvSpPr>
            <p:spPr bwMode="auto">
              <a:xfrm flipH="1" flipV="1">
                <a:off x="6701254" y="2933045"/>
                <a:ext cx="276534" cy="0"/>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nvGrpSpPr>
              <p:cNvPr id="71" name="Group 70">
                <a:extLst>
                  <a:ext uri="{FF2B5EF4-FFF2-40B4-BE49-F238E27FC236}">
                    <a16:creationId xmlns:a16="http://schemas.microsoft.com/office/drawing/2014/main" id="{525D6553-EC8A-9441-A34F-832C0E669C4F}"/>
                  </a:ext>
                </a:extLst>
              </p:cNvPr>
              <p:cNvGrpSpPr/>
              <p:nvPr/>
            </p:nvGrpSpPr>
            <p:grpSpPr>
              <a:xfrm>
                <a:off x="6810395" y="2633856"/>
                <a:ext cx="921670" cy="2062236"/>
                <a:chOff x="3752870" y="5181600"/>
                <a:chExt cx="1140110" cy="2550995"/>
              </a:xfrm>
            </p:grpSpPr>
            <p:sp>
              <p:nvSpPr>
                <p:cNvPr id="72" name="Freeform 161">
                  <a:extLst>
                    <a:ext uri="{FF2B5EF4-FFF2-40B4-BE49-F238E27FC236}">
                      <a16:creationId xmlns:a16="http://schemas.microsoft.com/office/drawing/2014/main" id="{1F5D8AF7-A5CA-9344-BCCF-BFB68B1E49A2}"/>
                    </a:ext>
                  </a:extLst>
                </p:cNvPr>
                <p:cNvSpPr>
                  <a:spLocks noEditPoints="1"/>
                </p:cNvSpPr>
                <p:nvPr/>
              </p:nvSpPr>
              <p:spPr bwMode="auto">
                <a:xfrm>
                  <a:off x="3960812" y="5181600"/>
                  <a:ext cx="725978" cy="687186"/>
                </a:xfrm>
                <a:custGeom>
                  <a:avLst/>
                  <a:gdLst>
                    <a:gd name="T0" fmla="*/ 456 w 553"/>
                    <a:gd name="T1" fmla="*/ 0 h 524"/>
                    <a:gd name="T2" fmla="*/ 210 w 553"/>
                    <a:gd name="T3" fmla="*/ 0 h 524"/>
                    <a:gd name="T4" fmla="*/ 113 w 553"/>
                    <a:gd name="T5" fmla="*/ 97 h 524"/>
                    <a:gd name="T6" fmla="*/ 113 w 553"/>
                    <a:gd name="T7" fmla="*/ 143 h 524"/>
                    <a:gd name="T8" fmla="*/ 97 w 553"/>
                    <a:gd name="T9" fmla="*/ 143 h 524"/>
                    <a:gd name="T10" fmla="*/ 0 w 553"/>
                    <a:gd name="T11" fmla="*/ 240 h 524"/>
                    <a:gd name="T12" fmla="*/ 0 w 553"/>
                    <a:gd name="T13" fmla="*/ 427 h 524"/>
                    <a:gd name="T14" fmla="*/ 97 w 553"/>
                    <a:gd name="T15" fmla="*/ 524 h 524"/>
                    <a:gd name="T16" fmla="*/ 343 w 553"/>
                    <a:gd name="T17" fmla="*/ 524 h 524"/>
                    <a:gd name="T18" fmla="*/ 440 w 553"/>
                    <a:gd name="T19" fmla="*/ 427 h 524"/>
                    <a:gd name="T20" fmla="*/ 440 w 553"/>
                    <a:gd name="T21" fmla="*/ 381 h 524"/>
                    <a:gd name="T22" fmla="*/ 456 w 553"/>
                    <a:gd name="T23" fmla="*/ 381 h 524"/>
                    <a:gd name="T24" fmla="*/ 553 w 553"/>
                    <a:gd name="T25" fmla="*/ 284 h 524"/>
                    <a:gd name="T26" fmla="*/ 553 w 553"/>
                    <a:gd name="T27" fmla="*/ 97 h 524"/>
                    <a:gd name="T28" fmla="*/ 456 w 553"/>
                    <a:gd name="T29" fmla="*/ 0 h 524"/>
                    <a:gd name="T30" fmla="*/ 190 w 553"/>
                    <a:gd name="T31" fmla="*/ 22 h 524"/>
                    <a:gd name="T32" fmla="*/ 217 w 553"/>
                    <a:gd name="T33" fmla="*/ 49 h 524"/>
                    <a:gd name="T34" fmla="*/ 190 w 553"/>
                    <a:gd name="T35" fmla="*/ 76 h 524"/>
                    <a:gd name="T36" fmla="*/ 164 w 553"/>
                    <a:gd name="T37" fmla="*/ 49 h 524"/>
                    <a:gd name="T38" fmla="*/ 190 w 553"/>
                    <a:gd name="T39" fmla="*/ 22 h 524"/>
                    <a:gd name="T40" fmla="*/ 77 w 553"/>
                    <a:gd name="T41" fmla="*/ 165 h 524"/>
                    <a:gd name="T42" fmla="*/ 104 w 553"/>
                    <a:gd name="T43" fmla="*/ 192 h 524"/>
                    <a:gd name="T44" fmla="*/ 77 w 553"/>
                    <a:gd name="T45" fmla="*/ 219 h 524"/>
                    <a:gd name="T46" fmla="*/ 50 w 553"/>
                    <a:gd name="T47" fmla="*/ 192 h 524"/>
                    <a:gd name="T48" fmla="*/ 77 w 553"/>
                    <a:gd name="T49" fmla="*/ 165 h 524"/>
                    <a:gd name="T50" fmla="*/ 395 w 553"/>
                    <a:gd name="T51" fmla="*/ 427 h 524"/>
                    <a:gd name="T52" fmla="*/ 343 w 553"/>
                    <a:gd name="T53" fmla="*/ 480 h 524"/>
                    <a:gd name="T54" fmla="*/ 97 w 553"/>
                    <a:gd name="T55" fmla="*/ 480 h 524"/>
                    <a:gd name="T56" fmla="*/ 44 w 553"/>
                    <a:gd name="T57" fmla="*/ 427 h 524"/>
                    <a:gd name="T58" fmla="*/ 44 w 553"/>
                    <a:gd name="T59" fmla="*/ 240 h 524"/>
                    <a:gd name="T60" fmla="*/ 45 w 553"/>
                    <a:gd name="T61" fmla="*/ 230 h 524"/>
                    <a:gd name="T62" fmla="*/ 394 w 553"/>
                    <a:gd name="T63" fmla="*/ 230 h 524"/>
                    <a:gd name="T64" fmla="*/ 395 w 553"/>
                    <a:gd name="T65" fmla="*/ 240 h 524"/>
                    <a:gd name="T66" fmla="*/ 395 w 553"/>
                    <a:gd name="T67" fmla="*/ 427 h 524"/>
                    <a:gd name="T68" fmla="*/ 509 w 553"/>
                    <a:gd name="T69" fmla="*/ 284 h 524"/>
                    <a:gd name="T70" fmla="*/ 456 w 553"/>
                    <a:gd name="T71" fmla="*/ 336 h 524"/>
                    <a:gd name="T72" fmla="*/ 440 w 553"/>
                    <a:gd name="T73" fmla="*/ 336 h 524"/>
                    <a:gd name="T74" fmla="*/ 440 w 553"/>
                    <a:gd name="T75" fmla="*/ 240 h 524"/>
                    <a:gd name="T76" fmla="*/ 343 w 553"/>
                    <a:gd name="T77" fmla="*/ 143 h 524"/>
                    <a:gd name="T78" fmla="*/ 158 w 553"/>
                    <a:gd name="T79" fmla="*/ 143 h 524"/>
                    <a:gd name="T80" fmla="*/ 158 w 553"/>
                    <a:gd name="T81" fmla="*/ 97 h 524"/>
                    <a:gd name="T82" fmla="*/ 159 w 553"/>
                    <a:gd name="T83" fmla="*/ 86 h 524"/>
                    <a:gd name="T84" fmla="*/ 508 w 553"/>
                    <a:gd name="T85" fmla="*/ 86 h 524"/>
                    <a:gd name="T86" fmla="*/ 509 w 553"/>
                    <a:gd name="T87" fmla="*/ 97 h 524"/>
                    <a:gd name="T88" fmla="*/ 509 w 553"/>
                    <a:gd name="T89"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 h="524">
                      <a:moveTo>
                        <a:pt x="456" y="0"/>
                      </a:moveTo>
                      <a:cubicBezTo>
                        <a:pt x="210" y="0"/>
                        <a:pt x="210" y="0"/>
                        <a:pt x="210" y="0"/>
                      </a:cubicBezTo>
                      <a:cubicBezTo>
                        <a:pt x="157" y="0"/>
                        <a:pt x="113" y="44"/>
                        <a:pt x="113" y="97"/>
                      </a:cubicBezTo>
                      <a:cubicBezTo>
                        <a:pt x="113" y="143"/>
                        <a:pt x="113" y="143"/>
                        <a:pt x="113" y="143"/>
                      </a:cubicBezTo>
                      <a:cubicBezTo>
                        <a:pt x="97" y="143"/>
                        <a:pt x="97" y="143"/>
                        <a:pt x="97" y="143"/>
                      </a:cubicBezTo>
                      <a:cubicBezTo>
                        <a:pt x="43" y="143"/>
                        <a:pt x="0" y="187"/>
                        <a:pt x="0" y="240"/>
                      </a:cubicBezTo>
                      <a:cubicBezTo>
                        <a:pt x="0" y="427"/>
                        <a:pt x="0" y="427"/>
                        <a:pt x="0" y="427"/>
                      </a:cubicBezTo>
                      <a:cubicBezTo>
                        <a:pt x="0" y="480"/>
                        <a:pt x="43" y="524"/>
                        <a:pt x="97" y="524"/>
                      </a:cubicBezTo>
                      <a:cubicBezTo>
                        <a:pt x="343" y="524"/>
                        <a:pt x="343" y="524"/>
                        <a:pt x="343" y="524"/>
                      </a:cubicBezTo>
                      <a:cubicBezTo>
                        <a:pt x="396" y="524"/>
                        <a:pt x="440" y="480"/>
                        <a:pt x="440" y="427"/>
                      </a:cubicBezTo>
                      <a:cubicBezTo>
                        <a:pt x="440" y="381"/>
                        <a:pt x="440" y="381"/>
                        <a:pt x="440" y="381"/>
                      </a:cubicBezTo>
                      <a:cubicBezTo>
                        <a:pt x="456" y="381"/>
                        <a:pt x="456" y="381"/>
                        <a:pt x="456" y="381"/>
                      </a:cubicBezTo>
                      <a:cubicBezTo>
                        <a:pt x="510" y="381"/>
                        <a:pt x="553" y="337"/>
                        <a:pt x="553" y="284"/>
                      </a:cubicBezTo>
                      <a:cubicBezTo>
                        <a:pt x="553" y="97"/>
                        <a:pt x="553" y="97"/>
                        <a:pt x="553" y="97"/>
                      </a:cubicBezTo>
                      <a:cubicBezTo>
                        <a:pt x="553" y="44"/>
                        <a:pt x="510" y="0"/>
                        <a:pt x="456" y="0"/>
                      </a:cubicBezTo>
                      <a:close/>
                      <a:moveTo>
                        <a:pt x="190" y="22"/>
                      </a:moveTo>
                      <a:cubicBezTo>
                        <a:pt x="205" y="22"/>
                        <a:pt x="217" y="34"/>
                        <a:pt x="217" y="49"/>
                      </a:cubicBezTo>
                      <a:cubicBezTo>
                        <a:pt x="217" y="64"/>
                        <a:pt x="205" y="76"/>
                        <a:pt x="190" y="76"/>
                      </a:cubicBezTo>
                      <a:cubicBezTo>
                        <a:pt x="176" y="76"/>
                        <a:pt x="164" y="64"/>
                        <a:pt x="164" y="49"/>
                      </a:cubicBezTo>
                      <a:cubicBezTo>
                        <a:pt x="164" y="34"/>
                        <a:pt x="176" y="22"/>
                        <a:pt x="190" y="22"/>
                      </a:cubicBezTo>
                      <a:close/>
                      <a:moveTo>
                        <a:pt x="77" y="165"/>
                      </a:moveTo>
                      <a:cubicBezTo>
                        <a:pt x="92" y="165"/>
                        <a:pt x="104" y="177"/>
                        <a:pt x="104" y="192"/>
                      </a:cubicBezTo>
                      <a:cubicBezTo>
                        <a:pt x="104" y="207"/>
                        <a:pt x="92" y="219"/>
                        <a:pt x="77" y="219"/>
                      </a:cubicBezTo>
                      <a:cubicBezTo>
                        <a:pt x="62" y="219"/>
                        <a:pt x="50" y="207"/>
                        <a:pt x="50" y="192"/>
                      </a:cubicBezTo>
                      <a:cubicBezTo>
                        <a:pt x="50" y="177"/>
                        <a:pt x="62" y="165"/>
                        <a:pt x="77" y="165"/>
                      </a:cubicBezTo>
                      <a:close/>
                      <a:moveTo>
                        <a:pt x="395" y="427"/>
                      </a:moveTo>
                      <a:cubicBezTo>
                        <a:pt x="395" y="456"/>
                        <a:pt x="372" y="480"/>
                        <a:pt x="343" y="480"/>
                      </a:cubicBezTo>
                      <a:cubicBezTo>
                        <a:pt x="97" y="480"/>
                        <a:pt x="97" y="480"/>
                        <a:pt x="97" y="480"/>
                      </a:cubicBezTo>
                      <a:cubicBezTo>
                        <a:pt x="68" y="480"/>
                        <a:pt x="44" y="456"/>
                        <a:pt x="44" y="427"/>
                      </a:cubicBezTo>
                      <a:cubicBezTo>
                        <a:pt x="44" y="240"/>
                        <a:pt x="44" y="240"/>
                        <a:pt x="44" y="240"/>
                      </a:cubicBezTo>
                      <a:cubicBezTo>
                        <a:pt x="44" y="237"/>
                        <a:pt x="45" y="233"/>
                        <a:pt x="45" y="230"/>
                      </a:cubicBezTo>
                      <a:cubicBezTo>
                        <a:pt x="394" y="230"/>
                        <a:pt x="394" y="230"/>
                        <a:pt x="394" y="230"/>
                      </a:cubicBezTo>
                      <a:cubicBezTo>
                        <a:pt x="395" y="233"/>
                        <a:pt x="395" y="237"/>
                        <a:pt x="395" y="240"/>
                      </a:cubicBezTo>
                      <a:lnTo>
                        <a:pt x="395" y="427"/>
                      </a:lnTo>
                      <a:close/>
                      <a:moveTo>
                        <a:pt x="509" y="284"/>
                      </a:moveTo>
                      <a:cubicBezTo>
                        <a:pt x="509" y="313"/>
                        <a:pt x="485" y="336"/>
                        <a:pt x="456" y="336"/>
                      </a:cubicBezTo>
                      <a:cubicBezTo>
                        <a:pt x="440" y="336"/>
                        <a:pt x="440" y="336"/>
                        <a:pt x="440" y="336"/>
                      </a:cubicBezTo>
                      <a:cubicBezTo>
                        <a:pt x="440" y="240"/>
                        <a:pt x="440" y="240"/>
                        <a:pt x="440" y="240"/>
                      </a:cubicBezTo>
                      <a:cubicBezTo>
                        <a:pt x="440" y="187"/>
                        <a:pt x="396" y="143"/>
                        <a:pt x="343" y="143"/>
                      </a:cubicBezTo>
                      <a:cubicBezTo>
                        <a:pt x="158" y="143"/>
                        <a:pt x="158" y="143"/>
                        <a:pt x="158" y="143"/>
                      </a:cubicBezTo>
                      <a:cubicBezTo>
                        <a:pt x="158" y="97"/>
                        <a:pt x="158" y="97"/>
                        <a:pt x="158" y="97"/>
                      </a:cubicBezTo>
                      <a:cubicBezTo>
                        <a:pt x="158" y="93"/>
                        <a:pt x="158" y="90"/>
                        <a:pt x="159" y="86"/>
                      </a:cubicBezTo>
                      <a:cubicBezTo>
                        <a:pt x="508" y="86"/>
                        <a:pt x="508" y="86"/>
                        <a:pt x="508" y="86"/>
                      </a:cubicBezTo>
                      <a:cubicBezTo>
                        <a:pt x="508" y="90"/>
                        <a:pt x="509" y="93"/>
                        <a:pt x="509" y="97"/>
                      </a:cubicBezTo>
                      <a:lnTo>
                        <a:pt x="509" y="284"/>
                      </a:lnTo>
                      <a:close/>
                    </a:path>
                  </a:pathLst>
                </a:custGeom>
                <a:solidFill>
                  <a:srgbClr val="4D4D4F"/>
                </a:solidFill>
                <a:ln>
                  <a:noFill/>
                </a:ln>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73" name="TextBox 72">
                  <a:extLst>
                    <a:ext uri="{FF2B5EF4-FFF2-40B4-BE49-F238E27FC236}">
                      <a16:creationId xmlns:a16="http://schemas.microsoft.com/office/drawing/2014/main" id="{28A90DFE-8CAE-B149-9A94-67F817A2E488}"/>
                    </a:ext>
                  </a:extLst>
                </p:cNvPr>
                <p:cNvSpPr txBox="1"/>
                <p:nvPr/>
              </p:nvSpPr>
              <p:spPr>
                <a:xfrm>
                  <a:off x="3752870" y="7487913"/>
                  <a:ext cx="1140110" cy="244682"/>
                </a:xfrm>
                <a:prstGeom prst="rect">
                  <a:avLst/>
                </a:prstGeom>
                <a:noFill/>
              </p:spPr>
              <p:txBody>
                <a:bodyPr wrap="square" rtlCol="0">
                  <a:spAutoFit/>
                </a:bodyPr>
                <a:lstStyle/>
                <a:p>
                  <a:pPr algn="ctr">
                    <a:lnSpc>
                      <a:spcPct val="90000"/>
                    </a:lnSpc>
                  </a:pPr>
                  <a:r>
                    <a:rPr lang="en-US" sz="1100" dirty="0">
                      <a:latin typeface="Arial" panose="020B0604020202020204" pitchFamily="34" charset="0"/>
                      <a:cs typeface="Arial" panose="020B0604020202020204" pitchFamily="34" charset="0"/>
                    </a:rPr>
                    <a:t>Apps</a:t>
                  </a:r>
                </a:p>
              </p:txBody>
            </p:sp>
          </p:grpSp>
          <p:sp>
            <p:nvSpPr>
              <p:cNvPr id="74" name="Freeform 161">
                <a:extLst>
                  <a:ext uri="{FF2B5EF4-FFF2-40B4-BE49-F238E27FC236}">
                    <a16:creationId xmlns:a16="http://schemas.microsoft.com/office/drawing/2014/main" id="{F52EF3F1-08B4-7A4F-89E8-51C7589A89E2}"/>
                  </a:ext>
                </a:extLst>
              </p:cNvPr>
              <p:cNvSpPr>
                <a:spLocks noEditPoints="1"/>
              </p:cNvSpPr>
              <p:nvPr/>
            </p:nvSpPr>
            <p:spPr bwMode="auto">
              <a:xfrm>
                <a:off x="6977788" y="3270986"/>
                <a:ext cx="586884" cy="555524"/>
              </a:xfrm>
              <a:custGeom>
                <a:avLst/>
                <a:gdLst>
                  <a:gd name="T0" fmla="*/ 456 w 553"/>
                  <a:gd name="T1" fmla="*/ 0 h 524"/>
                  <a:gd name="T2" fmla="*/ 210 w 553"/>
                  <a:gd name="T3" fmla="*/ 0 h 524"/>
                  <a:gd name="T4" fmla="*/ 113 w 553"/>
                  <a:gd name="T5" fmla="*/ 97 h 524"/>
                  <a:gd name="T6" fmla="*/ 113 w 553"/>
                  <a:gd name="T7" fmla="*/ 143 h 524"/>
                  <a:gd name="T8" fmla="*/ 97 w 553"/>
                  <a:gd name="T9" fmla="*/ 143 h 524"/>
                  <a:gd name="T10" fmla="*/ 0 w 553"/>
                  <a:gd name="T11" fmla="*/ 240 h 524"/>
                  <a:gd name="T12" fmla="*/ 0 w 553"/>
                  <a:gd name="T13" fmla="*/ 427 h 524"/>
                  <a:gd name="T14" fmla="*/ 97 w 553"/>
                  <a:gd name="T15" fmla="*/ 524 h 524"/>
                  <a:gd name="T16" fmla="*/ 343 w 553"/>
                  <a:gd name="T17" fmla="*/ 524 h 524"/>
                  <a:gd name="T18" fmla="*/ 440 w 553"/>
                  <a:gd name="T19" fmla="*/ 427 h 524"/>
                  <a:gd name="T20" fmla="*/ 440 w 553"/>
                  <a:gd name="T21" fmla="*/ 381 h 524"/>
                  <a:gd name="T22" fmla="*/ 456 w 553"/>
                  <a:gd name="T23" fmla="*/ 381 h 524"/>
                  <a:gd name="T24" fmla="*/ 553 w 553"/>
                  <a:gd name="T25" fmla="*/ 284 h 524"/>
                  <a:gd name="T26" fmla="*/ 553 w 553"/>
                  <a:gd name="T27" fmla="*/ 97 h 524"/>
                  <a:gd name="T28" fmla="*/ 456 w 553"/>
                  <a:gd name="T29" fmla="*/ 0 h 524"/>
                  <a:gd name="T30" fmla="*/ 190 w 553"/>
                  <a:gd name="T31" fmla="*/ 22 h 524"/>
                  <a:gd name="T32" fmla="*/ 217 w 553"/>
                  <a:gd name="T33" fmla="*/ 49 h 524"/>
                  <a:gd name="T34" fmla="*/ 190 w 553"/>
                  <a:gd name="T35" fmla="*/ 76 h 524"/>
                  <a:gd name="T36" fmla="*/ 164 w 553"/>
                  <a:gd name="T37" fmla="*/ 49 h 524"/>
                  <a:gd name="T38" fmla="*/ 190 w 553"/>
                  <a:gd name="T39" fmla="*/ 22 h 524"/>
                  <a:gd name="T40" fmla="*/ 77 w 553"/>
                  <a:gd name="T41" fmla="*/ 165 h 524"/>
                  <a:gd name="T42" fmla="*/ 104 w 553"/>
                  <a:gd name="T43" fmla="*/ 192 h 524"/>
                  <a:gd name="T44" fmla="*/ 77 w 553"/>
                  <a:gd name="T45" fmla="*/ 219 h 524"/>
                  <a:gd name="T46" fmla="*/ 50 w 553"/>
                  <a:gd name="T47" fmla="*/ 192 h 524"/>
                  <a:gd name="T48" fmla="*/ 77 w 553"/>
                  <a:gd name="T49" fmla="*/ 165 h 524"/>
                  <a:gd name="T50" fmla="*/ 395 w 553"/>
                  <a:gd name="T51" fmla="*/ 427 h 524"/>
                  <a:gd name="T52" fmla="*/ 343 w 553"/>
                  <a:gd name="T53" fmla="*/ 480 h 524"/>
                  <a:gd name="T54" fmla="*/ 97 w 553"/>
                  <a:gd name="T55" fmla="*/ 480 h 524"/>
                  <a:gd name="T56" fmla="*/ 44 w 553"/>
                  <a:gd name="T57" fmla="*/ 427 h 524"/>
                  <a:gd name="T58" fmla="*/ 44 w 553"/>
                  <a:gd name="T59" fmla="*/ 240 h 524"/>
                  <a:gd name="T60" fmla="*/ 45 w 553"/>
                  <a:gd name="T61" fmla="*/ 230 h 524"/>
                  <a:gd name="T62" fmla="*/ 394 w 553"/>
                  <a:gd name="T63" fmla="*/ 230 h 524"/>
                  <a:gd name="T64" fmla="*/ 395 w 553"/>
                  <a:gd name="T65" fmla="*/ 240 h 524"/>
                  <a:gd name="T66" fmla="*/ 395 w 553"/>
                  <a:gd name="T67" fmla="*/ 427 h 524"/>
                  <a:gd name="T68" fmla="*/ 509 w 553"/>
                  <a:gd name="T69" fmla="*/ 284 h 524"/>
                  <a:gd name="T70" fmla="*/ 456 w 553"/>
                  <a:gd name="T71" fmla="*/ 336 h 524"/>
                  <a:gd name="T72" fmla="*/ 440 w 553"/>
                  <a:gd name="T73" fmla="*/ 336 h 524"/>
                  <a:gd name="T74" fmla="*/ 440 w 553"/>
                  <a:gd name="T75" fmla="*/ 240 h 524"/>
                  <a:gd name="T76" fmla="*/ 343 w 553"/>
                  <a:gd name="T77" fmla="*/ 143 h 524"/>
                  <a:gd name="T78" fmla="*/ 158 w 553"/>
                  <a:gd name="T79" fmla="*/ 143 h 524"/>
                  <a:gd name="T80" fmla="*/ 158 w 553"/>
                  <a:gd name="T81" fmla="*/ 97 h 524"/>
                  <a:gd name="T82" fmla="*/ 159 w 553"/>
                  <a:gd name="T83" fmla="*/ 86 h 524"/>
                  <a:gd name="T84" fmla="*/ 508 w 553"/>
                  <a:gd name="T85" fmla="*/ 86 h 524"/>
                  <a:gd name="T86" fmla="*/ 509 w 553"/>
                  <a:gd name="T87" fmla="*/ 97 h 524"/>
                  <a:gd name="T88" fmla="*/ 509 w 553"/>
                  <a:gd name="T89"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 h="524">
                    <a:moveTo>
                      <a:pt x="456" y="0"/>
                    </a:moveTo>
                    <a:cubicBezTo>
                      <a:pt x="210" y="0"/>
                      <a:pt x="210" y="0"/>
                      <a:pt x="210" y="0"/>
                    </a:cubicBezTo>
                    <a:cubicBezTo>
                      <a:pt x="157" y="0"/>
                      <a:pt x="113" y="44"/>
                      <a:pt x="113" y="97"/>
                    </a:cubicBezTo>
                    <a:cubicBezTo>
                      <a:pt x="113" y="143"/>
                      <a:pt x="113" y="143"/>
                      <a:pt x="113" y="143"/>
                    </a:cubicBezTo>
                    <a:cubicBezTo>
                      <a:pt x="97" y="143"/>
                      <a:pt x="97" y="143"/>
                      <a:pt x="97" y="143"/>
                    </a:cubicBezTo>
                    <a:cubicBezTo>
                      <a:pt x="43" y="143"/>
                      <a:pt x="0" y="187"/>
                      <a:pt x="0" y="240"/>
                    </a:cubicBezTo>
                    <a:cubicBezTo>
                      <a:pt x="0" y="427"/>
                      <a:pt x="0" y="427"/>
                      <a:pt x="0" y="427"/>
                    </a:cubicBezTo>
                    <a:cubicBezTo>
                      <a:pt x="0" y="480"/>
                      <a:pt x="43" y="524"/>
                      <a:pt x="97" y="524"/>
                    </a:cubicBezTo>
                    <a:cubicBezTo>
                      <a:pt x="343" y="524"/>
                      <a:pt x="343" y="524"/>
                      <a:pt x="343" y="524"/>
                    </a:cubicBezTo>
                    <a:cubicBezTo>
                      <a:pt x="396" y="524"/>
                      <a:pt x="440" y="480"/>
                      <a:pt x="440" y="427"/>
                    </a:cubicBezTo>
                    <a:cubicBezTo>
                      <a:pt x="440" y="381"/>
                      <a:pt x="440" y="381"/>
                      <a:pt x="440" y="381"/>
                    </a:cubicBezTo>
                    <a:cubicBezTo>
                      <a:pt x="456" y="381"/>
                      <a:pt x="456" y="381"/>
                      <a:pt x="456" y="381"/>
                    </a:cubicBezTo>
                    <a:cubicBezTo>
                      <a:pt x="510" y="381"/>
                      <a:pt x="553" y="337"/>
                      <a:pt x="553" y="284"/>
                    </a:cubicBezTo>
                    <a:cubicBezTo>
                      <a:pt x="553" y="97"/>
                      <a:pt x="553" y="97"/>
                      <a:pt x="553" y="97"/>
                    </a:cubicBezTo>
                    <a:cubicBezTo>
                      <a:pt x="553" y="44"/>
                      <a:pt x="510" y="0"/>
                      <a:pt x="456" y="0"/>
                    </a:cubicBezTo>
                    <a:close/>
                    <a:moveTo>
                      <a:pt x="190" y="22"/>
                    </a:moveTo>
                    <a:cubicBezTo>
                      <a:pt x="205" y="22"/>
                      <a:pt x="217" y="34"/>
                      <a:pt x="217" y="49"/>
                    </a:cubicBezTo>
                    <a:cubicBezTo>
                      <a:pt x="217" y="64"/>
                      <a:pt x="205" y="76"/>
                      <a:pt x="190" y="76"/>
                    </a:cubicBezTo>
                    <a:cubicBezTo>
                      <a:pt x="176" y="76"/>
                      <a:pt x="164" y="64"/>
                      <a:pt x="164" y="49"/>
                    </a:cubicBezTo>
                    <a:cubicBezTo>
                      <a:pt x="164" y="34"/>
                      <a:pt x="176" y="22"/>
                      <a:pt x="190" y="22"/>
                    </a:cubicBezTo>
                    <a:close/>
                    <a:moveTo>
                      <a:pt x="77" y="165"/>
                    </a:moveTo>
                    <a:cubicBezTo>
                      <a:pt x="92" y="165"/>
                      <a:pt x="104" y="177"/>
                      <a:pt x="104" y="192"/>
                    </a:cubicBezTo>
                    <a:cubicBezTo>
                      <a:pt x="104" y="207"/>
                      <a:pt x="92" y="219"/>
                      <a:pt x="77" y="219"/>
                    </a:cubicBezTo>
                    <a:cubicBezTo>
                      <a:pt x="62" y="219"/>
                      <a:pt x="50" y="207"/>
                      <a:pt x="50" y="192"/>
                    </a:cubicBezTo>
                    <a:cubicBezTo>
                      <a:pt x="50" y="177"/>
                      <a:pt x="62" y="165"/>
                      <a:pt x="77" y="165"/>
                    </a:cubicBezTo>
                    <a:close/>
                    <a:moveTo>
                      <a:pt x="395" y="427"/>
                    </a:moveTo>
                    <a:cubicBezTo>
                      <a:pt x="395" y="456"/>
                      <a:pt x="372" y="480"/>
                      <a:pt x="343" y="480"/>
                    </a:cubicBezTo>
                    <a:cubicBezTo>
                      <a:pt x="97" y="480"/>
                      <a:pt x="97" y="480"/>
                      <a:pt x="97" y="480"/>
                    </a:cubicBezTo>
                    <a:cubicBezTo>
                      <a:pt x="68" y="480"/>
                      <a:pt x="44" y="456"/>
                      <a:pt x="44" y="427"/>
                    </a:cubicBezTo>
                    <a:cubicBezTo>
                      <a:pt x="44" y="240"/>
                      <a:pt x="44" y="240"/>
                      <a:pt x="44" y="240"/>
                    </a:cubicBezTo>
                    <a:cubicBezTo>
                      <a:pt x="44" y="237"/>
                      <a:pt x="45" y="233"/>
                      <a:pt x="45" y="230"/>
                    </a:cubicBezTo>
                    <a:cubicBezTo>
                      <a:pt x="394" y="230"/>
                      <a:pt x="394" y="230"/>
                      <a:pt x="394" y="230"/>
                    </a:cubicBezTo>
                    <a:cubicBezTo>
                      <a:pt x="395" y="233"/>
                      <a:pt x="395" y="237"/>
                      <a:pt x="395" y="240"/>
                    </a:cubicBezTo>
                    <a:lnTo>
                      <a:pt x="395" y="427"/>
                    </a:lnTo>
                    <a:close/>
                    <a:moveTo>
                      <a:pt x="509" y="284"/>
                    </a:moveTo>
                    <a:cubicBezTo>
                      <a:pt x="509" y="313"/>
                      <a:pt x="485" y="336"/>
                      <a:pt x="456" y="336"/>
                    </a:cubicBezTo>
                    <a:cubicBezTo>
                      <a:pt x="440" y="336"/>
                      <a:pt x="440" y="336"/>
                      <a:pt x="440" y="336"/>
                    </a:cubicBezTo>
                    <a:cubicBezTo>
                      <a:pt x="440" y="240"/>
                      <a:pt x="440" y="240"/>
                      <a:pt x="440" y="240"/>
                    </a:cubicBezTo>
                    <a:cubicBezTo>
                      <a:pt x="440" y="187"/>
                      <a:pt x="396" y="143"/>
                      <a:pt x="343" y="143"/>
                    </a:cubicBezTo>
                    <a:cubicBezTo>
                      <a:pt x="158" y="143"/>
                      <a:pt x="158" y="143"/>
                      <a:pt x="158" y="143"/>
                    </a:cubicBezTo>
                    <a:cubicBezTo>
                      <a:pt x="158" y="97"/>
                      <a:pt x="158" y="97"/>
                      <a:pt x="158" y="97"/>
                    </a:cubicBezTo>
                    <a:cubicBezTo>
                      <a:pt x="158" y="93"/>
                      <a:pt x="158" y="90"/>
                      <a:pt x="159" y="86"/>
                    </a:cubicBezTo>
                    <a:cubicBezTo>
                      <a:pt x="508" y="86"/>
                      <a:pt x="508" y="86"/>
                      <a:pt x="508" y="86"/>
                    </a:cubicBezTo>
                    <a:cubicBezTo>
                      <a:pt x="508" y="90"/>
                      <a:pt x="509" y="93"/>
                      <a:pt x="509" y="97"/>
                    </a:cubicBezTo>
                    <a:lnTo>
                      <a:pt x="509" y="284"/>
                    </a:lnTo>
                    <a:close/>
                  </a:path>
                </a:pathLst>
              </a:custGeom>
              <a:solidFill>
                <a:srgbClr val="4D4D4F"/>
              </a:solidFill>
              <a:ln>
                <a:noFill/>
              </a:ln>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75" name="Freeform 161">
                <a:extLst>
                  <a:ext uri="{FF2B5EF4-FFF2-40B4-BE49-F238E27FC236}">
                    <a16:creationId xmlns:a16="http://schemas.microsoft.com/office/drawing/2014/main" id="{086A11C1-79A5-1F41-BABC-8889C4AD89F0}"/>
                  </a:ext>
                </a:extLst>
              </p:cNvPr>
              <p:cNvSpPr>
                <a:spLocks noEditPoints="1"/>
              </p:cNvSpPr>
              <p:nvPr/>
            </p:nvSpPr>
            <p:spPr bwMode="auto">
              <a:xfrm>
                <a:off x="6977788" y="3908116"/>
                <a:ext cx="586884" cy="555524"/>
              </a:xfrm>
              <a:custGeom>
                <a:avLst/>
                <a:gdLst>
                  <a:gd name="T0" fmla="*/ 456 w 553"/>
                  <a:gd name="T1" fmla="*/ 0 h 524"/>
                  <a:gd name="T2" fmla="*/ 210 w 553"/>
                  <a:gd name="T3" fmla="*/ 0 h 524"/>
                  <a:gd name="T4" fmla="*/ 113 w 553"/>
                  <a:gd name="T5" fmla="*/ 97 h 524"/>
                  <a:gd name="T6" fmla="*/ 113 w 553"/>
                  <a:gd name="T7" fmla="*/ 143 h 524"/>
                  <a:gd name="T8" fmla="*/ 97 w 553"/>
                  <a:gd name="T9" fmla="*/ 143 h 524"/>
                  <a:gd name="T10" fmla="*/ 0 w 553"/>
                  <a:gd name="T11" fmla="*/ 240 h 524"/>
                  <a:gd name="T12" fmla="*/ 0 w 553"/>
                  <a:gd name="T13" fmla="*/ 427 h 524"/>
                  <a:gd name="T14" fmla="*/ 97 w 553"/>
                  <a:gd name="T15" fmla="*/ 524 h 524"/>
                  <a:gd name="T16" fmla="*/ 343 w 553"/>
                  <a:gd name="T17" fmla="*/ 524 h 524"/>
                  <a:gd name="T18" fmla="*/ 440 w 553"/>
                  <a:gd name="T19" fmla="*/ 427 h 524"/>
                  <a:gd name="T20" fmla="*/ 440 w 553"/>
                  <a:gd name="T21" fmla="*/ 381 h 524"/>
                  <a:gd name="T22" fmla="*/ 456 w 553"/>
                  <a:gd name="T23" fmla="*/ 381 h 524"/>
                  <a:gd name="T24" fmla="*/ 553 w 553"/>
                  <a:gd name="T25" fmla="*/ 284 h 524"/>
                  <a:gd name="T26" fmla="*/ 553 w 553"/>
                  <a:gd name="T27" fmla="*/ 97 h 524"/>
                  <a:gd name="T28" fmla="*/ 456 w 553"/>
                  <a:gd name="T29" fmla="*/ 0 h 524"/>
                  <a:gd name="T30" fmla="*/ 190 w 553"/>
                  <a:gd name="T31" fmla="*/ 22 h 524"/>
                  <a:gd name="T32" fmla="*/ 217 w 553"/>
                  <a:gd name="T33" fmla="*/ 49 h 524"/>
                  <a:gd name="T34" fmla="*/ 190 w 553"/>
                  <a:gd name="T35" fmla="*/ 76 h 524"/>
                  <a:gd name="T36" fmla="*/ 164 w 553"/>
                  <a:gd name="T37" fmla="*/ 49 h 524"/>
                  <a:gd name="T38" fmla="*/ 190 w 553"/>
                  <a:gd name="T39" fmla="*/ 22 h 524"/>
                  <a:gd name="T40" fmla="*/ 77 w 553"/>
                  <a:gd name="T41" fmla="*/ 165 h 524"/>
                  <a:gd name="T42" fmla="*/ 104 w 553"/>
                  <a:gd name="T43" fmla="*/ 192 h 524"/>
                  <a:gd name="T44" fmla="*/ 77 w 553"/>
                  <a:gd name="T45" fmla="*/ 219 h 524"/>
                  <a:gd name="T46" fmla="*/ 50 w 553"/>
                  <a:gd name="T47" fmla="*/ 192 h 524"/>
                  <a:gd name="T48" fmla="*/ 77 w 553"/>
                  <a:gd name="T49" fmla="*/ 165 h 524"/>
                  <a:gd name="T50" fmla="*/ 395 w 553"/>
                  <a:gd name="T51" fmla="*/ 427 h 524"/>
                  <a:gd name="T52" fmla="*/ 343 w 553"/>
                  <a:gd name="T53" fmla="*/ 480 h 524"/>
                  <a:gd name="T54" fmla="*/ 97 w 553"/>
                  <a:gd name="T55" fmla="*/ 480 h 524"/>
                  <a:gd name="T56" fmla="*/ 44 w 553"/>
                  <a:gd name="T57" fmla="*/ 427 h 524"/>
                  <a:gd name="T58" fmla="*/ 44 w 553"/>
                  <a:gd name="T59" fmla="*/ 240 h 524"/>
                  <a:gd name="T60" fmla="*/ 45 w 553"/>
                  <a:gd name="T61" fmla="*/ 230 h 524"/>
                  <a:gd name="T62" fmla="*/ 394 w 553"/>
                  <a:gd name="T63" fmla="*/ 230 h 524"/>
                  <a:gd name="T64" fmla="*/ 395 w 553"/>
                  <a:gd name="T65" fmla="*/ 240 h 524"/>
                  <a:gd name="T66" fmla="*/ 395 w 553"/>
                  <a:gd name="T67" fmla="*/ 427 h 524"/>
                  <a:gd name="T68" fmla="*/ 509 w 553"/>
                  <a:gd name="T69" fmla="*/ 284 h 524"/>
                  <a:gd name="T70" fmla="*/ 456 w 553"/>
                  <a:gd name="T71" fmla="*/ 336 h 524"/>
                  <a:gd name="T72" fmla="*/ 440 w 553"/>
                  <a:gd name="T73" fmla="*/ 336 h 524"/>
                  <a:gd name="T74" fmla="*/ 440 w 553"/>
                  <a:gd name="T75" fmla="*/ 240 h 524"/>
                  <a:gd name="T76" fmla="*/ 343 w 553"/>
                  <a:gd name="T77" fmla="*/ 143 h 524"/>
                  <a:gd name="T78" fmla="*/ 158 w 553"/>
                  <a:gd name="T79" fmla="*/ 143 h 524"/>
                  <a:gd name="T80" fmla="*/ 158 w 553"/>
                  <a:gd name="T81" fmla="*/ 97 h 524"/>
                  <a:gd name="T82" fmla="*/ 159 w 553"/>
                  <a:gd name="T83" fmla="*/ 86 h 524"/>
                  <a:gd name="T84" fmla="*/ 508 w 553"/>
                  <a:gd name="T85" fmla="*/ 86 h 524"/>
                  <a:gd name="T86" fmla="*/ 509 w 553"/>
                  <a:gd name="T87" fmla="*/ 97 h 524"/>
                  <a:gd name="T88" fmla="*/ 509 w 553"/>
                  <a:gd name="T89"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 h="524">
                    <a:moveTo>
                      <a:pt x="456" y="0"/>
                    </a:moveTo>
                    <a:cubicBezTo>
                      <a:pt x="210" y="0"/>
                      <a:pt x="210" y="0"/>
                      <a:pt x="210" y="0"/>
                    </a:cubicBezTo>
                    <a:cubicBezTo>
                      <a:pt x="157" y="0"/>
                      <a:pt x="113" y="44"/>
                      <a:pt x="113" y="97"/>
                    </a:cubicBezTo>
                    <a:cubicBezTo>
                      <a:pt x="113" y="143"/>
                      <a:pt x="113" y="143"/>
                      <a:pt x="113" y="143"/>
                    </a:cubicBezTo>
                    <a:cubicBezTo>
                      <a:pt x="97" y="143"/>
                      <a:pt x="97" y="143"/>
                      <a:pt x="97" y="143"/>
                    </a:cubicBezTo>
                    <a:cubicBezTo>
                      <a:pt x="43" y="143"/>
                      <a:pt x="0" y="187"/>
                      <a:pt x="0" y="240"/>
                    </a:cubicBezTo>
                    <a:cubicBezTo>
                      <a:pt x="0" y="427"/>
                      <a:pt x="0" y="427"/>
                      <a:pt x="0" y="427"/>
                    </a:cubicBezTo>
                    <a:cubicBezTo>
                      <a:pt x="0" y="480"/>
                      <a:pt x="43" y="524"/>
                      <a:pt x="97" y="524"/>
                    </a:cubicBezTo>
                    <a:cubicBezTo>
                      <a:pt x="343" y="524"/>
                      <a:pt x="343" y="524"/>
                      <a:pt x="343" y="524"/>
                    </a:cubicBezTo>
                    <a:cubicBezTo>
                      <a:pt x="396" y="524"/>
                      <a:pt x="440" y="480"/>
                      <a:pt x="440" y="427"/>
                    </a:cubicBezTo>
                    <a:cubicBezTo>
                      <a:pt x="440" y="381"/>
                      <a:pt x="440" y="381"/>
                      <a:pt x="440" y="381"/>
                    </a:cubicBezTo>
                    <a:cubicBezTo>
                      <a:pt x="456" y="381"/>
                      <a:pt x="456" y="381"/>
                      <a:pt x="456" y="381"/>
                    </a:cubicBezTo>
                    <a:cubicBezTo>
                      <a:pt x="510" y="381"/>
                      <a:pt x="553" y="337"/>
                      <a:pt x="553" y="284"/>
                    </a:cubicBezTo>
                    <a:cubicBezTo>
                      <a:pt x="553" y="97"/>
                      <a:pt x="553" y="97"/>
                      <a:pt x="553" y="97"/>
                    </a:cubicBezTo>
                    <a:cubicBezTo>
                      <a:pt x="553" y="44"/>
                      <a:pt x="510" y="0"/>
                      <a:pt x="456" y="0"/>
                    </a:cubicBezTo>
                    <a:close/>
                    <a:moveTo>
                      <a:pt x="190" y="22"/>
                    </a:moveTo>
                    <a:cubicBezTo>
                      <a:pt x="205" y="22"/>
                      <a:pt x="217" y="34"/>
                      <a:pt x="217" y="49"/>
                    </a:cubicBezTo>
                    <a:cubicBezTo>
                      <a:pt x="217" y="64"/>
                      <a:pt x="205" y="76"/>
                      <a:pt x="190" y="76"/>
                    </a:cubicBezTo>
                    <a:cubicBezTo>
                      <a:pt x="176" y="76"/>
                      <a:pt x="164" y="64"/>
                      <a:pt x="164" y="49"/>
                    </a:cubicBezTo>
                    <a:cubicBezTo>
                      <a:pt x="164" y="34"/>
                      <a:pt x="176" y="22"/>
                      <a:pt x="190" y="22"/>
                    </a:cubicBezTo>
                    <a:close/>
                    <a:moveTo>
                      <a:pt x="77" y="165"/>
                    </a:moveTo>
                    <a:cubicBezTo>
                      <a:pt x="92" y="165"/>
                      <a:pt x="104" y="177"/>
                      <a:pt x="104" y="192"/>
                    </a:cubicBezTo>
                    <a:cubicBezTo>
                      <a:pt x="104" y="207"/>
                      <a:pt x="92" y="219"/>
                      <a:pt x="77" y="219"/>
                    </a:cubicBezTo>
                    <a:cubicBezTo>
                      <a:pt x="62" y="219"/>
                      <a:pt x="50" y="207"/>
                      <a:pt x="50" y="192"/>
                    </a:cubicBezTo>
                    <a:cubicBezTo>
                      <a:pt x="50" y="177"/>
                      <a:pt x="62" y="165"/>
                      <a:pt x="77" y="165"/>
                    </a:cubicBezTo>
                    <a:close/>
                    <a:moveTo>
                      <a:pt x="395" y="427"/>
                    </a:moveTo>
                    <a:cubicBezTo>
                      <a:pt x="395" y="456"/>
                      <a:pt x="372" y="480"/>
                      <a:pt x="343" y="480"/>
                    </a:cubicBezTo>
                    <a:cubicBezTo>
                      <a:pt x="97" y="480"/>
                      <a:pt x="97" y="480"/>
                      <a:pt x="97" y="480"/>
                    </a:cubicBezTo>
                    <a:cubicBezTo>
                      <a:pt x="68" y="480"/>
                      <a:pt x="44" y="456"/>
                      <a:pt x="44" y="427"/>
                    </a:cubicBezTo>
                    <a:cubicBezTo>
                      <a:pt x="44" y="240"/>
                      <a:pt x="44" y="240"/>
                      <a:pt x="44" y="240"/>
                    </a:cubicBezTo>
                    <a:cubicBezTo>
                      <a:pt x="44" y="237"/>
                      <a:pt x="45" y="233"/>
                      <a:pt x="45" y="230"/>
                    </a:cubicBezTo>
                    <a:cubicBezTo>
                      <a:pt x="394" y="230"/>
                      <a:pt x="394" y="230"/>
                      <a:pt x="394" y="230"/>
                    </a:cubicBezTo>
                    <a:cubicBezTo>
                      <a:pt x="395" y="233"/>
                      <a:pt x="395" y="237"/>
                      <a:pt x="395" y="240"/>
                    </a:cubicBezTo>
                    <a:lnTo>
                      <a:pt x="395" y="427"/>
                    </a:lnTo>
                    <a:close/>
                    <a:moveTo>
                      <a:pt x="509" y="284"/>
                    </a:moveTo>
                    <a:cubicBezTo>
                      <a:pt x="509" y="313"/>
                      <a:pt x="485" y="336"/>
                      <a:pt x="456" y="336"/>
                    </a:cubicBezTo>
                    <a:cubicBezTo>
                      <a:pt x="440" y="336"/>
                      <a:pt x="440" y="336"/>
                      <a:pt x="440" y="336"/>
                    </a:cubicBezTo>
                    <a:cubicBezTo>
                      <a:pt x="440" y="240"/>
                      <a:pt x="440" y="240"/>
                      <a:pt x="440" y="240"/>
                    </a:cubicBezTo>
                    <a:cubicBezTo>
                      <a:pt x="440" y="187"/>
                      <a:pt x="396" y="143"/>
                      <a:pt x="343" y="143"/>
                    </a:cubicBezTo>
                    <a:cubicBezTo>
                      <a:pt x="158" y="143"/>
                      <a:pt x="158" y="143"/>
                      <a:pt x="158" y="143"/>
                    </a:cubicBezTo>
                    <a:cubicBezTo>
                      <a:pt x="158" y="97"/>
                      <a:pt x="158" y="97"/>
                      <a:pt x="158" y="97"/>
                    </a:cubicBezTo>
                    <a:cubicBezTo>
                      <a:pt x="158" y="93"/>
                      <a:pt x="158" y="90"/>
                      <a:pt x="159" y="86"/>
                    </a:cubicBezTo>
                    <a:cubicBezTo>
                      <a:pt x="508" y="86"/>
                      <a:pt x="508" y="86"/>
                      <a:pt x="508" y="86"/>
                    </a:cubicBezTo>
                    <a:cubicBezTo>
                      <a:pt x="508" y="90"/>
                      <a:pt x="509" y="93"/>
                      <a:pt x="509" y="97"/>
                    </a:cubicBezTo>
                    <a:lnTo>
                      <a:pt x="509" y="284"/>
                    </a:lnTo>
                    <a:close/>
                  </a:path>
                </a:pathLst>
              </a:custGeom>
              <a:solidFill>
                <a:srgbClr val="4D4D4F"/>
              </a:solidFill>
              <a:ln>
                <a:noFill/>
              </a:ln>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86" name="Line 46">
                <a:extLst>
                  <a:ext uri="{FF2B5EF4-FFF2-40B4-BE49-F238E27FC236}">
                    <a16:creationId xmlns:a16="http://schemas.microsoft.com/office/drawing/2014/main" id="{4BC46937-1DEE-A64A-8CCA-7F464ACA93EE}"/>
                  </a:ext>
                </a:extLst>
              </p:cNvPr>
              <p:cNvSpPr>
                <a:spLocks noChangeShapeType="1"/>
              </p:cNvSpPr>
              <p:nvPr/>
            </p:nvSpPr>
            <p:spPr bwMode="auto">
              <a:xfrm flipH="1" flipV="1">
                <a:off x="6692488" y="2942949"/>
                <a:ext cx="0" cy="1437687"/>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88" name="Line 46">
                <a:extLst>
                  <a:ext uri="{FF2B5EF4-FFF2-40B4-BE49-F238E27FC236}">
                    <a16:creationId xmlns:a16="http://schemas.microsoft.com/office/drawing/2014/main" id="{5FD7780D-D9BA-E142-A82A-FF0FC7C7A905}"/>
                  </a:ext>
                </a:extLst>
              </p:cNvPr>
              <p:cNvSpPr>
                <a:spLocks noChangeShapeType="1"/>
              </p:cNvSpPr>
              <p:nvPr/>
            </p:nvSpPr>
            <p:spPr bwMode="auto">
              <a:xfrm flipH="1" flipV="1">
                <a:off x="6701254" y="3639998"/>
                <a:ext cx="276534" cy="0"/>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89" name="Line 46">
                <a:extLst>
                  <a:ext uri="{FF2B5EF4-FFF2-40B4-BE49-F238E27FC236}">
                    <a16:creationId xmlns:a16="http://schemas.microsoft.com/office/drawing/2014/main" id="{7479DA0B-E32A-D94A-8E42-F868B71FC785}"/>
                  </a:ext>
                </a:extLst>
              </p:cNvPr>
              <p:cNvSpPr>
                <a:spLocks noChangeShapeType="1"/>
              </p:cNvSpPr>
              <p:nvPr/>
            </p:nvSpPr>
            <p:spPr bwMode="auto">
              <a:xfrm flipH="1" flipV="1">
                <a:off x="6692488" y="4385901"/>
                <a:ext cx="276534" cy="0"/>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0DF8E323-845E-CA42-BE8B-38C4AB5F253D}"/>
                </a:ext>
              </a:extLst>
            </p:cNvPr>
            <p:cNvGrpSpPr/>
            <p:nvPr/>
          </p:nvGrpSpPr>
          <p:grpSpPr>
            <a:xfrm>
              <a:off x="1246032" y="1697037"/>
              <a:ext cx="6883816" cy="3232315"/>
              <a:chOff x="1246032" y="1697037"/>
              <a:chExt cx="6883816" cy="3232315"/>
            </a:xfrm>
          </p:grpSpPr>
          <p:grpSp>
            <p:nvGrpSpPr>
              <p:cNvPr id="17" name="Group 16">
                <a:extLst>
                  <a:ext uri="{FF2B5EF4-FFF2-40B4-BE49-F238E27FC236}">
                    <a16:creationId xmlns:a16="http://schemas.microsoft.com/office/drawing/2014/main" id="{C34EBCDA-C228-464E-A972-4B7999029421}"/>
                  </a:ext>
                </a:extLst>
              </p:cNvPr>
              <p:cNvGrpSpPr/>
              <p:nvPr/>
            </p:nvGrpSpPr>
            <p:grpSpPr>
              <a:xfrm>
                <a:off x="1248433" y="3682439"/>
                <a:ext cx="2992108" cy="635144"/>
                <a:chOff x="1248433" y="3682439"/>
                <a:chExt cx="2992108" cy="635144"/>
              </a:xfrm>
            </p:grpSpPr>
            <p:sp>
              <p:nvSpPr>
                <p:cNvPr id="31" name="Line 46">
                  <a:extLst>
                    <a:ext uri="{FF2B5EF4-FFF2-40B4-BE49-F238E27FC236}">
                      <a16:creationId xmlns:a16="http://schemas.microsoft.com/office/drawing/2014/main" id="{4B899BB4-7EB8-9942-823B-E7A9FF049D9C}"/>
                    </a:ext>
                  </a:extLst>
                </p:cNvPr>
                <p:cNvSpPr>
                  <a:spLocks noChangeShapeType="1"/>
                </p:cNvSpPr>
                <p:nvPr/>
              </p:nvSpPr>
              <p:spPr bwMode="auto">
                <a:xfrm flipH="1">
                  <a:off x="2173974" y="3860299"/>
                  <a:ext cx="1957082" cy="0"/>
                </a:xfrm>
                <a:prstGeom prst="line">
                  <a:avLst/>
                </a:prstGeom>
                <a:noFill/>
                <a:ln w="25400" cap="rnd">
                  <a:solidFill>
                    <a:srgbClr val="CF0A2C"/>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26518924-756E-D340-B543-252BB032547E}"/>
                    </a:ext>
                  </a:extLst>
                </p:cNvPr>
                <p:cNvGrpSpPr/>
                <p:nvPr/>
              </p:nvGrpSpPr>
              <p:grpSpPr>
                <a:xfrm>
                  <a:off x="1248433" y="3682439"/>
                  <a:ext cx="923512" cy="635144"/>
                  <a:chOff x="3080547" y="1197115"/>
                  <a:chExt cx="866485" cy="595923"/>
                </a:xfrm>
              </p:grpSpPr>
              <p:grpSp>
                <p:nvGrpSpPr>
                  <p:cNvPr id="60" name="Group 10">
                    <a:extLst>
                      <a:ext uri="{FF2B5EF4-FFF2-40B4-BE49-F238E27FC236}">
                        <a16:creationId xmlns:a16="http://schemas.microsoft.com/office/drawing/2014/main" id="{F0877A0F-D79D-5E46-B08B-0E8956865556}"/>
                      </a:ext>
                    </a:extLst>
                  </p:cNvPr>
                  <p:cNvGrpSpPr>
                    <a:grpSpLocks noChangeAspect="1"/>
                  </p:cNvGrpSpPr>
                  <p:nvPr/>
                </p:nvGrpSpPr>
                <p:grpSpPr bwMode="auto">
                  <a:xfrm>
                    <a:off x="3217519" y="1197115"/>
                    <a:ext cx="622173" cy="406207"/>
                    <a:chOff x="1064" y="976"/>
                    <a:chExt cx="363" cy="237"/>
                  </a:xfrm>
                </p:grpSpPr>
                <p:sp>
                  <p:nvSpPr>
                    <p:cNvPr id="62" name="AutoShape 9">
                      <a:extLst>
                        <a:ext uri="{FF2B5EF4-FFF2-40B4-BE49-F238E27FC236}">
                          <a16:creationId xmlns:a16="http://schemas.microsoft.com/office/drawing/2014/main" id="{7DC3A75F-9BB0-5342-A7E9-5FE096BE8E11}"/>
                        </a:ext>
                      </a:extLst>
                    </p:cNvPr>
                    <p:cNvSpPr>
                      <a:spLocks noChangeAspect="1" noChangeArrowheads="1" noTextEdit="1"/>
                    </p:cNvSpPr>
                    <p:nvPr/>
                  </p:nvSpPr>
                  <p:spPr bwMode="auto">
                    <a:xfrm>
                      <a:off x="1064" y="976"/>
                      <a:ext cx="363" cy="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63" name="Freeform 11">
                      <a:extLst>
                        <a:ext uri="{FF2B5EF4-FFF2-40B4-BE49-F238E27FC236}">
                          <a16:creationId xmlns:a16="http://schemas.microsoft.com/office/drawing/2014/main" id="{2E3682CC-6CFE-9D48-B4D8-5A3B865A8E22}"/>
                        </a:ext>
                      </a:extLst>
                    </p:cNvPr>
                    <p:cNvSpPr>
                      <a:spLocks noEditPoints="1"/>
                    </p:cNvSpPr>
                    <p:nvPr/>
                  </p:nvSpPr>
                  <p:spPr bwMode="auto">
                    <a:xfrm>
                      <a:off x="1329" y="1013"/>
                      <a:ext cx="98" cy="163"/>
                    </a:xfrm>
                    <a:custGeom>
                      <a:avLst/>
                      <a:gdLst>
                        <a:gd name="T0" fmla="*/ 37 w 138"/>
                        <a:gd name="T1" fmla="*/ 0 h 229"/>
                        <a:gd name="T2" fmla="*/ 13 w 138"/>
                        <a:gd name="T3" fmla="*/ 4 h 229"/>
                        <a:gd name="T4" fmla="*/ 42 w 138"/>
                        <a:gd name="T5" fmla="*/ 95 h 229"/>
                        <a:gd name="T6" fmla="*/ 33 w 138"/>
                        <a:gd name="T7" fmla="*/ 136 h 229"/>
                        <a:gd name="T8" fmla="*/ 45 w 138"/>
                        <a:gd name="T9" fmla="*/ 141 h 229"/>
                        <a:gd name="T10" fmla="*/ 53 w 138"/>
                        <a:gd name="T11" fmla="*/ 153 h 229"/>
                        <a:gd name="T12" fmla="*/ 45 w 138"/>
                        <a:gd name="T13" fmla="*/ 167 h 229"/>
                        <a:gd name="T14" fmla="*/ 30 w 138"/>
                        <a:gd name="T15" fmla="*/ 167 h 229"/>
                        <a:gd name="T16" fmla="*/ 21 w 138"/>
                        <a:gd name="T17" fmla="*/ 163 h 229"/>
                        <a:gd name="T18" fmla="*/ 0 w 138"/>
                        <a:gd name="T19" fmla="*/ 194 h 229"/>
                        <a:gd name="T20" fmla="*/ 2 w 138"/>
                        <a:gd name="T21" fmla="*/ 194 h 229"/>
                        <a:gd name="T22" fmla="*/ 4 w 138"/>
                        <a:gd name="T23" fmla="*/ 194 h 229"/>
                        <a:gd name="T24" fmla="*/ 6 w 138"/>
                        <a:gd name="T25" fmla="*/ 214 h 229"/>
                        <a:gd name="T26" fmla="*/ 14 w 138"/>
                        <a:gd name="T27" fmla="*/ 229 h 229"/>
                        <a:gd name="T28" fmla="*/ 22 w 138"/>
                        <a:gd name="T29" fmla="*/ 214 h 229"/>
                        <a:gd name="T30" fmla="*/ 23 w 138"/>
                        <a:gd name="T31" fmla="*/ 194 h 229"/>
                        <a:gd name="T32" fmla="*/ 26 w 138"/>
                        <a:gd name="T33" fmla="*/ 194 h 229"/>
                        <a:gd name="T34" fmla="*/ 28 w 138"/>
                        <a:gd name="T35" fmla="*/ 194 h 229"/>
                        <a:gd name="T36" fmla="*/ 29 w 138"/>
                        <a:gd name="T37" fmla="*/ 214 h 229"/>
                        <a:gd name="T38" fmla="*/ 37 w 138"/>
                        <a:gd name="T39" fmla="*/ 229 h 229"/>
                        <a:gd name="T40" fmla="*/ 45 w 138"/>
                        <a:gd name="T41" fmla="*/ 214 h 229"/>
                        <a:gd name="T42" fmla="*/ 47 w 138"/>
                        <a:gd name="T43" fmla="*/ 194 h 229"/>
                        <a:gd name="T44" fmla="*/ 49 w 138"/>
                        <a:gd name="T45" fmla="*/ 194 h 229"/>
                        <a:gd name="T46" fmla="*/ 51 w 138"/>
                        <a:gd name="T47" fmla="*/ 194 h 229"/>
                        <a:gd name="T48" fmla="*/ 53 w 138"/>
                        <a:gd name="T49" fmla="*/ 214 h 229"/>
                        <a:gd name="T50" fmla="*/ 61 w 138"/>
                        <a:gd name="T51" fmla="*/ 229 h 229"/>
                        <a:gd name="T52" fmla="*/ 69 w 138"/>
                        <a:gd name="T53" fmla="*/ 214 h 229"/>
                        <a:gd name="T54" fmla="*/ 71 w 138"/>
                        <a:gd name="T55" fmla="*/ 194 h 229"/>
                        <a:gd name="T56" fmla="*/ 73 w 138"/>
                        <a:gd name="T57" fmla="*/ 194 h 229"/>
                        <a:gd name="T58" fmla="*/ 75 w 138"/>
                        <a:gd name="T59" fmla="*/ 194 h 229"/>
                        <a:gd name="T60" fmla="*/ 77 w 138"/>
                        <a:gd name="T61" fmla="*/ 214 h 229"/>
                        <a:gd name="T62" fmla="*/ 86 w 138"/>
                        <a:gd name="T63" fmla="*/ 229 h 229"/>
                        <a:gd name="T64" fmla="*/ 95 w 138"/>
                        <a:gd name="T65" fmla="*/ 213 h 229"/>
                        <a:gd name="T66" fmla="*/ 95 w 138"/>
                        <a:gd name="T67" fmla="*/ 200 h 229"/>
                        <a:gd name="T68" fmla="*/ 105 w 138"/>
                        <a:gd name="T69" fmla="*/ 171 h 229"/>
                        <a:gd name="T70" fmla="*/ 138 w 138"/>
                        <a:gd name="T71" fmla="*/ 101 h 229"/>
                        <a:gd name="T72" fmla="*/ 37 w 138"/>
                        <a:gd name="T73" fmla="*/ 0 h 229"/>
                        <a:gd name="T74" fmla="*/ 78 w 138"/>
                        <a:gd name="T75" fmla="*/ 134 h 229"/>
                        <a:gd name="T76" fmla="*/ 46 w 138"/>
                        <a:gd name="T77" fmla="*/ 103 h 229"/>
                        <a:gd name="T78" fmla="*/ 78 w 138"/>
                        <a:gd name="T79" fmla="*/ 71 h 229"/>
                        <a:gd name="T80" fmla="*/ 109 w 138"/>
                        <a:gd name="T81" fmla="*/ 103 h 229"/>
                        <a:gd name="T82" fmla="*/ 78 w 138"/>
                        <a:gd name="T83" fmla="*/ 13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229">
                          <a:moveTo>
                            <a:pt x="37" y="0"/>
                          </a:moveTo>
                          <a:cubicBezTo>
                            <a:pt x="29" y="0"/>
                            <a:pt x="21" y="2"/>
                            <a:pt x="13" y="4"/>
                          </a:cubicBezTo>
                          <a:cubicBezTo>
                            <a:pt x="31" y="29"/>
                            <a:pt x="42" y="61"/>
                            <a:pt x="42" y="95"/>
                          </a:cubicBezTo>
                          <a:cubicBezTo>
                            <a:pt x="42" y="109"/>
                            <a:pt x="38" y="123"/>
                            <a:pt x="33" y="136"/>
                          </a:cubicBezTo>
                          <a:cubicBezTo>
                            <a:pt x="37" y="133"/>
                            <a:pt x="42" y="135"/>
                            <a:pt x="45" y="141"/>
                          </a:cubicBezTo>
                          <a:cubicBezTo>
                            <a:pt x="53" y="153"/>
                            <a:pt x="53" y="153"/>
                            <a:pt x="53" y="153"/>
                          </a:cubicBezTo>
                          <a:cubicBezTo>
                            <a:pt x="57" y="161"/>
                            <a:pt x="54" y="167"/>
                            <a:pt x="45" y="167"/>
                          </a:cubicBezTo>
                          <a:cubicBezTo>
                            <a:pt x="30" y="167"/>
                            <a:pt x="30" y="167"/>
                            <a:pt x="30" y="167"/>
                          </a:cubicBezTo>
                          <a:cubicBezTo>
                            <a:pt x="26" y="167"/>
                            <a:pt x="22" y="165"/>
                            <a:pt x="21" y="163"/>
                          </a:cubicBezTo>
                          <a:cubicBezTo>
                            <a:pt x="14" y="176"/>
                            <a:pt x="6" y="187"/>
                            <a:pt x="0" y="194"/>
                          </a:cubicBezTo>
                          <a:cubicBezTo>
                            <a:pt x="0" y="194"/>
                            <a:pt x="1" y="194"/>
                            <a:pt x="2" y="194"/>
                          </a:cubicBezTo>
                          <a:cubicBezTo>
                            <a:pt x="4" y="194"/>
                            <a:pt x="4" y="194"/>
                            <a:pt x="4" y="194"/>
                          </a:cubicBezTo>
                          <a:cubicBezTo>
                            <a:pt x="5" y="196"/>
                            <a:pt x="6" y="205"/>
                            <a:pt x="6" y="214"/>
                          </a:cubicBezTo>
                          <a:cubicBezTo>
                            <a:pt x="6" y="222"/>
                            <a:pt x="9" y="229"/>
                            <a:pt x="14" y="229"/>
                          </a:cubicBezTo>
                          <a:cubicBezTo>
                            <a:pt x="18" y="229"/>
                            <a:pt x="22" y="222"/>
                            <a:pt x="22" y="214"/>
                          </a:cubicBezTo>
                          <a:cubicBezTo>
                            <a:pt x="22" y="205"/>
                            <a:pt x="22" y="196"/>
                            <a:pt x="23" y="194"/>
                          </a:cubicBezTo>
                          <a:cubicBezTo>
                            <a:pt x="23" y="194"/>
                            <a:pt x="23" y="194"/>
                            <a:pt x="26" y="194"/>
                          </a:cubicBezTo>
                          <a:cubicBezTo>
                            <a:pt x="28" y="194"/>
                            <a:pt x="28" y="194"/>
                            <a:pt x="28" y="194"/>
                          </a:cubicBezTo>
                          <a:cubicBezTo>
                            <a:pt x="29" y="196"/>
                            <a:pt x="29" y="205"/>
                            <a:pt x="29" y="214"/>
                          </a:cubicBezTo>
                          <a:cubicBezTo>
                            <a:pt x="29" y="222"/>
                            <a:pt x="33" y="229"/>
                            <a:pt x="37" y="229"/>
                          </a:cubicBezTo>
                          <a:cubicBezTo>
                            <a:pt x="42" y="229"/>
                            <a:pt x="45" y="222"/>
                            <a:pt x="45" y="214"/>
                          </a:cubicBezTo>
                          <a:cubicBezTo>
                            <a:pt x="45" y="205"/>
                            <a:pt x="46" y="196"/>
                            <a:pt x="47" y="194"/>
                          </a:cubicBezTo>
                          <a:cubicBezTo>
                            <a:pt x="47" y="194"/>
                            <a:pt x="47" y="194"/>
                            <a:pt x="49" y="194"/>
                          </a:cubicBezTo>
                          <a:cubicBezTo>
                            <a:pt x="51" y="194"/>
                            <a:pt x="51" y="194"/>
                            <a:pt x="51" y="194"/>
                          </a:cubicBezTo>
                          <a:cubicBezTo>
                            <a:pt x="52" y="196"/>
                            <a:pt x="53" y="205"/>
                            <a:pt x="53" y="214"/>
                          </a:cubicBezTo>
                          <a:cubicBezTo>
                            <a:pt x="53" y="222"/>
                            <a:pt x="57" y="229"/>
                            <a:pt x="61" y="229"/>
                          </a:cubicBezTo>
                          <a:cubicBezTo>
                            <a:pt x="66" y="229"/>
                            <a:pt x="69" y="222"/>
                            <a:pt x="69" y="214"/>
                          </a:cubicBezTo>
                          <a:cubicBezTo>
                            <a:pt x="69" y="205"/>
                            <a:pt x="70" y="196"/>
                            <a:pt x="71" y="194"/>
                          </a:cubicBezTo>
                          <a:cubicBezTo>
                            <a:pt x="71" y="194"/>
                            <a:pt x="71" y="194"/>
                            <a:pt x="73" y="194"/>
                          </a:cubicBezTo>
                          <a:cubicBezTo>
                            <a:pt x="75" y="194"/>
                            <a:pt x="75" y="194"/>
                            <a:pt x="75" y="194"/>
                          </a:cubicBezTo>
                          <a:cubicBezTo>
                            <a:pt x="76" y="196"/>
                            <a:pt x="77" y="205"/>
                            <a:pt x="77" y="214"/>
                          </a:cubicBezTo>
                          <a:cubicBezTo>
                            <a:pt x="77" y="222"/>
                            <a:pt x="81" y="229"/>
                            <a:pt x="86" y="229"/>
                          </a:cubicBezTo>
                          <a:cubicBezTo>
                            <a:pt x="91" y="229"/>
                            <a:pt x="95" y="222"/>
                            <a:pt x="95" y="213"/>
                          </a:cubicBezTo>
                          <a:cubicBezTo>
                            <a:pt x="95" y="200"/>
                            <a:pt x="95" y="200"/>
                            <a:pt x="95" y="200"/>
                          </a:cubicBezTo>
                          <a:cubicBezTo>
                            <a:pt x="95" y="191"/>
                            <a:pt x="100" y="178"/>
                            <a:pt x="105" y="171"/>
                          </a:cubicBezTo>
                          <a:cubicBezTo>
                            <a:pt x="105" y="171"/>
                            <a:pt x="138" y="135"/>
                            <a:pt x="138" y="101"/>
                          </a:cubicBezTo>
                          <a:cubicBezTo>
                            <a:pt x="138" y="45"/>
                            <a:pt x="93" y="0"/>
                            <a:pt x="37" y="0"/>
                          </a:cubicBezTo>
                          <a:close/>
                          <a:moveTo>
                            <a:pt x="78" y="134"/>
                          </a:moveTo>
                          <a:cubicBezTo>
                            <a:pt x="60" y="134"/>
                            <a:pt x="46" y="120"/>
                            <a:pt x="46" y="103"/>
                          </a:cubicBezTo>
                          <a:cubicBezTo>
                            <a:pt x="46" y="85"/>
                            <a:pt x="60" y="71"/>
                            <a:pt x="78" y="71"/>
                          </a:cubicBezTo>
                          <a:cubicBezTo>
                            <a:pt x="95" y="71"/>
                            <a:pt x="109" y="85"/>
                            <a:pt x="109" y="103"/>
                          </a:cubicBezTo>
                          <a:cubicBezTo>
                            <a:pt x="109" y="120"/>
                            <a:pt x="95" y="134"/>
                            <a:pt x="78" y="134"/>
                          </a:cubicBez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64" name="Freeform 12">
                      <a:extLst>
                        <a:ext uri="{FF2B5EF4-FFF2-40B4-BE49-F238E27FC236}">
                          <a16:creationId xmlns:a16="http://schemas.microsoft.com/office/drawing/2014/main" id="{BD8EDA2C-959B-8A49-8C76-4F1A8CBF2027}"/>
                        </a:ext>
                      </a:extLst>
                    </p:cNvPr>
                    <p:cNvSpPr>
                      <a:spLocks noEditPoints="1"/>
                    </p:cNvSpPr>
                    <p:nvPr/>
                  </p:nvSpPr>
                  <p:spPr bwMode="auto">
                    <a:xfrm>
                      <a:off x="1064" y="1013"/>
                      <a:ext cx="98" cy="163"/>
                    </a:xfrm>
                    <a:custGeom>
                      <a:avLst/>
                      <a:gdLst>
                        <a:gd name="T0" fmla="*/ 108 w 137"/>
                        <a:gd name="T1" fmla="*/ 167 h 229"/>
                        <a:gd name="T2" fmla="*/ 93 w 137"/>
                        <a:gd name="T3" fmla="*/ 167 h 229"/>
                        <a:gd name="T4" fmla="*/ 85 w 137"/>
                        <a:gd name="T5" fmla="*/ 153 h 229"/>
                        <a:gd name="T6" fmla="*/ 92 w 137"/>
                        <a:gd name="T7" fmla="*/ 141 h 229"/>
                        <a:gd name="T8" fmla="*/ 104 w 137"/>
                        <a:gd name="T9" fmla="*/ 136 h 229"/>
                        <a:gd name="T10" fmla="*/ 96 w 137"/>
                        <a:gd name="T11" fmla="*/ 95 h 229"/>
                        <a:gd name="T12" fmla="*/ 125 w 137"/>
                        <a:gd name="T13" fmla="*/ 4 h 229"/>
                        <a:gd name="T14" fmla="*/ 100 w 137"/>
                        <a:gd name="T15" fmla="*/ 0 h 229"/>
                        <a:gd name="T16" fmla="*/ 0 w 137"/>
                        <a:gd name="T17" fmla="*/ 101 h 229"/>
                        <a:gd name="T18" fmla="*/ 32 w 137"/>
                        <a:gd name="T19" fmla="*/ 171 h 229"/>
                        <a:gd name="T20" fmla="*/ 43 w 137"/>
                        <a:gd name="T21" fmla="*/ 200 h 229"/>
                        <a:gd name="T22" fmla="*/ 43 w 137"/>
                        <a:gd name="T23" fmla="*/ 213 h 229"/>
                        <a:gd name="T24" fmla="*/ 52 w 137"/>
                        <a:gd name="T25" fmla="*/ 229 h 229"/>
                        <a:gd name="T26" fmla="*/ 61 w 137"/>
                        <a:gd name="T27" fmla="*/ 214 h 229"/>
                        <a:gd name="T28" fmla="*/ 63 w 137"/>
                        <a:gd name="T29" fmla="*/ 194 h 229"/>
                        <a:gd name="T30" fmla="*/ 65 w 137"/>
                        <a:gd name="T31" fmla="*/ 194 h 229"/>
                        <a:gd name="T32" fmla="*/ 67 w 137"/>
                        <a:gd name="T33" fmla="*/ 194 h 229"/>
                        <a:gd name="T34" fmla="*/ 69 w 137"/>
                        <a:gd name="T35" fmla="*/ 214 h 229"/>
                        <a:gd name="T36" fmla="*/ 77 w 137"/>
                        <a:gd name="T37" fmla="*/ 229 h 229"/>
                        <a:gd name="T38" fmla="*/ 85 w 137"/>
                        <a:gd name="T39" fmla="*/ 214 h 229"/>
                        <a:gd name="T40" fmla="*/ 86 w 137"/>
                        <a:gd name="T41" fmla="*/ 194 h 229"/>
                        <a:gd name="T42" fmla="*/ 89 w 137"/>
                        <a:gd name="T43" fmla="*/ 194 h 229"/>
                        <a:gd name="T44" fmla="*/ 91 w 137"/>
                        <a:gd name="T45" fmla="*/ 194 h 229"/>
                        <a:gd name="T46" fmla="*/ 92 w 137"/>
                        <a:gd name="T47" fmla="*/ 214 h 229"/>
                        <a:gd name="T48" fmla="*/ 100 w 137"/>
                        <a:gd name="T49" fmla="*/ 229 h 229"/>
                        <a:gd name="T50" fmla="*/ 108 w 137"/>
                        <a:gd name="T51" fmla="*/ 214 h 229"/>
                        <a:gd name="T52" fmla="*/ 110 w 137"/>
                        <a:gd name="T53" fmla="*/ 194 h 229"/>
                        <a:gd name="T54" fmla="*/ 112 w 137"/>
                        <a:gd name="T55" fmla="*/ 194 h 229"/>
                        <a:gd name="T56" fmla="*/ 114 w 137"/>
                        <a:gd name="T57" fmla="*/ 194 h 229"/>
                        <a:gd name="T58" fmla="*/ 116 w 137"/>
                        <a:gd name="T59" fmla="*/ 214 h 229"/>
                        <a:gd name="T60" fmla="*/ 124 w 137"/>
                        <a:gd name="T61" fmla="*/ 229 h 229"/>
                        <a:gd name="T62" fmla="*/ 132 w 137"/>
                        <a:gd name="T63" fmla="*/ 214 h 229"/>
                        <a:gd name="T64" fmla="*/ 134 w 137"/>
                        <a:gd name="T65" fmla="*/ 194 h 229"/>
                        <a:gd name="T66" fmla="*/ 136 w 137"/>
                        <a:gd name="T67" fmla="*/ 194 h 229"/>
                        <a:gd name="T68" fmla="*/ 137 w 137"/>
                        <a:gd name="T69" fmla="*/ 194 h 229"/>
                        <a:gd name="T70" fmla="*/ 117 w 137"/>
                        <a:gd name="T71" fmla="*/ 163 h 229"/>
                        <a:gd name="T72" fmla="*/ 108 w 137"/>
                        <a:gd name="T73" fmla="*/ 167 h 229"/>
                        <a:gd name="T74" fmla="*/ 60 w 137"/>
                        <a:gd name="T75" fmla="*/ 134 h 229"/>
                        <a:gd name="T76" fmla="*/ 29 w 137"/>
                        <a:gd name="T77" fmla="*/ 103 h 229"/>
                        <a:gd name="T78" fmla="*/ 60 w 137"/>
                        <a:gd name="T79" fmla="*/ 71 h 229"/>
                        <a:gd name="T80" fmla="*/ 92 w 137"/>
                        <a:gd name="T81" fmla="*/ 103 h 229"/>
                        <a:gd name="T82" fmla="*/ 60 w 137"/>
                        <a:gd name="T83" fmla="*/ 134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229">
                          <a:moveTo>
                            <a:pt x="108" y="167"/>
                          </a:moveTo>
                          <a:cubicBezTo>
                            <a:pt x="93" y="167"/>
                            <a:pt x="93" y="167"/>
                            <a:pt x="93" y="167"/>
                          </a:cubicBezTo>
                          <a:cubicBezTo>
                            <a:pt x="84" y="167"/>
                            <a:pt x="81" y="161"/>
                            <a:pt x="85" y="153"/>
                          </a:cubicBezTo>
                          <a:cubicBezTo>
                            <a:pt x="92" y="141"/>
                            <a:pt x="92" y="141"/>
                            <a:pt x="92" y="141"/>
                          </a:cubicBezTo>
                          <a:cubicBezTo>
                            <a:pt x="96" y="135"/>
                            <a:pt x="100" y="133"/>
                            <a:pt x="104" y="136"/>
                          </a:cubicBezTo>
                          <a:cubicBezTo>
                            <a:pt x="99" y="123"/>
                            <a:pt x="96" y="109"/>
                            <a:pt x="96" y="95"/>
                          </a:cubicBezTo>
                          <a:cubicBezTo>
                            <a:pt x="96" y="61"/>
                            <a:pt x="107" y="29"/>
                            <a:pt x="125" y="4"/>
                          </a:cubicBezTo>
                          <a:cubicBezTo>
                            <a:pt x="117" y="2"/>
                            <a:pt x="109" y="0"/>
                            <a:pt x="100" y="0"/>
                          </a:cubicBezTo>
                          <a:cubicBezTo>
                            <a:pt x="45" y="0"/>
                            <a:pt x="0" y="45"/>
                            <a:pt x="0" y="101"/>
                          </a:cubicBezTo>
                          <a:cubicBezTo>
                            <a:pt x="0" y="135"/>
                            <a:pt x="32" y="171"/>
                            <a:pt x="32" y="171"/>
                          </a:cubicBezTo>
                          <a:cubicBezTo>
                            <a:pt x="38" y="178"/>
                            <a:pt x="43" y="191"/>
                            <a:pt x="43" y="200"/>
                          </a:cubicBezTo>
                          <a:cubicBezTo>
                            <a:pt x="43" y="213"/>
                            <a:pt x="43" y="213"/>
                            <a:pt x="43" y="213"/>
                          </a:cubicBezTo>
                          <a:cubicBezTo>
                            <a:pt x="43" y="222"/>
                            <a:pt x="47" y="229"/>
                            <a:pt x="52" y="229"/>
                          </a:cubicBezTo>
                          <a:cubicBezTo>
                            <a:pt x="57" y="229"/>
                            <a:pt x="61" y="222"/>
                            <a:pt x="61" y="214"/>
                          </a:cubicBezTo>
                          <a:cubicBezTo>
                            <a:pt x="61" y="205"/>
                            <a:pt x="62" y="196"/>
                            <a:pt x="63" y="194"/>
                          </a:cubicBezTo>
                          <a:cubicBezTo>
                            <a:pt x="63" y="194"/>
                            <a:pt x="63" y="194"/>
                            <a:pt x="65" y="194"/>
                          </a:cubicBezTo>
                          <a:cubicBezTo>
                            <a:pt x="67" y="194"/>
                            <a:pt x="67" y="194"/>
                            <a:pt x="67" y="194"/>
                          </a:cubicBezTo>
                          <a:cubicBezTo>
                            <a:pt x="68" y="196"/>
                            <a:pt x="69" y="205"/>
                            <a:pt x="69" y="214"/>
                          </a:cubicBezTo>
                          <a:cubicBezTo>
                            <a:pt x="69" y="222"/>
                            <a:pt x="72" y="229"/>
                            <a:pt x="77" y="229"/>
                          </a:cubicBezTo>
                          <a:cubicBezTo>
                            <a:pt x="81" y="229"/>
                            <a:pt x="85" y="222"/>
                            <a:pt x="85" y="214"/>
                          </a:cubicBezTo>
                          <a:cubicBezTo>
                            <a:pt x="85" y="205"/>
                            <a:pt x="85" y="196"/>
                            <a:pt x="86" y="194"/>
                          </a:cubicBezTo>
                          <a:cubicBezTo>
                            <a:pt x="86" y="194"/>
                            <a:pt x="86" y="194"/>
                            <a:pt x="89" y="194"/>
                          </a:cubicBezTo>
                          <a:cubicBezTo>
                            <a:pt x="91" y="194"/>
                            <a:pt x="91" y="194"/>
                            <a:pt x="91" y="194"/>
                          </a:cubicBezTo>
                          <a:cubicBezTo>
                            <a:pt x="92" y="196"/>
                            <a:pt x="92" y="205"/>
                            <a:pt x="92" y="214"/>
                          </a:cubicBezTo>
                          <a:cubicBezTo>
                            <a:pt x="92" y="222"/>
                            <a:pt x="96" y="229"/>
                            <a:pt x="100" y="229"/>
                          </a:cubicBezTo>
                          <a:cubicBezTo>
                            <a:pt x="105" y="229"/>
                            <a:pt x="108" y="222"/>
                            <a:pt x="108" y="214"/>
                          </a:cubicBezTo>
                          <a:cubicBezTo>
                            <a:pt x="108" y="205"/>
                            <a:pt x="109" y="196"/>
                            <a:pt x="110" y="194"/>
                          </a:cubicBezTo>
                          <a:cubicBezTo>
                            <a:pt x="110" y="194"/>
                            <a:pt x="110" y="194"/>
                            <a:pt x="112" y="194"/>
                          </a:cubicBezTo>
                          <a:cubicBezTo>
                            <a:pt x="114" y="194"/>
                            <a:pt x="114" y="194"/>
                            <a:pt x="114" y="194"/>
                          </a:cubicBezTo>
                          <a:cubicBezTo>
                            <a:pt x="115" y="196"/>
                            <a:pt x="116" y="205"/>
                            <a:pt x="116" y="214"/>
                          </a:cubicBezTo>
                          <a:cubicBezTo>
                            <a:pt x="116" y="222"/>
                            <a:pt x="120" y="229"/>
                            <a:pt x="124" y="229"/>
                          </a:cubicBezTo>
                          <a:cubicBezTo>
                            <a:pt x="129" y="229"/>
                            <a:pt x="132" y="222"/>
                            <a:pt x="132" y="214"/>
                          </a:cubicBezTo>
                          <a:cubicBezTo>
                            <a:pt x="132" y="205"/>
                            <a:pt x="133" y="196"/>
                            <a:pt x="134" y="194"/>
                          </a:cubicBezTo>
                          <a:cubicBezTo>
                            <a:pt x="134" y="194"/>
                            <a:pt x="134" y="194"/>
                            <a:pt x="136" y="194"/>
                          </a:cubicBezTo>
                          <a:cubicBezTo>
                            <a:pt x="137" y="194"/>
                            <a:pt x="137" y="194"/>
                            <a:pt x="137" y="194"/>
                          </a:cubicBezTo>
                          <a:cubicBezTo>
                            <a:pt x="132" y="187"/>
                            <a:pt x="124" y="176"/>
                            <a:pt x="117" y="163"/>
                          </a:cubicBezTo>
                          <a:cubicBezTo>
                            <a:pt x="115" y="165"/>
                            <a:pt x="112" y="167"/>
                            <a:pt x="108" y="167"/>
                          </a:cubicBezTo>
                          <a:close/>
                          <a:moveTo>
                            <a:pt x="60" y="134"/>
                          </a:moveTo>
                          <a:cubicBezTo>
                            <a:pt x="43" y="134"/>
                            <a:pt x="29" y="120"/>
                            <a:pt x="29" y="103"/>
                          </a:cubicBezTo>
                          <a:cubicBezTo>
                            <a:pt x="29" y="85"/>
                            <a:pt x="43" y="71"/>
                            <a:pt x="60" y="71"/>
                          </a:cubicBezTo>
                          <a:cubicBezTo>
                            <a:pt x="78" y="71"/>
                            <a:pt x="92" y="85"/>
                            <a:pt x="92" y="103"/>
                          </a:cubicBezTo>
                          <a:cubicBezTo>
                            <a:pt x="92" y="120"/>
                            <a:pt x="78" y="134"/>
                            <a:pt x="60" y="134"/>
                          </a:cubicBez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65" name="Freeform 13">
                      <a:extLst>
                        <a:ext uri="{FF2B5EF4-FFF2-40B4-BE49-F238E27FC236}">
                          <a16:creationId xmlns:a16="http://schemas.microsoft.com/office/drawing/2014/main" id="{9238ACEE-CAC6-4B46-A1D3-0BBFCDBCD851}"/>
                        </a:ext>
                      </a:extLst>
                    </p:cNvPr>
                    <p:cNvSpPr>
                      <a:spLocks noEditPoints="1"/>
                    </p:cNvSpPr>
                    <p:nvPr/>
                  </p:nvSpPr>
                  <p:spPr bwMode="auto">
                    <a:xfrm>
                      <a:off x="1141" y="976"/>
                      <a:ext cx="208" cy="237"/>
                    </a:xfrm>
                    <a:custGeom>
                      <a:avLst/>
                      <a:gdLst>
                        <a:gd name="T0" fmla="*/ 147 w 293"/>
                        <a:gd name="T1" fmla="*/ 0 h 333"/>
                        <a:gd name="T2" fmla="*/ 0 w 293"/>
                        <a:gd name="T3" fmla="*/ 147 h 333"/>
                        <a:gd name="T4" fmla="*/ 48 w 293"/>
                        <a:gd name="T5" fmla="*/ 249 h 333"/>
                        <a:gd name="T6" fmla="*/ 63 w 293"/>
                        <a:gd name="T7" fmla="*/ 290 h 333"/>
                        <a:gd name="T8" fmla="*/ 63 w 293"/>
                        <a:gd name="T9" fmla="*/ 310 h 333"/>
                        <a:gd name="T10" fmla="*/ 76 w 293"/>
                        <a:gd name="T11" fmla="*/ 333 h 333"/>
                        <a:gd name="T12" fmla="*/ 89 w 293"/>
                        <a:gd name="T13" fmla="*/ 311 h 333"/>
                        <a:gd name="T14" fmla="*/ 92 w 293"/>
                        <a:gd name="T15" fmla="*/ 283 h 333"/>
                        <a:gd name="T16" fmla="*/ 95 w 293"/>
                        <a:gd name="T17" fmla="*/ 283 h 333"/>
                        <a:gd name="T18" fmla="*/ 98 w 293"/>
                        <a:gd name="T19" fmla="*/ 283 h 333"/>
                        <a:gd name="T20" fmla="*/ 101 w 293"/>
                        <a:gd name="T21" fmla="*/ 311 h 333"/>
                        <a:gd name="T22" fmla="*/ 112 w 293"/>
                        <a:gd name="T23" fmla="*/ 333 h 333"/>
                        <a:gd name="T24" fmla="*/ 124 w 293"/>
                        <a:gd name="T25" fmla="*/ 311 h 333"/>
                        <a:gd name="T26" fmla="*/ 126 w 293"/>
                        <a:gd name="T27" fmla="*/ 283 h 333"/>
                        <a:gd name="T28" fmla="*/ 130 w 293"/>
                        <a:gd name="T29" fmla="*/ 283 h 333"/>
                        <a:gd name="T30" fmla="*/ 133 w 293"/>
                        <a:gd name="T31" fmla="*/ 283 h 333"/>
                        <a:gd name="T32" fmla="*/ 135 w 293"/>
                        <a:gd name="T33" fmla="*/ 311 h 333"/>
                        <a:gd name="T34" fmla="*/ 147 w 293"/>
                        <a:gd name="T35" fmla="*/ 333 h 333"/>
                        <a:gd name="T36" fmla="*/ 158 w 293"/>
                        <a:gd name="T37" fmla="*/ 311 h 333"/>
                        <a:gd name="T38" fmla="*/ 161 w 293"/>
                        <a:gd name="T39" fmla="*/ 283 h 333"/>
                        <a:gd name="T40" fmla="*/ 164 w 293"/>
                        <a:gd name="T41" fmla="*/ 283 h 333"/>
                        <a:gd name="T42" fmla="*/ 167 w 293"/>
                        <a:gd name="T43" fmla="*/ 283 h 333"/>
                        <a:gd name="T44" fmla="*/ 170 w 293"/>
                        <a:gd name="T45" fmla="*/ 311 h 333"/>
                        <a:gd name="T46" fmla="*/ 181 w 293"/>
                        <a:gd name="T47" fmla="*/ 333 h 333"/>
                        <a:gd name="T48" fmla="*/ 193 w 293"/>
                        <a:gd name="T49" fmla="*/ 311 h 333"/>
                        <a:gd name="T50" fmla="*/ 196 w 293"/>
                        <a:gd name="T51" fmla="*/ 283 h 333"/>
                        <a:gd name="T52" fmla="*/ 199 w 293"/>
                        <a:gd name="T53" fmla="*/ 283 h 333"/>
                        <a:gd name="T54" fmla="*/ 202 w 293"/>
                        <a:gd name="T55" fmla="*/ 283 h 333"/>
                        <a:gd name="T56" fmla="*/ 204 w 293"/>
                        <a:gd name="T57" fmla="*/ 311 h 333"/>
                        <a:gd name="T58" fmla="*/ 217 w 293"/>
                        <a:gd name="T59" fmla="*/ 333 h 333"/>
                        <a:gd name="T60" fmla="*/ 230 w 293"/>
                        <a:gd name="T61" fmla="*/ 310 h 333"/>
                        <a:gd name="T62" fmla="*/ 230 w 293"/>
                        <a:gd name="T63" fmla="*/ 290 h 333"/>
                        <a:gd name="T64" fmla="*/ 246 w 293"/>
                        <a:gd name="T65" fmla="*/ 249 h 333"/>
                        <a:gd name="T66" fmla="*/ 293 w 293"/>
                        <a:gd name="T67" fmla="*/ 147 h 333"/>
                        <a:gd name="T68" fmla="*/ 147 w 293"/>
                        <a:gd name="T69" fmla="*/ 0 h 333"/>
                        <a:gd name="T70" fmla="*/ 88 w 293"/>
                        <a:gd name="T71" fmla="*/ 195 h 333"/>
                        <a:gd name="T72" fmla="*/ 43 w 293"/>
                        <a:gd name="T73" fmla="*/ 149 h 333"/>
                        <a:gd name="T74" fmla="*/ 88 w 293"/>
                        <a:gd name="T75" fmla="*/ 103 h 333"/>
                        <a:gd name="T76" fmla="*/ 134 w 293"/>
                        <a:gd name="T77" fmla="*/ 149 h 333"/>
                        <a:gd name="T78" fmla="*/ 88 w 293"/>
                        <a:gd name="T79" fmla="*/ 195 h 333"/>
                        <a:gd name="T80" fmla="*/ 157 w 293"/>
                        <a:gd name="T81" fmla="*/ 243 h 333"/>
                        <a:gd name="T82" fmla="*/ 136 w 293"/>
                        <a:gd name="T83" fmla="*/ 243 h 333"/>
                        <a:gd name="T84" fmla="*/ 124 w 293"/>
                        <a:gd name="T85" fmla="*/ 223 h 333"/>
                        <a:gd name="T86" fmla="*/ 135 w 293"/>
                        <a:gd name="T87" fmla="*/ 204 h 333"/>
                        <a:gd name="T88" fmla="*/ 159 w 293"/>
                        <a:gd name="T89" fmla="*/ 204 h 333"/>
                        <a:gd name="T90" fmla="*/ 169 w 293"/>
                        <a:gd name="T91" fmla="*/ 223 h 333"/>
                        <a:gd name="T92" fmla="*/ 157 w 293"/>
                        <a:gd name="T93" fmla="*/ 243 h 333"/>
                        <a:gd name="T94" fmla="*/ 205 w 293"/>
                        <a:gd name="T95" fmla="*/ 195 h 333"/>
                        <a:gd name="T96" fmla="*/ 160 w 293"/>
                        <a:gd name="T97" fmla="*/ 149 h 333"/>
                        <a:gd name="T98" fmla="*/ 205 w 293"/>
                        <a:gd name="T99" fmla="*/ 103 h 333"/>
                        <a:gd name="T100" fmla="*/ 251 w 293"/>
                        <a:gd name="T101" fmla="*/ 149 h 333"/>
                        <a:gd name="T102" fmla="*/ 205 w 293"/>
                        <a:gd name="T103" fmla="*/ 195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93" h="333">
                          <a:moveTo>
                            <a:pt x="147" y="0"/>
                          </a:moveTo>
                          <a:cubicBezTo>
                            <a:pt x="66" y="0"/>
                            <a:pt x="0" y="66"/>
                            <a:pt x="0" y="147"/>
                          </a:cubicBezTo>
                          <a:cubicBezTo>
                            <a:pt x="0" y="196"/>
                            <a:pt x="48" y="249"/>
                            <a:pt x="48" y="249"/>
                          </a:cubicBezTo>
                          <a:cubicBezTo>
                            <a:pt x="56" y="259"/>
                            <a:pt x="63" y="277"/>
                            <a:pt x="63" y="290"/>
                          </a:cubicBezTo>
                          <a:cubicBezTo>
                            <a:pt x="63" y="310"/>
                            <a:pt x="63" y="310"/>
                            <a:pt x="63" y="310"/>
                          </a:cubicBezTo>
                          <a:cubicBezTo>
                            <a:pt x="63" y="323"/>
                            <a:pt x="69" y="333"/>
                            <a:pt x="76" y="333"/>
                          </a:cubicBezTo>
                          <a:cubicBezTo>
                            <a:pt x="84" y="333"/>
                            <a:pt x="89" y="323"/>
                            <a:pt x="89" y="311"/>
                          </a:cubicBezTo>
                          <a:cubicBezTo>
                            <a:pt x="89" y="298"/>
                            <a:pt x="91" y="286"/>
                            <a:pt x="92" y="283"/>
                          </a:cubicBezTo>
                          <a:cubicBezTo>
                            <a:pt x="92" y="283"/>
                            <a:pt x="92" y="283"/>
                            <a:pt x="95" y="283"/>
                          </a:cubicBezTo>
                          <a:cubicBezTo>
                            <a:pt x="98" y="283"/>
                            <a:pt x="98" y="283"/>
                            <a:pt x="98" y="283"/>
                          </a:cubicBezTo>
                          <a:cubicBezTo>
                            <a:pt x="99" y="286"/>
                            <a:pt x="101" y="298"/>
                            <a:pt x="101" y="311"/>
                          </a:cubicBezTo>
                          <a:cubicBezTo>
                            <a:pt x="101" y="323"/>
                            <a:pt x="106" y="333"/>
                            <a:pt x="112" y="333"/>
                          </a:cubicBezTo>
                          <a:cubicBezTo>
                            <a:pt x="119" y="333"/>
                            <a:pt x="124" y="323"/>
                            <a:pt x="124" y="311"/>
                          </a:cubicBezTo>
                          <a:cubicBezTo>
                            <a:pt x="124" y="298"/>
                            <a:pt x="125" y="286"/>
                            <a:pt x="126" y="283"/>
                          </a:cubicBezTo>
                          <a:cubicBezTo>
                            <a:pt x="126" y="283"/>
                            <a:pt x="126" y="283"/>
                            <a:pt x="130" y="283"/>
                          </a:cubicBezTo>
                          <a:cubicBezTo>
                            <a:pt x="133" y="283"/>
                            <a:pt x="133" y="283"/>
                            <a:pt x="133" y="283"/>
                          </a:cubicBezTo>
                          <a:cubicBezTo>
                            <a:pt x="134" y="286"/>
                            <a:pt x="135" y="298"/>
                            <a:pt x="135" y="311"/>
                          </a:cubicBezTo>
                          <a:cubicBezTo>
                            <a:pt x="135" y="323"/>
                            <a:pt x="140" y="333"/>
                            <a:pt x="147" y="333"/>
                          </a:cubicBezTo>
                          <a:cubicBezTo>
                            <a:pt x="153" y="333"/>
                            <a:pt x="158" y="323"/>
                            <a:pt x="158" y="311"/>
                          </a:cubicBezTo>
                          <a:cubicBezTo>
                            <a:pt x="158" y="298"/>
                            <a:pt x="160" y="286"/>
                            <a:pt x="161" y="283"/>
                          </a:cubicBezTo>
                          <a:cubicBezTo>
                            <a:pt x="161" y="283"/>
                            <a:pt x="161" y="283"/>
                            <a:pt x="164" y="283"/>
                          </a:cubicBezTo>
                          <a:cubicBezTo>
                            <a:pt x="167" y="283"/>
                            <a:pt x="167" y="283"/>
                            <a:pt x="167" y="283"/>
                          </a:cubicBezTo>
                          <a:cubicBezTo>
                            <a:pt x="169" y="286"/>
                            <a:pt x="170" y="298"/>
                            <a:pt x="170" y="311"/>
                          </a:cubicBezTo>
                          <a:cubicBezTo>
                            <a:pt x="170" y="323"/>
                            <a:pt x="175" y="333"/>
                            <a:pt x="181" y="333"/>
                          </a:cubicBezTo>
                          <a:cubicBezTo>
                            <a:pt x="188" y="333"/>
                            <a:pt x="193" y="323"/>
                            <a:pt x="193" y="311"/>
                          </a:cubicBezTo>
                          <a:cubicBezTo>
                            <a:pt x="193" y="298"/>
                            <a:pt x="194" y="286"/>
                            <a:pt x="196" y="283"/>
                          </a:cubicBezTo>
                          <a:cubicBezTo>
                            <a:pt x="196" y="283"/>
                            <a:pt x="196" y="283"/>
                            <a:pt x="199" y="283"/>
                          </a:cubicBezTo>
                          <a:cubicBezTo>
                            <a:pt x="202" y="283"/>
                            <a:pt x="202" y="283"/>
                            <a:pt x="202" y="283"/>
                          </a:cubicBezTo>
                          <a:cubicBezTo>
                            <a:pt x="203" y="286"/>
                            <a:pt x="204" y="298"/>
                            <a:pt x="204" y="311"/>
                          </a:cubicBezTo>
                          <a:cubicBezTo>
                            <a:pt x="204" y="323"/>
                            <a:pt x="210" y="333"/>
                            <a:pt x="217" y="333"/>
                          </a:cubicBezTo>
                          <a:cubicBezTo>
                            <a:pt x="224" y="333"/>
                            <a:pt x="230" y="323"/>
                            <a:pt x="230" y="310"/>
                          </a:cubicBezTo>
                          <a:cubicBezTo>
                            <a:pt x="230" y="290"/>
                            <a:pt x="230" y="290"/>
                            <a:pt x="230" y="290"/>
                          </a:cubicBezTo>
                          <a:cubicBezTo>
                            <a:pt x="230" y="277"/>
                            <a:pt x="237" y="259"/>
                            <a:pt x="246" y="249"/>
                          </a:cubicBezTo>
                          <a:cubicBezTo>
                            <a:pt x="246" y="249"/>
                            <a:pt x="293" y="196"/>
                            <a:pt x="293" y="147"/>
                          </a:cubicBezTo>
                          <a:cubicBezTo>
                            <a:pt x="293" y="66"/>
                            <a:pt x="228" y="0"/>
                            <a:pt x="147" y="0"/>
                          </a:cubicBezTo>
                          <a:close/>
                          <a:moveTo>
                            <a:pt x="88" y="195"/>
                          </a:moveTo>
                          <a:cubicBezTo>
                            <a:pt x="63" y="195"/>
                            <a:pt x="43" y="174"/>
                            <a:pt x="43" y="149"/>
                          </a:cubicBezTo>
                          <a:cubicBezTo>
                            <a:pt x="43" y="124"/>
                            <a:pt x="63" y="103"/>
                            <a:pt x="88" y="103"/>
                          </a:cubicBezTo>
                          <a:cubicBezTo>
                            <a:pt x="114" y="103"/>
                            <a:pt x="134" y="124"/>
                            <a:pt x="134" y="149"/>
                          </a:cubicBezTo>
                          <a:cubicBezTo>
                            <a:pt x="134" y="174"/>
                            <a:pt x="114" y="195"/>
                            <a:pt x="88" y="195"/>
                          </a:cubicBezTo>
                          <a:close/>
                          <a:moveTo>
                            <a:pt x="157" y="243"/>
                          </a:moveTo>
                          <a:cubicBezTo>
                            <a:pt x="136" y="243"/>
                            <a:pt x="136" y="243"/>
                            <a:pt x="136" y="243"/>
                          </a:cubicBezTo>
                          <a:cubicBezTo>
                            <a:pt x="123" y="243"/>
                            <a:pt x="118" y="234"/>
                            <a:pt x="124" y="223"/>
                          </a:cubicBezTo>
                          <a:cubicBezTo>
                            <a:pt x="135" y="204"/>
                            <a:pt x="135" y="204"/>
                            <a:pt x="135" y="204"/>
                          </a:cubicBezTo>
                          <a:cubicBezTo>
                            <a:pt x="142" y="193"/>
                            <a:pt x="152" y="193"/>
                            <a:pt x="159" y="204"/>
                          </a:cubicBezTo>
                          <a:cubicBezTo>
                            <a:pt x="169" y="223"/>
                            <a:pt x="169" y="223"/>
                            <a:pt x="169" y="223"/>
                          </a:cubicBezTo>
                          <a:cubicBezTo>
                            <a:pt x="176" y="234"/>
                            <a:pt x="170" y="243"/>
                            <a:pt x="157" y="243"/>
                          </a:cubicBezTo>
                          <a:close/>
                          <a:moveTo>
                            <a:pt x="205" y="195"/>
                          </a:moveTo>
                          <a:cubicBezTo>
                            <a:pt x="180" y="195"/>
                            <a:pt x="160" y="174"/>
                            <a:pt x="160" y="149"/>
                          </a:cubicBezTo>
                          <a:cubicBezTo>
                            <a:pt x="160" y="124"/>
                            <a:pt x="180" y="103"/>
                            <a:pt x="205" y="103"/>
                          </a:cubicBezTo>
                          <a:cubicBezTo>
                            <a:pt x="231" y="103"/>
                            <a:pt x="251" y="124"/>
                            <a:pt x="251" y="149"/>
                          </a:cubicBezTo>
                          <a:cubicBezTo>
                            <a:pt x="251" y="174"/>
                            <a:pt x="231" y="195"/>
                            <a:pt x="205" y="195"/>
                          </a:cubicBez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sp>
                <p:nvSpPr>
                  <p:cNvPr id="61" name="TextBox 60">
                    <a:extLst>
                      <a:ext uri="{FF2B5EF4-FFF2-40B4-BE49-F238E27FC236}">
                        <a16:creationId xmlns:a16="http://schemas.microsoft.com/office/drawing/2014/main" id="{454554FE-B679-D74D-9EC4-5C049A9F8BC8}"/>
                      </a:ext>
                    </a:extLst>
                  </p:cNvPr>
                  <p:cNvSpPr txBox="1"/>
                  <p:nvPr/>
                </p:nvSpPr>
                <p:spPr>
                  <a:xfrm>
                    <a:off x="3080547" y="1606937"/>
                    <a:ext cx="866485" cy="186101"/>
                  </a:xfrm>
                  <a:prstGeom prst="rect">
                    <a:avLst/>
                  </a:prstGeom>
                  <a:noFill/>
                </p:spPr>
                <p:txBody>
                  <a:bodyPr wrap="square" rtlCol="0">
                    <a:spAutoFit/>
                  </a:bodyPr>
                  <a:lstStyle/>
                  <a:p>
                    <a:pPr algn="ctr">
                      <a:lnSpc>
                        <a:spcPct val="90000"/>
                      </a:lnSpc>
                    </a:pPr>
                    <a:r>
                      <a:rPr lang="en-US" sz="1100" dirty="0">
                        <a:latin typeface="Arial" panose="020B0604020202020204" pitchFamily="34" charset="0"/>
                        <a:cs typeface="Arial" panose="020B0604020202020204" pitchFamily="34" charset="0"/>
                      </a:rPr>
                      <a:t>Attackers</a:t>
                    </a:r>
                  </a:p>
                </p:txBody>
              </p:sp>
            </p:grpSp>
            <p:sp>
              <p:nvSpPr>
                <p:cNvPr id="106" name="Line 46">
                  <a:extLst>
                    <a:ext uri="{FF2B5EF4-FFF2-40B4-BE49-F238E27FC236}">
                      <a16:creationId xmlns:a16="http://schemas.microsoft.com/office/drawing/2014/main" id="{D2C8D3CD-A11F-374D-927B-A6BEA2906ECB}"/>
                    </a:ext>
                  </a:extLst>
                </p:cNvPr>
                <p:cNvSpPr>
                  <a:spLocks noChangeShapeType="1"/>
                </p:cNvSpPr>
                <p:nvPr/>
              </p:nvSpPr>
              <p:spPr bwMode="auto">
                <a:xfrm flipH="1">
                  <a:off x="3195184" y="4107703"/>
                  <a:ext cx="913566" cy="0"/>
                </a:xfrm>
                <a:prstGeom prst="line">
                  <a:avLst/>
                </a:prstGeom>
                <a:noFill/>
                <a:ln w="25400" cap="rnd">
                  <a:solidFill>
                    <a:srgbClr val="CF0A2C"/>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nvGrpSpPr>
                <p:cNvPr id="107" name="Group 106">
                  <a:extLst>
                    <a:ext uri="{FF2B5EF4-FFF2-40B4-BE49-F238E27FC236}">
                      <a16:creationId xmlns:a16="http://schemas.microsoft.com/office/drawing/2014/main" id="{42E5F0CE-4EF0-2444-A502-9157A14FA4F7}"/>
                    </a:ext>
                  </a:extLst>
                </p:cNvPr>
                <p:cNvGrpSpPr/>
                <p:nvPr/>
              </p:nvGrpSpPr>
              <p:grpSpPr>
                <a:xfrm>
                  <a:off x="4024551" y="4016618"/>
                  <a:ext cx="215844" cy="215900"/>
                  <a:chOff x="2033588" y="1128713"/>
                  <a:chExt cx="161925" cy="161925"/>
                </a:xfrm>
              </p:grpSpPr>
              <p:sp>
                <p:nvSpPr>
                  <p:cNvPr id="108" name="Freeform 5">
                    <a:extLst>
                      <a:ext uri="{FF2B5EF4-FFF2-40B4-BE49-F238E27FC236}">
                        <a16:creationId xmlns:a16="http://schemas.microsoft.com/office/drawing/2014/main" id="{1A7B6F4F-EEF3-6944-BAD1-D34C53288D98}"/>
                      </a:ext>
                    </a:extLst>
                  </p:cNvPr>
                  <p:cNvSpPr>
                    <a:spLocks noEditPoints="1"/>
                  </p:cNvSpPr>
                  <p:nvPr/>
                </p:nvSpPr>
                <p:spPr bwMode="auto">
                  <a:xfrm>
                    <a:off x="2033588" y="1128713"/>
                    <a:ext cx="161925" cy="161925"/>
                  </a:xfrm>
                  <a:custGeom>
                    <a:avLst/>
                    <a:gdLst>
                      <a:gd name="T0" fmla="*/ 90 w 180"/>
                      <a:gd name="T1" fmla="*/ 0 h 180"/>
                      <a:gd name="T2" fmla="*/ 0 w 180"/>
                      <a:gd name="T3" fmla="*/ 90 h 180"/>
                      <a:gd name="T4" fmla="*/ 90 w 180"/>
                      <a:gd name="T5" fmla="*/ 180 h 180"/>
                      <a:gd name="T6" fmla="*/ 180 w 180"/>
                      <a:gd name="T7" fmla="*/ 90 h 180"/>
                      <a:gd name="T8" fmla="*/ 90 w 180"/>
                      <a:gd name="T9" fmla="*/ 0 h 180"/>
                      <a:gd name="T10" fmla="*/ 90 w 180"/>
                      <a:gd name="T11" fmla="*/ 158 h 180"/>
                      <a:gd name="T12" fmla="*/ 23 w 180"/>
                      <a:gd name="T13" fmla="*/ 90 h 180"/>
                      <a:gd name="T14" fmla="*/ 90 w 180"/>
                      <a:gd name="T15" fmla="*/ 23 h 180"/>
                      <a:gd name="T16" fmla="*/ 157 w 180"/>
                      <a:gd name="T17" fmla="*/ 90 h 180"/>
                      <a:gd name="T18" fmla="*/ 90 w 180"/>
                      <a:gd name="T19"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0"/>
                        </a:moveTo>
                        <a:cubicBezTo>
                          <a:pt x="41" y="0"/>
                          <a:pt x="0" y="41"/>
                          <a:pt x="0" y="90"/>
                        </a:cubicBezTo>
                        <a:cubicBezTo>
                          <a:pt x="0" y="140"/>
                          <a:pt x="41" y="180"/>
                          <a:pt x="90" y="180"/>
                        </a:cubicBezTo>
                        <a:cubicBezTo>
                          <a:pt x="140" y="180"/>
                          <a:pt x="180" y="140"/>
                          <a:pt x="180" y="90"/>
                        </a:cubicBezTo>
                        <a:cubicBezTo>
                          <a:pt x="180" y="41"/>
                          <a:pt x="140" y="0"/>
                          <a:pt x="90" y="0"/>
                        </a:cubicBezTo>
                        <a:close/>
                        <a:moveTo>
                          <a:pt x="90" y="158"/>
                        </a:moveTo>
                        <a:cubicBezTo>
                          <a:pt x="53" y="158"/>
                          <a:pt x="23" y="127"/>
                          <a:pt x="23" y="90"/>
                        </a:cubicBezTo>
                        <a:cubicBezTo>
                          <a:pt x="23" y="53"/>
                          <a:pt x="53" y="23"/>
                          <a:pt x="90" y="23"/>
                        </a:cubicBezTo>
                        <a:cubicBezTo>
                          <a:pt x="127" y="23"/>
                          <a:pt x="157" y="53"/>
                          <a:pt x="157" y="90"/>
                        </a:cubicBezTo>
                        <a:cubicBezTo>
                          <a:pt x="157" y="127"/>
                          <a:pt x="127" y="158"/>
                          <a:pt x="90" y="158"/>
                        </a:cubicBezTo>
                        <a:close/>
                      </a:path>
                    </a:pathLst>
                  </a:custGeom>
                  <a:solidFill>
                    <a:srgbClr val="CF0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09" name="Freeform 6">
                    <a:extLst>
                      <a:ext uri="{FF2B5EF4-FFF2-40B4-BE49-F238E27FC236}">
                        <a16:creationId xmlns:a16="http://schemas.microsoft.com/office/drawing/2014/main" id="{2A5D90F9-CCAD-0F4C-B520-39D4DD7684CD}"/>
                      </a:ext>
                    </a:extLst>
                  </p:cNvPr>
                  <p:cNvSpPr>
                    <a:spLocks noEditPoints="1"/>
                  </p:cNvSpPr>
                  <p:nvPr/>
                </p:nvSpPr>
                <p:spPr bwMode="auto">
                  <a:xfrm>
                    <a:off x="2033588" y="1128713"/>
                    <a:ext cx="161925" cy="161925"/>
                  </a:xfrm>
                  <a:custGeom>
                    <a:avLst/>
                    <a:gdLst>
                      <a:gd name="T0" fmla="*/ 90 w 180"/>
                      <a:gd name="T1" fmla="*/ 0 h 180"/>
                      <a:gd name="T2" fmla="*/ 0 w 180"/>
                      <a:gd name="T3" fmla="*/ 90 h 180"/>
                      <a:gd name="T4" fmla="*/ 90 w 180"/>
                      <a:gd name="T5" fmla="*/ 180 h 180"/>
                      <a:gd name="T6" fmla="*/ 180 w 180"/>
                      <a:gd name="T7" fmla="*/ 90 h 180"/>
                      <a:gd name="T8" fmla="*/ 90 w 180"/>
                      <a:gd name="T9" fmla="*/ 0 h 180"/>
                      <a:gd name="T10" fmla="*/ 90 w 180"/>
                      <a:gd name="T11" fmla="*/ 158 h 180"/>
                      <a:gd name="T12" fmla="*/ 23 w 180"/>
                      <a:gd name="T13" fmla="*/ 90 h 180"/>
                      <a:gd name="T14" fmla="*/ 90 w 180"/>
                      <a:gd name="T15" fmla="*/ 23 h 180"/>
                      <a:gd name="T16" fmla="*/ 157 w 180"/>
                      <a:gd name="T17" fmla="*/ 90 h 180"/>
                      <a:gd name="T18" fmla="*/ 90 w 180"/>
                      <a:gd name="T19"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0"/>
                        </a:moveTo>
                        <a:cubicBezTo>
                          <a:pt x="41" y="0"/>
                          <a:pt x="0" y="41"/>
                          <a:pt x="0" y="90"/>
                        </a:cubicBezTo>
                        <a:cubicBezTo>
                          <a:pt x="0" y="140"/>
                          <a:pt x="41" y="180"/>
                          <a:pt x="90" y="180"/>
                        </a:cubicBezTo>
                        <a:cubicBezTo>
                          <a:pt x="140" y="180"/>
                          <a:pt x="180" y="140"/>
                          <a:pt x="180" y="90"/>
                        </a:cubicBezTo>
                        <a:cubicBezTo>
                          <a:pt x="180" y="41"/>
                          <a:pt x="140" y="0"/>
                          <a:pt x="90" y="0"/>
                        </a:cubicBezTo>
                        <a:close/>
                        <a:moveTo>
                          <a:pt x="90" y="158"/>
                        </a:moveTo>
                        <a:cubicBezTo>
                          <a:pt x="53" y="158"/>
                          <a:pt x="23" y="127"/>
                          <a:pt x="23" y="90"/>
                        </a:cubicBezTo>
                        <a:cubicBezTo>
                          <a:pt x="23" y="53"/>
                          <a:pt x="53" y="23"/>
                          <a:pt x="90" y="23"/>
                        </a:cubicBezTo>
                        <a:cubicBezTo>
                          <a:pt x="127" y="23"/>
                          <a:pt x="157" y="53"/>
                          <a:pt x="157" y="90"/>
                        </a:cubicBezTo>
                        <a:cubicBezTo>
                          <a:pt x="157" y="127"/>
                          <a:pt x="127" y="158"/>
                          <a:pt x="90" y="158"/>
                        </a:cubicBezTo>
                        <a:close/>
                      </a:path>
                    </a:pathLst>
                  </a:custGeom>
                  <a:solidFill>
                    <a:srgbClr val="CF0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10" name="Freeform 7">
                    <a:extLst>
                      <a:ext uri="{FF2B5EF4-FFF2-40B4-BE49-F238E27FC236}">
                        <a16:creationId xmlns:a16="http://schemas.microsoft.com/office/drawing/2014/main" id="{EC7C42E4-614D-2444-BB84-630C6752E68C}"/>
                      </a:ext>
                    </a:extLst>
                  </p:cNvPr>
                  <p:cNvSpPr>
                    <a:spLocks/>
                  </p:cNvSpPr>
                  <p:nvPr/>
                </p:nvSpPr>
                <p:spPr bwMode="auto">
                  <a:xfrm>
                    <a:off x="2068513" y="1182688"/>
                    <a:ext cx="73025" cy="73025"/>
                  </a:xfrm>
                  <a:custGeom>
                    <a:avLst/>
                    <a:gdLst>
                      <a:gd name="T0" fmla="*/ 0 w 81"/>
                      <a:gd name="T1" fmla="*/ 29 h 81"/>
                      <a:gd name="T2" fmla="*/ 51 w 81"/>
                      <a:gd name="T3" fmla="*/ 81 h 81"/>
                      <a:gd name="T4" fmla="*/ 81 w 81"/>
                      <a:gd name="T5" fmla="*/ 71 h 81"/>
                      <a:gd name="T6" fmla="*/ 10 w 81"/>
                      <a:gd name="T7" fmla="*/ 0 h 81"/>
                      <a:gd name="T8" fmla="*/ 0 w 81"/>
                      <a:gd name="T9" fmla="*/ 29 h 81"/>
                    </a:gdLst>
                    <a:ahLst/>
                    <a:cxnLst>
                      <a:cxn ang="0">
                        <a:pos x="T0" y="T1"/>
                      </a:cxn>
                      <a:cxn ang="0">
                        <a:pos x="T2" y="T3"/>
                      </a:cxn>
                      <a:cxn ang="0">
                        <a:pos x="T4" y="T5"/>
                      </a:cxn>
                      <a:cxn ang="0">
                        <a:pos x="T6" y="T7"/>
                      </a:cxn>
                      <a:cxn ang="0">
                        <a:pos x="T8" y="T9"/>
                      </a:cxn>
                    </a:cxnLst>
                    <a:rect l="0" t="0" r="r" b="b"/>
                    <a:pathLst>
                      <a:path w="81" h="81">
                        <a:moveTo>
                          <a:pt x="0" y="29"/>
                        </a:moveTo>
                        <a:cubicBezTo>
                          <a:pt x="0" y="58"/>
                          <a:pt x="23" y="81"/>
                          <a:pt x="51" y="81"/>
                        </a:cubicBezTo>
                        <a:cubicBezTo>
                          <a:pt x="62" y="81"/>
                          <a:pt x="73" y="77"/>
                          <a:pt x="81" y="71"/>
                        </a:cubicBezTo>
                        <a:cubicBezTo>
                          <a:pt x="10" y="0"/>
                          <a:pt x="10" y="0"/>
                          <a:pt x="10" y="0"/>
                        </a:cubicBezTo>
                        <a:cubicBezTo>
                          <a:pt x="4" y="8"/>
                          <a:pt x="0" y="18"/>
                          <a:pt x="0" y="29"/>
                        </a:cubicBezTo>
                        <a:close/>
                      </a:path>
                    </a:pathLst>
                  </a:custGeom>
                  <a:solidFill>
                    <a:srgbClr val="CF0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11" name="Freeform 8">
                    <a:extLst>
                      <a:ext uri="{FF2B5EF4-FFF2-40B4-BE49-F238E27FC236}">
                        <a16:creationId xmlns:a16="http://schemas.microsoft.com/office/drawing/2014/main" id="{BCEB96D0-0B34-3340-B96B-6FF3111C9DF9}"/>
                      </a:ext>
                    </a:extLst>
                  </p:cNvPr>
                  <p:cNvSpPr>
                    <a:spLocks/>
                  </p:cNvSpPr>
                  <p:nvPr/>
                </p:nvSpPr>
                <p:spPr bwMode="auto">
                  <a:xfrm>
                    <a:off x="2087563" y="1163638"/>
                    <a:ext cx="73025" cy="73025"/>
                  </a:xfrm>
                  <a:custGeom>
                    <a:avLst/>
                    <a:gdLst>
                      <a:gd name="T0" fmla="*/ 30 w 81"/>
                      <a:gd name="T1" fmla="*/ 0 h 81"/>
                      <a:gd name="T2" fmla="*/ 0 w 81"/>
                      <a:gd name="T3" fmla="*/ 10 h 81"/>
                      <a:gd name="T4" fmla="*/ 72 w 81"/>
                      <a:gd name="T5" fmla="*/ 81 h 81"/>
                      <a:gd name="T6" fmla="*/ 81 w 81"/>
                      <a:gd name="T7" fmla="*/ 51 h 81"/>
                      <a:gd name="T8" fmla="*/ 30 w 81"/>
                      <a:gd name="T9" fmla="*/ 0 h 81"/>
                    </a:gdLst>
                    <a:ahLst/>
                    <a:cxnLst>
                      <a:cxn ang="0">
                        <a:pos x="T0" y="T1"/>
                      </a:cxn>
                      <a:cxn ang="0">
                        <a:pos x="T2" y="T3"/>
                      </a:cxn>
                      <a:cxn ang="0">
                        <a:pos x="T4" y="T5"/>
                      </a:cxn>
                      <a:cxn ang="0">
                        <a:pos x="T6" y="T7"/>
                      </a:cxn>
                      <a:cxn ang="0">
                        <a:pos x="T8" y="T9"/>
                      </a:cxn>
                    </a:cxnLst>
                    <a:rect l="0" t="0" r="r" b="b"/>
                    <a:pathLst>
                      <a:path w="81" h="81">
                        <a:moveTo>
                          <a:pt x="30" y="0"/>
                        </a:moveTo>
                        <a:cubicBezTo>
                          <a:pt x="19" y="0"/>
                          <a:pt x="9" y="4"/>
                          <a:pt x="0" y="10"/>
                        </a:cubicBezTo>
                        <a:cubicBezTo>
                          <a:pt x="72" y="81"/>
                          <a:pt x="72" y="81"/>
                          <a:pt x="72" y="81"/>
                        </a:cubicBezTo>
                        <a:cubicBezTo>
                          <a:pt x="78" y="73"/>
                          <a:pt x="81" y="63"/>
                          <a:pt x="81" y="51"/>
                        </a:cubicBezTo>
                        <a:cubicBezTo>
                          <a:pt x="81" y="23"/>
                          <a:pt x="58" y="0"/>
                          <a:pt x="30" y="0"/>
                        </a:cubicBezTo>
                        <a:close/>
                      </a:path>
                    </a:pathLst>
                  </a:custGeom>
                  <a:solidFill>
                    <a:srgbClr val="CF0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12" name="Freeform 9">
                    <a:extLst>
                      <a:ext uri="{FF2B5EF4-FFF2-40B4-BE49-F238E27FC236}">
                        <a16:creationId xmlns:a16="http://schemas.microsoft.com/office/drawing/2014/main" id="{A313E54E-77C8-2B4B-AD44-970D7D55FE5C}"/>
                      </a:ext>
                    </a:extLst>
                  </p:cNvPr>
                  <p:cNvSpPr>
                    <a:spLocks noEditPoints="1"/>
                  </p:cNvSpPr>
                  <p:nvPr/>
                </p:nvSpPr>
                <p:spPr bwMode="auto">
                  <a:xfrm>
                    <a:off x="2054225" y="1149350"/>
                    <a:ext cx="120650" cy="120650"/>
                  </a:xfrm>
                  <a:custGeom>
                    <a:avLst/>
                    <a:gdLst>
                      <a:gd name="T0" fmla="*/ 67 w 134"/>
                      <a:gd name="T1" fmla="*/ 0 h 135"/>
                      <a:gd name="T2" fmla="*/ 0 w 134"/>
                      <a:gd name="T3" fmla="*/ 67 h 135"/>
                      <a:gd name="T4" fmla="*/ 67 w 134"/>
                      <a:gd name="T5" fmla="*/ 135 h 135"/>
                      <a:gd name="T6" fmla="*/ 134 w 134"/>
                      <a:gd name="T7" fmla="*/ 67 h 135"/>
                      <a:gd name="T8" fmla="*/ 67 w 134"/>
                      <a:gd name="T9" fmla="*/ 0 h 135"/>
                      <a:gd name="T10" fmla="*/ 67 w 134"/>
                      <a:gd name="T11" fmla="*/ 119 h 135"/>
                      <a:gd name="T12" fmla="*/ 16 w 134"/>
                      <a:gd name="T13" fmla="*/ 67 h 135"/>
                      <a:gd name="T14" fmla="*/ 26 w 134"/>
                      <a:gd name="T15" fmla="*/ 38 h 135"/>
                      <a:gd name="T16" fmla="*/ 97 w 134"/>
                      <a:gd name="T17" fmla="*/ 109 h 135"/>
                      <a:gd name="T18" fmla="*/ 67 w 134"/>
                      <a:gd name="T19" fmla="*/ 119 h 135"/>
                      <a:gd name="T20" fmla="*/ 109 w 134"/>
                      <a:gd name="T21" fmla="*/ 97 h 135"/>
                      <a:gd name="T22" fmla="*/ 37 w 134"/>
                      <a:gd name="T23" fmla="*/ 26 h 135"/>
                      <a:gd name="T24" fmla="*/ 67 w 134"/>
                      <a:gd name="T25" fmla="*/ 16 h 135"/>
                      <a:gd name="T26" fmla="*/ 118 w 134"/>
                      <a:gd name="T27" fmla="*/ 67 h 135"/>
                      <a:gd name="T28" fmla="*/ 109 w 134"/>
                      <a:gd name="T29" fmla="*/ 97 h 135"/>
                      <a:gd name="T30" fmla="*/ 115 w 134"/>
                      <a:gd name="T31" fmla="*/ 104 h 135"/>
                      <a:gd name="T32" fmla="*/ 109 w 134"/>
                      <a:gd name="T33"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35">
                        <a:moveTo>
                          <a:pt x="67" y="0"/>
                        </a:moveTo>
                        <a:cubicBezTo>
                          <a:pt x="30" y="0"/>
                          <a:pt x="0" y="30"/>
                          <a:pt x="0" y="67"/>
                        </a:cubicBezTo>
                        <a:cubicBezTo>
                          <a:pt x="0" y="104"/>
                          <a:pt x="30" y="135"/>
                          <a:pt x="67" y="135"/>
                        </a:cubicBezTo>
                        <a:cubicBezTo>
                          <a:pt x="104" y="135"/>
                          <a:pt x="134" y="104"/>
                          <a:pt x="134" y="67"/>
                        </a:cubicBezTo>
                        <a:cubicBezTo>
                          <a:pt x="134" y="30"/>
                          <a:pt x="104" y="0"/>
                          <a:pt x="67" y="0"/>
                        </a:cubicBezTo>
                        <a:close/>
                        <a:moveTo>
                          <a:pt x="67" y="119"/>
                        </a:moveTo>
                        <a:cubicBezTo>
                          <a:pt x="39" y="119"/>
                          <a:pt x="16" y="96"/>
                          <a:pt x="16" y="67"/>
                        </a:cubicBezTo>
                        <a:cubicBezTo>
                          <a:pt x="16" y="56"/>
                          <a:pt x="20" y="46"/>
                          <a:pt x="26" y="38"/>
                        </a:cubicBezTo>
                        <a:cubicBezTo>
                          <a:pt x="97" y="109"/>
                          <a:pt x="97" y="109"/>
                          <a:pt x="97" y="109"/>
                        </a:cubicBezTo>
                        <a:cubicBezTo>
                          <a:pt x="89" y="115"/>
                          <a:pt x="78" y="119"/>
                          <a:pt x="67" y="119"/>
                        </a:cubicBezTo>
                        <a:close/>
                        <a:moveTo>
                          <a:pt x="109" y="97"/>
                        </a:moveTo>
                        <a:cubicBezTo>
                          <a:pt x="37" y="26"/>
                          <a:pt x="37" y="26"/>
                          <a:pt x="37" y="26"/>
                        </a:cubicBezTo>
                        <a:cubicBezTo>
                          <a:pt x="46" y="20"/>
                          <a:pt x="56" y="16"/>
                          <a:pt x="67" y="16"/>
                        </a:cubicBezTo>
                        <a:cubicBezTo>
                          <a:pt x="95" y="16"/>
                          <a:pt x="118" y="39"/>
                          <a:pt x="118" y="67"/>
                        </a:cubicBezTo>
                        <a:cubicBezTo>
                          <a:pt x="118" y="79"/>
                          <a:pt x="115" y="89"/>
                          <a:pt x="109" y="97"/>
                        </a:cubicBezTo>
                        <a:cubicBezTo>
                          <a:pt x="115" y="104"/>
                          <a:pt x="115" y="104"/>
                          <a:pt x="115" y="104"/>
                        </a:cubicBezTo>
                        <a:lnTo>
                          <a:pt x="109" y="9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sp>
              <p:nvSpPr>
                <p:cNvPr id="116" name="Freeform 36">
                  <a:extLst>
                    <a:ext uri="{FF2B5EF4-FFF2-40B4-BE49-F238E27FC236}">
                      <a16:creationId xmlns:a16="http://schemas.microsoft.com/office/drawing/2014/main" id="{C9349CC1-EB6C-8948-9A91-FCF7C16260D2}"/>
                    </a:ext>
                  </a:extLst>
                </p:cNvPr>
                <p:cNvSpPr>
                  <a:spLocks noEditPoints="1"/>
                </p:cNvSpPr>
                <p:nvPr/>
              </p:nvSpPr>
              <p:spPr bwMode="auto">
                <a:xfrm>
                  <a:off x="2647754" y="3682439"/>
                  <a:ext cx="193133" cy="273049"/>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rgbClr val="C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nvGrpSpPr>
                <p:cNvPr id="76" name="Group 75">
                  <a:extLst>
                    <a:ext uri="{FF2B5EF4-FFF2-40B4-BE49-F238E27FC236}">
                      <a16:creationId xmlns:a16="http://schemas.microsoft.com/office/drawing/2014/main" id="{35B8045E-8804-BF4F-A418-C7C95C1A65CC}"/>
                    </a:ext>
                  </a:extLst>
                </p:cNvPr>
                <p:cNvGrpSpPr/>
                <p:nvPr/>
              </p:nvGrpSpPr>
              <p:grpSpPr>
                <a:xfrm>
                  <a:off x="4024697" y="3754895"/>
                  <a:ext cx="215844" cy="215900"/>
                  <a:chOff x="2033588" y="1128713"/>
                  <a:chExt cx="161925" cy="161925"/>
                </a:xfrm>
              </p:grpSpPr>
              <p:sp>
                <p:nvSpPr>
                  <p:cNvPr id="77" name="Freeform 5">
                    <a:extLst>
                      <a:ext uri="{FF2B5EF4-FFF2-40B4-BE49-F238E27FC236}">
                        <a16:creationId xmlns:a16="http://schemas.microsoft.com/office/drawing/2014/main" id="{5AB8DCA3-FD98-5E4D-97AD-FCD89EA53C39}"/>
                      </a:ext>
                    </a:extLst>
                  </p:cNvPr>
                  <p:cNvSpPr>
                    <a:spLocks noEditPoints="1"/>
                  </p:cNvSpPr>
                  <p:nvPr/>
                </p:nvSpPr>
                <p:spPr bwMode="auto">
                  <a:xfrm>
                    <a:off x="2033588" y="1128713"/>
                    <a:ext cx="161925" cy="161925"/>
                  </a:xfrm>
                  <a:custGeom>
                    <a:avLst/>
                    <a:gdLst>
                      <a:gd name="T0" fmla="*/ 90 w 180"/>
                      <a:gd name="T1" fmla="*/ 0 h 180"/>
                      <a:gd name="T2" fmla="*/ 0 w 180"/>
                      <a:gd name="T3" fmla="*/ 90 h 180"/>
                      <a:gd name="T4" fmla="*/ 90 w 180"/>
                      <a:gd name="T5" fmla="*/ 180 h 180"/>
                      <a:gd name="T6" fmla="*/ 180 w 180"/>
                      <a:gd name="T7" fmla="*/ 90 h 180"/>
                      <a:gd name="T8" fmla="*/ 90 w 180"/>
                      <a:gd name="T9" fmla="*/ 0 h 180"/>
                      <a:gd name="T10" fmla="*/ 90 w 180"/>
                      <a:gd name="T11" fmla="*/ 158 h 180"/>
                      <a:gd name="T12" fmla="*/ 23 w 180"/>
                      <a:gd name="T13" fmla="*/ 90 h 180"/>
                      <a:gd name="T14" fmla="*/ 90 w 180"/>
                      <a:gd name="T15" fmla="*/ 23 h 180"/>
                      <a:gd name="T16" fmla="*/ 157 w 180"/>
                      <a:gd name="T17" fmla="*/ 90 h 180"/>
                      <a:gd name="T18" fmla="*/ 90 w 180"/>
                      <a:gd name="T19"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0"/>
                        </a:moveTo>
                        <a:cubicBezTo>
                          <a:pt x="41" y="0"/>
                          <a:pt x="0" y="41"/>
                          <a:pt x="0" y="90"/>
                        </a:cubicBezTo>
                        <a:cubicBezTo>
                          <a:pt x="0" y="140"/>
                          <a:pt x="41" y="180"/>
                          <a:pt x="90" y="180"/>
                        </a:cubicBezTo>
                        <a:cubicBezTo>
                          <a:pt x="140" y="180"/>
                          <a:pt x="180" y="140"/>
                          <a:pt x="180" y="90"/>
                        </a:cubicBezTo>
                        <a:cubicBezTo>
                          <a:pt x="180" y="41"/>
                          <a:pt x="140" y="0"/>
                          <a:pt x="90" y="0"/>
                        </a:cubicBezTo>
                        <a:close/>
                        <a:moveTo>
                          <a:pt x="90" y="158"/>
                        </a:moveTo>
                        <a:cubicBezTo>
                          <a:pt x="53" y="158"/>
                          <a:pt x="23" y="127"/>
                          <a:pt x="23" y="90"/>
                        </a:cubicBezTo>
                        <a:cubicBezTo>
                          <a:pt x="23" y="53"/>
                          <a:pt x="53" y="23"/>
                          <a:pt x="90" y="23"/>
                        </a:cubicBezTo>
                        <a:cubicBezTo>
                          <a:pt x="127" y="23"/>
                          <a:pt x="157" y="53"/>
                          <a:pt x="157" y="90"/>
                        </a:cubicBezTo>
                        <a:cubicBezTo>
                          <a:pt x="157" y="127"/>
                          <a:pt x="127" y="158"/>
                          <a:pt x="90" y="158"/>
                        </a:cubicBezTo>
                        <a:close/>
                      </a:path>
                    </a:pathLst>
                  </a:custGeom>
                  <a:solidFill>
                    <a:srgbClr val="CF0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78" name="Freeform 6">
                    <a:extLst>
                      <a:ext uri="{FF2B5EF4-FFF2-40B4-BE49-F238E27FC236}">
                        <a16:creationId xmlns:a16="http://schemas.microsoft.com/office/drawing/2014/main" id="{230479B0-AD07-3F4F-9DD8-CCBB0B6EACAC}"/>
                      </a:ext>
                    </a:extLst>
                  </p:cNvPr>
                  <p:cNvSpPr>
                    <a:spLocks noEditPoints="1"/>
                  </p:cNvSpPr>
                  <p:nvPr/>
                </p:nvSpPr>
                <p:spPr bwMode="auto">
                  <a:xfrm>
                    <a:off x="2033588" y="1128713"/>
                    <a:ext cx="161925" cy="161925"/>
                  </a:xfrm>
                  <a:custGeom>
                    <a:avLst/>
                    <a:gdLst>
                      <a:gd name="T0" fmla="*/ 90 w 180"/>
                      <a:gd name="T1" fmla="*/ 0 h 180"/>
                      <a:gd name="T2" fmla="*/ 0 w 180"/>
                      <a:gd name="T3" fmla="*/ 90 h 180"/>
                      <a:gd name="T4" fmla="*/ 90 w 180"/>
                      <a:gd name="T5" fmla="*/ 180 h 180"/>
                      <a:gd name="T6" fmla="*/ 180 w 180"/>
                      <a:gd name="T7" fmla="*/ 90 h 180"/>
                      <a:gd name="T8" fmla="*/ 90 w 180"/>
                      <a:gd name="T9" fmla="*/ 0 h 180"/>
                      <a:gd name="T10" fmla="*/ 90 w 180"/>
                      <a:gd name="T11" fmla="*/ 158 h 180"/>
                      <a:gd name="T12" fmla="*/ 23 w 180"/>
                      <a:gd name="T13" fmla="*/ 90 h 180"/>
                      <a:gd name="T14" fmla="*/ 90 w 180"/>
                      <a:gd name="T15" fmla="*/ 23 h 180"/>
                      <a:gd name="T16" fmla="*/ 157 w 180"/>
                      <a:gd name="T17" fmla="*/ 90 h 180"/>
                      <a:gd name="T18" fmla="*/ 90 w 180"/>
                      <a:gd name="T19"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0"/>
                        </a:moveTo>
                        <a:cubicBezTo>
                          <a:pt x="41" y="0"/>
                          <a:pt x="0" y="41"/>
                          <a:pt x="0" y="90"/>
                        </a:cubicBezTo>
                        <a:cubicBezTo>
                          <a:pt x="0" y="140"/>
                          <a:pt x="41" y="180"/>
                          <a:pt x="90" y="180"/>
                        </a:cubicBezTo>
                        <a:cubicBezTo>
                          <a:pt x="140" y="180"/>
                          <a:pt x="180" y="140"/>
                          <a:pt x="180" y="90"/>
                        </a:cubicBezTo>
                        <a:cubicBezTo>
                          <a:pt x="180" y="41"/>
                          <a:pt x="140" y="0"/>
                          <a:pt x="90" y="0"/>
                        </a:cubicBezTo>
                        <a:close/>
                        <a:moveTo>
                          <a:pt x="90" y="158"/>
                        </a:moveTo>
                        <a:cubicBezTo>
                          <a:pt x="53" y="158"/>
                          <a:pt x="23" y="127"/>
                          <a:pt x="23" y="90"/>
                        </a:cubicBezTo>
                        <a:cubicBezTo>
                          <a:pt x="23" y="53"/>
                          <a:pt x="53" y="23"/>
                          <a:pt x="90" y="23"/>
                        </a:cubicBezTo>
                        <a:cubicBezTo>
                          <a:pt x="127" y="23"/>
                          <a:pt x="157" y="53"/>
                          <a:pt x="157" y="90"/>
                        </a:cubicBezTo>
                        <a:cubicBezTo>
                          <a:pt x="157" y="127"/>
                          <a:pt x="127" y="158"/>
                          <a:pt x="90" y="158"/>
                        </a:cubicBezTo>
                        <a:close/>
                      </a:path>
                    </a:pathLst>
                  </a:custGeom>
                  <a:solidFill>
                    <a:srgbClr val="CF0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79" name="Freeform 7">
                    <a:extLst>
                      <a:ext uri="{FF2B5EF4-FFF2-40B4-BE49-F238E27FC236}">
                        <a16:creationId xmlns:a16="http://schemas.microsoft.com/office/drawing/2014/main" id="{A85400A5-6F80-4147-AEFD-7C02E16FD918}"/>
                      </a:ext>
                    </a:extLst>
                  </p:cNvPr>
                  <p:cNvSpPr>
                    <a:spLocks/>
                  </p:cNvSpPr>
                  <p:nvPr/>
                </p:nvSpPr>
                <p:spPr bwMode="auto">
                  <a:xfrm>
                    <a:off x="2068513" y="1182688"/>
                    <a:ext cx="73025" cy="73025"/>
                  </a:xfrm>
                  <a:custGeom>
                    <a:avLst/>
                    <a:gdLst>
                      <a:gd name="T0" fmla="*/ 0 w 81"/>
                      <a:gd name="T1" fmla="*/ 29 h 81"/>
                      <a:gd name="T2" fmla="*/ 51 w 81"/>
                      <a:gd name="T3" fmla="*/ 81 h 81"/>
                      <a:gd name="T4" fmla="*/ 81 w 81"/>
                      <a:gd name="T5" fmla="*/ 71 h 81"/>
                      <a:gd name="T6" fmla="*/ 10 w 81"/>
                      <a:gd name="T7" fmla="*/ 0 h 81"/>
                      <a:gd name="T8" fmla="*/ 0 w 81"/>
                      <a:gd name="T9" fmla="*/ 29 h 81"/>
                    </a:gdLst>
                    <a:ahLst/>
                    <a:cxnLst>
                      <a:cxn ang="0">
                        <a:pos x="T0" y="T1"/>
                      </a:cxn>
                      <a:cxn ang="0">
                        <a:pos x="T2" y="T3"/>
                      </a:cxn>
                      <a:cxn ang="0">
                        <a:pos x="T4" y="T5"/>
                      </a:cxn>
                      <a:cxn ang="0">
                        <a:pos x="T6" y="T7"/>
                      </a:cxn>
                      <a:cxn ang="0">
                        <a:pos x="T8" y="T9"/>
                      </a:cxn>
                    </a:cxnLst>
                    <a:rect l="0" t="0" r="r" b="b"/>
                    <a:pathLst>
                      <a:path w="81" h="81">
                        <a:moveTo>
                          <a:pt x="0" y="29"/>
                        </a:moveTo>
                        <a:cubicBezTo>
                          <a:pt x="0" y="58"/>
                          <a:pt x="23" y="81"/>
                          <a:pt x="51" y="81"/>
                        </a:cubicBezTo>
                        <a:cubicBezTo>
                          <a:pt x="62" y="81"/>
                          <a:pt x="73" y="77"/>
                          <a:pt x="81" y="71"/>
                        </a:cubicBezTo>
                        <a:cubicBezTo>
                          <a:pt x="10" y="0"/>
                          <a:pt x="10" y="0"/>
                          <a:pt x="10" y="0"/>
                        </a:cubicBezTo>
                        <a:cubicBezTo>
                          <a:pt x="4" y="8"/>
                          <a:pt x="0" y="18"/>
                          <a:pt x="0" y="29"/>
                        </a:cubicBezTo>
                        <a:close/>
                      </a:path>
                    </a:pathLst>
                  </a:custGeom>
                  <a:solidFill>
                    <a:srgbClr val="CF0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80" name="Freeform 8">
                    <a:extLst>
                      <a:ext uri="{FF2B5EF4-FFF2-40B4-BE49-F238E27FC236}">
                        <a16:creationId xmlns:a16="http://schemas.microsoft.com/office/drawing/2014/main" id="{0D9AFBDC-9477-1D4A-AE04-DDBD578CE641}"/>
                      </a:ext>
                    </a:extLst>
                  </p:cNvPr>
                  <p:cNvSpPr>
                    <a:spLocks/>
                  </p:cNvSpPr>
                  <p:nvPr/>
                </p:nvSpPr>
                <p:spPr bwMode="auto">
                  <a:xfrm>
                    <a:off x="2087563" y="1163638"/>
                    <a:ext cx="73025" cy="73025"/>
                  </a:xfrm>
                  <a:custGeom>
                    <a:avLst/>
                    <a:gdLst>
                      <a:gd name="T0" fmla="*/ 30 w 81"/>
                      <a:gd name="T1" fmla="*/ 0 h 81"/>
                      <a:gd name="T2" fmla="*/ 0 w 81"/>
                      <a:gd name="T3" fmla="*/ 10 h 81"/>
                      <a:gd name="T4" fmla="*/ 72 w 81"/>
                      <a:gd name="T5" fmla="*/ 81 h 81"/>
                      <a:gd name="T6" fmla="*/ 81 w 81"/>
                      <a:gd name="T7" fmla="*/ 51 h 81"/>
                      <a:gd name="T8" fmla="*/ 30 w 81"/>
                      <a:gd name="T9" fmla="*/ 0 h 81"/>
                    </a:gdLst>
                    <a:ahLst/>
                    <a:cxnLst>
                      <a:cxn ang="0">
                        <a:pos x="T0" y="T1"/>
                      </a:cxn>
                      <a:cxn ang="0">
                        <a:pos x="T2" y="T3"/>
                      </a:cxn>
                      <a:cxn ang="0">
                        <a:pos x="T4" y="T5"/>
                      </a:cxn>
                      <a:cxn ang="0">
                        <a:pos x="T6" y="T7"/>
                      </a:cxn>
                      <a:cxn ang="0">
                        <a:pos x="T8" y="T9"/>
                      </a:cxn>
                    </a:cxnLst>
                    <a:rect l="0" t="0" r="r" b="b"/>
                    <a:pathLst>
                      <a:path w="81" h="81">
                        <a:moveTo>
                          <a:pt x="30" y="0"/>
                        </a:moveTo>
                        <a:cubicBezTo>
                          <a:pt x="19" y="0"/>
                          <a:pt x="9" y="4"/>
                          <a:pt x="0" y="10"/>
                        </a:cubicBezTo>
                        <a:cubicBezTo>
                          <a:pt x="72" y="81"/>
                          <a:pt x="72" y="81"/>
                          <a:pt x="72" y="81"/>
                        </a:cubicBezTo>
                        <a:cubicBezTo>
                          <a:pt x="78" y="73"/>
                          <a:pt x="81" y="63"/>
                          <a:pt x="81" y="51"/>
                        </a:cubicBezTo>
                        <a:cubicBezTo>
                          <a:pt x="81" y="23"/>
                          <a:pt x="58" y="0"/>
                          <a:pt x="30" y="0"/>
                        </a:cubicBezTo>
                        <a:close/>
                      </a:path>
                    </a:pathLst>
                  </a:custGeom>
                  <a:solidFill>
                    <a:srgbClr val="CF0A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81" name="Freeform 9">
                    <a:extLst>
                      <a:ext uri="{FF2B5EF4-FFF2-40B4-BE49-F238E27FC236}">
                        <a16:creationId xmlns:a16="http://schemas.microsoft.com/office/drawing/2014/main" id="{139F762A-6FEE-6B4B-BA06-042F22255632}"/>
                      </a:ext>
                    </a:extLst>
                  </p:cNvPr>
                  <p:cNvSpPr>
                    <a:spLocks noEditPoints="1"/>
                  </p:cNvSpPr>
                  <p:nvPr/>
                </p:nvSpPr>
                <p:spPr bwMode="auto">
                  <a:xfrm>
                    <a:off x="2054225" y="1149350"/>
                    <a:ext cx="120650" cy="120650"/>
                  </a:xfrm>
                  <a:custGeom>
                    <a:avLst/>
                    <a:gdLst>
                      <a:gd name="T0" fmla="*/ 67 w 134"/>
                      <a:gd name="T1" fmla="*/ 0 h 135"/>
                      <a:gd name="T2" fmla="*/ 0 w 134"/>
                      <a:gd name="T3" fmla="*/ 67 h 135"/>
                      <a:gd name="T4" fmla="*/ 67 w 134"/>
                      <a:gd name="T5" fmla="*/ 135 h 135"/>
                      <a:gd name="T6" fmla="*/ 134 w 134"/>
                      <a:gd name="T7" fmla="*/ 67 h 135"/>
                      <a:gd name="T8" fmla="*/ 67 w 134"/>
                      <a:gd name="T9" fmla="*/ 0 h 135"/>
                      <a:gd name="T10" fmla="*/ 67 w 134"/>
                      <a:gd name="T11" fmla="*/ 119 h 135"/>
                      <a:gd name="T12" fmla="*/ 16 w 134"/>
                      <a:gd name="T13" fmla="*/ 67 h 135"/>
                      <a:gd name="T14" fmla="*/ 26 w 134"/>
                      <a:gd name="T15" fmla="*/ 38 h 135"/>
                      <a:gd name="T16" fmla="*/ 97 w 134"/>
                      <a:gd name="T17" fmla="*/ 109 h 135"/>
                      <a:gd name="T18" fmla="*/ 67 w 134"/>
                      <a:gd name="T19" fmla="*/ 119 h 135"/>
                      <a:gd name="T20" fmla="*/ 109 w 134"/>
                      <a:gd name="T21" fmla="*/ 97 h 135"/>
                      <a:gd name="T22" fmla="*/ 37 w 134"/>
                      <a:gd name="T23" fmla="*/ 26 h 135"/>
                      <a:gd name="T24" fmla="*/ 67 w 134"/>
                      <a:gd name="T25" fmla="*/ 16 h 135"/>
                      <a:gd name="T26" fmla="*/ 118 w 134"/>
                      <a:gd name="T27" fmla="*/ 67 h 135"/>
                      <a:gd name="T28" fmla="*/ 109 w 134"/>
                      <a:gd name="T29" fmla="*/ 97 h 135"/>
                      <a:gd name="T30" fmla="*/ 115 w 134"/>
                      <a:gd name="T31" fmla="*/ 104 h 135"/>
                      <a:gd name="T32" fmla="*/ 109 w 134"/>
                      <a:gd name="T33"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35">
                        <a:moveTo>
                          <a:pt x="67" y="0"/>
                        </a:moveTo>
                        <a:cubicBezTo>
                          <a:pt x="30" y="0"/>
                          <a:pt x="0" y="30"/>
                          <a:pt x="0" y="67"/>
                        </a:cubicBezTo>
                        <a:cubicBezTo>
                          <a:pt x="0" y="104"/>
                          <a:pt x="30" y="135"/>
                          <a:pt x="67" y="135"/>
                        </a:cubicBezTo>
                        <a:cubicBezTo>
                          <a:pt x="104" y="135"/>
                          <a:pt x="134" y="104"/>
                          <a:pt x="134" y="67"/>
                        </a:cubicBezTo>
                        <a:cubicBezTo>
                          <a:pt x="134" y="30"/>
                          <a:pt x="104" y="0"/>
                          <a:pt x="67" y="0"/>
                        </a:cubicBezTo>
                        <a:close/>
                        <a:moveTo>
                          <a:pt x="67" y="119"/>
                        </a:moveTo>
                        <a:cubicBezTo>
                          <a:pt x="39" y="119"/>
                          <a:pt x="16" y="96"/>
                          <a:pt x="16" y="67"/>
                        </a:cubicBezTo>
                        <a:cubicBezTo>
                          <a:pt x="16" y="56"/>
                          <a:pt x="20" y="46"/>
                          <a:pt x="26" y="38"/>
                        </a:cubicBezTo>
                        <a:cubicBezTo>
                          <a:pt x="97" y="109"/>
                          <a:pt x="97" y="109"/>
                          <a:pt x="97" y="109"/>
                        </a:cubicBezTo>
                        <a:cubicBezTo>
                          <a:pt x="89" y="115"/>
                          <a:pt x="78" y="119"/>
                          <a:pt x="67" y="119"/>
                        </a:cubicBezTo>
                        <a:close/>
                        <a:moveTo>
                          <a:pt x="109" y="97"/>
                        </a:moveTo>
                        <a:cubicBezTo>
                          <a:pt x="37" y="26"/>
                          <a:pt x="37" y="26"/>
                          <a:pt x="37" y="26"/>
                        </a:cubicBezTo>
                        <a:cubicBezTo>
                          <a:pt x="46" y="20"/>
                          <a:pt x="56" y="16"/>
                          <a:pt x="67" y="16"/>
                        </a:cubicBezTo>
                        <a:cubicBezTo>
                          <a:pt x="95" y="16"/>
                          <a:pt x="118" y="39"/>
                          <a:pt x="118" y="67"/>
                        </a:cubicBezTo>
                        <a:cubicBezTo>
                          <a:pt x="118" y="79"/>
                          <a:pt x="115" y="89"/>
                          <a:pt x="109" y="97"/>
                        </a:cubicBezTo>
                        <a:cubicBezTo>
                          <a:pt x="115" y="104"/>
                          <a:pt x="115" y="104"/>
                          <a:pt x="115" y="104"/>
                        </a:cubicBezTo>
                        <a:lnTo>
                          <a:pt x="109" y="9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grpSp>
          <p:grpSp>
            <p:nvGrpSpPr>
              <p:cNvPr id="22" name="Group 21">
                <a:extLst>
                  <a:ext uri="{FF2B5EF4-FFF2-40B4-BE49-F238E27FC236}">
                    <a16:creationId xmlns:a16="http://schemas.microsoft.com/office/drawing/2014/main" id="{81E45903-7FDB-924E-964B-A558719187BB}"/>
                  </a:ext>
                </a:extLst>
              </p:cNvPr>
              <p:cNvGrpSpPr/>
              <p:nvPr/>
            </p:nvGrpSpPr>
            <p:grpSpPr>
              <a:xfrm>
                <a:off x="1246032" y="1697037"/>
                <a:ext cx="6883816" cy="3232315"/>
                <a:chOff x="1246032" y="1697037"/>
                <a:chExt cx="6883816" cy="3232315"/>
              </a:xfrm>
            </p:grpSpPr>
            <p:grpSp>
              <p:nvGrpSpPr>
                <p:cNvPr id="12" name="Group 11">
                  <a:extLst>
                    <a:ext uri="{FF2B5EF4-FFF2-40B4-BE49-F238E27FC236}">
                      <a16:creationId xmlns:a16="http://schemas.microsoft.com/office/drawing/2014/main" id="{8C0D44C7-5FEF-B34F-9991-837753A17B25}"/>
                    </a:ext>
                  </a:extLst>
                </p:cNvPr>
                <p:cNvGrpSpPr/>
                <p:nvPr/>
              </p:nvGrpSpPr>
              <p:grpSpPr>
                <a:xfrm>
                  <a:off x="4409831" y="3445893"/>
                  <a:ext cx="1160847" cy="452936"/>
                  <a:chOff x="1181100" y="5205413"/>
                  <a:chExt cx="1160847" cy="452936"/>
                </a:xfrm>
              </p:grpSpPr>
              <p:pic>
                <p:nvPicPr>
                  <p:cNvPr id="13" name="Picture 12" descr="funnel-3app.png">
                    <a:extLst>
                      <a:ext uri="{FF2B5EF4-FFF2-40B4-BE49-F238E27FC236}">
                        <a16:creationId xmlns:a16="http://schemas.microsoft.com/office/drawing/2014/main" id="{5A8DBD55-C363-CF43-B769-E3E85C611B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947" y="5386697"/>
                    <a:ext cx="1143000" cy="271652"/>
                  </a:xfrm>
                  <a:prstGeom prst="rect">
                    <a:avLst/>
                  </a:prstGeom>
                </p:spPr>
              </p:pic>
              <p:grpSp>
                <p:nvGrpSpPr>
                  <p:cNvPr id="14" name="Group 27">
                    <a:extLst>
                      <a:ext uri="{FF2B5EF4-FFF2-40B4-BE49-F238E27FC236}">
                        <a16:creationId xmlns:a16="http://schemas.microsoft.com/office/drawing/2014/main" id="{7EC5BE17-416B-6345-AF15-1FBD79740F00}"/>
                      </a:ext>
                    </a:extLst>
                  </p:cNvPr>
                  <p:cNvGrpSpPr>
                    <a:grpSpLocks noChangeAspect="1"/>
                  </p:cNvGrpSpPr>
                  <p:nvPr/>
                </p:nvGrpSpPr>
                <p:grpSpPr bwMode="auto">
                  <a:xfrm>
                    <a:off x="1757364" y="5205413"/>
                    <a:ext cx="579438" cy="285750"/>
                    <a:chOff x="1107" y="3279"/>
                    <a:chExt cx="365" cy="180"/>
                  </a:xfrm>
                </p:grpSpPr>
                <p:sp>
                  <p:nvSpPr>
                    <p:cNvPr id="23" name="AutoShape 26">
                      <a:extLst>
                        <a:ext uri="{FF2B5EF4-FFF2-40B4-BE49-F238E27FC236}">
                          <a16:creationId xmlns:a16="http://schemas.microsoft.com/office/drawing/2014/main" id="{ABBC24B6-D90C-B648-934E-91FC960609BD}"/>
                        </a:ext>
                      </a:extLst>
                    </p:cNvPr>
                    <p:cNvSpPr>
                      <a:spLocks noChangeAspect="1" noChangeArrowheads="1" noTextEdit="1"/>
                    </p:cNvSpPr>
                    <p:nvPr/>
                  </p:nvSpPr>
                  <p:spPr bwMode="auto">
                    <a:xfrm>
                      <a:off x="1128" y="3279"/>
                      <a:ext cx="344" cy="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24" name="Freeform 28">
                      <a:extLst>
                        <a:ext uri="{FF2B5EF4-FFF2-40B4-BE49-F238E27FC236}">
                          <a16:creationId xmlns:a16="http://schemas.microsoft.com/office/drawing/2014/main" id="{3D499D0C-5BFE-5B4C-A379-EB03D091526C}"/>
                        </a:ext>
                      </a:extLst>
                    </p:cNvPr>
                    <p:cNvSpPr>
                      <a:spLocks/>
                    </p:cNvSpPr>
                    <p:nvPr/>
                  </p:nvSpPr>
                  <p:spPr bwMode="auto">
                    <a:xfrm>
                      <a:off x="1107" y="3295"/>
                      <a:ext cx="344" cy="164"/>
                    </a:xfrm>
                    <a:custGeom>
                      <a:avLst/>
                      <a:gdLst>
                        <a:gd name="T0" fmla="*/ 403 w 403"/>
                        <a:gd name="T1" fmla="*/ 147 h 191"/>
                        <a:gd name="T2" fmla="*/ 359 w 403"/>
                        <a:gd name="T3" fmla="*/ 191 h 191"/>
                        <a:gd name="T4" fmla="*/ 44 w 403"/>
                        <a:gd name="T5" fmla="*/ 191 h 191"/>
                        <a:gd name="T6" fmla="*/ 0 w 403"/>
                        <a:gd name="T7" fmla="*/ 147 h 191"/>
                        <a:gd name="T8" fmla="*/ 0 w 403"/>
                        <a:gd name="T9" fmla="*/ 44 h 191"/>
                        <a:gd name="T10" fmla="*/ 44 w 403"/>
                        <a:gd name="T11" fmla="*/ 0 h 191"/>
                        <a:gd name="T12" fmla="*/ 359 w 403"/>
                        <a:gd name="T13" fmla="*/ 0 h 191"/>
                        <a:gd name="T14" fmla="*/ 403 w 403"/>
                        <a:gd name="T15" fmla="*/ 44 h 191"/>
                        <a:gd name="T16" fmla="*/ 403 w 403"/>
                        <a:gd name="T17" fmla="*/ 147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3" h="191">
                          <a:moveTo>
                            <a:pt x="403" y="147"/>
                          </a:moveTo>
                          <a:cubicBezTo>
                            <a:pt x="403" y="171"/>
                            <a:pt x="383" y="191"/>
                            <a:pt x="359" y="191"/>
                          </a:cubicBezTo>
                          <a:cubicBezTo>
                            <a:pt x="44" y="191"/>
                            <a:pt x="44" y="191"/>
                            <a:pt x="44" y="191"/>
                          </a:cubicBezTo>
                          <a:cubicBezTo>
                            <a:pt x="20" y="191"/>
                            <a:pt x="0" y="171"/>
                            <a:pt x="0" y="147"/>
                          </a:cubicBezTo>
                          <a:cubicBezTo>
                            <a:pt x="0" y="44"/>
                            <a:pt x="0" y="44"/>
                            <a:pt x="0" y="44"/>
                          </a:cubicBezTo>
                          <a:cubicBezTo>
                            <a:pt x="0" y="20"/>
                            <a:pt x="20" y="0"/>
                            <a:pt x="44" y="0"/>
                          </a:cubicBezTo>
                          <a:cubicBezTo>
                            <a:pt x="359" y="0"/>
                            <a:pt x="359" y="0"/>
                            <a:pt x="359" y="0"/>
                          </a:cubicBezTo>
                          <a:cubicBezTo>
                            <a:pt x="383" y="0"/>
                            <a:pt x="403" y="20"/>
                            <a:pt x="403" y="44"/>
                          </a:cubicBezTo>
                          <a:lnTo>
                            <a:pt x="403" y="147"/>
                          </a:lnTo>
                          <a:close/>
                        </a:path>
                      </a:pathLst>
                    </a:custGeom>
                    <a:solidFill>
                      <a:srgbClr val="073E7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25" name="Freeform 29">
                      <a:extLst>
                        <a:ext uri="{FF2B5EF4-FFF2-40B4-BE49-F238E27FC236}">
                          <a16:creationId xmlns:a16="http://schemas.microsoft.com/office/drawing/2014/main" id="{D3187A80-B842-F048-B675-08D93113810F}"/>
                        </a:ext>
                      </a:extLst>
                    </p:cNvPr>
                    <p:cNvSpPr>
                      <a:spLocks/>
                    </p:cNvSpPr>
                    <p:nvPr/>
                  </p:nvSpPr>
                  <p:spPr bwMode="auto">
                    <a:xfrm>
                      <a:off x="1174" y="3337"/>
                      <a:ext cx="56" cy="78"/>
                    </a:xfrm>
                    <a:custGeom>
                      <a:avLst/>
                      <a:gdLst>
                        <a:gd name="T0" fmla="*/ 0 w 56"/>
                        <a:gd name="T1" fmla="*/ 0 h 78"/>
                        <a:gd name="T2" fmla="*/ 17 w 56"/>
                        <a:gd name="T3" fmla="*/ 0 h 78"/>
                        <a:gd name="T4" fmla="*/ 17 w 56"/>
                        <a:gd name="T5" fmla="*/ 64 h 78"/>
                        <a:gd name="T6" fmla="*/ 56 w 56"/>
                        <a:gd name="T7" fmla="*/ 64 h 78"/>
                        <a:gd name="T8" fmla="*/ 56 w 56"/>
                        <a:gd name="T9" fmla="*/ 78 h 78"/>
                        <a:gd name="T10" fmla="*/ 0 w 56"/>
                        <a:gd name="T11" fmla="*/ 78 h 78"/>
                        <a:gd name="T12" fmla="*/ 0 w 56"/>
                        <a:gd name="T13" fmla="*/ 0 h 78"/>
                      </a:gdLst>
                      <a:ahLst/>
                      <a:cxnLst>
                        <a:cxn ang="0">
                          <a:pos x="T0" y="T1"/>
                        </a:cxn>
                        <a:cxn ang="0">
                          <a:pos x="T2" y="T3"/>
                        </a:cxn>
                        <a:cxn ang="0">
                          <a:pos x="T4" y="T5"/>
                        </a:cxn>
                        <a:cxn ang="0">
                          <a:pos x="T6" y="T7"/>
                        </a:cxn>
                        <a:cxn ang="0">
                          <a:pos x="T8" y="T9"/>
                        </a:cxn>
                        <a:cxn ang="0">
                          <a:pos x="T10" y="T11"/>
                        </a:cxn>
                        <a:cxn ang="0">
                          <a:pos x="T12" y="T13"/>
                        </a:cxn>
                      </a:cxnLst>
                      <a:rect l="0" t="0" r="r" b="b"/>
                      <a:pathLst>
                        <a:path w="56" h="78">
                          <a:moveTo>
                            <a:pt x="0" y="0"/>
                          </a:moveTo>
                          <a:lnTo>
                            <a:pt x="17" y="0"/>
                          </a:lnTo>
                          <a:lnTo>
                            <a:pt x="17" y="64"/>
                          </a:lnTo>
                          <a:lnTo>
                            <a:pt x="56" y="64"/>
                          </a:lnTo>
                          <a:lnTo>
                            <a:pt x="56" y="78"/>
                          </a:lnTo>
                          <a:lnTo>
                            <a:pt x="0" y="78"/>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26" name="Freeform 30">
                      <a:extLst>
                        <a:ext uri="{FF2B5EF4-FFF2-40B4-BE49-F238E27FC236}">
                          <a16:creationId xmlns:a16="http://schemas.microsoft.com/office/drawing/2014/main" id="{6AD6C92B-A386-374E-8EE0-4D60E7728B62}"/>
                        </a:ext>
                      </a:extLst>
                    </p:cNvPr>
                    <p:cNvSpPr>
                      <a:spLocks/>
                    </p:cNvSpPr>
                    <p:nvPr/>
                  </p:nvSpPr>
                  <p:spPr bwMode="auto">
                    <a:xfrm>
                      <a:off x="1230" y="3337"/>
                      <a:ext cx="64" cy="78"/>
                    </a:xfrm>
                    <a:custGeom>
                      <a:avLst/>
                      <a:gdLst>
                        <a:gd name="T0" fmla="*/ 24 w 64"/>
                        <a:gd name="T1" fmla="*/ 15 h 78"/>
                        <a:gd name="T2" fmla="*/ 0 w 64"/>
                        <a:gd name="T3" fmla="*/ 15 h 78"/>
                        <a:gd name="T4" fmla="*/ 0 w 64"/>
                        <a:gd name="T5" fmla="*/ 0 h 78"/>
                        <a:gd name="T6" fmla="*/ 64 w 64"/>
                        <a:gd name="T7" fmla="*/ 0 h 78"/>
                        <a:gd name="T8" fmla="*/ 64 w 64"/>
                        <a:gd name="T9" fmla="*/ 15 h 78"/>
                        <a:gd name="T10" fmla="*/ 40 w 64"/>
                        <a:gd name="T11" fmla="*/ 15 h 78"/>
                        <a:gd name="T12" fmla="*/ 40 w 64"/>
                        <a:gd name="T13" fmla="*/ 78 h 78"/>
                        <a:gd name="T14" fmla="*/ 24 w 64"/>
                        <a:gd name="T15" fmla="*/ 78 h 78"/>
                        <a:gd name="T16" fmla="*/ 24 w 64"/>
                        <a:gd name="T17" fmla="*/ 15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8">
                          <a:moveTo>
                            <a:pt x="24" y="15"/>
                          </a:moveTo>
                          <a:lnTo>
                            <a:pt x="0" y="15"/>
                          </a:lnTo>
                          <a:lnTo>
                            <a:pt x="0" y="0"/>
                          </a:lnTo>
                          <a:lnTo>
                            <a:pt x="64" y="0"/>
                          </a:lnTo>
                          <a:lnTo>
                            <a:pt x="64" y="15"/>
                          </a:lnTo>
                          <a:lnTo>
                            <a:pt x="40" y="15"/>
                          </a:lnTo>
                          <a:lnTo>
                            <a:pt x="40" y="78"/>
                          </a:lnTo>
                          <a:lnTo>
                            <a:pt x="24" y="78"/>
                          </a:lnTo>
                          <a:lnTo>
                            <a:pt x="24" y="1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27" name="Freeform 31">
                      <a:extLst>
                        <a:ext uri="{FF2B5EF4-FFF2-40B4-BE49-F238E27FC236}">
                          <a16:creationId xmlns:a16="http://schemas.microsoft.com/office/drawing/2014/main" id="{450C699B-8D91-6245-B22E-61E260E6AB45}"/>
                        </a:ext>
                      </a:extLst>
                    </p:cNvPr>
                    <p:cNvSpPr>
                      <a:spLocks/>
                    </p:cNvSpPr>
                    <p:nvPr/>
                  </p:nvSpPr>
                  <p:spPr bwMode="auto">
                    <a:xfrm>
                      <a:off x="1300" y="3337"/>
                      <a:ext cx="84" cy="78"/>
                    </a:xfrm>
                    <a:custGeom>
                      <a:avLst/>
                      <a:gdLst>
                        <a:gd name="T0" fmla="*/ 0 w 84"/>
                        <a:gd name="T1" fmla="*/ 0 h 78"/>
                        <a:gd name="T2" fmla="*/ 24 w 84"/>
                        <a:gd name="T3" fmla="*/ 0 h 78"/>
                        <a:gd name="T4" fmla="*/ 42 w 84"/>
                        <a:gd name="T5" fmla="*/ 54 h 78"/>
                        <a:gd name="T6" fmla="*/ 42 w 84"/>
                        <a:gd name="T7" fmla="*/ 54 h 78"/>
                        <a:gd name="T8" fmla="*/ 59 w 84"/>
                        <a:gd name="T9" fmla="*/ 0 h 78"/>
                        <a:gd name="T10" fmla="*/ 84 w 84"/>
                        <a:gd name="T11" fmla="*/ 0 h 78"/>
                        <a:gd name="T12" fmla="*/ 84 w 84"/>
                        <a:gd name="T13" fmla="*/ 78 h 78"/>
                        <a:gd name="T14" fmla="*/ 67 w 84"/>
                        <a:gd name="T15" fmla="*/ 78 h 78"/>
                        <a:gd name="T16" fmla="*/ 67 w 84"/>
                        <a:gd name="T17" fmla="*/ 23 h 78"/>
                        <a:gd name="T18" fmla="*/ 67 w 84"/>
                        <a:gd name="T19" fmla="*/ 23 h 78"/>
                        <a:gd name="T20" fmla="*/ 48 w 84"/>
                        <a:gd name="T21" fmla="*/ 78 h 78"/>
                        <a:gd name="T22" fmla="*/ 35 w 84"/>
                        <a:gd name="T23" fmla="*/ 78 h 78"/>
                        <a:gd name="T24" fmla="*/ 16 w 84"/>
                        <a:gd name="T25" fmla="*/ 23 h 78"/>
                        <a:gd name="T26" fmla="*/ 16 w 84"/>
                        <a:gd name="T27" fmla="*/ 23 h 78"/>
                        <a:gd name="T28" fmla="*/ 16 w 84"/>
                        <a:gd name="T29" fmla="*/ 78 h 78"/>
                        <a:gd name="T30" fmla="*/ 0 w 84"/>
                        <a:gd name="T31" fmla="*/ 78 h 78"/>
                        <a:gd name="T32" fmla="*/ 0 w 84"/>
                        <a:gd name="T3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4" h="78">
                          <a:moveTo>
                            <a:pt x="0" y="0"/>
                          </a:moveTo>
                          <a:lnTo>
                            <a:pt x="24" y="0"/>
                          </a:lnTo>
                          <a:lnTo>
                            <a:pt x="42" y="54"/>
                          </a:lnTo>
                          <a:lnTo>
                            <a:pt x="42" y="54"/>
                          </a:lnTo>
                          <a:lnTo>
                            <a:pt x="59" y="0"/>
                          </a:lnTo>
                          <a:lnTo>
                            <a:pt x="84" y="0"/>
                          </a:lnTo>
                          <a:lnTo>
                            <a:pt x="84" y="78"/>
                          </a:lnTo>
                          <a:lnTo>
                            <a:pt x="67" y="78"/>
                          </a:lnTo>
                          <a:lnTo>
                            <a:pt x="67" y="23"/>
                          </a:lnTo>
                          <a:lnTo>
                            <a:pt x="67" y="23"/>
                          </a:lnTo>
                          <a:lnTo>
                            <a:pt x="48" y="78"/>
                          </a:lnTo>
                          <a:lnTo>
                            <a:pt x="35" y="78"/>
                          </a:lnTo>
                          <a:lnTo>
                            <a:pt x="16" y="23"/>
                          </a:lnTo>
                          <a:lnTo>
                            <a:pt x="16" y="23"/>
                          </a:lnTo>
                          <a:lnTo>
                            <a:pt x="16" y="78"/>
                          </a:lnTo>
                          <a:lnTo>
                            <a:pt x="0" y="78"/>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sp>
                <p:nvSpPr>
                  <p:cNvPr id="18" name="AutoShape 33">
                    <a:extLst>
                      <a:ext uri="{FF2B5EF4-FFF2-40B4-BE49-F238E27FC236}">
                        <a16:creationId xmlns:a16="http://schemas.microsoft.com/office/drawing/2014/main" id="{94115F67-E340-D549-874A-1F8AE8070A01}"/>
                      </a:ext>
                    </a:extLst>
                  </p:cNvPr>
                  <p:cNvSpPr>
                    <a:spLocks noChangeAspect="1" noChangeArrowheads="1" noTextEdit="1"/>
                  </p:cNvSpPr>
                  <p:nvPr/>
                </p:nvSpPr>
                <p:spPr bwMode="auto">
                  <a:xfrm>
                    <a:off x="1181100" y="5205413"/>
                    <a:ext cx="5461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pic>
                <p:nvPicPr>
                  <p:cNvPr id="16" name="Picture 15" descr="VE-bug.emf">
                    <a:extLst>
                      <a:ext uri="{FF2B5EF4-FFF2-40B4-BE49-F238E27FC236}">
                        <a16:creationId xmlns:a16="http://schemas.microsoft.com/office/drawing/2014/main" id="{80803B52-5B6A-3A4B-8157-7E9C62066B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8105" y="5448629"/>
                    <a:ext cx="268224" cy="205740"/>
                  </a:xfrm>
                  <a:prstGeom prst="rect">
                    <a:avLst/>
                  </a:prstGeom>
                </p:spPr>
              </p:pic>
            </p:grpSp>
            <p:grpSp>
              <p:nvGrpSpPr>
                <p:cNvPr id="21" name="Group 20">
                  <a:extLst>
                    <a:ext uri="{FF2B5EF4-FFF2-40B4-BE49-F238E27FC236}">
                      <a16:creationId xmlns:a16="http://schemas.microsoft.com/office/drawing/2014/main" id="{6F22C10A-1E17-7E42-8CE3-CF8C095E3D78}"/>
                    </a:ext>
                  </a:extLst>
                </p:cNvPr>
                <p:cNvGrpSpPr/>
                <p:nvPr/>
              </p:nvGrpSpPr>
              <p:grpSpPr>
                <a:xfrm>
                  <a:off x="1246032" y="1697037"/>
                  <a:ext cx="6883816" cy="3232315"/>
                  <a:chOff x="1246032" y="1697037"/>
                  <a:chExt cx="6883816" cy="3232315"/>
                </a:xfrm>
              </p:grpSpPr>
              <p:grpSp>
                <p:nvGrpSpPr>
                  <p:cNvPr id="19" name="Group 18">
                    <a:extLst>
                      <a:ext uri="{FF2B5EF4-FFF2-40B4-BE49-F238E27FC236}">
                        <a16:creationId xmlns:a16="http://schemas.microsoft.com/office/drawing/2014/main" id="{EB6F0ACB-2F74-5544-9F03-5FA703DD2E2B}"/>
                      </a:ext>
                    </a:extLst>
                  </p:cNvPr>
                  <p:cNvGrpSpPr/>
                  <p:nvPr/>
                </p:nvGrpSpPr>
                <p:grpSpPr>
                  <a:xfrm>
                    <a:off x="4136856" y="2734887"/>
                    <a:ext cx="1716258" cy="1732621"/>
                    <a:chOff x="4136856" y="2734887"/>
                    <a:chExt cx="1716258" cy="1732621"/>
                  </a:xfrm>
                </p:grpSpPr>
                <p:sp>
                  <p:nvSpPr>
                    <p:cNvPr id="8" name="Rounded Rectangle 7">
                      <a:extLst>
                        <a:ext uri="{FF2B5EF4-FFF2-40B4-BE49-F238E27FC236}">
                          <a16:creationId xmlns:a16="http://schemas.microsoft.com/office/drawing/2014/main" id="{0AA89D1F-90B2-1E49-9C74-D4CF049D2584}"/>
                        </a:ext>
                      </a:extLst>
                    </p:cNvPr>
                    <p:cNvSpPr/>
                    <p:nvPr/>
                  </p:nvSpPr>
                  <p:spPr>
                    <a:xfrm>
                      <a:off x="4136856" y="2734887"/>
                      <a:ext cx="1716258" cy="1732621"/>
                    </a:xfrm>
                    <a:prstGeom prst="roundRect">
                      <a:avLst>
                        <a:gd name="adj" fmla="val 8714"/>
                      </a:avLst>
                    </a:prstGeom>
                    <a:noFill/>
                    <a:ln w="19050" cmpd="sng">
                      <a:solidFill>
                        <a:srgbClr val="4D4D4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8B5B1B8F-75AE-6046-BC2D-67F4D240FE56}"/>
                        </a:ext>
                      </a:extLst>
                    </p:cNvPr>
                    <p:cNvGrpSpPr/>
                    <p:nvPr/>
                  </p:nvGrpSpPr>
                  <p:grpSpPr>
                    <a:xfrm>
                      <a:off x="4484017" y="3908660"/>
                      <a:ext cx="993490" cy="558848"/>
                      <a:chOff x="9447212" y="3861581"/>
                      <a:chExt cx="993490" cy="558848"/>
                    </a:xfrm>
                  </p:grpSpPr>
                  <p:sp>
                    <p:nvSpPr>
                      <p:cNvPr id="10" name="Freeform 32">
                        <a:extLst>
                          <a:ext uri="{FF2B5EF4-FFF2-40B4-BE49-F238E27FC236}">
                            <a16:creationId xmlns:a16="http://schemas.microsoft.com/office/drawing/2014/main" id="{331B9861-9145-E540-9EF7-0CA2B1B35B17}"/>
                          </a:ext>
                        </a:extLst>
                      </p:cNvPr>
                      <p:cNvSpPr>
                        <a:spLocks noEditPoints="1"/>
                      </p:cNvSpPr>
                      <p:nvPr/>
                    </p:nvSpPr>
                    <p:spPr bwMode="auto">
                      <a:xfrm>
                        <a:off x="9610668" y="3861581"/>
                        <a:ext cx="666576" cy="154517"/>
                      </a:xfrm>
                      <a:custGeom>
                        <a:avLst/>
                        <a:gdLst>
                          <a:gd name="T0" fmla="*/ 522 w 554"/>
                          <a:gd name="T1" fmla="*/ 0 h 128"/>
                          <a:gd name="T2" fmla="*/ 32 w 554"/>
                          <a:gd name="T3" fmla="*/ 0 h 128"/>
                          <a:gd name="T4" fmla="*/ 0 w 554"/>
                          <a:gd name="T5" fmla="*/ 32 h 128"/>
                          <a:gd name="T6" fmla="*/ 0 w 554"/>
                          <a:gd name="T7" fmla="*/ 96 h 128"/>
                          <a:gd name="T8" fmla="*/ 32 w 554"/>
                          <a:gd name="T9" fmla="*/ 128 h 128"/>
                          <a:gd name="T10" fmla="*/ 522 w 554"/>
                          <a:gd name="T11" fmla="*/ 128 h 128"/>
                          <a:gd name="T12" fmla="*/ 554 w 554"/>
                          <a:gd name="T13" fmla="*/ 96 h 128"/>
                          <a:gd name="T14" fmla="*/ 554 w 554"/>
                          <a:gd name="T15" fmla="*/ 32 h 128"/>
                          <a:gd name="T16" fmla="*/ 522 w 554"/>
                          <a:gd name="T17" fmla="*/ 0 h 128"/>
                          <a:gd name="T18" fmla="*/ 277 w 554"/>
                          <a:gd name="T19" fmla="*/ 106 h 128"/>
                          <a:gd name="T20" fmla="*/ 234 w 554"/>
                          <a:gd name="T21" fmla="*/ 64 h 128"/>
                          <a:gd name="T22" fmla="*/ 277 w 554"/>
                          <a:gd name="T23" fmla="*/ 21 h 128"/>
                          <a:gd name="T24" fmla="*/ 320 w 554"/>
                          <a:gd name="T25" fmla="*/ 64 h 128"/>
                          <a:gd name="T26" fmla="*/ 277 w 554"/>
                          <a:gd name="T27" fmla="*/ 10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54" h="128">
                            <a:moveTo>
                              <a:pt x="522" y="0"/>
                            </a:moveTo>
                            <a:cubicBezTo>
                              <a:pt x="32" y="0"/>
                              <a:pt x="32" y="0"/>
                              <a:pt x="32" y="0"/>
                            </a:cubicBezTo>
                            <a:cubicBezTo>
                              <a:pt x="14" y="0"/>
                              <a:pt x="0" y="14"/>
                              <a:pt x="0" y="32"/>
                            </a:cubicBezTo>
                            <a:cubicBezTo>
                              <a:pt x="0" y="96"/>
                              <a:pt x="0" y="96"/>
                              <a:pt x="0" y="96"/>
                            </a:cubicBezTo>
                            <a:cubicBezTo>
                              <a:pt x="0" y="113"/>
                              <a:pt x="14" y="128"/>
                              <a:pt x="32" y="128"/>
                            </a:cubicBezTo>
                            <a:cubicBezTo>
                              <a:pt x="522" y="128"/>
                              <a:pt x="522" y="128"/>
                              <a:pt x="522" y="128"/>
                            </a:cubicBezTo>
                            <a:cubicBezTo>
                              <a:pt x="540" y="128"/>
                              <a:pt x="554" y="113"/>
                              <a:pt x="554" y="96"/>
                            </a:cubicBezTo>
                            <a:cubicBezTo>
                              <a:pt x="554" y="32"/>
                              <a:pt x="554" y="32"/>
                              <a:pt x="554" y="32"/>
                            </a:cubicBezTo>
                            <a:cubicBezTo>
                              <a:pt x="554" y="14"/>
                              <a:pt x="540" y="0"/>
                              <a:pt x="522" y="0"/>
                            </a:cubicBezTo>
                            <a:close/>
                            <a:moveTo>
                              <a:pt x="277" y="106"/>
                            </a:moveTo>
                            <a:cubicBezTo>
                              <a:pt x="254" y="106"/>
                              <a:pt x="234" y="87"/>
                              <a:pt x="234" y="64"/>
                            </a:cubicBezTo>
                            <a:cubicBezTo>
                              <a:pt x="234" y="40"/>
                              <a:pt x="254" y="21"/>
                              <a:pt x="277" y="21"/>
                            </a:cubicBezTo>
                            <a:cubicBezTo>
                              <a:pt x="301" y="21"/>
                              <a:pt x="320" y="40"/>
                              <a:pt x="320" y="64"/>
                            </a:cubicBezTo>
                            <a:cubicBezTo>
                              <a:pt x="320" y="87"/>
                              <a:pt x="301" y="106"/>
                              <a:pt x="277" y="106"/>
                            </a:cubicBezTo>
                            <a:close/>
                          </a:path>
                        </a:pathLst>
                      </a:custGeom>
                      <a:solidFill>
                        <a:srgbClr val="4D4D4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8204C0A-0269-2844-AE33-3FCC03772660}"/>
                          </a:ext>
                        </a:extLst>
                      </p:cNvPr>
                      <p:cNvSpPr txBox="1"/>
                      <p:nvPr/>
                    </p:nvSpPr>
                    <p:spPr>
                      <a:xfrm>
                        <a:off x="9447212" y="4023397"/>
                        <a:ext cx="993490" cy="397032"/>
                      </a:xfrm>
                      <a:prstGeom prst="rect">
                        <a:avLst/>
                      </a:prstGeom>
                      <a:noFill/>
                    </p:spPr>
                    <p:txBody>
                      <a:bodyPr wrap="square" rtlCol="0">
                        <a:spAutoFit/>
                      </a:bodyPr>
                      <a:lstStyle/>
                      <a:p>
                        <a:pPr algn="ctr">
                          <a:lnSpc>
                            <a:spcPct val="90000"/>
                          </a:lnSpc>
                        </a:pPr>
                        <a:r>
                          <a:rPr lang="en-US" sz="1100" dirty="0">
                            <a:latin typeface="Arial" panose="020B0604020202020204" pitchFamily="34" charset="0"/>
                            <a:cs typeface="Arial" panose="020B0604020202020204" pitchFamily="34" charset="0"/>
                          </a:rPr>
                          <a:t>F5 Virtual Edition</a:t>
                        </a:r>
                      </a:p>
                    </p:txBody>
                  </p:sp>
                </p:grpSp>
              </p:grpSp>
              <p:grpSp>
                <p:nvGrpSpPr>
                  <p:cNvPr id="20" name="Group 19">
                    <a:extLst>
                      <a:ext uri="{FF2B5EF4-FFF2-40B4-BE49-F238E27FC236}">
                        <a16:creationId xmlns:a16="http://schemas.microsoft.com/office/drawing/2014/main" id="{DD15439F-1A1A-D14A-A23D-B7541CD85128}"/>
                      </a:ext>
                    </a:extLst>
                  </p:cNvPr>
                  <p:cNvGrpSpPr/>
                  <p:nvPr/>
                </p:nvGrpSpPr>
                <p:grpSpPr>
                  <a:xfrm>
                    <a:off x="1246032" y="1697037"/>
                    <a:ext cx="6883816" cy="3232315"/>
                    <a:chOff x="1246032" y="1697037"/>
                    <a:chExt cx="6883816" cy="3232315"/>
                  </a:xfrm>
                </p:grpSpPr>
                <p:sp>
                  <p:nvSpPr>
                    <p:cNvPr id="44" name="Rounded Rectangle 43">
                      <a:extLst>
                        <a:ext uri="{FF2B5EF4-FFF2-40B4-BE49-F238E27FC236}">
                          <a16:creationId xmlns:a16="http://schemas.microsoft.com/office/drawing/2014/main" id="{C949A1D6-4FCF-C44A-8557-368207DBC110}"/>
                        </a:ext>
                      </a:extLst>
                    </p:cNvPr>
                    <p:cNvSpPr/>
                    <p:nvPr/>
                  </p:nvSpPr>
                  <p:spPr>
                    <a:xfrm>
                      <a:off x="3399410" y="2001158"/>
                      <a:ext cx="4730438" cy="2928194"/>
                    </a:xfrm>
                    <a:prstGeom prst="roundRect">
                      <a:avLst>
                        <a:gd name="adj" fmla="val 8714"/>
                      </a:avLst>
                    </a:prstGeom>
                    <a:noFill/>
                    <a:ln w="19050" cmpd="sng">
                      <a:solidFill>
                        <a:srgbClr val="4D4D4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A6162B23-5475-904A-9A08-4E7D7D2A1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0680" y="1697037"/>
                      <a:ext cx="672222" cy="438812"/>
                    </a:xfrm>
                    <a:prstGeom prst="rect">
                      <a:avLst/>
                    </a:prstGeom>
                  </p:spPr>
                </p:pic>
                <p:grpSp>
                  <p:nvGrpSpPr>
                    <p:cNvPr id="15" name="Group 14">
                      <a:extLst>
                        <a:ext uri="{FF2B5EF4-FFF2-40B4-BE49-F238E27FC236}">
                          <a16:creationId xmlns:a16="http://schemas.microsoft.com/office/drawing/2014/main" id="{3EE10A34-FC9B-0D41-8931-111DCA0E5EEB}"/>
                        </a:ext>
                      </a:extLst>
                    </p:cNvPr>
                    <p:cNvGrpSpPr/>
                    <p:nvPr/>
                  </p:nvGrpSpPr>
                  <p:grpSpPr>
                    <a:xfrm>
                      <a:off x="1246032" y="2141607"/>
                      <a:ext cx="6709248" cy="2682642"/>
                      <a:chOff x="1246032" y="2141607"/>
                      <a:chExt cx="6709248" cy="2682642"/>
                    </a:xfrm>
                  </p:grpSpPr>
                  <p:grpSp>
                    <p:nvGrpSpPr>
                      <p:cNvPr id="3" name="Group 2">
                        <a:extLst>
                          <a:ext uri="{FF2B5EF4-FFF2-40B4-BE49-F238E27FC236}">
                            <a16:creationId xmlns:a16="http://schemas.microsoft.com/office/drawing/2014/main" id="{B065E22C-85F1-E04D-957F-F7DA71EE53EB}"/>
                          </a:ext>
                        </a:extLst>
                      </p:cNvPr>
                      <p:cNvGrpSpPr/>
                      <p:nvPr/>
                    </p:nvGrpSpPr>
                    <p:grpSpPr>
                      <a:xfrm>
                        <a:off x="3695245" y="2141607"/>
                        <a:ext cx="4260035" cy="2682642"/>
                        <a:chOff x="3695245" y="2141607"/>
                        <a:chExt cx="4260035" cy="2682642"/>
                      </a:xfrm>
                    </p:grpSpPr>
                    <p:sp>
                      <p:nvSpPr>
                        <p:cNvPr id="46" name="Rounded Rectangle 45">
                          <a:extLst>
                            <a:ext uri="{FF2B5EF4-FFF2-40B4-BE49-F238E27FC236}">
                              <a16:creationId xmlns:a16="http://schemas.microsoft.com/office/drawing/2014/main" id="{92F96778-0B4A-8046-9D1D-DE1B27A0609C}"/>
                            </a:ext>
                          </a:extLst>
                        </p:cNvPr>
                        <p:cNvSpPr/>
                        <p:nvPr/>
                      </p:nvSpPr>
                      <p:spPr>
                        <a:xfrm>
                          <a:off x="3695245" y="2408174"/>
                          <a:ext cx="4260035" cy="2416075"/>
                        </a:xfrm>
                        <a:prstGeom prst="roundRect">
                          <a:avLst>
                            <a:gd name="adj" fmla="val 8714"/>
                          </a:avLst>
                        </a:prstGeom>
                        <a:noFill/>
                        <a:ln w="19050" cmpd="sng">
                          <a:solidFill>
                            <a:srgbClr val="4D4D4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latin typeface="Arial" panose="020B0604020202020204" pitchFamily="34" charset="0"/>
                            <a:cs typeface="Arial" panose="020B0604020202020204" pitchFamily="34" charset="0"/>
                          </a:endParaRPr>
                        </a:p>
                      </p:txBody>
                    </p:sp>
                    <p:pic>
                      <p:nvPicPr>
                        <p:cNvPr id="47" name="Picture 46">
                          <a:extLst>
                            <a:ext uri="{FF2B5EF4-FFF2-40B4-BE49-F238E27FC236}">
                              <a16:creationId xmlns:a16="http://schemas.microsoft.com/office/drawing/2014/main" id="{852A6EC5-7239-3A44-ABF6-164EFCB16D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696" y="2141607"/>
                          <a:ext cx="599170" cy="391125"/>
                        </a:xfrm>
                        <a:prstGeom prst="rect">
                          <a:avLst/>
                        </a:prstGeom>
                      </p:spPr>
                    </p:pic>
                  </p:grpSp>
                  <p:grpSp>
                    <p:nvGrpSpPr>
                      <p:cNvPr id="66" name="Group 65">
                        <a:extLst>
                          <a:ext uri="{FF2B5EF4-FFF2-40B4-BE49-F238E27FC236}">
                            <a16:creationId xmlns:a16="http://schemas.microsoft.com/office/drawing/2014/main" id="{BBDC42C4-6186-CB49-AFB7-C01E968388E7}"/>
                          </a:ext>
                        </a:extLst>
                      </p:cNvPr>
                      <p:cNvGrpSpPr/>
                      <p:nvPr/>
                    </p:nvGrpSpPr>
                    <p:grpSpPr>
                      <a:xfrm>
                        <a:off x="1246032" y="2822578"/>
                        <a:ext cx="992136" cy="820917"/>
                        <a:chOff x="1928640" y="3754438"/>
                        <a:chExt cx="855305" cy="707514"/>
                      </a:xfrm>
                    </p:grpSpPr>
                    <p:grpSp>
                      <p:nvGrpSpPr>
                        <p:cNvPr id="67" name="Group 66">
                          <a:extLst>
                            <a:ext uri="{FF2B5EF4-FFF2-40B4-BE49-F238E27FC236}">
                              <a16:creationId xmlns:a16="http://schemas.microsoft.com/office/drawing/2014/main" id="{96BBAB00-AA99-D745-B6FE-80DF5A1B5D26}"/>
                            </a:ext>
                          </a:extLst>
                        </p:cNvPr>
                        <p:cNvGrpSpPr/>
                        <p:nvPr/>
                      </p:nvGrpSpPr>
                      <p:grpSpPr>
                        <a:xfrm>
                          <a:off x="2116155" y="3754438"/>
                          <a:ext cx="481013" cy="479425"/>
                          <a:chOff x="523875" y="3754438"/>
                          <a:chExt cx="481013" cy="479425"/>
                        </a:xfrm>
                      </p:grpSpPr>
                      <p:sp>
                        <p:nvSpPr>
                          <p:cNvPr id="69" name="Freeform 28">
                            <a:extLst>
                              <a:ext uri="{FF2B5EF4-FFF2-40B4-BE49-F238E27FC236}">
                                <a16:creationId xmlns:a16="http://schemas.microsoft.com/office/drawing/2014/main" id="{72AAA2AC-650B-FF48-B8E0-7498DC972DE2}"/>
                              </a:ext>
                            </a:extLst>
                          </p:cNvPr>
                          <p:cNvSpPr>
                            <a:spLocks noEditPoints="1"/>
                          </p:cNvSpPr>
                          <p:nvPr/>
                        </p:nvSpPr>
                        <p:spPr bwMode="auto">
                          <a:xfrm>
                            <a:off x="523875" y="3754438"/>
                            <a:ext cx="481013" cy="479425"/>
                          </a:xfrm>
                          <a:custGeom>
                            <a:avLst/>
                            <a:gdLst>
                              <a:gd name="T0" fmla="*/ 267 w 534"/>
                              <a:gd name="T1" fmla="*/ 0 h 534"/>
                              <a:gd name="T2" fmla="*/ 0 w 534"/>
                              <a:gd name="T3" fmla="*/ 267 h 534"/>
                              <a:gd name="T4" fmla="*/ 267 w 534"/>
                              <a:gd name="T5" fmla="*/ 534 h 534"/>
                              <a:gd name="T6" fmla="*/ 534 w 534"/>
                              <a:gd name="T7" fmla="*/ 267 h 534"/>
                              <a:gd name="T8" fmla="*/ 267 w 534"/>
                              <a:gd name="T9" fmla="*/ 0 h 534"/>
                              <a:gd name="T10" fmla="*/ 329 w 534"/>
                              <a:gd name="T11" fmla="*/ 478 h 534"/>
                              <a:gd name="T12" fmla="*/ 327 w 534"/>
                              <a:gd name="T13" fmla="*/ 412 h 534"/>
                              <a:gd name="T14" fmla="*/ 316 w 534"/>
                              <a:gd name="T15" fmla="*/ 397 h 534"/>
                              <a:gd name="T16" fmla="*/ 236 w 534"/>
                              <a:gd name="T17" fmla="*/ 356 h 534"/>
                              <a:gd name="T18" fmla="*/ 225 w 534"/>
                              <a:gd name="T19" fmla="*/ 351 h 534"/>
                              <a:gd name="T20" fmla="*/ 250 w 534"/>
                              <a:gd name="T21" fmla="*/ 288 h 534"/>
                              <a:gd name="T22" fmla="*/ 250 w 534"/>
                              <a:gd name="T23" fmla="*/ 228 h 534"/>
                              <a:gd name="T24" fmla="*/ 167 w 534"/>
                              <a:gd name="T25" fmla="*/ 139 h 534"/>
                              <a:gd name="T26" fmla="*/ 167 w 534"/>
                              <a:gd name="T27" fmla="*/ 139 h 534"/>
                              <a:gd name="T28" fmla="*/ 167 w 534"/>
                              <a:gd name="T29" fmla="*/ 139 h 534"/>
                              <a:gd name="T30" fmla="*/ 84 w 534"/>
                              <a:gd name="T31" fmla="*/ 228 h 534"/>
                              <a:gd name="T32" fmla="*/ 84 w 534"/>
                              <a:gd name="T33" fmla="*/ 288 h 534"/>
                              <a:gd name="T34" fmla="*/ 109 w 534"/>
                              <a:gd name="T35" fmla="*/ 351 h 534"/>
                              <a:gd name="T36" fmla="*/ 98 w 534"/>
                              <a:gd name="T37" fmla="*/ 356 h 534"/>
                              <a:gd name="T38" fmla="*/ 73 w 534"/>
                              <a:gd name="T39" fmla="*/ 369 h 534"/>
                              <a:gd name="T40" fmla="*/ 48 w 534"/>
                              <a:gd name="T41" fmla="*/ 267 h 534"/>
                              <a:gd name="T42" fmla="*/ 267 w 534"/>
                              <a:gd name="T43" fmla="*/ 48 h 534"/>
                              <a:gd name="T44" fmla="*/ 486 w 534"/>
                              <a:gd name="T45" fmla="*/ 267 h 534"/>
                              <a:gd name="T46" fmla="*/ 329 w 534"/>
                              <a:gd name="T47" fmla="*/ 478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4" h="534">
                                <a:moveTo>
                                  <a:pt x="267" y="0"/>
                                </a:moveTo>
                                <a:cubicBezTo>
                                  <a:pt x="120" y="0"/>
                                  <a:pt x="0" y="120"/>
                                  <a:pt x="0" y="267"/>
                                </a:cubicBezTo>
                                <a:cubicBezTo>
                                  <a:pt x="0" y="415"/>
                                  <a:pt x="120" y="534"/>
                                  <a:pt x="267" y="534"/>
                                </a:cubicBezTo>
                                <a:cubicBezTo>
                                  <a:pt x="415" y="534"/>
                                  <a:pt x="534" y="415"/>
                                  <a:pt x="534" y="267"/>
                                </a:cubicBezTo>
                                <a:cubicBezTo>
                                  <a:pt x="534" y="120"/>
                                  <a:pt x="415" y="0"/>
                                  <a:pt x="267" y="0"/>
                                </a:cubicBezTo>
                                <a:close/>
                                <a:moveTo>
                                  <a:pt x="329" y="478"/>
                                </a:moveTo>
                                <a:cubicBezTo>
                                  <a:pt x="328" y="465"/>
                                  <a:pt x="326" y="445"/>
                                  <a:pt x="327" y="412"/>
                                </a:cubicBezTo>
                                <a:cubicBezTo>
                                  <a:pt x="325" y="407"/>
                                  <a:pt x="322" y="401"/>
                                  <a:pt x="316" y="397"/>
                                </a:cubicBezTo>
                                <a:cubicBezTo>
                                  <a:pt x="236" y="356"/>
                                  <a:pt x="236" y="356"/>
                                  <a:pt x="236" y="356"/>
                                </a:cubicBezTo>
                                <a:cubicBezTo>
                                  <a:pt x="225" y="351"/>
                                  <a:pt x="225" y="351"/>
                                  <a:pt x="225" y="351"/>
                                </a:cubicBezTo>
                                <a:cubicBezTo>
                                  <a:pt x="241" y="335"/>
                                  <a:pt x="250" y="312"/>
                                  <a:pt x="250" y="288"/>
                                </a:cubicBezTo>
                                <a:cubicBezTo>
                                  <a:pt x="250" y="228"/>
                                  <a:pt x="250" y="228"/>
                                  <a:pt x="250" y="228"/>
                                </a:cubicBezTo>
                                <a:cubicBezTo>
                                  <a:pt x="250" y="179"/>
                                  <a:pt x="213" y="139"/>
                                  <a:pt x="167" y="139"/>
                                </a:cubicBezTo>
                                <a:cubicBezTo>
                                  <a:pt x="167" y="139"/>
                                  <a:pt x="167" y="139"/>
                                  <a:pt x="167" y="139"/>
                                </a:cubicBezTo>
                                <a:cubicBezTo>
                                  <a:pt x="167" y="139"/>
                                  <a:pt x="167" y="139"/>
                                  <a:pt x="167" y="139"/>
                                </a:cubicBezTo>
                                <a:cubicBezTo>
                                  <a:pt x="121" y="139"/>
                                  <a:pt x="84" y="179"/>
                                  <a:pt x="84" y="228"/>
                                </a:cubicBezTo>
                                <a:cubicBezTo>
                                  <a:pt x="84" y="288"/>
                                  <a:pt x="84" y="288"/>
                                  <a:pt x="84" y="288"/>
                                </a:cubicBezTo>
                                <a:cubicBezTo>
                                  <a:pt x="84" y="312"/>
                                  <a:pt x="93" y="335"/>
                                  <a:pt x="109" y="351"/>
                                </a:cubicBezTo>
                                <a:cubicBezTo>
                                  <a:pt x="98" y="356"/>
                                  <a:pt x="98" y="356"/>
                                  <a:pt x="98" y="356"/>
                                </a:cubicBezTo>
                                <a:cubicBezTo>
                                  <a:pt x="73" y="369"/>
                                  <a:pt x="73" y="369"/>
                                  <a:pt x="73" y="369"/>
                                </a:cubicBezTo>
                                <a:cubicBezTo>
                                  <a:pt x="57" y="338"/>
                                  <a:pt x="48" y="304"/>
                                  <a:pt x="48" y="267"/>
                                </a:cubicBezTo>
                                <a:cubicBezTo>
                                  <a:pt x="48" y="147"/>
                                  <a:pt x="147" y="48"/>
                                  <a:pt x="267" y="48"/>
                                </a:cubicBezTo>
                                <a:cubicBezTo>
                                  <a:pt x="388" y="48"/>
                                  <a:pt x="486" y="147"/>
                                  <a:pt x="486" y="267"/>
                                </a:cubicBezTo>
                                <a:cubicBezTo>
                                  <a:pt x="486" y="367"/>
                                  <a:pt x="420" y="451"/>
                                  <a:pt x="329" y="478"/>
                                </a:cubicBez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70" name="Freeform 29">
                            <a:extLst>
                              <a:ext uri="{FF2B5EF4-FFF2-40B4-BE49-F238E27FC236}">
                                <a16:creationId xmlns:a16="http://schemas.microsoft.com/office/drawing/2014/main" id="{8FE71260-45AD-2849-947F-FB6B98D0C6C9}"/>
                              </a:ext>
                            </a:extLst>
                          </p:cNvPr>
                          <p:cNvSpPr>
                            <a:spLocks/>
                          </p:cNvSpPr>
                          <p:nvPr/>
                        </p:nvSpPr>
                        <p:spPr bwMode="auto">
                          <a:xfrm>
                            <a:off x="811213" y="3890963"/>
                            <a:ext cx="92075" cy="166687"/>
                          </a:xfrm>
                          <a:custGeom>
                            <a:avLst/>
                            <a:gdLst>
                              <a:gd name="T0" fmla="*/ 0 w 58"/>
                              <a:gd name="T1" fmla="*/ 86 h 105"/>
                              <a:gd name="T2" fmla="*/ 24 w 58"/>
                              <a:gd name="T3" fmla="*/ 73 h 105"/>
                              <a:gd name="T4" fmla="*/ 40 w 58"/>
                              <a:gd name="T5" fmla="*/ 105 h 105"/>
                              <a:gd name="T6" fmla="*/ 52 w 58"/>
                              <a:gd name="T7" fmla="*/ 99 h 105"/>
                              <a:gd name="T8" fmla="*/ 37 w 58"/>
                              <a:gd name="T9" fmla="*/ 67 h 105"/>
                              <a:gd name="T10" fmla="*/ 58 w 58"/>
                              <a:gd name="T11" fmla="*/ 56 h 105"/>
                              <a:gd name="T12" fmla="*/ 0 w 58"/>
                              <a:gd name="T13" fmla="*/ 0 h 105"/>
                              <a:gd name="T14" fmla="*/ 0 w 58"/>
                              <a:gd name="T15" fmla="*/ 86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05">
                                <a:moveTo>
                                  <a:pt x="0" y="86"/>
                                </a:moveTo>
                                <a:lnTo>
                                  <a:pt x="24" y="73"/>
                                </a:lnTo>
                                <a:lnTo>
                                  <a:pt x="40" y="105"/>
                                </a:lnTo>
                                <a:lnTo>
                                  <a:pt x="52" y="99"/>
                                </a:lnTo>
                                <a:lnTo>
                                  <a:pt x="37" y="67"/>
                                </a:lnTo>
                                <a:lnTo>
                                  <a:pt x="58" y="56"/>
                                </a:lnTo>
                                <a:lnTo>
                                  <a:pt x="0" y="0"/>
                                </a:lnTo>
                                <a:lnTo>
                                  <a:pt x="0" y="86"/>
                                </a:lnTo>
                                <a:close/>
                              </a:path>
                            </a:pathLst>
                          </a:custGeom>
                          <a:solidFill>
                            <a:schemeClr val="accent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sp>
                      <p:nvSpPr>
                        <p:cNvPr id="68" name="TextBox 67">
                          <a:extLst>
                            <a:ext uri="{FF2B5EF4-FFF2-40B4-BE49-F238E27FC236}">
                              <a16:creationId xmlns:a16="http://schemas.microsoft.com/office/drawing/2014/main" id="{CD86DE6E-0B34-024E-995B-1F60DD084249}"/>
                            </a:ext>
                          </a:extLst>
                        </p:cNvPr>
                        <p:cNvSpPr txBox="1"/>
                        <p:nvPr/>
                      </p:nvSpPr>
                      <p:spPr>
                        <a:xfrm>
                          <a:off x="1928640" y="4261434"/>
                          <a:ext cx="855305" cy="200518"/>
                        </a:xfrm>
                        <a:prstGeom prst="rect">
                          <a:avLst/>
                        </a:prstGeom>
                        <a:noFill/>
                      </p:spPr>
                      <p:txBody>
                        <a:bodyPr wrap="square" rtlCol="0">
                          <a:spAutoFit/>
                        </a:bodyPr>
                        <a:lstStyle/>
                        <a:p>
                          <a:pPr algn="ctr">
                            <a:lnSpc>
                              <a:spcPct val="90000"/>
                            </a:lnSpc>
                          </a:pPr>
                          <a:r>
                            <a:rPr lang="en-US" sz="1100" dirty="0">
                              <a:latin typeface="Arial" panose="020B0604020202020204" pitchFamily="34" charset="0"/>
                              <a:cs typeface="Arial" panose="020B0604020202020204" pitchFamily="34" charset="0"/>
                            </a:rPr>
                            <a:t>User</a:t>
                          </a:r>
                        </a:p>
                      </p:txBody>
                    </p:sp>
                  </p:grpSp>
                  <p:sp>
                    <p:nvSpPr>
                      <p:cNvPr id="115" name="Freeform 36">
                        <a:extLst>
                          <a:ext uri="{FF2B5EF4-FFF2-40B4-BE49-F238E27FC236}">
                            <a16:creationId xmlns:a16="http://schemas.microsoft.com/office/drawing/2014/main" id="{A760CB4E-2AC2-1D48-8BA1-559FD14DBE92}"/>
                          </a:ext>
                        </a:extLst>
                      </p:cNvPr>
                      <p:cNvSpPr>
                        <a:spLocks noEditPoints="1"/>
                      </p:cNvSpPr>
                      <p:nvPr/>
                    </p:nvSpPr>
                    <p:spPr bwMode="auto">
                      <a:xfrm>
                        <a:off x="2655018" y="3160303"/>
                        <a:ext cx="193133" cy="273049"/>
                      </a:xfrm>
                      <a:custGeom>
                        <a:avLst/>
                        <a:gdLst>
                          <a:gd name="T0" fmla="*/ 155 w 171"/>
                          <a:gd name="T1" fmla="*/ 96 h 228"/>
                          <a:gd name="T2" fmla="*/ 155 w 171"/>
                          <a:gd name="T3" fmla="*/ 66 h 228"/>
                          <a:gd name="T4" fmla="*/ 89 w 171"/>
                          <a:gd name="T5" fmla="*/ 0 h 228"/>
                          <a:gd name="T6" fmla="*/ 82 w 171"/>
                          <a:gd name="T7" fmla="*/ 0 h 228"/>
                          <a:gd name="T8" fmla="*/ 16 w 171"/>
                          <a:gd name="T9" fmla="*/ 66 h 228"/>
                          <a:gd name="T10" fmla="*/ 16 w 171"/>
                          <a:gd name="T11" fmla="*/ 96 h 228"/>
                          <a:gd name="T12" fmla="*/ 0 w 171"/>
                          <a:gd name="T13" fmla="*/ 112 h 228"/>
                          <a:gd name="T14" fmla="*/ 0 w 171"/>
                          <a:gd name="T15" fmla="*/ 212 h 228"/>
                          <a:gd name="T16" fmla="*/ 17 w 171"/>
                          <a:gd name="T17" fmla="*/ 228 h 228"/>
                          <a:gd name="T18" fmla="*/ 155 w 171"/>
                          <a:gd name="T19" fmla="*/ 228 h 228"/>
                          <a:gd name="T20" fmla="*/ 171 w 171"/>
                          <a:gd name="T21" fmla="*/ 212 h 228"/>
                          <a:gd name="T22" fmla="*/ 171 w 171"/>
                          <a:gd name="T23" fmla="*/ 112 h 228"/>
                          <a:gd name="T24" fmla="*/ 155 w 171"/>
                          <a:gd name="T25" fmla="*/ 96 h 228"/>
                          <a:gd name="T26" fmla="*/ 131 w 171"/>
                          <a:gd name="T27" fmla="*/ 96 h 228"/>
                          <a:gd name="T28" fmla="*/ 41 w 171"/>
                          <a:gd name="T29" fmla="*/ 96 h 228"/>
                          <a:gd name="T30" fmla="*/ 41 w 171"/>
                          <a:gd name="T31" fmla="*/ 66 h 228"/>
                          <a:gd name="T32" fmla="*/ 82 w 171"/>
                          <a:gd name="T33" fmla="*/ 25 h 228"/>
                          <a:gd name="T34" fmla="*/ 89 w 171"/>
                          <a:gd name="T35" fmla="*/ 25 h 228"/>
                          <a:gd name="T36" fmla="*/ 131 w 171"/>
                          <a:gd name="T37" fmla="*/ 66 h 228"/>
                          <a:gd name="T38" fmla="*/ 131 w 171"/>
                          <a:gd name="T39" fmla="*/ 9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228">
                            <a:moveTo>
                              <a:pt x="155" y="96"/>
                            </a:moveTo>
                            <a:cubicBezTo>
                              <a:pt x="155" y="66"/>
                              <a:pt x="155" y="66"/>
                              <a:pt x="155" y="66"/>
                            </a:cubicBezTo>
                            <a:cubicBezTo>
                              <a:pt x="155" y="30"/>
                              <a:pt x="126" y="0"/>
                              <a:pt x="89" y="0"/>
                            </a:cubicBezTo>
                            <a:cubicBezTo>
                              <a:pt x="82" y="0"/>
                              <a:pt x="82" y="0"/>
                              <a:pt x="82" y="0"/>
                            </a:cubicBezTo>
                            <a:cubicBezTo>
                              <a:pt x="45" y="0"/>
                              <a:pt x="16" y="30"/>
                              <a:pt x="16" y="66"/>
                            </a:cubicBezTo>
                            <a:cubicBezTo>
                              <a:pt x="16" y="96"/>
                              <a:pt x="16" y="96"/>
                              <a:pt x="16" y="96"/>
                            </a:cubicBezTo>
                            <a:cubicBezTo>
                              <a:pt x="7" y="96"/>
                              <a:pt x="0" y="103"/>
                              <a:pt x="0" y="112"/>
                            </a:cubicBezTo>
                            <a:cubicBezTo>
                              <a:pt x="0" y="212"/>
                              <a:pt x="0" y="212"/>
                              <a:pt x="0" y="212"/>
                            </a:cubicBezTo>
                            <a:cubicBezTo>
                              <a:pt x="0" y="221"/>
                              <a:pt x="7" y="228"/>
                              <a:pt x="17" y="228"/>
                            </a:cubicBezTo>
                            <a:cubicBezTo>
                              <a:pt x="155" y="228"/>
                              <a:pt x="155" y="228"/>
                              <a:pt x="155" y="228"/>
                            </a:cubicBezTo>
                            <a:cubicBezTo>
                              <a:pt x="164" y="228"/>
                              <a:pt x="171" y="221"/>
                              <a:pt x="171" y="212"/>
                            </a:cubicBezTo>
                            <a:cubicBezTo>
                              <a:pt x="171" y="112"/>
                              <a:pt x="171" y="112"/>
                              <a:pt x="171" y="112"/>
                            </a:cubicBezTo>
                            <a:cubicBezTo>
                              <a:pt x="171" y="103"/>
                              <a:pt x="164" y="96"/>
                              <a:pt x="155" y="96"/>
                            </a:cubicBezTo>
                            <a:close/>
                            <a:moveTo>
                              <a:pt x="131" y="96"/>
                            </a:moveTo>
                            <a:cubicBezTo>
                              <a:pt x="41" y="96"/>
                              <a:pt x="41" y="96"/>
                              <a:pt x="41" y="96"/>
                            </a:cubicBezTo>
                            <a:cubicBezTo>
                              <a:pt x="41" y="66"/>
                              <a:pt x="41" y="66"/>
                              <a:pt x="41" y="66"/>
                            </a:cubicBezTo>
                            <a:cubicBezTo>
                              <a:pt x="41" y="43"/>
                              <a:pt x="59" y="25"/>
                              <a:pt x="82" y="25"/>
                            </a:cubicBezTo>
                            <a:cubicBezTo>
                              <a:pt x="89" y="25"/>
                              <a:pt x="89" y="25"/>
                              <a:pt x="89" y="25"/>
                            </a:cubicBezTo>
                            <a:cubicBezTo>
                              <a:pt x="112" y="25"/>
                              <a:pt x="131" y="43"/>
                              <a:pt x="131" y="66"/>
                            </a:cubicBezTo>
                            <a:lnTo>
                              <a:pt x="131" y="96"/>
                            </a:lnTo>
                            <a:close/>
                          </a:path>
                        </a:pathLst>
                      </a:custGeom>
                      <a:solidFill>
                        <a:srgbClr val="82BC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66FE4AC-3F70-C149-A828-7BF94A650C10}"/>
                          </a:ext>
                        </a:extLst>
                      </p:cNvPr>
                      <p:cNvSpPr txBox="1"/>
                      <p:nvPr/>
                    </p:nvSpPr>
                    <p:spPr>
                      <a:xfrm>
                        <a:off x="2276673" y="3433352"/>
                        <a:ext cx="1119858" cy="276999"/>
                      </a:xfrm>
                      <a:prstGeom prst="rect">
                        <a:avLst/>
                      </a:prstGeom>
                      <a:noFill/>
                    </p:spPr>
                    <p:txBody>
                      <a:bodyPr wrap="none" rtlCol="0">
                        <a:spAutoFit/>
                      </a:bodyPr>
                      <a:lstStyle/>
                      <a:p>
                        <a:r>
                          <a:rPr lang="en-US" sz="1200" b="1" i="1" dirty="0"/>
                          <a:t>SSL/TLS Traffic</a:t>
                        </a:r>
                      </a:p>
                    </p:txBody>
                  </p:sp>
                </p:grpSp>
              </p:grpSp>
            </p:grpSp>
          </p:grpSp>
        </p:grpSp>
      </p:grpSp>
      <p:sp>
        <p:nvSpPr>
          <p:cNvPr id="91" name="Rounded Rectangle 90">
            <a:extLst>
              <a:ext uri="{FF2B5EF4-FFF2-40B4-BE49-F238E27FC236}">
                <a16:creationId xmlns:a16="http://schemas.microsoft.com/office/drawing/2014/main" id="{4D311C03-1FF7-CE45-A2AA-34583976C1C5}"/>
              </a:ext>
            </a:extLst>
          </p:cNvPr>
          <p:cNvSpPr/>
          <p:nvPr/>
        </p:nvSpPr>
        <p:spPr>
          <a:xfrm>
            <a:off x="7294781" y="2284016"/>
            <a:ext cx="1578848" cy="2416075"/>
          </a:xfrm>
          <a:prstGeom prst="roundRect">
            <a:avLst>
              <a:gd name="adj" fmla="val 8714"/>
            </a:avLst>
          </a:prstGeom>
          <a:noFill/>
          <a:ln w="19050" cmpd="sng">
            <a:solidFill>
              <a:srgbClr val="4D4D4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600">
              <a:latin typeface="Arial" panose="020B0604020202020204" pitchFamily="34" charset="0"/>
              <a:cs typeface="Arial" panose="020B0604020202020204" pitchFamily="34" charset="0"/>
            </a:endParaRPr>
          </a:p>
        </p:txBody>
      </p:sp>
      <p:grpSp>
        <p:nvGrpSpPr>
          <p:cNvPr id="95" name="Group 94">
            <a:extLst>
              <a:ext uri="{FF2B5EF4-FFF2-40B4-BE49-F238E27FC236}">
                <a16:creationId xmlns:a16="http://schemas.microsoft.com/office/drawing/2014/main" id="{1AB83C67-B560-A64F-8AB2-DA568CBE1180}"/>
              </a:ext>
            </a:extLst>
          </p:cNvPr>
          <p:cNvGrpSpPr/>
          <p:nvPr/>
        </p:nvGrpSpPr>
        <p:grpSpPr>
          <a:xfrm>
            <a:off x="7736200" y="2506729"/>
            <a:ext cx="1039577" cy="2062236"/>
            <a:chOff x="6692488" y="2633856"/>
            <a:chExt cx="1039577" cy="2062236"/>
          </a:xfrm>
        </p:grpSpPr>
        <p:sp>
          <p:nvSpPr>
            <p:cNvPr id="96" name="Line 46">
              <a:extLst>
                <a:ext uri="{FF2B5EF4-FFF2-40B4-BE49-F238E27FC236}">
                  <a16:creationId xmlns:a16="http://schemas.microsoft.com/office/drawing/2014/main" id="{B612918A-5AF4-8545-B85A-669AFECF7BA2}"/>
                </a:ext>
              </a:extLst>
            </p:cNvPr>
            <p:cNvSpPr>
              <a:spLocks noChangeShapeType="1"/>
            </p:cNvSpPr>
            <p:nvPr/>
          </p:nvSpPr>
          <p:spPr bwMode="auto">
            <a:xfrm flipH="1" flipV="1">
              <a:off x="6701254" y="2933045"/>
              <a:ext cx="276534" cy="0"/>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nvGrpSpPr>
            <p:cNvPr id="97" name="Group 96">
              <a:extLst>
                <a:ext uri="{FF2B5EF4-FFF2-40B4-BE49-F238E27FC236}">
                  <a16:creationId xmlns:a16="http://schemas.microsoft.com/office/drawing/2014/main" id="{2A27AF69-0FF4-7140-88D0-2E7EFDBD7309}"/>
                </a:ext>
              </a:extLst>
            </p:cNvPr>
            <p:cNvGrpSpPr/>
            <p:nvPr/>
          </p:nvGrpSpPr>
          <p:grpSpPr>
            <a:xfrm>
              <a:off x="6810395" y="2633856"/>
              <a:ext cx="921670" cy="2062236"/>
              <a:chOff x="3752870" y="5181600"/>
              <a:chExt cx="1140110" cy="2550995"/>
            </a:xfrm>
          </p:grpSpPr>
          <p:sp>
            <p:nvSpPr>
              <p:cNvPr id="117" name="Freeform 161">
                <a:extLst>
                  <a:ext uri="{FF2B5EF4-FFF2-40B4-BE49-F238E27FC236}">
                    <a16:creationId xmlns:a16="http://schemas.microsoft.com/office/drawing/2014/main" id="{E07B2BB5-AB2D-5749-AF3E-3FA85BFD4A6B}"/>
                  </a:ext>
                </a:extLst>
              </p:cNvPr>
              <p:cNvSpPr>
                <a:spLocks noEditPoints="1"/>
              </p:cNvSpPr>
              <p:nvPr/>
            </p:nvSpPr>
            <p:spPr bwMode="auto">
              <a:xfrm>
                <a:off x="3960812" y="5181600"/>
                <a:ext cx="725978" cy="687186"/>
              </a:xfrm>
              <a:custGeom>
                <a:avLst/>
                <a:gdLst>
                  <a:gd name="T0" fmla="*/ 456 w 553"/>
                  <a:gd name="T1" fmla="*/ 0 h 524"/>
                  <a:gd name="T2" fmla="*/ 210 w 553"/>
                  <a:gd name="T3" fmla="*/ 0 h 524"/>
                  <a:gd name="T4" fmla="*/ 113 w 553"/>
                  <a:gd name="T5" fmla="*/ 97 h 524"/>
                  <a:gd name="T6" fmla="*/ 113 w 553"/>
                  <a:gd name="T7" fmla="*/ 143 h 524"/>
                  <a:gd name="T8" fmla="*/ 97 w 553"/>
                  <a:gd name="T9" fmla="*/ 143 h 524"/>
                  <a:gd name="T10" fmla="*/ 0 w 553"/>
                  <a:gd name="T11" fmla="*/ 240 h 524"/>
                  <a:gd name="T12" fmla="*/ 0 w 553"/>
                  <a:gd name="T13" fmla="*/ 427 h 524"/>
                  <a:gd name="T14" fmla="*/ 97 w 553"/>
                  <a:gd name="T15" fmla="*/ 524 h 524"/>
                  <a:gd name="T16" fmla="*/ 343 w 553"/>
                  <a:gd name="T17" fmla="*/ 524 h 524"/>
                  <a:gd name="T18" fmla="*/ 440 w 553"/>
                  <a:gd name="T19" fmla="*/ 427 h 524"/>
                  <a:gd name="T20" fmla="*/ 440 w 553"/>
                  <a:gd name="T21" fmla="*/ 381 h 524"/>
                  <a:gd name="T22" fmla="*/ 456 w 553"/>
                  <a:gd name="T23" fmla="*/ 381 h 524"/>
                  <a:gd name="T24" fmla="*/ 553 w 553"/>
                  <a:gd name="T25" fmla="*/ 284 h 524"/>
                  <a:gd name="T26" fmla="*/ 553 w 553"/>
                  <a:gd name="T27" fmla="*/ 97 h 524"/>
                  <a:gd name="T28" fmla="*/ 456 w 553"/>
                  <a:gd name="T29" fmla="*/ 0 h 524"/>
                  <a:gd name="T30" fmla="*/ 190 w 553"/>
                  <a:gd name="T31" fmla="*/ 22 h 524"/>
                  <a:gd name="T32" fmla="*/ 217 w 553"/>
                  <a:gd name="T33" fmla="*/ 49 h 524"/>
                  <a:gd name="T34" fmla="*/ 190 w 553"/>
                  <a:gd name="T35" fmla="*/ 76 h 524"/>
                  <a:gd name="T36" fmla="*/ 164 w 553"/>
                  <a:gd name="T37" fmla="*/ 49 h 524"/>
                  <a:gd name="T38" fmla="*/ 190 w 553"/>
                  <a:gd name="T39" fmla="*/ 22 h 524"/>
                  <a:gd name="T40" fmla="*/ 77 w 553"/>
                  <a:gd name="T41" fmla="*/ 165 h 524"/>
                  <a:gd name="T42" fmla="*/ 104 w 553"/>
                  <a:gd name="T43" fmla="*/ 192 h 524"/>
                  <a:gd name="T44" fmla="*/ 77 w 553"/>
                  <a:gd name="T45" fmla="*/ 219 h 524"/>
                  <a:gd name="T46" fmla="*/ 50 w 553"/>
                  <a:gd name="T47" fmla="*/ 192 h 524"/>
                  <a:gd name="T48" fmla="*/ 77 w 553"/>
                  <a:gd name="T49" fmla="*/ 165 h 524"/>
                  <a:gd name="T50" fmla="*/ 395 w 553"/>
                  <a:gd name="T51" fmla="*/ 427 h 524"/>
                  <a:gd name="T52" fmla="*/ 343 w 553"/>
                  <a:gd name="T53" fmla="*/ 480 h 524"/>
                  <a:gd name="T54" fmla="*/ 97 w 553"/>
                  <a:gd name="T55" fmla="*/ 480 h 524"/>
                  <a:gd name="T56" fmla="*/ 44 w 553"/>
                  <a:gd name="T57" fmla="*/ 427 h 524"/>
                  <a:gd name="T58" fmla="*/ 44 w 553"/>
                  <a:gd name="T59" fmla="*/ 240 h 524"/>
                  <a:gd name="T60" fmla="*/ 45 w 553"/>
                  <a:gd name="T61" fmla="*/ 230 h 524"/>
                  <a:gd name="T62" fmla="*/ 394 w 553"/>
                  <a:gd name="T63" fmla="*/ 230 h 524"/>
                  <a:gd name="T64" fmla="*/ 395 w 553"/>
                  <a:gd name="T65" fmla="*/ 240 h 524"/>
                  <a:gd name="T66" fmla="*/ 395 w 553"/>
                  <a:gd name="T67" fmla="*/ 427 h 524"/>
                  <a:gd name="T68" fmla="*/ 509 w 553"/>
                  <a:gd name="T69" fmla="*/ 284 h 524"/>
                  <a:gd name="T70" fmla="*/ 456 w 553"/>
                  <a:gd name="T71" fmla="*/ 336 h 524"/>
                  <a:gd name="T72" fmla="*/ 440 w 553"/>
                  <a:gd name="T73" fmla="*/ 336 h 524"/>
                  <a:gd name="T74" fmla="*/ 440 w 553"/>
                  <a:gd name="T75" fmla="*/ 240 h 524"/>
                  <a:gd name="T76" fmla="*/ 343 w 553"/>
                  <a:gd name="T77" fmla="*/ 143 h 524"/>
                  <a:gd name="T78" fmla="*/ 158 w 553"/>
                  <a:gd name="T79" fmla="*/ 143 h 524"/>
                  <a:gd name="T80" fmla="*/ 158 w 553"/>
                  <a:gd name="T81" fmla="*/ 97 h 524"/>
                  <a:gd name="T82" fmla="*/ 159 w 553"/>
                  <a:gd name="T83" fmla="*/ 86 h 524"/>
                  <a:gd name="T84" fmla="*/ 508 w 553"/>
                  <a:gd name="T85" fmla="*/ 86 h 524"/>
                  <a:gd name="T86" fmla="*/ 509 w 553"/>
                  <a:gd name="T87" fmla="*/ 97 h 524"/>
                  <a:gd name="T88" fmla="*/ 509 w 553"/>
                  <a:gd name="T89"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 h="524">
                    <a:moveTo>
                      <a:pt x="456" y="0"/>
                    </a:moveTo>
                    <a:cubicBezTo>
                      <a:pt x="210" y="0"/>
                      <a:pt x="210" y="0"/>
                      <a:pt x="210" y="0"/>
                    </a:cubicBezTo>
                    <a:cubicBezTo>
                      <a:pt x="157" y="0"/>
                      <a:pt x="113" y="44"/>
                      <a:pt x="113" y="97"/>
                    </a:cubicBezTo>
                    <a:cubicBezTo>
                      <a:pt x="113" y="143"/>
                      <a:pt x="113" y="143"/>
                      <a:pt x="113" y="143"/>
                    </a:cubicBezTo>
                    <a:cubicBezTo>
                      <a:pt x="97" y="143"/>
                      <a:pt x="97" y="143"/>
                      <a:pt x="97" y="143"/>
                    </a:cubicBezTo>
                    <a:cubicBezTo>
                      <a:pt x="43" y="143"/>
                      <a:pt x="0" y="187"/>
                      <a:pt x="0" y="240"/>
                    </a:cubicBezTo>
                    <a:cubicBezTo>
                      <a:pt x="0" y="427"/>
                      <a:pt x="0" y="427"/>
                      <a:pt x="0" y="427"/>
                    </a:cubicBezTo>
                    <a:cubicBezTo>
                      <a:pt x="0" y="480"/>
                      <a:pt x="43" y="524"/>
                      <a:pt x="97" y="524"/>
                    </a:cubicBezTo>
                    <a:cubicBezTo>
                      <a:pt x="343" y="524"/>
                      <a:pt x="343" y="524"/>
                      <a:pt x="343" y="524"/>
                    </a:cubicBezTo>
                    <a:cubicBezTo>
                      <a:pt x="396" y="524"/>
                      <a:pt x="440" y="480"/>
                      <a:pt x="440" y="427"/>
                    </a:cubicBezTo>
                    <a:cubicBezTo>
                      <a:pt x="440" y="381"/>
                      <a:pt x="440" y="381"/>
                      <a:pt x="440" y="381"/>
                    </a:cubicBezTo>
                    <a:cubicBezTo>
                      <a:pt x="456" y="381"/>
                      <a:pt x="456" y="381"/>
                      <a:pt x="456" y="381"/>
                    </a:cubicBezTo>
                    <a:cubicBezTo>
                      <a:pt x="510" y="381"/>
                      <a:pt x="553" y="337"/>
                      <a:pt x="553" y="284"/>
                    </a:cubicBezTo>
                    <a:cubicBezTo>
                      <a:pt x="553" y="97"/>
                      <a:pt x="553" y="97"/>
                      <a:pt x="553" y="97"/>
                    </a:cubicBezTo>
                    <a:cubicBezTo>
                      <a:pt x="553" y="44"/>
                      <a:pt x="510" y="0"/>
                      <a:pt x="456" y="0"/>
                    </a:cubicBezTo>
                    <a:close/>
                    <a:moveTo>
                      <a:pt x="190" y="22"/>
                    </a:moveTo>
                    <a:cubicBezTo>
                      <a:pt x="205" y="22"/>
                      <a:pt x="217" y="34"/>
                      <a:pt x="217" y="49"/>
                    </a:cubicBezTo>
                    <a:cubicBezTo>
                      <a:pt x="217" y="64"/>
                      <a:pt x="205" y="76"/>
                      <a:pt x="190" y="76"/>
                    </a:cubicBezTo>
                    <a:cubicBezTo>
                      <a:pt x="176" y="76"/>
                      <a:pt x="164" y="64"/>
                      <a:pt x="164" y="49"/>
                    </a:cubicBezTo>
                    <a:cubicBezTo>
                      <a:pt x="164" y="34"/>
                      <a:pt x="176" y="22"/>
                      <a:pt x="190" y="22"/>
                    </a:cubicBezTo>
                    <a:close/>
                    <a:moveTo>
                      <a:pt x="77" y="165"/>
                    </a:moveTo>
                    <a:cubicBezTo>
                      <a:pt x="92" y="165"/>
                      <a:pt x="104" y="177"/>
                      <a:pt x="104" y="192"/>
                    </a:cubicBezTo>
                    <a:cubicBezTo>
                      <a:pt x="104" y="207"/>
                      <a:pt x="92" y="219"/>
                      <a:pt x="77" y="219"/>
                    </a:cubicBezTo>
                    <a:cubicBezTo>
                      <a:pt x="62" y="219"/>
                      <a:pt x="50" y="207"/>
                      <a:pt x="50" y="192"/>
                    </a:cubicBezTo>
                    <a:cubicBezTo>
                      <a:pt x="50" y="177"/>
                      <a:pt x="62" y="165"/>
                      <a:pt x="77" y="165"/>
                    </a:cubicBezTo>
                    <a:close/>
                    <a:moveTo>
                      <a:pt x="395" y="427"/>
                    </a:moveTo>
                    <a:cubicBezTo>
                      <a:pt x="395" y="456"/>
                      <a:pt x="372" y="480"/>
                      <a:pt x="343" y="480"/>
                    </a:cubicBezTo>
                    <a:cubicBezTo>
                      <a:pt x="97" y="480"/>
                      <a:pt x="97" y="480"/>
                      <a:pt x="97" y="480"/>
                    </a:cubicBezTo>
                    <a:cubicBezTo>
                      <a:pt x="68" y="480"/>
                      <a:pt x="44" y="456"/>
                      <a:pt x="44" y="427"/>
                    </a:cubicBezTo>
                    <a:cubicBezTo>
                      <a:pt x="44" y="240"/>
                      <a:pt x="44" y="240"/>
                      <a:pt x="44" y="240"/>
                    </a:cubicBezTo>
                    <a:cubicBezTo>
                      <a:pt x="44" y="237"/>
                      <a:pt x="45" y="233"/>
                      <a:pt x="45" y="230"/>
                    </a:cubicBezTo>
                    <a:cubicBezTo>
                      <a:pt x="394" y="230"/>
                      <a:pt x="394" y="230"/>
                      <a:pt x="394" y="230"/>
                    </a:cubicBezTo>
                    <a:cubicBezTo>
                      <a:pt x="395" y="233"/>
                      <a:pt x="395" y="237"/>
                      <a:pt x="395" y="240"/>
                    </a:cubicBezTo>
                    <a:lnTo>
                      <a:pt x="395" y="427"/>
                    </a:lnTo>
                    <a:close/>
                    <a:moveTo>
                      <a:pt x="509" y="284"/>
                    </a:moveTo>
                    <a:cubicBezTo>
                      <a:pt x="509" y="313"/>
                      <a:pt x="485" y="336"/>
                      <a:pt x="456" y="336"/>
                    </a:cubicBezTo>
                    <a:cubicBezTo>
                      <a:pt x="440" y="336"/>
                      <a:pt x="440" y="336"/>
                      <a:pt x="440" y="336"/>
                    </a:cubicBezTo>
                    <a:cubicBezTo>
                      <a:pt x="440" y="240"/>
                      <a:pt x="440" y="240"/>
                      <a:pt x="440" y="240"/>
                    </a:cubicBezTo>
                    <a:cubicBezTo>
                      <a:pt x="440" y="187"/>
                      <a:pt x="396" y="143"/>
                      <a:pt x="343" y="143"/>
                    </a:cubicBezTo>
                    <a:cubicBezTo>
                      <a:pt x="158" y="143"/>
                      <a:pt x="158" y="143"/>
                      <a:pt x="158" y="143"/>
                    </a:cubicBezTo>
                    <a:cubicBezTo>
                      <a:pt x="158" y="97"/>
                      <a:pt x="158" y="97"/>
                      <a:pt x="158" y="97"/>
                    </a:cubicBezTo>
                    <a:cubicBezTo>
                      <a:pt x="158" y="93"/>
                      <a:pt x="158" y="90"/>
                      <a:pt x="159" y="86"/>
                    </a:cubicBezTo>
                    <a:cubicBezTo>
                      <a:pt x="508" y="86"/>
                      <a:pt x="508" y="86"/>
                      <a:pt x="508" y="86"/>
                    </a:cubicBezTo>
                    <a:cubicBezTo>
                      <a:pt x="508" y="90"/>
                      <a:pt x="509" y="93"/>
                      <a:pt x="509" y="97"/>
                    </a:cubicBezTo>
                    <a:lnTo>
                      <a:pt x="509" y="284"/>
                    </a:lnTo>
                    <a:close/>
                  </a:path>
                </a:pathLst>
              </a:custGeom>
              <a:solidFill>
                <a:srgbClr val="4D4D4F"/>
              </a:solidFill>
              <a:ln>
                <a:noFill/>
              </a:ln>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18" name="TextBox 117">
                <a:extLst>
                  <a:ext uri="{FF2B5EF4-FFF2-40B4-BE49-F238E27FC236}">
                    <a16:creationId xmlns:a16="http://schemas.microsoft.com/office/drawing/2014/main" id="{FF918B88-2634-B846-B197-4761F7ABBD33}"/>
                  </a:ext>
                </a:extLst>
              </p:cNvPr>
              <p:cNvSpPr txBox="1"/>
              <p:nvPr/>
            </p:nvSpPr>
            <p:spPr>
              <a:xfrm>
                <a:off x="3752870" y="7487913"/>
                <a:ext cx="1140110" cy="244682"/>
              </a:xfrm>
              <a:prstGeom prst="rect">
                <a:avLst/>
              </a:prstGeom>
              <a:noFill/>
            </p:spPr>
            <p:txBody>
              <a:bodyPr wrap="square" rtlCol="0">
                <a:spAutoFit/>
              </a:bodyPr>
              <a:lstStyle/>
              <a:p>
                <a:pPr algn="ctr">
                  <a:lnSpc>
                    <a:spcPct val="90000"/>
                  </a:lnSpc>
                </a:pPr>
                <a:r>
                  <a:rPr lang="en-US" sz="1100" dirty="0">
                    <a:latin typeface="Arial" panose="020B0604020202020204" pitchFamily="34" charset="0"/>
                    <a:cs typeface="Arial" panose="020B0604020202020204" pitchFamily="34" charset="0"/>
                  </a:rPr>
                  <a:t>Apps</a:t>
                </a:r>
              </a:p>
            </p:txBody>
          </p:sp>
        </p:grpSp>
        <p:sp>
          <p:nvSpPr>
            <p:cNvPr id="98" name="Freeform 161">
              <a:extLst>
                <a:ext uri="{FF2B5EF4-FFF2-40B4-BE49-F238E27FC236}">
                  <a16:creationId xmlns:a16="http://schemas.microsoft.com/office/drawing/2014/main" id="{783E07DD-81BE-3542-8923-E75F239F2AC3}"/>
                </a:ext>
              </a:extLst>
            </p:cNvPr>
            <p:cNvSpPr>
              <a:spLocks noEditPoints="1"/>
            </p:cNvSpPr>
            <p:nvPr/>
          </p:nvSpPr>
          <p:spPr bwMode="auto">
            <a:xfrm>
              <a:off x="6977788" y="3270986"/>
              <a:ext cx="586884" cy="555524"/>
            </a:xfrm>
            <a:custGeom>
              <a:avLst/>
              <a:gdLst>
                <a:gd name="T0" fmla="*/ 456 w 553"/>
                <a:gd name="T1" fmla="*/ 0 h 524"/>
                <a:gd name="T2" fmla="*/ 210 w 553"/>
                <a:gd name="T3" fmla="*/ 0 h 524"/>
                <a:gd name="T4" fmla="*/ 113 w 553"/>
                <a:gd name="T5" fmla="*/ 97 h 524"/>
                <a:gd name="T6" fmla="*/ 113 w 553"/>
                <a:gd name="T7" fmla="*/ 143 h 524"/>
                <a:gd name="T8" fmla="*/ 97 w 553"/>
                <a:gd name="T9" fmla="*/ 143 h 524"/>
                <a:gd name="T10" fmla="*/ 0 w 553"/>
                <a:gd name="T11" fmla="*/ 240 h 524"/>
                <a:gd name="T12" fmla="*/ 0 w 553"/>
                <a:gd name="T13" fmla="*/ 427 h 524"/>
                <a:gd name="T14" fmla="*/ 97 w 553"/>
                <a:gd name="T15" fmla="*/ 524 h 524"/>
                <a:gd name="T16" fmla="*/ 343 w 553"/>
                <a:gd name="T17" fmla="*/ 524 h 524"/>
                <a:gd name="T18" fmla="*/ 440 w 553"/>
                <a:gd name="T19" fmla="*/ 427 h 524"/>
                <a:gd name="T20" fmla="*/ 440 w 553"/>
                <a:gd name="T21" fmla="*/ 381 h 524"/>
                <a:gd name="T22" fmla="*/ 456 w 553"/>
                <a:gd name="T23" fmla="*/ 381 h 524"/>
                <a:gd name="T24" fmla="*/ 553 w 553"/>
                <a:gd name="T25" fmla="*/ 284 h 524"/>
                <a:gd name="T26" fmla="*/ 553 w 553"/>
                <a:gd name="T27" fmla="*/ 97 h 524"/>
                <a:gd name="T28" fmla="*/ 456 w 553"/>
                <a:gd name="T29" fmla="*/ 0 h 524"/>
                <a:gd name="T30" fmla="*/ 190 w 553"/>
                <a:gd name="T31" fmla="*/ 22 h 524"/>
                <a:gd name="T32" fmla="*/ 217 w 553"/>
                <a:gd name="T33" fmla="*/ 49 h 524"/>
                <a:gd name="T34" fmla="*/ 190 w 553"/>
                <a:gd name="T35" fmla="*/ 76 h 524"/>
                <a:gd name="T36" fmla="*/ 164 w 553"/>
                <a:gd name="T37" fmla="*/ 49 h 524"/>
                <a:gd name="T38" fmla="*/ 190 w 553"/>
                <a:gd name="T39" fmla="*/ 22 h 524"/>
                <a:gd name="T40" fmla="*/ 77 w 553"/>
                <a:gd name="T41" fmla="*/ 165 h 524"/>
                <a:gd name="T42" fmla="*/ 104 w 553"/>
                <a:gd name="T43" fmla="*/ 192 h 524"/>
                <a:gd name="T44" fmla="*/ 77 w 553"/>
                <a:gd name="T45" fmla="*/ 219 h 524"/>
                <a:gd name="T46" fmla="*/ 50 w 553"/>
                <a:gd name="T47" fmla="*/ 192 h 524"/>
                <a:gd name="T48" fmla="*/ 77 w 553"/>
                <a:gd name="T49" fmla="*/ 165 h 524"/>
                <a:gd name="T50" fmla="*/ 395 w 553"/>
                <a:gd name="T51" fmla="*/ 427 h 524"/>
                <a:gd name="T52" fmla="*/ 343 w 553"/>
                <a:gd name="T53" fmla="*/ 480 h 524"/>
                <a:gd name="T54" fmla="*/ 97 w 553"/>
                <a:gd name="T55" fmla="*/ 480 h 524"/>
                <a:gd name="T56" fmla="*/ 44 w 553"/>
                <a:gd name="T57" fmla="*/ 427 h 524"/>
                <a:gd name="T58" fmla="*/ 44 w 553"/>
                <a:gd name="T59" fmla="*/ 240 h 524"/>
                <a:gd name="T60" fmla="*/ 45 w 553"/>
                <a:gd name="T61" fmla="*/ 230 h 524"/>
                <a:gd name="T62" fmla="*/ 394 w 553"/>
                <a:gd name="T63" fmla="*/ 230 h 524"/>
                <a:gd name="T64" fmla="*/ 395 w 553"/>
                <a:gd name="T65" fmla="*/ 240 h 524"/>
                <a:gd name="T66" fmla="*/ 395 w 553"/>
                <a:gd name="T67" fmla="*/ 427 h 524"/>
                <a:gd name="T68" fmla="*/ 509 w 553"/>
                <a:gd name="T69" fmla="*/ 284 h 524"/>
                <a:gd name="T70" fmla="*/ 456 w 553"/>
                <a:gd name="T71" fmla="*/ 336 h 524"/>
                <a:gd name="T72" fmla="*/ 440 w 553"/>
                <a:gd name="T73" fmla="*/ 336 h 524"/>
                <a:gd name="T74" fmla="*/ 440 w 553"/>
                <a:gd name="T75" fmla="*/ 240 h 524"/>
                <a:gd name="T76" fmla="*/ 343 w 553"/>
                <a:gd name="T77" fmla="*/ 143 h 524"/>
                <a:gd name="T78" fmla="*/ 158 w 553"/>
                <a:gd name="T79" fmla="*/ 143 h 524"/>
                <a:gd name="T80" fmla="*/ 158 w 553"/>
                <a:gd name="T81" fmla="*/ 97 h 524"/>
                <a:gd name="T82" fmla="*/ 159 w 553"/>
                <a:gd name="T83" fmla="*/ 86 h 524"/>
                <a:gd name="T84" fmla="*/ 508 w 553"/>
                <a:gd name="T85" fmla="*/ 86 h 524"/>
                <a:gd name="T86" fmla="*/ 509 w 553"/>
                <a:gd name="T87" fmla="*/ 97 h 524"/>
                <a:gd name="T88" fmla="*/ 509 w 553"/>
                <a:gd name="T89"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 h="524">
                  <a:moveTo>
                    <a:pt x="456" y="0"/>
                  </a:moveTo>
                  <a:cubicBezTo>
                    <a:pt x="210" y="0"/>
                    <a:pt x="210" y="0"/>
                    <a:pt x="210" y="0"/>
                  </a:cubicBezTo>
                  <a:cubicBezTo>
                    <a:pt x="157" y="0"/>
                    <a:pt x="113" y="44"/>
                    <a:pt x="113" y="97"/>
                  </a:cubicBezTo>
                  <a:cubicBezTo>
                    <a:pt x="113" y="143"/>
                    <a:pt x="113" y="143"/>
                    <a:pt x="113" y="143"/>
                  </a:cubicBezTo>
                  <a:cubicBezTo>
                    <a:pt x="97" y="143"/>
                    <a:pt x="97" y="143"/>
                    <a:pt x="97" y="143"/>
                  </a:cubicBezTo>
                  <a:cubicBezTo>
                    <a:pt x="43" y="143"/>
                    <a:pt x="0" y="187"/>
                    <a:pt x="0" y="240"/>
                  </a:cubicBezTo>
                  <a:cubicBezTo>
                    <a:pt x="0" y="427"/>
                    <a:pt x="0" y="427"/>
                    <a:pt x="0" y="427"/>
                  </a:cubicBezTo>
                  <a:cubicBezTo>
                    <a:pt x="0" y="480"/>
                    <a:pt x="43" y="524"/>
                    <a:pt x="97" y="524"/>
                  </a:cubicBezTo>
                  <a:cubicBezTo>
                    <a:pt x="343" y="524"/>
                    <a:pt x="343" y="524"/>
                    <a:pt x="343" y="524"/>
                  </a:cubicBezTo>
                  <a:cubicBezTo>
                    <a:pt x="396" y="524"/>
                    <a:pt x="440" y="480"/>
                    <a:pt x="440" y="427"/>
                  </a:cubicBezTo>
                  <a:cubicBezTo>
                    <a:pt x="440" y="381"/>
                    <a:pt x="440" y="381"/>
                    <a:pt x="440" y="381"/>
                  </a:cubicBezTo>
                  <a:cubicBezTo>
                    <a:pt x="456" y="381"/>
                    <a:pt x="456" y="381"/>
                    <a:pt x="456" y="381"/>
                  </a:cubicBezTo>
                  <a:cubicBezTo>
                    <a:pt x="510" y="381"/>
                    <a:pt x="553" y="337"/>
                    <a:pt x="553" y="284"/>
                  </a:cubicBezTo>
                  <a:cubicBezTo>
                    <a:pt x="553" y="97"/>
                    <a:pt x="553" y="97"/>
                    <a:pt x="553" y="97"/>
                  </a:cubicBezTo>
                  <a:cubicBezTo>
                    <a:pt x="553" y="44"/>
                    <a:pt x="510" y="0"/>
                    <a:pt x="456" y="0"/>
                  </a:cubicBezTo>
                  <a:close/>
                  <a:moveTo>
                    <a:pt x="190" y="22"/>
                  </a:moveTo>
                  <a:cubicBezTo>
                    <a:pt x="205" y="22"/>
                    <a:pt x="217" y="34"/>
                    <a:pt x="217" y="49"/>
                  </a:cubicBezTo>
                  <a:cubicBezTo>
                    <a:pt x="217" y="64"/>
                    <a:pt x="205" y="76"/>
                    <a:pt x="190" y="76"/>
                  </a:cubicBezTo>
                  <a:cubicBezTo>
                    <a:pt x="176" y="76"/>
                    <a:pt x="164" y="64"/>
                    <a:pt x="164" y="49"/>
                  </a:cubicBezTo>
                  <a:cubicBezTo>
                    <a:pt x="164" y="34"/>
                    <a:pt x="176" y="22"/>
                    <a:pt x="190" y="22"/>
                  </a:cubicBezTo>
                  <a:close/>
                  <a:moveTo>
                    <a:pt x="77" y="165"/>
                  </a:moveTo>
                  <a:cubicBezTo>
                    <a:pt x="92" y="165"/>
                    <a:pt x="104" y="177"/>
                    <a:pt x="104" y="192"/>
                  </a:cubicBezTo>
                  <a:cubicBezTo>
                    <a:pt x="104" y="207"/>
                    <a:pt x="92" y="219"/>
                    <a:pt x="77" y="219"/>
                  </a:cubicBezTo>
                  <a:cubicBezTo>
                    <a:pt x="62" y="219"/>
                    <a:pt x="50" y="207"/>
                    <a:pt x="50" y="192"/>
                  </a:cubicBezTo>
                  <a:cubicBezTo>
                    <a:pt x="50" y="177"/>
                    <a:pt x="62" y="165"/>
                    <a:pt x="77" y="165"/>
                  </a:cubicBezTo>
                  <a:close/>
                  <a:moveTo>
                    <a:pt x="395" y="427"/>
                  </a:moveTo>
                  <a:cubicBezTo>
                    <a:pt x="395" y="456"/>
                    <a:pt x="372" y="480"/>
                    <a:pt x="343" y="480"/>
                  </a:cubicBezTo>
                  <a:cubicBezTo>
                    <a:pt x="97" y="480"/>
                    <a:pt x="97" y="480"/>
                    <a:pt x="97" y="480"/>
                  </a:cubicBezTo>
                  <a:cubicBezTo>
                    <a:pt x="68" y="480"/>
                    <a:pt x="44" y="456"/>
                    <a:pt x="44" y="427"/>
                  </a:cubicBezTo>
                  <a:cubicBezTo>
                    <a:pt x="44" y="240"/>
                    <a:pt x="44" y="240"/>
                    <a:pt x="44" y="240"/>
                  </a:cubicBezTo>
                  <a:cubicBezTo>
                    <a:pt x="44" y="237"/>
                    <a:pt x="45" y="233"/>
                    <a:pt x="45" y="230"/>
                  </a:cubicBezTo>
                  <a:cubicBezTo>
                    <a:pt x="394" y="230"/>
                    <a:pt x="394" y="230"/>
                    <a:pt x="394" y="230"/>
                  </a:cubicBezTo>
                  <a:cubicBezTo>
                    <a:pt x="395" y="233"/>
                    <a:pt x="395" y="237"/>
                    <a:pt x="395" y="240"/>
                  </a:cubicBezTo>
                  <a:lnTo>
                    <a:pt x="395" y="427"/>
                  </a:lnTo>
                  <a:close/>
                  <a:moveTo>
                    <a:pt x="509" y="284"/>
                  </a:moveTo>
                  <a:cubicBezTo>
                    <a:pt x="509" y="313"/>
                    <a:pt x="485" y="336"/>
                    <a:pt x="456" y="336"/>
                  </a:cubicBezTo>
                  <a:cubicBezTo>
                    <a:pt x="440" y="336"/>
                    <a:pt x="440" y="336"/>
                    <a:pt x="440" y="336"/>
                  </a:cubicBezTo>
                  <a:cubicBezTo>
                    <a:pt x="440" y="240"/>
                    <a:pt x="440" y="240"/>
                    <a:pt x="440" y="240"/>
                  </a:cubicBezTo>
                  <a:cubicBezTo>
                    <a:pt x="440" y="187"/>
                    <a:pt x="396" y="143"/>
                    <a:pt x="343" y="143"/>
                  </a:cubicBezTo>
                  <a:cubicBezTo>
                    <a:pt x="158" y="143"/>
                    <a:pt x="158" y="143"/>
                    <a:pt x="158" y="143"/>
                  </a:cubicBezTo>
                  <a:cubicBezTo>
                    <a:pt x="158" y="97"/>
                    <a:pt x="158" y="97"/>
                    <a:pt x="158" y="97"/>
                  </a:cubicBezTo>
                  <a:cubicBezTo>
                    <a:pt x="158" y="93"/>
                    <a:pt x="158" y="90"/>
                    <a:pt x="159" y="86"/>
                  </a:cubicBezTo>
                  <a:cubicBezTo>
                    <a:pt x="508" y="86"/>
                    <a:pt x="508" y="86"/>
                    <a:pt x="508" y="86"/>
                  </a:cubicBezTo>
                  <a:cubicBezTo>
                    <a:pt x="508" y="90"/>
                    <a:pt x="509" y="93"/>
                    <a:pt x="509" y="97"/>
                  </a:cubicBezTo>
                  <a:lnTo>
                    <a:pt x="509" y="284"/>
                  </a:lnTo>
                  <a:close/>
                </a:path>
              </a:pathLst>
            </a:custGeom>
            <a:solidFill>
              <a:srgbClr val="4D4D4F"/>
            </a:solidFill>
            <a:ln>
              <a:noFill/>
            </a:ln>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04" name="Freeform 161">
              <a:extLst>
                <a:ext uri="{FF2B5EF4-FFF2-40B4-BE49-F238E27FC236}">
                  <a16:creationId xmlns:a16="http://schemas.microsoft.com/office/drawing/2014/main" id="{CCB463AC-EE00-4146-9AFC-C7CCEDC1E885}"/>
                </a:ext>
              </a:extLst>
            </p:cNvPr>
            <p:cNvSpPr>
              <a:spLocks noEditPoints="1"/>
            </p:cNvSpPr>
            <p:nvPr/>
          </p:nvSpPr>
          <p:spPr bwMode="auto">
            <a:xfrm>
              <a:off x="6977788" y="3908116"/>
              <a:ext cx="586884" cy="555524"/>
            </a:xfrm>
            <a:custGeom>
              <a:avLst/>
              <a:gdLst>
                <a:gd name="T0" fmla="*/ 456 w 553"/>
                <a:gd name="T1" fmla="*/ 0 h 524"/>
                <a:gd name="T2" fmla="*/ 210 w 553"/>
                <a:gd name="T3" fmla="*/ 0 h 524"/>
                <a:gd name="T4" fmla="*/ 113 w 553"/>
                <a:gd name="T5" fmla="*/ 97 h 524"/>
                <a:gd name="T6" fmla="*/ 113 w 553"/>
                <a:gd name="T7" fmla="*/ 143 h 524"/>
                <a:gd name="T8" fmla="*/ 97 w 553"/>
                <a:gd name="T9" fmla="*/ 143 h 524"/>
                <a:gd name="T10" fmla="*/ 0 w 553"/>
                <a:gd name="T11" fmla="*/ 240 h 524"/>
                <a:gd name="T12" fmla="*/ 0 w 553"/>
                <a:gd name="T13" fmla="*/ 427 h 524"/>
                <a:gd name="T14" fmla="*/ 97 w 553"/>
                <a:gd name="T15" fmla="*/ 524 h 524"/>
                <a:gd name="T16" fmla="*/ 343 w 553"/>
                <a:gd name="T17" fmla="*/ 524 h 524"/>
                <a:gd name="T18" fmla="*/ 440 w 553"/>
                <a:gd name="T19" fmla="*/ 427 h 524"/>
                <a:gd name="T20" fmla="*/ 440 w 553"/>
                <a:gd name="T21" fmla="*/ 381 h 524"/>
                <a:gd name="T22" fmla="*/ 456 w 553"/>
                <a:gd name="T23" fmla="*/ 381 h 524"/>
                <a:gd name="T24" fmla="*/ 553 w 553"/>
                <a:gd name="T25" fmla="*/ 284 h 524"/>
                <a:gd name="T26" fmla="*/ 553 w 553"/>
                <a:gd name="T27" fmla="*/ 97 h 524"/>
                <a:gd name="T28" fmla="*/ 456 w 553"/>
                <a:gd name="T29" fmla="*/ 0 h 524"/>
                <a:gd name="T30" fmla="*/ 190 w 553"/>
                <a:gd name="T31" fmla="*/ 22 h 524"/>
                <a:gd name="T32" fmla="*/ 217 w 553"/>
                <a:gd name="T33" fmla="*/ 49 h 524"/>
                <a:gd name="T34" fmla="*/ 190 w 553"/>
                <a:gd name="T35" fmla="*/ 76 h 524"/>
                <a:gd name="T36" fmla="*/ 164 w 553"/>
                <a:gd name="T37" fmla="*/ 49 h 524"/>
                <a:gd name="T38" fmla="*/ 190 w 553"/>
                <a:gd name="T39" fmla="*/ 22 h 524"/>
                <a:gd name="T40" fmla="*/ 77 w 553"/>
                <a:gd name="T41" fmla="*/ 165 h 524"/>
                <a:gd name="T42" fmla="*/ 104 w 553"/>
                <a:gd name="T43" fmla="*/ 192 h 524"/>
                <a:gd name="T44" fmla="*/ 77 w 553"/>
                <a:gd name="T45" fmla="*/ 219 h 524"/>
                <a:gd name="T46" fmla="*/ 50 w 553"/>
                <a:gd name="T47" fmla="*/ 192 h 524"/>
                <a:gd name="T48" fmla="*/ 77 w 553"/>
                <a:gd name="T49" fmla="*/ 165 h 524"/>
                <a:gd name="T50" fmla="*/ 395 w 553"/>
                <a:gd name="T51" fmla="*/ 427 h 524"/>
                <a:gd name="T52" fmla="*/ 343 w 553"/>
                <a:gd name="T53" fmla="*/ 480 h 524"/>
                <a:gd name="T54" fmla="*/ 97 w 553"/>
                <a:gd name="T55" fmla="*/ 480 h 524"/>
                <a:gd name="T56" fmla="*/ 44 w 553"/>
                <a:gd name="T57" fmla="*/ 427 h 524"/>
                <a:gd name="T58" fmla="*/ 44 w 553"/>
                <a:gd name="T59" fmla="*/ 240 h 524"/>
                <a:gd name="T60" fmla="*/ 45 w 553"/>
                <a:gd name="T61" fmla="*/ 230 h 524"/>
                <a:gd name="T62" fmla="*/ 394 w 553"/>
                <a:gd name="T63" fmla="*/ 230 h 524"/>
                <a:gd name="T64" fmla="*/ 395 w 553"/>
                <a:gd name="T65" fmla="*/ 240 h 524"/>
                <a:gd name="T66" fmla="*/ 395 w 553"/>
                <a:gd name="T67" fmla="*/ 427 h 524"/>
                <a:gd name="T68" fmla="*/ 509 w 553"/>
                <a:gd name="T69" fmla="*/ 284 h 524"/>
                <a:gd name="T70" fmla="*/ 456 w 553"/>
                <a:gd name="T71" fmla="*/ 336 h 524"/>
                <a:gd name="T72" fmla="*/ 440 w 553"/>
                <a:gd name="T73" fmla="*/ 336 h 524"/>
                <a:gd name="T74" fmla="*/ 440 w 553"/>
                <a:gd name="T75" fmla="*/ 240 h 524"/>
                <a:gd name="T76" fmla="*/ 343 w 553"/>
                <a:gd name="T77" fmla="*/ 143 h 524"/>
                <a:gd name="T78" fmla="*/ 158 w 553"/>
                <a:gd name="T79" fmla="*/ 143 h 524"/>
                <a:gd name="T80" fmla="*/ 158 w 553"/>
                <a:gd name="T81" fmla="*/ 97 h 524"/>
                <a:gd name="T82" fmla="*/ 159 w 553"/>
                <a:gd name="T83" fmla="*/ 86 h 524"/>
                <a:gd name="T84" fmla="*/ 508 w 553"/>
                <a:gd name="T85" fmla="*/ 86 h 524"/>
                <a:gd name="T86" fmla="*/ 509 w 553"/>
                <a:gd name="T87" fmla="*/ 97 h 524"/>
                <a:gd name="T88" fmla="*/ 509 w 553"/>
                <a:gd name="T89" fmla="*/ 28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53" h="524">
                  <a:moveTo>
                    <a:pt x="456" y="0"/>
                  </a:moveTo>
                  <a:cubicBezTo>
                    <a:pt x="210" y="0"/>
                    <a:pt x="210" y="0"/>
                    <a:pt x="210" y="0"/>
                  </a:cubicBezTo>
                  <a:cubicBezTo>
                    <a:pt x="157" y="0"/>
                    <a:pt x="113" y="44"/>
                    <a:pt x="113" y="97"/>
                  </a:cubicBezTo>
                  <a:cubicBezTo>
                    <a:pt x="113" y="143"/>
                    <a:pt x="113" y="143"/>
                    <a:pt x="113" y="143"/>
                  </a:cubicBezTo>
                  <a:cubicBezTo>
                    <a:pt x="97" y="143"/>
                    <a:pt x="97" y="143"/>
                    <a:pt x="97" y="143"/>
                  </a:cubicBezTo>
                  <a:cubicBezTo>
                    <a:pt x="43" y="143"/>
                    <a:pt x="0" y="187"/>
                    <a:pt x="0" y="240"/>
                  </a:cubicBezTo>
                  <a:cubicBezTo>
                    <a:pt x="0" y="427"/>
                    <a:pt x="0" y="427"/>
                    <a:pt x="0" y="427"/>
                  </a:cubicBezTo>
                  <a:cubicBezTo>
                    <a:pt x="0" y="480"/>
                    <a:pt x="43" y="524"/>
                    <a:pt x="97" y="524"/>
                  </a:cubicBezTo>
                  <a:cubicBezTo>
                    <a:pt x="343" y="524"/>
                    <a:pt x="343" y="524"/>
                    <a:pt x="343" y="524"/>
                  </a:cubicBezTo>
                  <a:cubicBezTo>
                    <a:pt x="396" y="524"/>
                    <a:pt x="440" y="480"/>
                    <a:pt x="440" y="427"/>
                  </a:cubicBezTo>
                  <a:cubicBezTo>
                    <a:pt x="440" y="381"/>
                    <a:pt x="440" y="381"/>
                    <a:pt x="440" y="381"/>
                  </a:cubicBezTo>
                  <a:cubicBezTo>
                    <a:pt x="456" y="381"/>
                    <a:pt x="456" y="381"/>
                    <a:pt x="456" y="381"/>
                  </a:cubicBezTo>
                  <a:cubicBezTo>
                    <a:pt x="510" y="381"/>
                    <a:pt x="553" y="337"/>
                    <a:pt x="553" y="284"/>
                  </a:cubicBezTo>
                  <a:cubicBezTo>
                    <a:pt x="553" y="97"/>
                    <a:pt x="553" y="97"/>
                    <a:pt x="553" y="97"/>
                  </a:cubicBezTo>
                  <a:cubicBezTo>
                    <a:pt x="553" y="44"/>
                    <a:pt x="510" y="0"/>
                    <a:pt x="456" y="0"/>
                  </a:cubicBezTo>
                  <a:close/>
                  <a:moveTo>
                    <a:pt x="190" y="22"/>
                  </a:moveTo>
                  <a:cubicBezTo>
                    <a:pt x="205" y="22"/>
                    <a:pt x="217" y="34"/>
                    <a:pt x="217" y="49"/>
                  </a:cubicBezTo>
                  <a:cubicBezTo>
                    <a:pt x="217" y="64"/>
                    <a:pt x="205" y="76"/>
                    <a:pt x="190" y="76"/>
                  </a:cubicBezTo>
                  <a:cubicBezTo>
                    <a:pt x="176" y="76"/>
                    <a:pt x="164" y="64"/>
                    <a:pt x="164" y="49"/>
                  </a:cubicBezTo>
                  <a:cubicBezTo>
                    <a:pt x="164" y="34"/>
                    <a:pt x="176" y="22"/>
                    <a:pt x="190" y="22"/>
                  </a:cubicBezTo>
                  <a:close/>
                  <a:moveTo>
                    <a:pt x="77" y="165"/>
                  </a:moveTo>
                  <a:cubicBezTo>
                    <a:pt x="92" y="165"/>
                    <a:pt x="104" y="177"/>
                    <a:pt x="104" y="192"/>
                  </a:cubicBezTo>
                  <a:cubicBezTo>
                    <a:pt x="104" y="207"/>
                    <a:pt x="92" y="219"/>
                    <a:pt x="77" y="219"/>
                  </a:cubicBezTo>
                  <a:cubicBezTo>
                    <a:pt x="62" y="219"/>
                    <a:pt x="50" y="207"/>
                    <a:pt x="50" y="192"/>
                  </a:cubicBezTo>
                  <a:cubicBezTo>
                    <a:pt x="50" y="177"/>
                    <a:pt x="62" y="165"/>
                    <a:pt x="77" y="165"/>
                  </a:cubicBezTo>
                  <a:close/>
                  <a:moveTo>
                    <a:pt x="395" y="427"/>
                  </a:moveTo>
                  <a:cubicBezTo>
                    <a:pt x="395" y="456"/>
                    <a:pt x="372" y="480"/>
                    <a:pt x="343" y="480"/>
                  </a:cubicBezTo>
                  <a:cubicBezTo>
                    <a:pt x="97" y="480"/>
                    <a:pt x="97" y="480"/>
                    <a:pt x="97" y="480"/>
                  </a:cubicBezTo>
                  <a:cubicBezTo>
                    <a:pt x="68" y="480"/>
                    <a:pt x="44" y="456"/>
                    <a:pt x="44" y="427"/>
                  </a:cubicBezTo>
                  <a:cubicBezTo>
                    <a:pt x="44" y="240"/>
                    <a:pt x="44" y="240"/>
                    <a:pt x="44" y="240"/>
                  </a:cubicBezTo>
                  <a:cubicBezTo>
                    <a:pt x="44" y="237"/>
                    <a:pt x="45" y="233"/>
                    <a:pt x="45" y="230"/>
                  </a:cubicBezTo>
                  <a:cubicBezTo>
                    <a:pt x="394" y="230"/>
                    <a:pt x="394" y="230"/>
                    <a:pt x="394" y="230"/>
                  </a:cubicBezTo>
                  <a:cubicBezTo>
                    <a:pt x="395" y="233"/>
                    <a:pt x="395" y="237"/>
                    <a:pt x="395" y="240"/>
                  </a:cubicBezTo>
                  <a:lnTo>
                    <a:pt x="395" y="427"/>
                  </a:lnTo>
                  <a:close/>
                  <a:moveTo>
                    <a:pt x="509" y="284"/>
                  </a:moveTo>
                  <a:cubicBezTo>
                    <a:pt x="509" y="313"/>
                    <a:pt x="485" y="336"/>
                    <a:pt x="456" y="336"/>
                  </a:cubicBezTo>
                  <a:cubicBezTo>
                    <a:pt x="440" y="336"/>
                    <a:pt x="440" y="336"/>
                    <a:pt x="440" y="336"/>
                  </a:cubicBezTo>
                  <a:cubicBezTo>
                    <a:pt x="440" y="240"/>
                    <a:pt x="440" y="240"/>
                    <a:pt x="440" y="240"/>
                  </a:cubicBezTo>
                  <a:cubicBezTo>
                    <a:pt x="440" y="187"/>
                    <a:pt x="396" y="143"/>
                    <a:pt x="343" y="143"/>
                  </a:cubicBezTo>
                  <a:cubicBezTo>
                    <a:pt x="158" y="143"/>
                    <a:pt x="158" y="143"/>
                    <a:pt x="158" y="143"/>
                  </a:cubicBezTo>
                  <a:cubicBezTo>
                    <a:pt x="158" y="97"/>
                    <a:pt x="158" y="97"/>
                    <a:pt x="158" y="97"/>
                  </a:cubicBezTo>
                  <a:cubicBezTo>
                    <a:pt x="158" y="93"/>
                    <a:pt x="158" y="90"/>
                    <a:pt x="159" y="86"/>
                  </a:cubicBezTo>
                  <a:cubicBezTo>
                    <a:pt x="508" y="86"/>
                    <a:pt x="508" y="86"/>
                    <a:pt x="508" y="86"/>
                  </a:cubicBezTo>
                  <a:cubicBezTo>
                    <a:pt x="508" y="90"/>
                    <a:pt x="509" y="93"/>
                    <a:pt x="509" y="97"/>
                  </a:cubicBezTo>
                  <a:lnTo>
                    <a:pt x="509" y="284"/>
                  </a:lnTo>
                  <a:close/>
                </a:path>
              </a:pathLst>
            </a:custGeom>
            <a:solidFill>
              <a:srgbClr val="4D4D4F"/>
            </a:solidFill>
            <a:ln>
              <a:noFill/>
            </a:ln>
          </p:spPr>
          <p:txBody>
            <a:bodyPr vert="horz" wrap="square" lIns="91440" tIns="45720" rIns="91440" bIns="45720"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05" name="Line 46">
              <a:extLst>
                <a:ext uri="{FF2B5EF4-FFF2-40B4-BE49-F238E27FC236}">
                  <a16:creationId xmlns:a16="http://schemas.microsoft.com/office/drawing/2014/main" id="{480CE133-5B15-FC47-9B05-1007BBED63F3}"/>
                </a:ext>
              </a:extLst>
            </p:cNvPr>
            <p:cNvSpPr>
              <a:spLocks noChangeShapeType="1"/>
            </p:cNvSpPr>
            <p:nvPr/>
          </p:nvSpPr>
          <p:spPr bwMode="auto">
            <a:xfrm flipH="1" flipV="1">
              <a:off x="6692488" y="2942949"/>
              <a:ext cx="0" cy="1437687"/>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13" name="Line 46">
              <a:extLst>
                <a:ext uri="{FF2B5EF4-FFF2-40B4-BE49-F238E27FC236}">
                  <a16:creationId xmlns:a16="http://schemas.microsoft.com/office/drawing/2014/main" id="{E256AAEF-2AE2-4A4C-90A8-6072894013EB}"/>
                </a:ext>
              </a:extLst>
            </p:cNvPr>
            <p:cNvSpPr>
              <a:spLocks noChangeShapeType="1"/>
            </p:cNvSpPr>
            <p:nvPr/>
          </p:nvSpPr>
          <p:spPr bwMode="auto">
            <a:xfrm flipH="1" flipV="1">
              <a:off x="6701254" y="3639998"/>
              <a:ext cx="276534" cy="0"/>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sp>
          <p:nvSpPr>
            <p:cNvPr id="114" name="Line 46">
              <a:extLst>
                <a:ext uri="{FF2B5EF4-FFF2-40B4-BE49-F238E27FC236}">
                  <a16:creationId xmlns:a16="http://schemas.microsoft.com/office/drawing/2014/main" id="{3EA4AC1A-13AD-DA46-BCC8-E7D047432C16}"/>
                </a:ext>
              </a:extLst>
            </p:cNvPr>
            <p:cNvSpPr>
              <a:spLocks noChangeShapeType="1"/>
            </p:cNvSpPr>
            <p:nvPr/>
          </p:nvSpPr>
          <p:spPr bwMode="auto">
            <a:xfrm flipH="1" flipV="1">
              <a:off x="6692488" y="4385901"/>
              <a:ext cx="276534" cy="0"/>
            </a:xfrm>
            <a:prstGeom prst="line">
              <a:avLst/>
            </a:prstGeom>
            <a:noFill/>
            <a:ln w="25400" cap="rnd">
              <a:solidFill>
                <a:srgbClr val="82BC00"/>
              </a:solidFill>
              <a:prstDash val="solid"/>
              <a:miter lim="800000"/>
              <a:headEnd/>
              <a:tailEnd/>
            </a:ln>
            <a:extLst>
              <a:ext uri="{909E8E84-426E-40dd-AFC4-6F175D3DCCD1}">
                <a14:hiddenFill xmlns:a14="http://schemas.microsoft.com/office/drawing/2010/main" xmlns="">
                  <a:noFill/>
                </a14:hiddenFill>
              </a:ext>
            </a:extLst>
          </p:spPr>
          <p:txBody>
            <a:bodyPr vert="horz" wrap="square" lIns="121899" tIns="60949" rIns="121899" bIns="60949" numCol="1" anchor="t" anchorCtr="0" compatLnSpc="1">
              <a:prstTxWarp prst="textNoShape">
                <a:avLst/>
              </a:prstTxWarp>
            </a:bodyPr>
            <a:lstStyle/>
            <a:p>
              <a:endParaRPr lang="en-US" sz="1600">
                <a:latin typeface="Arial" panose="020B0604020202020204" pitchFamily="34" charset="0"/>
                <a:cs typeface="Arial" panose="020B0604020202020204" pitchFamily="34" charset="0"/>
              </a:endParaRPr>
            </a:p>
          </p:txBody>
        </p:sp>
      </p:grpSp>
      <p:pic>
        <p:nvPicPr>
          <p:cNvPr id="122" name="Picture 121">
            <a:extLst>
              <a:ext uri="{FF2B5EF4-FFF2-40B4-BE49-F238E27FC236}">
                <a16:creationId xmlns:a16="http://schemas.microsoft.com/office/drawing/2014/main" id="{B095A250-F5D4-1049-B242-724864BDA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7030" y="2093279"/>
            <a:ext cx="599170" cy="391125"/>
          </a:xfrm>
          <a:prstGeom prst="rect">
            <a:avLst/>
          </a:prstGeom>
        </p:spPr>
      </p:pic>
    </p:spTree>
    <p:extLst>
      <p:ext uri="{BB962C8B-B14F-4D97-AF65-F5344CB8AC3E}">
        <p14:creationId xmlns:p14="http://schemas.microsoft.com/office/powerpoint/2010/main" val="390056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A4C50-8CF1-1A49-8096-C370A8B065AF}"/>
              </a:ext>
            </a:extLst>
          </p:cNvPr>
          <p:cNvSpPr>
            <a:spLocks noGrp="1"/>
          </p:cNvSpPr>
          <p:nvPr>
            <p:ph type="title"/>
          </p:nvPr>
        </p:nvSpPr>
        <p:spPr/>
        <p:txBody>
          <a:bodyPr/>
          <a:lstStyle/>
          <a:p>
            <a:r>
              <a:rPr lang="en-US" dirty="0"/>
              <a:t>RHI when you don’t have a Router</a:t>
            </a:r>
          </a:p>
        </p:txBody>
      </p:sp>
      <p:sp>
        <p:nvSpPr>
          <p:cNvPr id="3" name="Footer Placeholder 2">
            <a:extLst>
              <a:ext uri="{FF2B5EF4-FFF2-40B4-BE49-F238E27FC236}">
                <a16:creationId xmlns:a16="http://schemas.microsoft.com/office/drawing/2014/main" id="{7C890168-8180-3644-9F7F-DC0FF326969F}"/>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01BDBC97-4B23-A943-860E-7B9E3BDE0DBF}"/>
              </a:ext>
            </a:extLst>
          </p:cNvPr>
          <p:cNvSpPr>
            <a:spLocks noGrp="1"/>
          </p:cNvSpPr>
          <p:nvPr>
            <p:ph type="sldNum" sz="quarter" idx="4"/>
          </p:nvPr>
        </p:nvSpPr>
        <p:spPr/>
        <p:txBody>
          <a:bodyPr/>
          <a:lstStyle/>
          <a:p>
            <a:fld id="{49DF86D6-4B9D-4B83-AF23-D696D3CD110A}" type="slidenum">
              <a:rPr lang="en-US" smtClean="0"/>
              <a:pPr/>
              <a:t>27</a:t>
            </a:fld>
            <a:endParaRPr lang="en-US" dirty="0"/>
          </a:p>
        </p:txBody>
      </p:sp>
      <p:sp>
        <p:nvSpPr>
          <p:cNvPr id="5" name="Text Placeholder 4">
            <a:extLst>
              <a:ext uri="{FF2B5EF4-FFF2-40B4-BE49-F238E27FC236}">
                <a16:creationId xmlns:a16="http://schemas.microsoft.com/office/drawing/2014/main" id="{4E64D66E-A120-9640-8429-610ADAF796B2}"/>
              </a:ext>
            </a:extLst>
          </p:cNvPr>
          <p:cNvSpPr>
            <a:spLocks noGrp="1"/>
          </p:cNvSpPr>
          <p:nvPr>
            <p:ph type="body" sz="quarter" idx="10"/>
          </p:nvPr>
        </p:nvSpPr>
        <p:spPr/>
        <p:txBody>
          <a:bodyPr/>
          <a:lstStyle/>
          <a:p>
            <a:r>
              <a:rPr lang="en-US" dirty="0"/>
              <a:t>Requires “Alien” address space.</a:t>
            </a:r>
          </a:p>
          <a:p>
            <a:r>
              <a:rPr lang="en-US" dirty="0"/>
              <a:t>Impacts your direct connect, VPC Peering, and VPN back hauls.</a:t>
            </a:r>
          </a:p>
          <a:p>
            <a:r>
              <a:rPr lang="en-US" dirty="0"/>
              <a:t>Allows for you to expand beyond the IP limits of a given instance type</a:t>
            </a:r>
          </a:p>
          <a:p>
            <a:r>
              <a:rPr lang="en-US" dirty="0"/>
              <a:t>Allows the breaking of the L3 barrier in AZ’s </a:t>
            </a:r>
          </a:p>
        </p:txBody>
      </p:sp>
      <p:sp>
        <p:nvSpPr>
          <p:cNvPr id="6" name="Text Placeholder 5">
            <a:extLst>
              <a:ext uri="{FF2B5EF4-FFF2-40B4-BE49-F238E27FC236}">
                <a16:creationId xmlns:a16="http://schemas.microsoft.com/office/drawing/2014/main" id="{B68758D3-29E8-3B4B-A951-BDF84496247F}"/>
              </a:ext>
            </a:extLst>
          </p:cNvPr>
          <p:cNvSpPr>
            <a:spLocks noGrp="1"/>
          </p:cNvSpPr>
          <p:nvPr>
            <p:ph type="body" sz="quarter" idx="11"/>
          </p:nvPr>
        </p:nvSpPr>
        <p:spPr/>
        <p:txBody>
          <a:bodyPr/>
          <a:lstStyle/>
          <a:p>
            <a:pPr marL="0" indent="0">
              <a:buNone/>
            </a:pPr>
            <a:endParaRPr lang="en-US" dirty="0"/>
          </a:p>
        </p:txBody>
      </p:sp>
      <p:pic>
        <p:nvPicPr>
          <p:cNvPr id="8" name="Picture 7">
            <a:extLst>
              <a:ext uri="{FF2B5EF4-FFF2-40B4-BE49-F238E27FC236}">
                <a16:creationId xmlns:a16="http://schemas.microsoft.com/office/drawing/2014/main" id="{927CA5B1-F86F-D64F-9D3F-B0A207382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1264804"/>
            <a:ext cx="5867400" cy="3018123"/>
          </a:xfrm>
          <a:prstGeom prst="rect">
            <a:avLst/>
          </a:prstGeom>
        </p:spPr>
      </p:pic>
    </p:spTree>
    <p:extLst>
      <p:ext uri="{BB962C8B-B14F-4D97-AF65-F5344CB8AC3E}">
        <p14:creationId xmlns:p14="http://schemas.microsoft.com/office/powerpoint/2010/main" val="3012623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decel="50000" fill="hold">
                                          <p:stCondLst>
                                            <p:cond delay="0"/>
                                          </p:stCondLst>
                                        </p:cTn>
                                        <p:tgtEl>
                                          <p:spTgt spid="5">
                                            <p:txEl>
                                              <p:pRg st="2" end="2"/>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5">
                                            <p:txEl>
                                              <p:pRg st="2" end="2"/>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5">
                                            <p:txEl>
                                              <p:pRg st="2" end="2"/>
                                            </p:txEl>
                                          </p:spTgt>
                                        </p:tgtEl>
                                        <p:attrNameLst>
                                          <p:attrName>ppt_w</p:attrName>
                                        </p:attrNameLst>
                                      </p:cBhvr>
                                      <p:tavLst>
                                        <p:tav tm="0">
                                          <p:val>
                                            <p:strVal val="#ppt_w*.05"/>
                                          </p:val>
                                        </p:tav>
                                        <p:tav tm="100000">
                                          <p:val>
                                            <p:strVal val="#ppt_w"/>
                                          </p:val>
                                        </p:tav>
                                      </p:tavLst>
                                    </p:anim>
                                    <p:anim calcmode="lin" valueType="num">
                                      <p:cBhvr>
                                        <p:cTn id="24" dur="1000" fill="hold"/>
                                        <p:tgtEl>
                                          <p:spTgt spid="5">
                                            <p:txEl>
                                              <p:pRg st="2" end="2"/>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5">
                                            <p:txEl>
                                              <p:pRg st="2" end="2"/>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5">
                                            <p:txEl>
                                              <p:pRg st="2" end="2"/>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5">
                                            <p:txEl>
                                              <p:pRg st="2" end="2"/>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Scale>
                                      <p:cBhvr>
                                        <p:cTn id="33" dur="1000" decel="50000" fill="hold">
                                          <p:stCondLst>
                                            <p:cond delay="0"/>
                                          </p:stCondLst>
                                        </p:cTn>
                                        <p:tgtEl>
                                          <p:spTgt spid="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5">
                                            <p:txEl>
                                              <p:pRg st="3" end="3"/>
                                            </p:txEl>
                                          </p:spTgt>
                                        </p:tgtEl>
                                        <p:attrNameLst>
                                          <p:attrName>ppt_x</p:attrName>
                                          <p:attrName>ppt_y</p:attrName>
                                        </p:attrNameLst>
                                      </p:cBhvr>
                                    </p:animMotion>
                                    <p:animEffect transition="in" filter="fade">
                                      <p:cBhvr>
                                        <p:cTn id="35"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92259"/>
            <a:ext cx="11582400" cy="1200329"/>
          </a:xfrm>
        </p:spPr>
        <p:txBody>
          <a:bodyPr/>
          <a:lstStyle/>
          <a:p>
            <a:r>
              <a:rPr lang="en-US" sz="3600" dirty="0"/>
              <a:t>Cloud Logging in AWS &amp; Azure</a:t>
            </a:r>
            <a:br>
              <a:rPr lang="en-US" dirty="0"/>
            </a:br>
            <a:r>
              <a:rPr lang="en-US" sz="2800" dirty="0">
                <a:solidFill>
                  <a:srgbClr val="C00000"/>
                </a:solidFill>
              </a:rPr>
              <a:t>With F5’s ‘</a:t>
            </a:r>
            <a:r>
              <a:rPr lang="en-US" sz="2800" i="1" dirty="0">
                <a:solidFill>
                  <a:srgbClr val="C00000"/>
                </a:solidFill>
              </a:rPr>
              <a:t>Cloud-Logger</a:t>
            </a:r>
            <a:r>
              <a:rPr lang="en-US" sz="2800" dirty="0">
                <a:solidFill>
                  <a:srgbClr val="C00000"/>
                </a:solidFill>
              </a:rPr>
              <a:t>’ </a:t>
            </a:r>
            <a:r>
              <a:rPr lang="en-US" sz="2800" dirty="0" err="1">
                <a:solidFill>
                  <a:srgbClr val="C00000"/>
                </a:solidFill>
              </a:rPr>
              <a:t>iApp</a:t>
            </a:r>
            <a:r>
              <a:rPr lang="en-US" sz="2800" dirty="0">
                <a:solidFill>
                  <a:srgbClr val="C00000"/>
                </a:solidFill>
              </a:rPr>
              <a:t> </a:t>
            </a:r>
            <a:endParaRPr lang="en-US" dirty="0">
              <a:solidFill>
                <a:srgbClr val="C00000"/>
              </a:solidFill>
            </a:endParaRPr>
          </a:p>
        </p:txBody>
      </p:sp>
      <p:sp>
        <p:nvSpPr>
          <p:cNvPr id="2" name="Footer Placeholder 1"/>
          <p:cNvSpPr>
            <a:spLocks noGrp="1"/>
          </p:cNvSpPr>
          <p:nvPr>
            <p:ph type="ftr" sz="quarter" idx="10"/>
          </p:nvPr>
        </p:nvSpPr>
        <p:spPr/>
        <p:txBody>
          <a:bodyPr/>
          <a:lstStyle/>
          <a:p>
            <a:r>
              <a:rPr lang="en-US" dirty="0"/>
              <a:t>© F5 Networks</a:t>
            </a:r>
          </a:p>
        </p:txBody>
      </p:sp>
      <p:sp>
        <p:nvSpPr>
          <p:cNvPr id="8" name="Content Placeholder 7"/>
          <p:cNvSpPr>
            <a:spLocks noGrp="1"/>
          </p:cNvSpPr>
          <p:nvPr>
            <p:ph type="body" sz="quarter" idx="12"/>
          </p:nvPr>
        </p:nvSpPr>
        <p:spPr>
          <a:xfrm>
            <a:off x="525874" y="1826090"/>
            <a:ext cx="4730753" cy="5181600"/>
          </a:xfrm>
        </p:spPr>
        <p:txBody>
          <a:bodyPr/>
          <a:lstStyle/>
          <a:p>
            <a:r>
              <a:rPr lang="en-US" sz="2000" b="0" dirty="0"/>
              <a:t>Automatically exports logs via </a:t>
            </a:r>
            <a:r>
              <a:rPr lang="en-US" sz="2000" b="0" dirty="0" err="1"/>
              <a:t>json</a:t>
            </a:r>
            <a:r>
              <a:rPr lang="en-US" sz="2000" b="0" dirty="0"/>
              <a:t> to cloud services including </a:t>
            </a:r>
            <a:r>
              <a:rPr lang="en-US" sz="2000"/>
              <a:t>Azure OMS and AWS S3</a:t>
            </a:r>
          </a:p>
          <a:p>
            <a:r>
              <a:rPr lang="en-US" sz="2000" b="0" dirty="0"/>
              <a:t>All CFT and ARM templates deploy BIG-IP VE’s with the </a:t>
            </a:r>
            <a:r>
              <a:rPr lang="en-US" sz="2000" b="0" dirty="0" err="1"/>
              <a:t>iApp</a:t>
            </a:r>
            <a:r>
              <a:rPr lang="en-US" sz="2000" b="0" dirty="0"/>
              <a:t> pre-loaded</a:t>
            </a:r>
          </a:p>
          <a:p>
            <a:r>
              <a:rPr lang="en-US" sz="2000" b="0" dirty="0" err="1"/>
              <a:t>iApp</a:t>
            </a:r>
            <a:r>
              <a:rPr lang="en-US" sz="2000" b="0" dirty="0"/>
              <a:t> manages logging profiles for various BIG-IP services (request logging for virtual services, ASM policies, system logs, etc.)</a:t>
            </a:r>
          </a:p>
          <a:p>
            <a:pPr marL="0" indent="0">
              <a:buNone/>
            </a:pPr>
            <a:endParaRPr lang="en-US" sz="2800" b="0" dirty="0"/>
          </a:p>
          <a:p>
            <a:endParaRPr lang="en-US" sz="2800" b="0" dirty="0"/>
          </a:p>
        </p:txBody>
      </p:sp>
      <p:pic>
        <p:nvPicPr>
          <p:cNvPr id="6" name="Picture 5">
            <a:extLst>
              <a:ext uri="{FF2B5EF4-FFF2-40B4-BE49-F238E27FC236}">
                <a16:creationId xmlns:a16="http://schemas.microsoft.com/office/drawing/2014/main" id="{5DD8682F-D286-2149-9CF6-CE8936FA95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26" r="-1"/>
          <a:stretch/>
        </p:blipFill>
        <p:spPr>
          <a:xfrm>
            <a:off x="5422324" y="2179078"/>
            <a:ext cx="6140547" cy="3263757"/>
          </a:xfrm>
          <a:prstGeom prst="rect">
            <a:avLst/>
          </a:prstGeom>
        </p:spPr>
      </p:pic>
      <p:sp>
        <p:nvSpPr>
          <p:cNvPr id="7" name="TextBox 6">
            <a:extLst>
              <a:ext uri="{FF2B5EF4-FFF2-40B4-BE49-F238E27FC236}">
                <a16:creationId xmlns:a16="http://schemas.microsoft.com/office/drawing/2014/main" id="{065E26E1-588A-194C-9EF1-1F1A2655AF07}"/>
              </a:ext>
            </a:extLst>
          </p:cNvPr>
          <p:cNvSpPr txBox="1"/>
          <p:nvPr/>
        </p:nvSpPr>
        <p:spPr>
          <a:xfrm>
            <a:off x="5894065" y="5461107"/>
            <a:ext cx="5197064" cy="621709"/>
          </a:xfrm>
          <a:prstGeom prst="rect">
            <a:avLst/>
          </a:prstGeom>
          <a:noFill/>
        </p:spPr>
        <p:txBody>
          <a:bodyPr wrap="none" lIns="155448" tIns="155448" rIns="155448" bIns="155448" rtlCol="0">
            <a:spAutoFit/>
          </a:bodyPr>
          <a:lstStyle/>
          <a:p>
            <a:r>
              <a:rPr lang="en-US" sz="2000" i="1" dirty="0">
                <a:gradFill>
                  <a:gsLst>
                    <a:gs pos="0">
                      <a:schemeClr val="tx1"/>
                    </a:gs>
                    <a:gs pos="100000">
                      <a:schemeClr val="tx1"/>
                    </a:gs>
                  </a:gsLst>
                  <a:lin ang="5400000" scaled="1"/>
                </a:gradFill>
                <a:latin typeface="Arial" panose="020B0604020202020204" pitchFamily="34" charset="0"/>
                <a:cs typeface="Arial" panose="020B0604020202020204" pitchFamily="34" charset="0"/>
              </a:rPr>
              <a:t>Example - BIG-IP ASM Logs in Azure OMS</a:t>
            </a:r>
          </a:p>
        </p:txBody>
      </p:sp>
      <p:cxnSp>
        <p:nvCxnSpPr>
          <p:cNvPr id="10" name="Straight Arrow Connector 9">
            <a:extLst>
              <a:ext uri="{FF2B5EF4-FFF2-40B4-BE49-F238E27FC236}">
                <a16:creationId xmlns:a16="http://schemas.microsoft.com/office/drawing/2014/main" id="{424F2A56-91EA-264E-A14F-D0E87F8109EA}"/>
              </a:ext>
            </a:extLst>
          </p:cNvPr>
          <p:cNvCxnSpPr>
            <a:cxnSpLocks/>
          </p:cNvCxnSpPr>
          <p:nvPr/>
        </p:nvCxnSpPr>
        <p:spPr>
          <a:xfrm>
            <a:off x="6940071" y="2117415"/>
            <a:ext cx="0" cy="95900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FB6E28D-780E-234C-BC77-EF03E5C1116A}"/>
              </a:ext>
            </a:extLst>
          </p:cNvPr>
          <p:cNvSpPr txBox="1"/>
          <p:nvPr/>
        </p:nvSpPr>
        <p:spPr>
          <a:xfrm>
            <a:off x="5865200" y="1668400"/>
            <a:ext cx="2169248" cy="590931"/>
          </a:xfrm>
          <a:prstGeom prst="rect">
            <a:avLst/>
          </a:prstGeom>
          <a:noFill/>
        </p:spPr>
        <p:txBody>
          <a:bodyPr wrap="none" lIns="155448" tIns="155448" rIns="155448" bIns="155448" rtlCol="0">
            <a:spAutoFit/>
          </a:bodyPr>
          <a:lstStyle/>
          <a:p>
            <a:r>
              <a:rPr lang="en-US" dirty="0">
                <a:solidFill>
                  <a:srgbClr val="C00000"/>
                </a:solidFill>
                <a:latin typeface="Arial" panose="020B0604020202020204" pitchFamily="34" charset="0"/>
                <a:cs typeface="Arial" panose="020B0604020202020204" pitchFamily="34" charset="0"/>
              </a:rPr>
              <a:t>Violation Sources </a:t>
            </a:r>
          </a:p>
        </p:txBody>
      </p:sp>
      <p:cxnSp>
        <p:nvCxnSpPr>
          <p:cNvPr id="16" name="Straight Arrow Connector 15">
            <a:extLst>
              <a:ext uri="{FF2B5EF4-FFF2-40B4-BE49-F238E27FC236}">
                <a16:creationId xmlns:a16="http://schemas.microsoft.com/office/drawing/2014/main" id="{42B290C6-077A-2D4D-8DD6-E8CB1B6C40D9}"/>
              </a:ext>
            </a:extLst>
          </p:cNvPr>
          <p:cNvCxnSpPr>
            <a:cxnSpLocks/>
          </p:cNvCxnSpPr>
          <p:nvPr/>
        </p:nvCxnSpPr>
        <p:spPr>
          <a:xfrm>
            <a:off x="8886262" y="1963865"/>
            <a:ext cx="0" cy="1112559"/>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6582BA-7E83-EC45-9D2F-CED184E0C067}"/>
              </a:ext>
            </a:extLst>
          </p:cNvPr>
          <p:cNvSpPr txBox="1"/>
          <p:nvPr/>
        </p:nvSpPr>
        <p:spPr>
          <a:xfrm>
            <a:off x="7896226" y="1475630"/>
            <a:ext cx="1870192" cy="590931"/>
          </a:xfrm>
          <a:prstGeom prst="rect">
            <a:avLst/>
          </a:prstGeom>
          <a:noFill/>
        </p:spPr>
        <p:txBody>
          <a:bodyPr wrap="none" lIns="155448" tIns="155448" rIns="155448" bIns="155448" rtlCol="0">
            <a:spAutoFit/>
          </a:bodyPr>
          <a:lstStyle/>
          <a:p>
            <a:r>
              <a:rPr lang="en-US" dirty="0">
                <a:solidFill>
                  <a:srgbClr val="C00000"/>
                </a:solidFill>
                <a:latin typeface="Arial" panose="020B0604020202020204" pitchFamily="34" charset="0"/>
                <a:cs typeface="Arial" panose="020B0604020202020204" pitchFamily="34" charset="0"/>
              </a:rPr>
              <a:t>Violation Types</a:t>
            </a:r>
          </a:p>
        </p:txBody>
      </p:sp>
      <p:cxnSp>
        <p:nvCxnSpPr>
          <p:cNvPr id="21" name="Straight Arrow Connector 20">
            <a:extLst>
              <a:ext uri="{FF2B5EF4-FFF2-40B4-BE49-F238E27FC236}">
                <a16:creationId xmlns:a16="http://schemas.microsoft.com/office/drawing/2014/main" id="{455CB2B1-8FFF-B44B-8542-53E45EFFFEF8}"/>
              </a:ext>
            </a:extLst>
          </p:cNvPr>
          <p:cNvCxnSpPr>
            <a:cxnSpLocks/>
          </p:cNvCxnSpPr>
          <p:nvPr/>
        </p:nvCxnSpPr>
        <p:spPr>
          <a:xfrm>
            <a:off x="10646572" y="1727677"/>
            <a:ext cx="0" cy="1378432"/>
          </a:xfrm>
          <a:prstGeom prst="straightConnector1">
            <a:avLst/>
          </a:prstGeom>
          <a:ln w="28575">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1F52424-967E-CF47-A7A2-5ACFA498A38E}"/>
              </a:ext>
            </a:extLst>
          </p:cNvPr>
          <p:cNvSpPr txBox="1"/>
          <p:nvPr/>
        </p:nvSpPr>
        <p:spPr>
          <a:xfrm>
            <a:off x="9405943" y="1217535"/>
            <a:ext cx="2481257" cy="590931"/>
          </a:xfrm>
          <a:prstGeom prst="rect">
            <a:avLst/>
          </a:prstGeom>
          <a:noFill/>
        </p:spPr>
        <p:txBody>
          <a:bodyPr wrap="none" lIns="155448" tIns="155448" rIns="155448" bIns="155448" rtlCol="0">
            <a:spAutoFit/>
          </a:bodyPr>
          <a:lstStyle/>
          <a:p>
            <a:r>
              <a:rPr lang="en-US" dirty="0">
                <a:solidFill>
                  <a:srgbClr val="C00000"/>
                </a:solidFill>
                <a:latin typeface="Arial" panose="020B0604020202020204" pitchFamily="34" charset="0"/>
                <a:cs typeface="Arial" panose="020B0604020202020204" pitchFamily="34" charset="0"/>
              </a:rPr>
              <a:t>Unique ASM Devices</a:t>
            </a:r>
          </a:p>
        </p:txBody>
      </p:sp>
      <p:pic>
        <p:nvPicPr>
          <p:cNvPr id="31" name="Picture 30">
            <a:hlinkClick r:id="rId4"/>
            <a:extLst>
              <a:ext uri="{FF2B5EF4-FFF2-40B4-BE49-F238E27FC236}">
                <a16:creationId xmlns:a16="http://schemas.microsoft.com/office/drawing/2014/main" id="{AD70E7D5-0456-1742-BAF9-0781467D129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44297" y="5631984"/>
            <a:ext cx="3493906" cy="427389"/>
          </a:xfrm>
          <a:prstGeom prst="rect">
            <a:avLst/>
          </a:prstGeom>
        </p:spPr>
      </p:pic>
      <p:pic>
        <p:nvPicPr>
          <p:cNvPr id="33" name="Picture 32">
            <a:extLst>
              <a:ext uri="{FF2B5EF4-FFF2-40B4-BE49-F238E27FC236}">
                <a16:creationId xmlns:a16="http://schemas.microsoft.com/office/drawing/2014/main" id="{450122A0-C2F6-CA45-A882-5F51F081C0E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54978" y="5889508"/>
            <a:ext cx="258341" cy="386616"/>
          </a:xfrm>
          <a:prstGeom prst="rect">
            <a:avLst/>
          </a:prstGeom>
        </p:spPr>
      </p:pic>
    </p:spTree>
    <p:extLst>
      <p:ext uri="{BB962C8B-B14F-4D97-AF65-F5344CB8AC3E}">
        <p14:creationId xmlns:p14="http://schemas.microsoft.com/office/powerpoint/2010/main" val="252515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756B7-E3DA-C04C-A4C9-77E1F5EB0E61}"/>
              </a:ext>
            </a:extLst>
          </p:cNvPr>
          <p:cNvSpPr>
            <a:spLocks noGrp="1"/>
          </p:cNvSpPr>
          <p:nvPr>
            <p:ph type="title"/>
          </p:nvPr>
        </p:nvSpPr>
        <p:spPr/>
        <p:txBody>
          <a:bodyPr/>
          <a:lstStyle/>
          <a:p>
            <a:r>
              <a:rPr lang="en-US" dirty="0"/>
              <a:t>Integrating with On </a:t>
            </a:r>
            <a:r>
              <a:rPr lang="en-US" dirty="0" err="1"/>
              <a:t>Prem</a:t>
            </a:r>
            <a:endParaRPr lang="en-US" dirty="0"/>
          </a:p>
        </p:txBody>
      </p:sp>
      <p:sp>
        <p:nvSpPr>
          <p:cNvPr id="3" name="Footer Placeholder 2">
            <a:extLst>
              <a:ext uri="{FF2B5EF4-FFF2-40B4-BE49-F238E27FC236}">
                <a16:creationId xmlns:a16="http://schemas.microsoft.com/office/drawing/2014/main" id="{625AB0E9-77B3-5D4C-886A-FB917D505AA1}"/>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75D11B91-329B-EA49-98A3-51F706AE5ABD}"/>
              </a:ext>
            </a:extLst>
          </p:cNvPr>
          <p:cNvSpPr>
            <a:spLocks noGrp="1"/>
          </p:cNvSpPr>
          <p:nvPr>
            <p:ph type="sldNum" sz="quarter" idx="4"/>
          </p:nvPr>
        </p:nvSpPr>
        <p:spPr/>
        <p:txBody>
          <a:bodyPr/>
          <a:lstStyle/>
          <a:p>
            <a:fld id="{49DF86D6-4B9D-4B83-AF23-D696D3CD110A}" type="slidenum">
              <a:rPr lang="en-US" smtClean="0"/>
              <a:pPr/>
              <a:t>29</a:t>
            </a:fld>
            <a:endParaRPr lang="en-US" dirty="0"/>
          </a:p>
        </p:txBody>
      </p:sp>
      <p:sp>
        <p:nvSpPr>
          <p:cNvPr id="5" name="Text Placeholder 4">
            <a:extLst>
              <a:ext uri="{FF2B5EF4-FFF2-40B4-BE49-F238E27FC236}">
                <a16:creationId xmlns:a16="http://schemas.microsoft.com/office/drawing/2014/main" id="{AA55AC32-7523-C94A-9C6D-7A9A938ADD12}"/>
              </a:ext>
            </a:extLst>
          </p:cNvPr>
          <p:cNvSpPr>
            <a:spLocks noGrp="1"/>
          </p:cNvSpPr>
          <p:nvPr>
            <p:ph type="body" sz="quarter" idx="10"/>
          </p:nvPr>
        </p:nvSpPr>
        <p:spPr/>
        <p:txBody>
          <a:bodyPr/>
          <a:lstStyle/>
          <a:p>
            <a:r>
              <a:rPr lang="en-US" dirty="0"/>
              <a:t>Connectivity</a:t>
            </a:r>
          </a:p>
          <a:p>
            <a:pPr lvl="1"/>
            <a:r>
              <a:rPr lang="en-US" dirty="0"/>
              <a:t>Direct Connect</a:t>
            </a:r>
          </a:p>
          <a:p>
            <a:pPr lvl="1"/>
            <a:r>
              <a:rPr lang="en-US" dirty="0"/>
              <a:t>VPN</a:t>
            </a:r>
          </a:p>
          <a:p>
            <a:r>
              <a:rPr lang="en-US" dirty="0"/>
              <a:t>Route Propagation</a:t>
            </a:r>
          </a:p>
          <a:p>
            <a:pPr lvl="1"/>
            <a:r>
              <a:rPr lang="en-US" dirty="0"/>
              <a:t>VPC CIDR</a:t>
            </a:r>
          </a:p>
          <a:p>
            <a:pPr lvl="1"/>
            <a:r>
              <a:rPr lang="en-US" dirty="0"/>
              <a:t>Alien Address Space</a:t>
            </a:r>
          </a:p>
          <a:p>
            <a:pPr lvl="1"/>
            <a:r>
              <a:rPr lang="en-US" dirty="0"/>
              <a:t>VPC Peering</a:t>
            </a:r>
          </a:p>
          <a:p>
            <a:pPr lvl="1"/>
            <a:r>
              <a:rPr lang="en-US" dirty="0"/>
              <a:t>Transit VPC</a:t>
            </a:r>
          </a:p>
          <a:p>
            <a:r>
              <a:rPr lang="en-US" dirty="0"/>
              <a:t>Points of Ingress/Egress</a:t>
            </a:r>
          </a:p>
          <a:p>
            <a:pPr lvl="1"/>
            <a:r>
              <a:rPr lang="en-US" dirty="0"/>
              <a:t>Massive expansion of Attack Surface</a:t>
            </a:r>
          </a:p>
          <a:p>
            <a:pPr lvl="1"/>
            <a:endParaRPr lang="en-US" dirty="0"/>
          </a:p>
          <a:p>
            <a:pPr lvl="1"/>
            <a:endParaRPr lang="en-US" dirty="0"/>
          </a:p>
          <a:p>
            <a:pPr marL="0" lvl="1" indent="0">
              <a:buNone/>
            </a:pPr>
            <a:r>
              <a:rPr lang="en-US" dirty="0"/>
              <a:t>	</a:t>
            </a:r>
          </a:p>
        </p:txBody>
      </p:sp>
      <p:sp>
        <p:nvSpPr>
          <p:cNvPr id="6" name="Text Placeholder 5">
            <a:extLst>
              <a:ext uri="{FF2B5EF4-FFF2-40B4-BE49-F238E27FC236}">
                <a16:creationId xmlns:a16="http://schemas.microsoft.com/office/drawing/2014/main" id="{6927DE02-056C-364F-885F-4477BADA6CC1}"/>
              </a:ext>
            </a:extLst>
          </p:cNvPr>
          <p:cNvSpPr>
            <a:spLocks noGrp="1"/>
          </p:cNvSpPr>
          <p:nvPr>
            <p:ph type="body" sz="quarter" idx="11"/>
          </p:nvPr>
        </p:nvSpPr>
        <p:spPr/>
        <p:txBody>
          <a:bodyPr/>
          <a:lstStyle/>
          <a:p>
            <a:r>
              <a:rPr lang="en-US" dirty="0"/>
              <a:t>DNS name space – is it flat or hierarchical with new apps</a:t>
            </a:r>
          </a:p>
          <a:p>
            <a:r>
              <a:rPr lang="en-US" dirty="0"/>
              <a:t>Capabilities</a:t>
            </a:r>
          </a:p>
          <a:p>
            <a:pPr lvl="1"/>
            <a:r>
              <a:rPr lang="en-US" dirty="0"/>
              <a:t>DNS Persistence</a:t>
            </a:r>
          </a:p>
          <a:p>
            <a:pPr lvl="1"/>
            <a:r>
              <a:rPr lang="en-US" dirty="0"/>
              <a:t>Dependencies</a:t>
            </a:r>
          </a:p>
          <a:p>
            <a:pPr lvl="1"/>
            <a:r>
              <a:rPr lang="en-US" dirty="0"/>
              <a:t>Metrics</a:t>
            </a:r>
          </a:p>
          <a:p>
            <a:pPr lvl="1"/>
            <a:r>
              <a:rPr lang="en-US" dirty="0"/>
              <a:t>BCDR requirements and behavior</a:t>
            </a:r>
          </a:p>
          <a:p>
            <a:pPr marL="0" lvl="1" indent="0">
              <a:buNone/>
            </a:pPr>
            <a:endParaRPr lang="en-US" dirty="0"/>
          </a:p>
        </p:txBody>
      </p:sp>
    </p:spTree>
    <p:extLst>
      <p:ext uri="{BB962C8B-B14F-4D97-AF65-F5344CB8AC3E}">
        <p14:creationId xmlns:p14="http://schemas.microsoft.com/office/powerpoint/2010/main" val="378299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
                                        <p:tgtEl>
                                          <p:spTgt spid="5">
                                            <p:txEl>
                                              <p:pRg st="0" end="0"/>
                                            </p:txEl>
                                          </p:spTgt>
                                        </p:tgtEl>
                                      </p:cBhvr>
                                    </p:animEffect>
                                    <p:anim calcmode="lin" valueType="num">
                                      <p:cBhvr>
                                        <p:cTn id="8"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
                                        <p:tgtEl>
                                          <p:spTgt spid="5">
                                            <p:txEl>
                                              <p:pRg st="1" end="1"/>
                                            </p:txEl>
                                          </p:spTgt>
                                        </p:tgtEl>
                                      </p:cBhvr>
                                    </p:animEffect>
                                    <p:anim calcmode="lin" valueType="num">
                                      <p:cBhvr>
                                        <p:cTn id="15" dur="4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400" fill="hold"/>
                                        <p:tgtEl>
                                          <p:spTgt spid="5">
                                            <p:txEl>
                                              <p:pRg st="1" end="1"/>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
                                        <p:tgtEl>
                                          <p:spTgt spid="5">
                                            <p:txEl>
                                              <p:pRg st="2" end="2"/>
                                            </p:txEl>
                                          </p:spTgt>
                                        </p:tgtEl>
                                      </p:cBhvr>
                                    </p:animEffect>
                                    <p:anim calcmode="lin" valueType="num">
                                      <p:cBhvr>
                                        <p:cTn id="22" dur="4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400" fill="hold"/>
                                        <p:tgtEl>
                                          <p:spTgt spid="5">
                                            <p:txEl>
                                              <p:pRg st="2" end="2"/>
                                            </p:txEl>
                                          </p:spTgt>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p:cTn id="30"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31"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32"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33" dur="1000"/>
                                        <p:tgtEl>
                                          <p:spTgt spid="5">
                                            <p:txEl>
                                              <p:pRg st="3" end="3"/>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p:cTn id="36"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7"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8"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9" dur="1000"/>
                                        <p:tgtEl>
                                          <p:spTgt spid="5">
                                            <p:txEl>
                                              <p:pRg st="4" end="4"/>
                                            </p:txEl>
                                          </p:spTgt>
                                        </p:tgtEl>
                                      </p:cBhvr>
                                    </p:animEffect>
                                  </p:childTnLst>
                                </p:cTn>
                              </p:par>
                              <p:par>
                                <p:cTn id="40" presetID="31" presetClass="entr" presetSubtype="0" fill="hold" nodeType="with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ppt_w</p:attrName>
                                        </p:attrNameLst>
                                      </p:cBhvr>
                                      <p:tavLst>
                                        <p:tav tm="0">
                                          <p:val>
                                            <p:fltVal val="0"/>
                                          </p:val>
                                        </p:tav>
                                        <p:tav tm="100000">
                                          <p:val>
                                            <p:strVal val="#ppt_w"/>
                                          </p:val>
                                        </p:tav>
                                      </p:tavLst>
                                    </p:anim>
                                    <p:anim calcmode="lin" valueType="num">
                                      <p:cBhvr>
                                        <p:cTn id="43" dur="1000" fill="hold"/>
                                        <p:tgtEl>
                                          <p:spTgt spid="5">
                                            <p:txEl>
                                              <p:pRg st="5" end="5"/>
                                            </p:txEl>
                                          </p:spTgt>
                                        </p:tgtEl>
                                        <p:attrNameLst>
                                          <p:attrName>ppt_h</p:attrName>
                                        </p:attrNameLst>
                                      </p:cBhvr>
                                      <p:tavLst>
                                        <p:tav tm="0">
                                          <p:val>
                                            <p:fltVal val="0"/>
                                          </p:val>
                                        </p:tav>
                                        <p:tav tm="100000">
                                          <p:val>
                                            <p:strVal val="#ppt_h"/>
                                          </p:val>
                                        </p:tav>
                                      </p:tavLst>
                                    </p:anim>
                                    <p:anim calcmode="lin" valueType="num">
                                      <p:cBhvr>
                                        <p:cTn id="44" dur="1000" fill="hold"/>
                                        <p:tgtEl>
                                          <p:spTgt spid="5">
                                            <p:txEl>
                                              <p:pRg st="5" end="5"/>
                                            </p:txEl>
                                          </p:spTgt>
                                        </p:tgtEl>
                                        <p:attrNameLst>
                                          <p:attrName>style.rotation</p:attrName>
                                        </p:attrNameLst>
                                      </p:cBhvr>
                                      <p:tavLst>
                                        <p:tav tm="0">
                                          <p:val>
                                            <p:fltVal val="90"/>
                                          </p:val>
                                        </p:tav>
                                        <p:tav tm="100000">
                                          <p:val>
                                            <p:fltVal val="0"/>
                                          </p:val>
                                        </p:tav>
                                      </p:tavLst>
                                    </p:anim>
                                    <p:animEffect transition="in" filter="fade">
                                      <p:cBhvr>
                                        <p:cTn id="45" dur="1000"/>
                                        <p:tgtEl>
                                          <p:spTgt spid="5">
                                            <p:txEl>
                                              <p:pRg st="5" end="5"/>
                                            </p:txEl>
                                          </p:spTgt>
                                        </p:tgtEl>
                                      </p:cBhvr>
                                    </p:animEffect>
                                  </p:childTnLst>
                                </p:cTn>
                              </p:par>
                              <p:par>
                                <p:cTn id="46" presetID="31" presetClass="entr" presetSubtype="0" fill="hold" nodeType="with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 calcmode="lin" valueType="num">
                                      <p:cBhvr>
                                        <p:cTn id="48"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49"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50"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51" dur="1000"/>
                                        <p:tgtEl>
                                          <p:spTgt spid="5">
                                            <p:txEl>
                                              <p:pRg st="6" end="6"/>
                                            </p:txEl>
                                          </p:spTgt>
                                        </p:tgtEl>
                                      </p:cBhvr>
                                    </p:animEffect>
                                  </p:childTnLst>
                                </p:cTn>
                              </p:par>
                              <p:par>
                                <p:cTn id="52" presetID="31" presetClass="entr" presetSubtype="0" fill="hold" nodeType="withEffect">
                                  <p:stCondLst>
                                    <p:cond delay="0"/>
                                  </p:stCondLst>
                                  <p:childTnLst>
                                    <p:set>
                                      <p:cBhvr>
                                        <p:cTn id="53" dur="1" fill="hold">
                                          <p:stCondLst>
                                            <p:cond delay="0"/>
                                          </p:stCondLst>
                                        </p:cTn>
                                        <p:tgtEl>
                                          <p:spTgt spid="5">
                                            <p:txEl>
                                              <p:pRg st="7" end="7"/>
                                            </p:txEl>
                                          </p:spTgt>
                                        </p:tgtEl>
                                        <p:attrNameLst>
                                          <p:attrName>style.visibility</p:attrName>
                                        </p:attrNameLst>
                                      </p:cBhvr>
                                      <p:to>
                                        <p:strVal val="visible"/>
                                      </p:to>
                                    </p:set>
                                    <p:anim calcmode="lin" valueType="num">
                                      <p:cBhvr>
                                        <p:cTn id="54" dur="1000" fill="hold"/>
                                        <p:tgtEl>
                                          <p:spTgt spid="5">
                                            <p:txEl>
                                              <p:pRg st="7" end="7"/>
                                            </p:txEl>
                                          </p:spTgt>
                                        </p:tgtEl>
                                        <p:attrNameLst>
                                          <p:attrName>ppt_w</p:attrName>
                                        </p:attrNameLst>
                                      </p:cBhvr>
                                      <p:tavLst>
                                        <p:tav tm="0">
                                          <p:val>
                                            <p:fltVal val="0"/>
                                          </p:val>
                                        </p:tav>
                                        <p:tav tm="100000">
                                          <p:val>
                                            <p:strVal val="#ppt_w"/>
                                          </p:val>
                                        </p:tav>
                                      </p:tavLst>
                                    </p:anim>
                                    <p:anim calcmode="lin" valueType="num">
                                      <p:cBhvr>
                                        <p:cTn id="55" dur="1000" fill="hold"/>
                                        <p:tgtEl>
                                          <p:spTgt spid="5">
                                            <p:txEl>
                                              <p:pRg st="7" end="7"/>
                                            </p:txEl>
                                          </p:spTgt>
                                        </p:tgtEl>
                                        <p:attrNameLst>
                                          <p:attrName>ppt_h</p:attrName>
                                        </p:attrNameLst>
                                      </p:cBhvr>
                                      <p:tavLst>
                                        <p:tav tm="0">
                                          <p:val>
                                            <p:fltVal val="0"/>
                                          </p:val>
                                        </p:tav>
                                        <p:tav tm="100000">
                                          <p:val>
                                            <p:strVal val="#ppt_h"/>
                                          </p:val>
                                        </p:tav>
                                      </p:tavLst>
                                    </p:anim>
                                    <p:anim calcmode="lin" valueType="num">
                                      <p:cBhvr>
                                        <p:cTn id="56" dur="1000" fill="hold"/>
                                        <p:tgtEl>
                                          <p:spTgt spid="5">
                                            <p:txEl>
                                              <p:pRg st="7" end="7"/>
                                            </p:txEl>
                                          </p:spTgt>
                                        </p:tgtEl>
                                        <p:attrNameLst>
                                          <p:attrName>style.rotation</p:attrName>
                                        </p:attrNameLst>
                                      </p:cBhvr>
                                      <p:tavLst>
                                        <p:tav tm="0">
                                          <p:val>
                                            <p:fltVal val="90"/>
                                          </p:val>
                                        </p:tav>
                                        <p:tav tm="100000">
                                          <p:val>
                                            <p:fltVal val="0"/>
                                          </p:val>
                                        </p:tav>
                                      </p:tavLst>
                                    </p:anim>
                                    <p:animEffect transition="in" filter="fade">
                                      <p:cBhvr>
                                        <p:cTn id="57" dur="1000"/>
                                        <p:tgtEl>
                                          <p:spTgt spid="5">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5">
                                            <p:txEl>
                                              <p:pRg st="8" end="8"/>
                                            </p:txEl>
                                          </p:spTgt>
                                        </p:tgtEl>
                                        <p:attrNameLst>
                                          <p:attrName>style.visibility</p:attrName>
                                        </p:attrNameLst>
                                      </p:cBhvr>
                                      <p:to>
                                        <p:strVal val="visible"/>
                                      </p:to>
                                    </p:set>
                                    <p:anim calcmode="lin" valueType="num">
                                      <p:cBhvr>
                                        <p:cTn id="62" dur="500" fill="hold"/>
                                        <p:tgtEl>
                                          <p:spTgt spid="5">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5">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5">
                                            <p:txEl>
                                              <p:pRg st="8" end="8"/>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anim calcmode="lin" valueType="num">
                                      <p:cBhvr>
                                        <p:cTn id="67" dur="500" fill="hold"/>
                                        <p:tgtEl>
                                          <p:spTgt spid="5">
                                            <p:txEl>
                                              <p:pRg st="9" end="9"/>
                                            </p:txEl>
                                          </p:spTgt>
                                        </p:tgtEl>
                                        <p:attrNameLst>
                                          <p:attrName>ppt_w</p:attrName>
                                        </p:attrNameLst>
                                      </p:cBhvr>
                                      <p:tavLst>
                                        <p:tav tm="0">
                                          <p:val>
                                            <p:fltVal val="0"/>
                                          </p:val>
                                        </p:tav>
                                        <p:tav tm="100000">
                                          <p:val>
                                            <p:strVal val="#ppt_w"/>
                                          </p:val>
                                        </p:tav>
                                      </p:tavLst>
                                    </p:anim>
                                    <p:anim calcmode="lin" valueType="num">
                                      <p:cBhvr>
                                        <p:cTn id="68" dur="500" fill="hold"/>
                                        <p:tgtEl>
                                          <p:spTgt spid="5">
                                            <p:txEl>
                                              <p:pRg st="9" end="9"/>
                                            </p:txEl>
                                          </p:spTgt>
                                        </p:tgtEl>
                                        <p:attrNameLst>
                                          <p:attrName>ppt_h</p:attrName>
                                        </p:attrNameLst>
                                      </p:cBhvr>
                                      <p:tavLst>
                                        <p:tav tm="0">
                                          <p:val>
                                            <p:fltVal val="0"/>
                                          </p:val>
                                        </p:tav>
                                        <p:tav tm="100000">
                                          <p:val>
                                            <p:strVal val="#ppt_h"/>
                                          </p:val>
                                        </p:tav>
                                      </p:tavLst>
                                    </p:anim>
                                    <p:animEffect transition="in" filter="fade">
                                      <p:cBhvr>
                                        <p:cTn id="69" dur="500"/>
                                        <p:tgtEl>
                                          <p:spTgt spid="5">
                                            <p:txEl>
                                              <p:pRg st="9" end="9"/>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43" presetClass="entr" presetSubtype="0" fill="hold" nodeType="clickEffect">
                                  <p:stCondLst>
                                    <p:cond delay="0"/>
                                  </p:stCondLst>
                                  <p:childTnLst>
                                    <p:set>
                                      <p:cBhvr>
                                        <p:cTn id="73" dur="1" fill="hold">
                                          <p:stCondLst>
                                            <p:cond delay="0"/>
                                          </p:stCondLst>
                                        </p:cTn>
                                        <p:tgtEl>
                                          <p:spTgt spid="6">
                                            <p:txEl>
                                              <p:pRg st="0" end="0"/>
                                            </p:txEl>
                                          </p:spTgt>
                                        </p:tgtEl>
                                        <p:attrNameLst>
                                          <p:attrName>style.visibility</p:attrName>
                                        </p:attrNameLst>
                                      </p:cBhvr>
                                      <p:to>
                                        <p:strVal val="visible"/>
                                      </p:to>
                                    </p:set>
                                    <p:animEffect transition="in" filter="fade">
                                      <p:cBhvr>
                                        <p:cTn id="74" dur="100"/>
                                        <p:tgtEl>
                                          <p:spTgt spid="6">
                                            <p:txEl>
                                              <p:pRg st="0" end="0"/>
                                            </p:txEl>
                                          </p:spTgt>
                                        </p:tgtEl>
                                      </p:cBhvr>
                                    </p:animEffect>
                                    <p:anim calcmode="lin" valueType="num">
                                      <p:cBhvr>
                                        <p:cTn id="75" dur="4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76" dur="400" fill="hold"/>
                                        <p:tgtEl>
                                          <p:spTgt spid="6">
                                            <p:txEl>
                                              <p:pRg st="0" end="0"/>
                                            </p:txEl>
                                          </p:spTgt>
                                        </p:tgtEl>
                                        <p:attrNameLst>
                                          <p:attrName>ppt_y</p:attrName>
                                        </p:attrNameLst>
                                      </p:cBhvr>
                                      <p:tavLst>
                                        <p:tav tm="0">
                                          <p:val>
                                            <p:strVal val="#ppt_y+0.31"/>
                                          </p:val>
                                        </p:tav>
                                        <p:tav tm="100000">
                                          <p:val>
                                            <p:strVal val="#ppt_y+0.31"/>
                                          </p:val>
                                        </p:tav>
                                      </p:tavLst>
                                    </p:anim>
                                    <p:anim calcmode="lin" valueType="num">
                                      <p:cBhvr>
                                        <p:cTn id="77" dur="600" decel="50000" fill="hold">
                                          <p:stCondLst>
                                            <p:cond delay="400"/>
                                          </p:stCondLst>
                                        </p:cTn>
                                        <p:tgtEl>
                                          <p:spTgt spid="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8" dur="600" decel="50000" fill="hold">
                                          <p:stCondLst>
                                            <p:cond delay="400"/>
                                          </p:stCondLst>
                                        </p:cTn>
                                        <p:tgtEl>
                                          <p:spTgt spid="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7" presetClass="entr" presetSubtype="10" fill="hold" nodeType="clickEffect">
                                  <p:stCondLst>
                                    <p:cond delay="0"/>
                                  </p:stCondLst>
                                  <p:childTnLst>
                                    <p:set>
                                      <p:cBhvr>
                                        <p:cTn id="82" dur="1" fill="hold">
                                          <p:stCondLst>
                                            <p:cond delay="0"/>
                                          </p:stCondLst>
                                        </p:cTn>
                                        <p:tgtEl>
                                          <p:spTgt spid="6">
                                            <p:txEl>
                                              <p:pRg st="1" end="1"/>
                                            </p:txEl>
                                          </p:spTgt>
                                        </p:tgtEl>
                                        <p:attrNameLst>
                                          <p:attrName>style.visibility</p:attrName>
                                        </p:attrNameLst>
                                      </p:cBhvr>
                                      <p:to>
                                        <p:strVal val="visible"/>
                                      </p:to>
                                    </p:set>
                                    <p:anim calcmode="lin" valueType="num">
                                      <p:cBhvr>
                                        <p:cTn id="83"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84" dur="500" fill="hold"/>
                                        <p:tgtEl>
                                          <p:spTgt spid="6">
                                            <p:txEl>
                                              <p:pRg st="1" end="1"/>
                                            </p:txEl>
                                          </p:spTgt>
                                        </p:tgtEl>
                                        <p:attrNameLst>
                                          <p:attrName>ppt_h</p:attrName>
                                        </p:attrNameLst>
                                      </p:cBhvr>
                                      <p:tavLst>
                                        <p:tav tm="0">
                                          <p:val>
                                            <p:strVal val="#ppt_h"/>
                                          </p:val>
                                        </p:tav>
                                        <p:tav tm="100000">
                                          <p:val>
                                            <p:strVal val="#ppt_h"/>
                                          </p:val>
                                        </p:tav>
                                      </p:tavLst>
                                    </p:anim>
                                  </p:childTnLst>
                                </p:cTn>
                              </p:par>
                              <p:par>
                                <p:cTn id="85" presetID="17" presetClass="entr" presetSubtype="10" fill="hold" nodeType="withEffect">
                                  <p:stCondLst>
                                    <p:cond delay="0"/>
                                  </p:stCondLst>
                                  <p:childTnLst>
                                    <p:set>
                                      <p:cBhvr>
                                        <p:cTn id="86" dur="1" fill="hold">
                                          <p:stCondLst>
                                            <p:cond delay="0"/>
                                          </p:stCondLst>
                                        </p:cTn>
                                        <p:tgtEl>
                                          <p:spTgt spid="6">
                                            <p:txEl>
                                              <p:pRg st="2" end="2"/>
                                            </p:txEl>
                                          </p:spTgt>
                                        </p:tgtEl>
                                        <p:attrNameLst>
                                          <p:attrName>style.visibility</p:attrName>
                                        </p:attrNameLst>
                                      </p:cBhvr>
                                      <p:to>
                                        <p:strVal val="visible"/>
                                      </p:to>
                                    </p:set>
                                    <p:anim calcmode="lin" valueType="num">
                                      <p:cBhvr>
                                        <p:cTn id="8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88" dur="500" fill="hold"/>
                                        <p:tgtEl>
                                          <p:spTgt spid="6">
                                            <p:txEl>
                                              <p:pRg st="2" end="2"/>
                                            </p:txEl>
                                          </p:spTgt>
                                        </p:tgtEl>
                                        <p:attrNameLst>
                                          <p:attrName>ppt_h</p:attrName>
                                        </p:attrNameLst>
                                      </p:cBhvr>
                                      <p:tavLst>
                                        <p:tav tm="0">
                                          <p:val>
                                            <p:strVal val="#ppt_h"/>
                                          </p:val>
                                        </p:tav>
                                        <p:tav tm="100000">
                                          <p:val>
                                            <p:strVal val="#ppt_h"/>
                                          </p:val>
                                        </p:tav>
                                      </p:tavLst>
                                    </p:anim>
                                  </p:childTnLst>
                                </p:cTn>
                              </p:par>
                              <p:par>
                                <p:cTn id="89" presetID="17" presetClass="entr" presetSubtype="10" fill="hold" nodeType="withEffect">
                                  <p:stCondLst>
                                    <p:cond delay="0"/>
                                  </p:stCondLst>
                                  <p:childTnLst>
                                    <p:set>
                                      <p:cBhvr>
                                        <p:cTn id="90" dur="1" fill="hold">
                                          <p:stCondLst>
                                            <p:cond delay="0"/>
                                          </p:stCondLst>
                                        </p:cTn>
                                        <p:tgtEl>
                                          <p:spTgt spid="6">
                                            <p:txEl>
                                              <p:pRg st="3" end="3"/>
                                            </p:txEl>
                                          </p:spTgt>
                                        </p:tgtEl>
                                        <p:attrNameLst>
                                          <p:attrName>style.visibility</p:attrName>
                                        </p:attrNameLst>
                                      </p:cBhvr>
                                      <p:to>
                                        <p:strVal val="visible"/>
                                      </p:to>
                                    </p:set>
                                    <p:anim calcmode="lin" valueType="num">
                                      <p:cBhvr>
                                        <p:cTn id="91"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92" dur="500" fill="hold"/>
                                        <p:tgtEl>
                                          <p:spTgt spid="6">
                                            <p:txEl>
                                              <p:pRg st="3" end="3"/>
                                            </p:txEl>
                                          </p:spTgt>
                                        </p:tgtEl>
                                        <p:attrNameLst>
                                          <p:attrName>ppt_h</p:attrName>
                                        </p:attrNameLst>
                                      </p:cBhvr>
                                      <p:tavLst>
                                        <p:tav tm="0">
                                          <p:val>
                                            <p:strVal val="#ppt_h"/>
                                          </p:val>
                                        </p:tav>
                                        <p:tav tm="100000">
                                          <p:val>
                                            <p:strVal val="#ppt_h"/>
                                          </p:val>
                                        </p:tav>
                                      </p:tavLst>
                                    </p:anim>
                                  </p:childTnLst>
                                </p:cTn>
                              </p:par>
                              <p:par>
                                <p:cTn id="93" presetID="17" presetClass="entr" presetSubtype="10" fill="hold" nodeType="withEffect">
                                  <p:stCondLst>
                                    <p:cond delay="0"/>
                                  </p:stCondLst>
                                  <p:childTnLst>
                                    <p:set>
                                      <p:cBhvr>
                                        <p:cTn id="94" dur="1" fill="hold">
                                          <p:stCondLst>
                                            <p:cond delay="0"/>
                                          </p:stCondLst>
                                        </p:cTn>
                                        <p:tgtEl>
                                          <p:spTgt spid="6">
                                            <p:txEl>
                                              <p:pRg st="4" end="4"/>
                                            </p:txEl>
                                          </p:spTgt>
                                        </p:tgtEl>
                                        <p:attrNameLst>
                                          <p:attrName>style.visibility</p:attrName>
                                        </p:attrNameLst>
                                      </p:cBhvr>
                                      <p:to>
                                        <p:strVal val="visible"/>
                                      </p:to>
                                    </p:set>
                                    <p:anim calcmode="lin" valueType="num">
                                      <p:cBhvr>
                                        <p:cTn id="95"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96" dur="500" fill="hold"/>
                                        <p:tgtEl>
                                          <p:spTgt spid="6">
                                            <p:txEl>
                                              <p:pRg st="4" end="4"/>
                                            </p:txEl>
                                          </p:spTgt>
                                        </p:tgtEl>
                                        <p:attrNameLst>
                                          <p:attrName>ppt_h</p:attrName>
                                        </p:attrNameLst>
                                      </p:cBhvr>
                                      <p:tavLst>
                                        <p:tav tm="0">
                                          <p:val>
                                            <p:strVal val="#ppt_h"/>
                                          </p:val>
                                        </p:tav>
                                        <p:tav tm="100000">
                                          <p:val>
                                            <p:strVal val="#ppt_h"/>
                                          </p:val>
                                        </p:tav>
                                      </p:tavLst>
                                    </p:anim>
                                  </p:childTnLst>
                                </p:cTn>
                              </p:par>
                              <p:par>
                                <p:cTn id="97" presetID="17" presetClass="entr" presetSubtype="10" fill="hold" nodeType="withEffect">
                                  <p:stCondLst>
                                    <p:cond delay="0"/>
                                  </p:stCondLst>
                                  <p:childTnLst>
                                    <p:set>
                                      <p:cBhvr>
                                        <p:cTn id="98" dur="1" fill="hold">
                                          <p:stCondLst>
                                            <p:cond delay="0"/>
                                          </p:stCondLst>
                                        </p:cTn>
                                        <p:tgtEl>
                                          <p:spTgt spid="6">
                                            <p:txEl>
                                              <p:pRg st="5" end="5"/>
                                            </p:txEl>
                                          </p:spTgt>
                                        </p:tgtEl>
                                        <p:attrNameLst>
                                          <p:attrName>style.visibility</p:attrName>
                                        </p:attrNameLst>
                                      </p:cBhvr>
                                      <p:to>
                                        <p:strVal val="visible"/>
                                      </p:to>
                                    </p:set>
                                    <p:anim calcmode="lin" valueType="num">
                                      <p:cBhvr>
                                        <p:cTn id="99"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100"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39D46-9CAD-B84E-9E17-06729AD4220E}"/>
              </a:ext>
            </a:extLst>
          </p:cNvPr>
          <p:cNvSpPr>
            <a:spLocks noGrp="1"/>
          </p:cNvSpPr>
          <p:nvPr>
            <p:ph type="title"/>
          </p:nvPr>
        </p:nvSpPr>
        <p:spPr/>
        <p:txBody>
          <a:bodyPr/>
          <a:lstStyle/>
          <a:p>
            <a:r>
              <a:rPr lang="en-US" dirty="0"/>
              <a:t>Why F5 in AWS</a:t>
            </a:r>
          </a:p>
        </p:txBody>
      </p:sp>
      <p:sp>
        <p:nvSpPr>
          <p:cNvPr id="3" name="Footer Placeholder 2">
            <a:extLst>
              <a:ext uri="{FF2B5EF4-FFF2-40B4-BE49-F238E27FC236}">
                <a16:creationId xmlns:a16="http://schemas.microsoft.com/office/drawing/2014/main" id="{BB406B2E-2A28-A248-B0B7-3E256DC90A21}"/>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26D413F3-18B5-4644-A856-21C0326AE238}"/>
              </a:ext>
            </a:extLst>
          </p:cNvPr>
          <p:cNvSpPr>
            <a:spLocks noGrp="1"/>
          </p:cNvSpPr>
          <p:nvPr>
            <p:ph type="sldNum" sz="quarter" idx="4"/>
          </p:nvPr>
        </p:nvSpPr>
        <p:spPr/>
        <p:txBody>
          <a:bodyPr/>
          <a:lstStyle/>
          <a:p>
            <a:fld id="{49DF86D6-4B9D-4B83-AF23-D696D3CD110A}" type="slidenum">
              <a:rPr lang="en-US" smtClean="0"/>
              <a:pPr/>
              <a:t>3</a:t>
            </a:fld>
            <a:endParaRPr lang="en-US" dirty="0"/>
          </a:p>
        </p:txBody>
      </p:sp>
      <p:sp>
        <p:nvSpPr>
          <p:cNvPr id="5" name="Text Placeholder 4">
            <a:extLst>
              <a:ext uri="{FF2B5EF4-FFF2-40B4-BE49-F238E27FC236}">
                <a16:creationId xmlns:a16="http://schemas.microsoft.com/office/drawing/2014/main" id="{784D56D5-EC27-8541-A539-FD089B519204}"/>
              </a:ext>
            </a:extLst>
          </p:cNvPr>
          <p:cNvSpPr>
            <a:spLocks noGrp="1"/>
          </p:cNvSpPr>
          <p:nvPr>
            <p:ph type="body" sz="quarter" idx="10"/>
          </p:nvPr>
        </p:nvSpPr>
        <p:spPr/>
        <p:txBody>
          <a:bodyPr/>
          <a:lstStyle/>
          <a:p>
            <a:r>
              <a:rPr lang="en-US" dirty="0"/>
              <a:t>Hybrid and Multicloud</a:t>
            </a:r>
          </a:p>
          <a:p>
            <a:pPr lvl="1"/>
            <a:r>
              <a:rPr lang="en-US" dirty="0"/>
              <a:t>Consistent Features and Services</a:t>
            </a:r>
          </a:p>
          <a:p>
            <a:r>
              <a:rPr lang="en-US" dirty="0"/>
              <a:t>Enhancing Security</a:t>
            </a:r>
          </a:p>
          <a:p>
            <a:pPr lvl="1"/>
            <a:r>
              <a:rPr lang="en-US" dirty="0"/>
              <a:t>Protocol Sanitization and Enforcement</a:t>
            </a:r>
          </a:p>
          <a:p>
            <a:pPr lvl="1"/>
            <a:r>
              <a:rPr lang="en-US" dirty="0"/>
              <a:t>IPS/IDS integrations and designs</a:t>
            </a:r>
          </a:p>
          <a:p>
            <a:pPr lvl="1"/>
            <a:r>
              <a:rPr lang="en-US" dirty="0"/>
              <a:t>Deep Packet Inspection L3-L7</a:t>
            </a:r>
          </a:p>
          <a:p>
            <a:r>
              <a:rPr lang="en-US" dirty="0"/>
              <a:t>Federating Name Space</a:t>
            </a:r>
          </a:p>
          <a:p>
            <a:r>
              <a:rPr lang="en-US" dirty="0"/>
              <a:t>Increased DNS intelligence</a:t>
            </a:r>
          </a:p>
        </p:txBody>
      </p:sp>
      <p:sp>
        <p:nvSpPr>
          <p:cNvPr id="6" name="Text Placeholder 5">
            <a:extLst>
              <a:ext uri="{FF2B5EF4-FFF2-40B4-BE49-F238E27FC236}">
                <a16:creationId xmlns:a16="http://schemas.microsoft.com/office/drawing/2014/main" id="{75836524-E661-B045-8BBA-29115A7BD198}"/>
              </a:ext>
            </a:extLst>
          </p:cNvPr>
          <p:cNvSpPr>
            <a:spLocks noGrp="1"/>
          </p:cNvSpPr>
          <p:nvPr>
            <p:ph type="body" sz="quarter" idx="11"/>
          </p:nvPr>
        </p:nvSpPr>
        <p:spPr/>
        <p:txBody>
          <a:bodyPr/>
          <a:lstStyle/>
          <a:p>
            <a:r>
              <a:rPr lang="en-US" dirty="0"/>
              <a:t>Programmable Data plane</a:t>
            </a:r>
          </a:p>
          <a:p>
            <a:r>
              <a:rPr lang="en-US" dirty="0"/>
              <a:t>Building infrastructure that matches application requirements – Algorithms, Persistence…..</a:t>
            </a:r>
          </a:p>
          <a:p>
            <a:r>
              <a:rPr lang="en-US" dirty="0"/>
              <a:t>F5 has been solving problems in apps for years. The cloud will not automagically fix the apps…</a:t>
            </a:r>
          </a:p>
          <a:p>
            <a:endParaRPr lang="en-US" dirty="0"/>
          </a:p>
        </p:txBody>
      </p:sp>
    </p:spTree>
    <p:extLst>
      <p:ext uri="{BB962C8B-B14F-4D97-AF65-F5344CB8AC3E}">
        <p14:creationId xmlns:p14="http://schemas.microsoft.com/office/powerpoint/2010/main" val="262392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ssolve">
                                      <p:cBhvr>
                                        <p:cTn id="20" dur="500"/>
                                        <p:tgtEl>
                                          <p:spTgt spid="5">
                                            <p:txEl>
                                              <p:pRg st="3" end="3"/>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ssolve">
                                      <p:cBhvr>
                                        <p:cTn id="23" dur="500"/>
                                        <p:tgtEl>
                                          <p:spTgt spid="5">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dissolve">
                                      <p:cBhvr>
                                        <p:cTn id="26" dur="500"/>
                                        <p:tgtEl>
                                          <p:spTgt spid="5">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barn(inVertical)">
                                      <p:cBhvr>
                                        <p:cTn id="35" dur="500"/>
                                        <p:tgtEl>
                                          <p:spTgt spid="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randombar(horizontal)">
                                      <p:cBhvr>
                                        <p:cTn id="40" dur="500"/>
                                        <p:tgtEl>
                                          <p:spTgt spid="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animEffect transition="in" filter="circle(in)">
                                      <p:cBhvr>
                                        <p:cTn id="45" dur="2000"/>
                                        <p:tgtEl>
                                          <p:spTgt spid="6">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4" fill="hold" nodeType="click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 calcmode="lin" valueType="num">
                                      <p:cBhvr additive="base">
                                        <p:cTn id="50"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5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FD8B7-CBB0-DA4B-9FE1-C794BF4376C7}"/>
              </a:ext>
            </a:extLst>
          </p:cNvPr>
          <p:cNvSpPr>
            <a:spLocks noGrp="1"/>
          </p:cNvSpPr>
          <p:nvPr>
            <p:ph type="title"/>
          </p:nvPr>
        </p:nvSpPr>
        <p:spPr/>
        <p:txBody>
          <a:bodyPr/>
          <a:lstStyle/>
          <a:p>
            <a:r>
              <a:rPr lang="en-US" dirty="0"/>
              <a:t>Overcoming Connectivity Filters</a:t>
            </a:r>
          </a:p>
        </p:txBody>
      </p:sp>
      <p:sp>
        <p:nvSpPr>
          <p:cNvPr id="3" name="Footer Placeholder 2">
            <a:extLst>
              <a:ext uri="{FF2B5EF4-FFF2-40B4-BE49-F238E27FC236}">
                <a16:creationId xmlns:a16="http://schemas.microsoft.com/office/drawing/2014/main" id="{624637EC-A06C-BA40-8885-D0DDAA3F2A31}"/>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4C67D9A4-9F42-0046-BEED-E66C4EA6B718}"/>
              </a:ext>
            </a:extLst>
          </p:cNvPr>
          <p:cNvSpPr>
            <a:spLocks noGrp="1"/>
          </p:cNvSpPr>
          <p:nvPr>
            <p:ph type="sldNum" sz="quarter" idx="4"/>
          </p:nvPr>
        </p:nvSpPr>
        <p:spPr/>
        <p:txBody>
          <a:bodyPr/>
          <a:lstStyle/>
          <a:p>
            <a:fld id="{49DF86D6-4B9D-4B83-AF23-D696D3CD110A}" type="slidenum">
              <a:rPr lang="en-US" smtClean="0"/>
              <a:pPr/>
              <a:t>30</a:t>
            </a:fld>
            <a:endParaRPr lang="en-US" dirty="0"/>
          </a:p>
        </p:txBody>
      </p:sp>
      <p:sp>
        <p:nvSpPr>
          <p:cNvPr id="5" name="Text Placeholder 4">
            <a:extLst>
              <a:ext uri="{FF2B5EF4-FFF2-40B4-BE49-F238E27FC236}">
                <a16:creationId xmlns:a16="http://schemas.microsoft.com/office/drawing/2014/main" id="{9A27585C-0A97-7D47-9CD2-975A49FADFCD}"/>
              </a:ext>
            </a:extLst>
          </p:cNvPr>
          <p:cNvSpPr>
            <a:spLocks noGrp="1"/>
          </p:cNvSpPr>
          <p:nvPr>
            <p:ph type="body" sz="quarter" idx="10"/>
          </p:nvPr>
        </p:nvSpPr>
        <p:spPr/>
        <p:txBody>
          <a:bodyPr/>
          <a:lstStyle/>
          <a:p>
            <a:r>
              <a:rPr lang="en-US" dirty="0"/>
              <a:t>VPC Peering</a:t>
            </a:r>
          </a:p>
          <a:p>
            <a:r>
              <a:rPr lang="en-US" dirty="0"/>
              <a:t>Direct Connect</a:t>
            </a:r>
          </a:p>
          <a:p>
            <a:r>
              <a:rPr lang="en-US" dirty="0"/>
              <a:t>VPN</a:t>
            </a:r>
          </a:p>
        </p:txBody>
      </p:sp>
      <p:sp>
        <p:nvSpPr>
          <p:cNvPr id="6" name="Text Placeholder 5">
            <a:extLst>
              <a:ext uri="{FF2B5EF4-FFF2-40B4-BE49-F238E27FC236}">
                <a16:creationId xmlns:a16="http://schemas.microsoft.com/office/drawing/2014/main" id="{45B7C26F-CD75-7D4C-A691-28597D7FA069}"/>
              </a:ext>
            </a:extLst>
          </p:cNvPr>
          <p:cNvSpPr>
            <a:spLocks noGrp="1"/>
          </p:cNvSpPr>
          <p:nvPr>
            <p:ph type="body" sz="quarter" idx="11"/>
          </p:nvPr>
        </p:nvSpPr>
        <p:spPr/>
        <p:txBody>
          <a:bodyPr/>
          <a:lstStyle/>
          <a:p>
            <a:r>
              <a:rPr lang="en-US" dirty="0"/>
              <a:t>By default will only announce the CIDR assigned to the VPC.</a:t>
            </a:r>
          </a:p>
          <a:p>
            <a:r>
              <a:rPr lang="en-US" dirty="0"/>
              <a:t>Static routes in the route table will not traverse</a:t>
            </a:r>
          </a:p>
          <a:p>
            <a:r>
              <a:rPr lang="en-US" dirty="0"/>
              <a:t>In some instances there is an IP filter (VPC peering)</a:t>
            </a:r>
          </a:p>
          <a:p>
            <a:r>
              <a:rPr lang="en-US" dirty="0"/>
              <a:t>VPN (CGW)/Tunneling is the workaround - </a:t>
            </a:r>
          </a:p>
          <a:p>
            <a:endParaRPr lang="en-US" dirty="0"/>
          </a:p>
        </p:txBody>
      </p:sp>
    </p:spTree>
    <p:extLst>
      <p:ext uri="{BB962C8B-B14F-4D97-AF65-F5344CB8AC3E}">
        <p14:creationId xmlns:p14="http://schemas.microsoft.com/office/powerpoint/2010/main" val="204800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8" presetClass="entr" presetSubtype="12" fill="hold" nodeType="clickEffect">
                                  <p:stCondLst>
                                    <p:cond delay="0"/>
                                  </p:stCondLst>
                                  <p:childTnLst>
                                    <p:set>
                                      <p:cBhvr>
                                        <p:cTn id="33" dur="1" fill="hold">
                                          <p:stCondLst>
                                            <p:cond delay="0"/>
                                          </p:stCondLst>
                                        </p:cTn>
                                        <p:tgtEl>
                                          <p:spTgt spid="6">
                                            <p:txEl>
                                              <p:pRg st="2" end="2"/>
                                            </p:txEl>
                                          </p:spTgt>
                                        </p:tgtEl>
                                        <p:attrNameLst>
                                          <p:attrName>style.visibility</p:attrName>
                                        </p:attrNameLst>
                                      </p:cBhvr>
                                      <p:to>
                                        <p:strVal val="visible"/>
                                      </p:to>
                                    </p:set>
                                    <p:animEffect transition="in" filter="strips(downLeft)">
                                      <p:cBhvr>
                                        <p:cTn id="34" dur="500"/>
                                        <p:tgtEl>
                                          <p:spTgt spid="6">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down)">
                                      <p:cBhvr>
                                        <p:cTn id="39"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8489F-5180-624A-A3CA-E005675D9139}"/>
              </a:ext>
            </a:extLst>
          </p:cNvPr>
          <p:cNvSpPr>
            <a:spLocks noGrp="1"/>
          </p:cNvSpPr>
          <p:nvPr>
            <p:ph type="title"/>
          </p:nvPr>
        </p:nvSpPr>
        <p:spPr/>
        <p:txBody>
          <a:bodyPr/>
          <a:lstStyle/>
          <a:p>
            <a:r>
              <a:rPr lang="en-US" dirty="0"/>
              <a:t>Learning More</a:t>
            </a:r>
          </a:p>
        </p:txBody>
      </p:sp>
      <p:sp>
        <p:nvSpPr>
          <p:cNvPr id="3" name="Footer Placeholder 2">
            <a:extLst>
              <a:ext uri="{FF2B5EF4-FFF2-40B4-BE49-F238E27FC236}">
                <a16:creationId xmlns:a16="http://schemas.microsoft.com/office/drawing/2014/main" id="{70204A93-065F-064A-A8E0-F95285A08C1B}"/>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E699F86A-B811-1A48-935C-06CBE4989CBB}"/>
              </a:ext>
            </a:extLst>
          </p:cNvPr>
          <p:cNvSpPr>
            <a:spLocks noGrp="1"/>
          </p:cNvSpPr>
          <p:nvPr>
            <p:ph type="sldNum" sz="quarter" idx="4"/>
          </p:nvPr>
        </p:nvSpPr>
        <p:spPr/>
        <p:txBody>
          <a:bodyPr/>
          <a:lstStyle/>
          <a:p>
            <a:fld id="{49DF86D6-4B9D-4B83-AF23-D696D3CD110A}" type="slidenum">
              <a:rPr lang="en-US" smtClean="0"/>
              <a:pPr/>
              <a:t>31</a:t>
            </a:fld>
            <a:endParaRPr lang="en-US" dirty="0"/>
          </a:p>
        </p:txBody>
      </p:sp>
      <p:sp>
        <p:nvSpPr>
          <p:cNvPr id="5" name="Text Placeholder 4">
            <a:extLst>
              <a:ext uri="{FF2B5EF4-FFF2-40B4-BE49-F238E27FC236}">
                <a16:creationId xmlns:a16="http://schemas.microsoft.com/office/drawing/2014/main" id="{B4ED0CB2-4210-3C42-B2E8-960F4DAA53C4}"/>
              </a:ext>
            </a:extLst>
          </p:cNvPr>
          <p:cNvSpPr>
            <a:spLocks noGrp="1"/>
          </p:cNvSpPr>
          <p:nvPr>
            <p:ph type="body" sz="quarter" idx="10"/>
          </p:nvPr>
        </p:nvSpPr>
        <p:spPr/>
        <p:txBody>
          <a:bodyPr/>
          <a:lstStyle/>
          <a:p>
            <a:r>
              <a:rPr lang="en-US" dirty="0"/>
              <a:t>https://Clouddocs.f5.com</a:t>
            </a:r>
          </a:p>
          <a:p>
            <a:r>
              <a:rPr lang="en-US" dirty="0"/>
              <a:t>https://</a:t>
            </a:r>
            <a:r>
              <a:rPr lang="en-US" dirty="0" err="1"/>
              <a:t>Github.com</a:t>
            </a:r>
            <a:r>
              <a:rPr lang="en-US" dirty="0"/>
              <a:t>/f5networks</a:t>
            </a:r>
          </a:p>
          <a:p>
            <a:r>
              <a:rPr lang="en-US" dirty="0"/>
              <a:t>https://</a:t>
            </a:r>
            <a:r>
              <a:rPr lang="en-US" dirty="0" err="1"/>
              <a:t>github.com</a:t>
            </a:r>
            <a:r>
              <a:rPr lang="en-US" dirty="0"/>
              <a:t>/F5DevCentral</a:t>
            </a:r>
          </a:p>
        </p:txBody>
      </p:sp>
      <p:sp>
        <p:nvSpPr>
          <p:cNvPr id="6" name="Text Placeholder 5">
            <a:extLst>
              <a:ext uri="{FF2B5EF4-FFF2-40B4-BE49-F238E27FC236}">
                <a16:creationId xmlns:a16="http://schemas.microsoft.com/office/drawing/2014/main" id="{1FF68971-8F15-2E48-BCA6-D4C25582BD35}"/>
              </a:ext>
            </a:extLst>
          </p:cNvPr>
          <p:cNvSpPr>
            <a:spLocks noGrp="1"/>
          </p:cNvSpPr>
          <p:nvPr>
            <p:ph type="body" sz="quarter" idx="11"/>
          </p:nvPr>
        </p:nvSpPr>
        <p:spPr/>
        <p:txBody>
          <a:bodyPr/>
          <a:lstStyle/>
          <a:p>
            <a:r>
              <a:rPr lang="en-US" b="0" u="sng" dirty="0">
                <a:hlinkClick r:id="rId2"/>
              </a:rPr>
              <a:t>awsteam@f5.com</a:t>
            </a:r>
            <a:endParaRPr lang="en-US" dirty="0"/>
          </a:p>
        </p:txBody>
      </p:sp>
    </p:spTree>
    <p:extLst>
      <p:ext uri="{BB962C8B-B14F-4D97-AF65-F5344CB8AC3E}">
        <p14:creationId xmlns:p14="http://schemas.microsoft.com/office/powerpoint/2010/main" val="82415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61D97-3D64-2749-800C-F7D8F92CAC9C}"/>
              </a:ext>
            </a:extLst>
          </p:cNvPr>
          <p:cNvSpPr>
            <a:spLocks noGrp="1"/>
          </p:cNvSpPr>
          <p:nvPr>
            <p:ph type="title"/>
          </p:nvPr>
        </p:nvSpPr>
        <p:spPr/>
        <p:txBody>
          <a:bodyPr/>
          <a:lstStyle/>
          <a:p>
            <a:r>
              <a:rPr lang="en-US" dirty="0"/>
              <a:t>Closing</a:t>
            </a:r>
          </a:p>
        </p:txBody>
      </p:sp>
      <p:sp>
        <p:nvSpPr>
          <p:cNvPr id="3" name="Footer Placeholder 2">
            <a:extLst>
              <a:ext uri="{FF2B5EF4-FFF2-40B4-BE49-F238E27FC236}">
                <a16:creationId xmlns:a16="http://schemas.microsoft.com/office/drawing/2014/main" id="{C1D094B9-8BA3-4342-BB76-F941A810F257}"/>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892EF9B3-CD1D-544C-8405-1DA0D5FD222D}"/>
              </a:ext>
            </a:extLst>
          </p:cNvPr>
          <p:cNvSpPr>
            <a:spLocks noGrp="1"/>
          </p:cNvSpPr>
          <p:nvPr>
            <p:ph type="sldNum" sz="quarter" idx="4"/>
          </p:nvPr>
        </p:nvSpPr>
        <p:spPr/>
        <p:txBody>
          <a:bodyPr/>
          <a:lstStyle/>
          <a:p>
            <a:fld id="{49DF86D6-4B9D-4B83-AF23-D696D3CD110A}" type="slidenum">
              <a:rPr lang="en-US" smtClean="0"/>
              <a:pPr/>
              <a:t>32</a:t>
            </a:fld>
            <a:endParaRPr lang="en-US" dirty="0"/>
          </a:p>
        </p:txBody>
      </p:sp>
      <p:sp>
        <p:nvSpPr>
          <p:cNvPr id="5" name="Text Placeholder 4">
            <a:extLst>
              <a:ext uri="{FF2B5EF4-FFF2-40B4-BE49-F238E27FC236}">
                <a16:creationId xmlns:a16="http://schemas.microsoft.com/office/drawing/2014/main" id="{B860DBC2-BE0E-2546-AEB8-3E7841E5A479}"/>
              </a:ext>
            </a:extLst>
          </p:cNvPr>
          <p:cNvSpPr>
            <a:spLocks noGrp="1"/>
          </p:cNvSpPr>
          <p:nvPr>
            <p:ph type="body" sz="quarter" idx="10"/>
          </p:nvPr>
        </p:nvSpPr>
        <p:spPr/>
        <p:txBody>
          <a:bodyPr/>
          <a:lstStyle/>
          <a:p>
            <a:r>
              <a:rPr lang="en-US" dirty="0"/>
              <a:t>Know the What</a:t>
            </a:r>
          </a:p>
          <a:p>
            <a:r>
              <a:rPr lang="en-US" dirty="0"/>
              <a:t>Know the Why</a:t>
            </a:r>
          </a:p>
          <a:p>
            <a:r>
              <a:rPr lang="en-US" dirty="0"/>
              <a:t>Engage Early</a:t>
            </a:r>
          </a:p>
          <a:p>
            <a:r>
              <a:rPr lang="en-US" dirty="0"/>
              <a:t>Pick the Topology for the What and the Why</a:t>
            </a:r>
          </a:p>
          <a:p>
            <a:r>
              <a:rPr lang="en-US" dirty="0"/>
              <a:t>Pick the Instance for the What and the Why</a:t>
            </a:r>
          </a:p>
          <a:p>
            <a:r>
              <a:rPr lang="en-US" dirty="0"/>
              <a:t>Pick the license for the What and the Why</a:t>
            </a:r>
          </a:p>
          <a:p>
            <a:endParaRPr lang="en-US" dirty="0"/>
          </a:p>
          <a:p>
            <a:endParaRPr lang="en-US" dirty="0"/>
          </a:p>
          <a:p>
            <a:endParaRPr lang="en-US" dirty="0"/>
          </a:p>
        </p:txBody>
      </p:sp>
      <p:sp>
        <p:nvSpPr>
          <p:cNvPr id="6" name="Text Placeholder 5">
            <a:extLst>
              <a:ext uri="{FF2B5EF4-FFF2-40B4-BE49-F238E27FC236}">
                <a16:creationId xmlns:a16="http://schemas.microsoft.com/office/drawing/2014/main" id="{D3CE92A1-B0DC-E04E-A3D4-4B7BBD58FF39}"/>
              </a:ext>
            </a:extLst>
          </p:cNvPr>
          <p:cNvSpPr>
            <a:spLocks noGrp="1"/>
          </p:cNvSpPr>
          <p:nvPr>
            <p:ph type="body" sz="quarter" idx="11"/>
          </p:nvPr>
        </p:nvSpPr>
        <p:spPr/>
        <p:txBody>
          <a:bodyPr/>
          <a:lstStyle/>
          <a:p>
            <a:r>
              <a:rPr lang="en-US" dirty="0"/>
              <a:t>Use Automation and Declarative Interfaces wherever possible</a:t>
            </a:r>
          </a:p>
          <a:p>
            <a:r>
              <a:rPr lang="en-US" dirty="0"/>
              <a:t>Start Adopting Cattle Methodology</a:t>
            </a:r>
          </a:p>
          <a:p>
            <a:r>
              <a:rPr lang="en-US" dirty="0"/>
              <a:t>Focus on the BIG PICTURE</a:t>
            </a:r>
          </a:p>
          <a:p>
            <a:pPr lvl="1"/>
            <a:r>
              <a:rPr lang="en-US" dirty="0"/>
              <a:t>A given APP is tactical</a:t>
            </a:r>
          </a:p>
          <a:p>
            <a:pPr lvl="1"/>
            <a:r>
              <a:rPr lang="en-US" dirty="0"/>
              <a:t>End state is strategic</a:t>
            </a:r>
          </a:p>
          <a:p>
            <a:pPr lvl="2"/>
            <a:endParaRPr lang="en-US" dirty="0"/>
          </a:p>
        </p:txBody>
      </p:sp>
    </p:spTree>
    <p:extLst>
      <p:ext uri="{BB962C8B-B14F-4D97-AF65-F5344CB8AC3E}">
        <p14:creationId xmlns:p14="http://schemas.microsoft.com/office/powerpoint/2010/main" val="338389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randombar(horizont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3" dur="500"/>
                                        <p:tgtEl>
                                          <p:spTgt spid="5">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checkerboard(across)">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wipe(down)">
                                      <p:cBhvr>
                                        <p:cTn id="41" dur="500"/>
                                        <p:tgtEl>
                                          <p:spTgt spid="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nodeType="click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 calcmode="lin" valueType="num">
                                      <p:cBhvr>
                                        <p:cTn id="46"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47"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48" dur="1000"/>
                                        <p:tgtEl>
                                          <p:spTgt spid="6">
                                            <p:txEl>
                                              <p:pRg st="2" end="2"/>
                                            </p:txEl>
                                          </p:spTgt>
                                        </p:tgtEl>
                                      </p:cBhvr>
                                    </p:animEffect>
                                  </p:childTnLst>
                                </p:cTn>
                              </p:par>
                              <p:par>
                                <p:cTn id="49" presetID="55" presetClass="entr" presetSubtype="0" fill="hold" nodeType="with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anim calcmode="lin" valueType="num">
                                      <p:cBhvr>
                                        <p:cTn id="51"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52"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53" dur="1000"/>
                                        <p:tgtEl>
                                          <p:spTgt spid="6">
                                            <p:txEl>
                                              <p:pRg st="3" end="3"/>
                                            </p:txEl>
                                          </p:spTgt>
                                        </p:tgtEl>
                                      </p:cBhvr>
                                    </p:animEffect>
                                  </p:childTnLst>
                                </p:cTn>
                              </p:par>
                              <p:par>
                                <p:cTn id="54" presetID="55" presetClass="entr" presetSubtype="0" fill="hold" nodeType="with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 calcmode="lin" valueType="num">
                                      <p:cBhvr>
                                        <p:cTn id="56"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57"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58"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5411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75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8814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1BAB98-ED2E-E54B-99C2-DF107AD05F08}"/>
              </a:ext>
            </a:extLst>
          </p:cNvPr>
          <p:cNvSpPr>
            <a:spLocks noGrp="1"/>
          </p:cNvSpPr>
          <p:nvPr>
            <p:ph type="title"/>
          </p:nvPr>
        </p:nvSpPr>
        <p:spPr/>
        <p:txBody>
          <a:bodyPr/>
          <a:lstStyle/>
          <a:p>
            <a:r>
              <a:rPr lang="en-US" dirty="0"/>
              <a:t>Trouble Shooting</a:t>
            </a:r>
          </a:p>
        </p:txBody>
      </p:sp>
    </p:spTree>
    <p:extLst>
      <p:ext uri="{BB962C8B-B14F-4D97-AF65-F5344CB8AC3E}">
        <p14:creationId xmlns:p14="http://schemas.microsoft.com/office/powerpoint/2010/main" val="119884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4680-3464-8640-B61E-1B27B84E7659}"/>
              </a:ext>
            </a:extLst>
          </p:cNvPr>
          <p:cNvSpPr>
            <a:spLocks noGrp="1"/>
          </p:cNvSpPr>
          <p:nvPr>
            <p:ph type="title"/>
          </p:nvPr>
        </p:nvSpPr>
        <p:spPr/>
        <p:txBody>
          <a:bodyPr/>
          <a:lstStyle/>
          <a:p>
            <a:r>
              <a:rPr lang="en-US" dirty="0"/>
              <a:t>Deployment – The CFT</a:t>
            </a:r>
          </a:p>
        </p:txBody>
      </p:sp>
      <p:sp>
        <p:nvSpPr>
          <p:cNvPr id="3" name="Footer Placeholder 2">
            <a:extLst>
              <a:ext uri="{FF2B5EF4-FFF2-40B4-BE49-F238E27FC236}">
                <a16:creationId xmlns:a16="http://schemas.microsoft.com/office/drawing/2014/main" id="{BF623CB6-ECF6-BC47-B7DB-5BEF3D7ACFA4}"/>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5B7C8A8C-D347-694E-B67F-D7F99DF6EC86}"/>
              </a:ext>
            </a:extLst>
          </p:cNvPr>
          <p:cNvSpPr>
            <a:spLocks noGrp="1"/>
          </p:cNvSpPr>
          <p:nvPr>
            <p:ph type="sldNum" sz="quarter" idx="11"/>
          </p:nvPr>
        </p:nvSpPr>
        <p:spPr/>
        <p:txBody>
          <a:bodyPr/>
          <a:lstStyle/>
          <a:p>
            <a:fld id="{49DF86D6-4B9D-4B83-AF23-D696D3CD110A}" type="slidenum">
              <a:rPr lang="en-US" smtClean="0"/>
              <a:pPr/>
              <a:t>37</a:t>
            </a:fld>
            <a:endParaRPr lang="en-US" dirty="0"/>
          </a:p>
        </p:txBody>
      </p:sp>
      <p:sp>
        <p:nvSpPr>
          <p:cNvPr id="7" name="Text Placeholder 6">
            <a:extLst>
              <a:ext uri="{FF2B5EF4-FFF2-40B4-BE49-F238E27FC236}">
                <a16:creationId xmlns:a16="http://schemas.microsoft.com/office/drawing/2014/main" id="{E7A876CA-96A5-4F45-8A09-6245AFB1DB0A}"/>
              </a:ext>
            </a:extLst>
          </p:cNvPr>
          <p:cNvSpPr>
            <a:spLocks noGrp="1"/>
          </p:cNvSpPr>
          <p:nvPr>
            <p:ph type="body" sz="quarter" idx="12"/>
          </p:nvPr>
        </p:nvSpPr>
        <p:spPr>
          <a:xfrm>
            <a:off x="304800" y="1224366"/>
            <a:ext cx="11582400" cy="5176434"/>
          </a:xfrm>
        </p:spPr>
        <p:txBody>
          <a:bodyPr/>
          <a:lstStyle/>
          <a:p>
            <a:r>
              <a:rPr lang="en-US" dirty="0"/>
              <a:t>Did the user subscribe to the image (</a:t>
            </a:r>
            <a:r>
              <a:rPr lang="en-US" dirty="0" err="1"/>
              <a:t>PayG</a:t>
            </a:r>
            <a:r>
              <a:rPr lang="en-US" dirty="0"/>
              <a:t>)</a:t>
            </a:r>
          </a:p>
          <a:p>
            <a:r>
              <a:rPr lang="en-US" dirty="0"/>
              <a:t>Does the user have enough resources in AWS</a:t>
            </a:r>
          </a:p>
          <a:p>
            <a:pPr lvl="1"/>
            <a:r>
              <a:rPr lang="en-US" dirty="0"/>
              <a:t>Elastic IPs</a:t>
            </a:r>
          </a:p>
          <a:p>
            <a:pPr lvl="1"/>
            <a:r>
              <a:rPr lang="en-US" dirty="0"/>
              <a:t>Certain Instance Types</a:t>
            </a:r>
          </a:p>
          <a:p>
            <a:pPr lvl="1"/>
            <a:r>
              <a:rPr lang="en-US" dirty="0"/>
              <a:t>Total Instances</a:t>
            </a:r>
          </a:p>
          <a:p>
            <a:pPr lvl="1"/>
            <a:r>
              <a:rPr lang="en-US" dirty="0"/>
              <a:t>S3</a:t>
            </a:r>
          </a:p>
          <a:p>
            <a:r>
              <a:rPr lang="en-US" dirty="0"/>
              <a:t>VPC Structure</a:t>
            </a:r>
          </a:p>
          <a:p>
            <a:pPr lvl="1"/>
            <a:r>
              <a:rPr lang="en-US" dirty="0"/>
              <a:t>EIP or NAT </a:t>
            </a:r>
          </a:p>
          <a:p>
            <a:pPr lvl="1"/>
            <a:r>
              <a:rPr lang="en-US" dirty="0"/>
              <a:t>Access Github</a:t>
            </a:r>
          </a:p>
          <a:p>
            <a:pPr lvl="1"/>
            <a:r>
              <a:rPr lang="en-US" dirty="0"/>
              <a:t>Access the license server</a:t>
            </a:r>
          </a:p>
          <a:p>
            <a:pPr lvl="1"/>
            <a:r>
              <a:rPr lang="en-US" dirty="0"/>
              <a:t>Access to the EC2 API</a:t>
            </a:r>
          </a:p>
          <a:p>
            <a:pPr lvl="1"/>
            <a:r>
              <a:rPr lang="en-US" dirty="0"/>
              <a:t>Access to S3</a:t>
            </a:r>
          </a:p>
        </p:txBody>
      </p:sp>
    </p:spTree>
    <p:extLst>
      <p:ext uri="{BB962C8B-B14F-4D97-AF65-F5344CB8AC3E}">
        <p14:creationId xmlns:p14="http://schemas.microsoft.com/office/powerpoint/2010/main" val="428373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D9CD6-3C68-6A41-8E30-C11800B55D95}"/>
              </a:ext>
            </a:extLst>
          </p:cNvPr>
          <p:cNvSpPr>
            <a:spLocks noGrp="1"/>
          </p:cNvSpPr>
          <p:nvPr>
            <p:ph type="title"/>
          </p:nvPr>
        </p:nvSpPr>
        <p:spPr/>
        <p:txBody>
          <a:bodyPr/>
          <a:lstStyle/>
          <a:p>
            <a:r>
              <a:rPr lang="en-US" dirty="0"/>
              <a:t>Cloud </a:t>
            </a:r>
            <a:r>
              <a:rPr lang="en-US" dirty="0" err="1"/>
              <a:t>Init</a:t>
            </a:r>
            <a:r>
              <a:rPr lang="en-US" dirty="0"/>
              <a:t> Process</a:t>
            </a:r>
          </a:p>
        </p:txBody>
      </p:sp>
      <p:sp>
        <p:nvSpPr>
          <p:cNvPr id="3" name="Footer Placeholder 2">
            <a:extLst>
              <a:ext uri="{FF2B5EF4-FFF2-40B4-BE49-F238E27FC236}">
                <a16:creationId xmlns:a16="http://schemas.microsoft.com/office/drawing/2014/main" id="{5F56820B-2D6A-5049-AF56-2A4286501532}"/>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E6166C3B-A5E4-1B4E-8267-28EE33B107D1}"/>
              </a:ext>
            </a:extLst>
          </p:cNvPr>
          <p:cNvSpPr>
            <a:spLocks noGrp="1"/>
          </p:cNvSpPr>
          <p:nvPr>
            <p:ph type="sldNum" sz="quarter" idx="11"/>
          </p:nvPr>
        </p:nvSpPr>
        <p:spPr/>
        <p:txBody>
          <a:bodyPr/>
          <a:lstStyle/>
          <a:p>
            <a:fld id="{49DF86D6-4B9D-4B83-AF23-D696D3CD110A}" type="slidenum">
              <a:rPr lang="en-US" smtClean="0"/>
              <a:pPr/>
              <a:t>38</a:t>
            </a:fld>
            <a:endParaRPr lang="en-US" dirty="0"/>
          </a:p>
        </p:txBody>
      </p:sp>
      <p:sp>
        <p:nvSpPr>
          <p:cNvPr id="5" name="Text Placeholder 4">
            <a:extLst>
              <a:ext uri="{FF2B5EF4-FFF2-40B4-BE49-F238E27FC236}">
                <a16:creationId xmlns:a16="http://schemas.microsoft.com/office/drawing/2014/main" id="{DF08184B-064C-7D40-ABA3-208777DF58AF}"/>
              </a:ext>
            </a:extLst>
          </p:cNvPr>
          <p:cNvSpPr>
            <a:spLocks noGrp="1"/>
          </p:cNvSpPr>
          <p:nvPr>
            <p:ph type="body" sz="quarter" idx="12"/>
          </p:nvPr>
        </p:nvSpPr>
        <p:spPr>
          <a:xfrm>
            <a:off x="304800" y="945397"/>
            <a:ext cx="11582400" cy="5547477"/>
          </a:xfrm>
        </p:spPr>
        <p:txBody>
          <a:bodyPr/>
          <a:lstStyle/>
          <a:p>
            <a:r>
              <a:rPr lang="en-US" dirty="0" err="1"/>
              <a:t>Vadc-init</a:t>
            </a:r>
            <a:r>
              <a:rPr lang="en-US" dirty="0"/>
              <a:t> runs</a:t>
            </a:r>
          </a:p>
          <a:p>
            <a:r>
              <a:rPr lang="en-US" dirty="0"/>
              <a:t>Cloud-</a:t>
            </a:r>
            <a:r>
              <a:rPr lang="en-US" dirty="0" err="1"/>
              <a:t>init</a:t>
            </a:r>
            <a:r>
              <a:rPr lang="en-US" dirty="0"/>
              <a:t> starts</a:t>
            </a:r>
          </a:p>
          <a:p>
            <a:r>
              <a:rPr lang="en-US" dirty="0"/>
              <a:t>System downloads files or writes files to disk</a:t>
            </a:r>
          </a:p>
          <a:p>
            <a:pPr lvl="1"/>
            <a:r>
              <a:rPr lang="en-US" dirty="0"/>
              <a:t>iAPPs, SDK, cloud-libs </a:t>
            </a:r>
            <a:r>
              <a:rPr lang="en-US" dirty="0" err="1"/>
              <a:t>etc</a:t>
            </a:r>
            <a:endParaRPr lang="en-US" dirty="0"/>
          </a:p>
          <a:p>
            <a:r>
              <a:rPr lang="en-US" dirty="0"/>
              <a:t>Scripts Run</a:t>
            </a:r>
          </a:p>
          <a:p>
            <a:r>
              <a:rPr lang="en-US" sz="1400" dirty="0"/>
              <a:t>2018-04-27 10:37:10,220 [INFO] Command 000-disable-1nicautoconfig succeeded</a:t>
            </a:r>
          </a:p>
          <a:p>
            <a:r>
              <a:rPr lang="en-US" sz="1400" dirty="0"/>
              <a:t>2018-04-27 10:37:10,284 [INFO] Command 010-install-libs succeeded</a:t>
            </a:r>
          </a:p>
          <a:p>
            <a:r>
              <a:rPr lang="en-US" sz="1400" dirty="0"/>
              <a:t>2018-04-27 10:37:10,287 [INFO] Command 020-generate-password succeeded</a:t>
            </a:r>
          </a:p>
          <a:p>
            <a:r>
              <a:rPr lang="en-US" sz="1400" dirty="0"/>
              <a:t>2018-04-27 10:37:10,290 [INFO] Command 030-create-admin-user succeeded</a:t>
            </a:r>
          </a:p>
          <a:p>
            <a:r>
              <a:rPr lang="en-US" sz="1400" dirty="0"/>
              <a:t>2018-04-27 10:37:10,302 [INFO] Command 040-network-config succeeded</a:t>
            </a:r>
          </a:p>
          <a:p>
            <a:r>
              <a:rPr lang="en-US" sz="1400" dirty="0"/>
              <a:t>2018-04-27 10:37:10,474 [INFO] Command 050-onboard-BIG-IP succeeded</a:t>
            </a:r>
          </a:p>
          <a:p>
            <a:r>
              <a:rPr lang="en-US" sz="1400" dirty="0"/>
              <a:t>2018-04-27 10:37:10,477 [INFO] Command 060-custom-config succeeded</a:t>
            </a:r>
          </a:p>
          <a:p>
            <a:r>
              <a:rPr lang="en-US" sz="1400" dirty="0"/>
              <a:t>2018-04-27 10:37:10,486 [INFO] Command 065-cluster succeeded</a:t>
            </a:r>
          </a:p>
          <a:p>
            <a:r>
              <a:rPr lang="en-US" sz="1400" dirty="0"/>
              <a:t>2018-04-27 10:37:10,488 [INFO] Command 070-rm-password succeeded</a:t>
            </a:r>
          </a:p>
          <a:p>
            <a:pPr lvl="1"/>
            <a:endParaRPr lang="en-US" dirty="0"/>
          </a:p>
          <a:p>
            <a:endParaRPr lang="en-US" dirty="0"/>
          </a:p>
        </p:txBody>
      </p:sp>
    </p:spTree>
    <p:extLst>
      <p:ext uri="{BB962C8B-B14F-4D97-AF65-F5344CB8AC3E}">
        <p14:creationId xmlns:p14="http://schemas.microsoft.com/office/powerpoint/2010/main" val="391690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775A-B2FD-A846-939C-FD303B0007EE}"/>
              </a:ext>
            </a:extLst>
          </p:cNvPr>
          <p:cNvSpPr>
            <a:spLocks noGrp="1"/>
          </p:cNvSpPr>
          <p:nvPr>
            <p:ph type="title"/>
          </p:nvPr>
        </p:nvSpPr>
        <p:spPr/>
        <p:txBody>
          <a:bodyPr/>
          <a:lstStyle/>
          <a:p>
            <a:r>
              <a:rPr lang="en-US" dirty="0"/>
              <a:t>Files of Interest</a:t>
            </a:r>
          </a:p>
        </p:txBody>
      </p:sp>
      <p:sp>
        <p:nvSpPr>
          <p:cNvPr id="3" name="Footer Placeholder 2">
            <a:extLst>
              <a:ext uri="{FF2B5EF4-FFF2-40B4-BE49-F238E27FC236}">
                <a16:creationId xmlns:a16="http://schemas.microsoft.com/office/drawing/2014/main" id="{2A194492-4CAB-0744-B061-000E5BAC817E}"/>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E1583ABD-D119-3C45-B61D-3C298B8C3362}"/>
              </a:ext>
            </a:extLst>
          </p:cNvPr>
          <p:cNvSpPr>
            <a:spLocks noGrp="1"/>
          </p:cNvSpPr>
          <p:nvPr>
            <p:ph type="sldNum" sz="quarter" idx="11"/>
          </p:nvPr>
        </p:nvSpPr>
        <p:spPr/>
        <p:txBody>
          <a:bodyPr/>
          <a:lstStyle/>
          <a:p>
            <a:fld id="{49DF86D6-4B9D-4B83-AF23-D696D3CD110A}" type="slidenum">
              <a:rPr lang="en-US" smtClean="0"/>
              <a:pPr/>
              <a:t>39</a:t>
            </a:fld>
            <a:endParaRPr lang="en-US" dirty="0"/>
          </a:p>
        </p:txBody>
      </p:sp>
      <p:sp>
        <p:nvSpPr>
          <p:cNvPr id="5" name="Text Placeholder 4">
            <a:extLst>
              <a:ext uri="{FF2B5EF4-FFF2-40B4-BE49-F238E27FC236}">
                <a16:creationId xmlns:a16="http://schemas.microsoft.com/office/drawing/2014/main" id="{C330B41C-0EB3-184A-8CDB-0313A45D98C2}"/>
              </a:ext>
            </a:extLst>
          </p:cNvPr>
          <p:cNvSpPr>
            <a:spLocks noGrp="1"/>
          </p:cNvSpPr>
          <p:nvPr>
            <p:ph type="body" sz="quarter" idx="12"/>
          </p:nvPr>
        </p:nvSpPr>
        <p:spPr/>
        <p:txBody>
          <a:bodyPr/>
          <a:lstStyle/>
          <a:p>
            <a:r>
              <a:rPr lang="en-US" dirty="0"/>
              <a:t>Main logging file /</a:t>
            </a:r>
            <a:r>
              <a:rPr lang="en-US" dirty="0" err="1"/>
              <a:t>var</a:t>
            </a:r>
            <a:r>
              <a:rPr lang="en-US" dirty="0"/>
              <a:t>/log/cloud/*CSP*/</a:t>
            </a:r>
          </a:p>
          <a:p>
            <a:r>
              <a:rPr lang="en-US" dirty="0" err="1"/>
              <a:t>Boot.log</a:t>
            </a:r>
            <a:r>
              <a:rPr lang="en-US" dirty="0"/>
              <a:t> (did VADC-</a:t>
            </a:r>
            <a:r>
              <a:rPr lang="en-US" dirty="0" err="1"/>
              <a:t>init</a:t>
            </a:r>
            <a:r>
              <a:rPr lang="en-US" dirty="0"/>
              <a:t> run? Did it call Cloud-</a:t>
            </a:r>
            <a:r>
              <a:rPr lang="en-US" dirty="0" err="1"/>
              <a:t>init</a:t>
            </a:r>
            <a:r>
              <a:rPr lang="en-US" dirty="0"/>
              <a:t>?)</a:t>
            </a:r>
          </a:p>
          <a:p>
            <a:r>
              <a:rPr lang="en-US" dirty="0"/>
              <a:t>Overall event log /</a:t>
            </a:r>
            <a:r>
              <a:rPr lang="en-US" dirty="0" err="1"/>
              <a:t>var</a:t>
            </a:r>
            <a:r>
              <a:rPr lang="en-US" dirty="0"/>
              <a:t>/log/</a:t>
            </a:r>
            <a:r>
              <a:rPr lang="en-US" dirty="0" err="1"/>
              <a:t>cfn-init.log</a:t>
            </a:r>
            <a:endParaRPr lang="en-US" dirty="0"/>
          </a:p>
          <a:p>
            <a:r>
              <a:rPr lang="en-US" dirty="0"/>
              <a:t>Headers from outgoing calls /</a:t>
            </a:r>
            <a:r>
              <a:rPr lang="en-US" dirty="0" err="1"/>
              <a:t>var</a:t>
            </a:r>
            <a:r>
              <a:rPr lang="en-US" dirty="0"/>
              <a:t>/log/</a:t>
            </a:r>
            <a:r>
              <a:rPr lang="en-US" dirty="0" err="1"/>
              <a:t>cfn-wire.log</a:t>
            </a:r>
            <a:endParaRPr lang="en-US" dirty="0"/>
          </a:p>
          <a:p>
            <a:r>
              <a:rPr lang="en-US" dirty="0"/>
              <a:t>/</a:t>
            </a:r>
            <a:r>
              <a:rPr lang="en-US" dirty="0" err="1"/>
              <a:t>etc</a:t>
            </a:r>
            <a:r>
              <a:rPr lang="en-US" dirty="0"/>
              <a:t>/</a:t>
            </a:r>
            <a:r>
              <a:rPr lang="en-US" dirty="0" err="1"/>
              <a:t>vadc-init</a:t>
            </a:r>
            <a:r>
              <a:rPr lang="en-US" dirty="0"/>
              <a:t>/</a:t>
            </a:r>
          </a:p>
          <a:p>
            <a:r>
              <a:rPr lang="en-US" dirty="0"/>
              <a:t>/</a:t>
            </a:r>
            <a:r>
              <a:rPr lang="en-US" dirty="0" err="1"/>
              <a:t>var</a:t>
            </a:r>
            <a:r>
              <a:rPr lang="en-US" dirty="0"/>
              <a:t>/log/ltm</a:t>
            </a:r>
          </a:p>
          <a:p>
            <a:r>
              <a:rPr lang="en-US" dirty="0"/>
              <a:t>/</a:t>
            </a:r>
            <a:r>
              <a:rPr lang="en-US" dirty="0" err="1"/>
              <a:t>usr</a:t>
            </a:r>
            <a:r>
              <a:rPr lang="en-US" dirty="0"/>
              <a:t>/</a:t>
            </a:r>
            <a:r>
              <a:rPr lang="en-US" dirty="0" err="1"/>
              <a:t>libexec</a:t>
            </a:r>
            <a:r>
              <a:rPr lang="en-US" dirty="0"/>
              <a:t>/</a:t>
            </a:r>
            <a:r>
              <a:rPr lang="en-US" dirty="0" err="1"/>
              <a:t>aws</a:t>
            </a:r>
            <a:r>
              <a:rPr lang="en-US" dirty="0"/>
              <a:t>/ - failover controls</a:t>
            </a:r>
          </a:p>
          <a:p>
            <a:r>
              <a:rPr lang="en-US" dirty="0"/>
              <a:t>/config/cloud</a:t>
            </a:r>
          </a:p>
          <a:p>
            <a:r>
              <a:rPr lang="en-US" dirty="0"/>
              <a:t>  /config/cloud/</a:t>
            </a:r>
            <a:r>
              <a:rPr lang="en-US" dirty="0" err="1"/>
              <a:t>aws</a:t>
            </a:r>
            <a:r>
              <a:rPr lang="en-US" dirty="0"/>
              <a:t>/</a:t>
            </a:r>
            <a:r>
              <a:rPr lang="en-US" dirty="0" err="1"/>
              <a:t>node_modules</a:t>
            </a:r>
            <a:r>
              <a:rPr lang="en-US" dirty="0"/>
              <a:t>/@f5devcentral/</a:t>
            </a:r>
          </a:p>
          <a:p>
            <a:endParaRPr lang="en-US" dirty="0"/>
          </a:p>
          <a:p>
            <a:endParaRPr lang="en-US" dirty="0"/>
          </a:p>
        </p:txBody>
      </p:sp>
    </p:spTree>
    <p:extLst>
      <p:ext uri="{BB962C8B-B14F-4D97-AF65-F5344CB8AC3E}">
        <p14:creationId xmlns:p14="http://schemas.microsoft.com/office/powerpoint/2010/main" val="225754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530D9-DB96-344E-A0EC-9CDB6D462183}"/>
              </a:ext>
            </a:extLst>
          </p:cNvPr>
          <p:cNvSpPr>
            <a:spLocks noGrp="1"/>
          </p:cNvSpPr>
          <p:nvPr>
            <p:ph type="title"/>
          </p:nvPr>
        </p:nvSpPr>
        <p:spPr/>
        <p:txBody>
          <a:bodyPr/>
          <a:lstStyle/>
          <a:p>
            <a:r>
              <a:rPr lang="en-US" dirty="0"/>
              <a:t>AWS Infrastructure Components</a:t>
            </a:r>
          </a:p>
        </p:txBody>
      </p:sp>
      <p:sp>
        <p:nvSpPr>
          <p:cNvPr id="3" name="Footer Placeholder 2">
            <a:extLst>
              <a:ext uri="{FF2B5EF4-FFF2-40B4-BE49-F238E27FC236}">
                <a16:creationId xmlns:a16="http://schemas.microsoft.com/office/drawing/2014/main" id="{32AF970B-04F8-EA49-87D2-B6F82FF6F0A6}"/>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35CEC2FE-5196-624D-B892-9D9681B62D7D}"/>
              </a:ext>
            </a:extLst>
          </p:cNvPr>
          <p:cNvSpPr>
            <a:spLocks noGrp="1"/>
          </p:cNvSpPr>
          <p:nvPr>
            <p:ph type="sldNum" sz="quarter" idx="4"/>
          </p:nvPr>
        </p:nvSpPr>
        <p:spPr/>
        <p:txBody>
          <a:bodyPr/>
          <a:lstStyle/>
          <a:p>
            <a:fld id="{49DF86D6-4B9D-4B83-AF23-D696D3CD110A}" type="slidenum">
              <a:rPr lang="en-US" smtClean="0"/>
              <a:pPr/>
              <a:t>4</a:t>
            </a:fld>
            <a:endParaRPr lang="en-US" dirty="0"/>
          </a:p>
        </p:txBody>
      </p:sp>
      <p:sp>
        <p:nvSpPr>
          <p:cNvPr id="5" name="Text Placeholder 4">
            <a:extLst>
              <a:ext uri="{FF2B5EF4-FFF2-40B4-BE49-F238E27FC236}">
                <a16:creationId xmlns:a16="http://schemas.microsoft.com/office/drawing/2014/main" id="{BCE2FB3E-7E14-FD42-BCCA-355389D15B71}"/>
              </a:ext>
            </a:extLst>
          </p:cNvPr>
          <p:cNvSpPr>
            <a:spLocks noGrp="1"/>
          </p:cNvSpPr>
          <p:nvPr>
            <p:ph type="body" sz="quarter" idx="10"/>
          </p:nvPr>
        </p:nvSpPr>
        <p:spPr>
          <a:xfrm>
            <a:off x="304800" y="1219200"/>
            <a:ext cx="5715000" cy="5181600"/>
          </a:xfrm>
        </p:spPr>
        <p:txBody>
          <a:bodyPr/>
          <a:lstStyle/>
          <a:p>
            <a:r>
              <a:rPr lang="en-US" dirty="0"/>
              <a:t>VPC = Data Center</a:t>
            </a:r>
          </a:p>
          <a:p>
            <a:r>
              <a:rPr lang="en-US" dirty="0"/>
              <a:t>AZ = DC Zone and L3 boundary</a:t>
            </a:r>
          </a:p>
          <a:p>
            <a:r>
              <a:rPr lang="en-US" dirty="0"/>
              <a:t>IAM = Who, What, Where</a:t>
            </a:r>
          </a:p>
          <a:p>
            <a:r>
              <a:rPr lang="en-US" dirty="0"/>
              <a:t>Instance = Deployed AMI</a:t>
            </a:r>
          </a:p>
          <a:p>
            <a:r>
              <a:rPr lang="en-US" dirty="0"/>
              <a:t>AMI = VM ready to deploy</a:t>
            </a:r>
          </a:p>
          <a:p>
            <a:r>
              <a:rPr lang="en-US" dirty="0"/>
              <a:t>CFT = Template for deployment</a:t>
            </a:r>
          </a:p>
          <a:p>
            <a:r>
              <a:rPr lang="en-US" dirty="0"/>
              <a:t>CloudWatch = metrics</a:t>
            </a:r>
          </a:p>
          <a:p>
            <a:endParaRPr lang="en-US" dirty="0"/>
          </a:p>
        </p:txBody>
      </p:sp>
      <p:sp>
        <p:nvSpPr>
          <p:cNvPr id="6" name="Text Placeholder 5">
            <a:extLst>
              <a:ext uri="{FF2B5EF4-FFF2-40B4-BE49-F238E27FC236}">
                <a16:creationId xmlns:a16="http://schemas.microsoft.com/office/drawing/2014/main" id="{B18B5DEE-1FC0-1746-8118-BD000BBB6D0D}"/>
              </a:ext>
            </a:extLst>
          </p:cNvPr>
          <p:cNvSpPr>
            <a:spLocks noGrp="1"/>
          </p:cNvSpPr>
          <p:nvPr>
            <p:ph type="body" sz="quarter" idx="11"/>
          </p:nvPr>
        </p:nvSpPr>
        <p:spPr/>
        <p:txBody>
          <a:bodyPr/>
          <a:lstStyle/>
          <a:p>
            <a:r>
              <a:rPr lang="en-US" dirty="0"/>
              <a:t>NAT and Blackfoot</a:t>
            </a:r>
          </a:p>
          <a:p>
            <a:r>
              <a:rPr lang="en-US" dirty="0"/>
              <a:t>Overlay Networking</a:t>
            </a:r>
          </a:p>
          <a:p>
            <a:r>
              <a:rPr lang="en-US" dirty="0"/>
              <a:t>The API</a:t>
            </a:r>
          </a:p>
          <a:p>
            <a:pPr lvl="1"/>
            <a:r>
              <a:rPr lang="en-US" dirty="0"/>
              <a:t>EC2 Endpoints </a:t>
            </a:r>
          </a:p>
        </p:txBody>
      </p:sp>
    </p:spTree>
    <p:extLst>
      <p:ext uri="{BB962C8B-B14F-4D97-AF65-F5344CB8AC3E}">
        <p14:creationId xmlns:p14="http://schemas.microsoft.com/office/powerpoint/2010/main" val="139235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strips(down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2" end="2"/>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 calcmode="lin" valueType="num">
                                      <p:cBhvr additive="base">
                                        <p:cTn id="3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strips(downLeft)">
                                      <p:cBhvr>
                                        <p:cTn id="49" dur="500"/>
                                        <p:tgtEl>
                                          <p:spTgt spid="6">
                                            <p:txEl>
                                              <p:pRg st="2" end="2"/>
                                            </p:txEl>
                                          </p:spTgt>
                                        </p:tgtEl>
                                      </p:cBhvr>
                                    </p:animEffect>
                                  </p:childTnLst>
                                </p:cTn>
                              </p:par>
                              <p:par>
                                <p:cTn id="50" presetID="18" presetClass="entr" presetSubtype="12" fill="hold" nodeType="with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strips(downLeft)">
                                      <p:cBhvr>
                                        <p:cTn id="5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1D7F-EC32-9E44-9337-30E5F1EAE6AB}"/>
              </a:ext>
            </a:extLst>
          </p:cNvPr>
          <p:cNvSpPr>
            <a:spLocks noGrp="1"/>
          </p:cNvSpPr>
          <p:nvPr>
            <p:ph type="title"/>
          </p:nvPr>
        </p:nvSpPr>
        <p:spPr/>
        <p:txBody>
          <a:bodyPr/>
          <a:lstStyle/>
          <a:p>
            <a:r>
              <a:rPr lang="en-US" dirty="0"/>
              <a:t>The Scripts</a:t>
            </a:r>
          </a:p>
        </p:txBody>
      </p:sp>
      <p:sp>
        <p:nvSpPr>
          <p:cNvPr id="3" name="Footer Placeholder 2">
            <a:extLst>
              <a:ext uri="{FF2B5EF4-FFF2-40B4-BE49-F238E27FC236}">
                <a16:creationId xmlns:a16="http://schemas.microsoft.com/office/drawing/2014/main" id="{F6FC245F-15A5-E141-85A1-994BD3638D9A}"/>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B707A83E-035F-6F40-A605-03A13A625A74}"/>
              </a:ext>
            </a:extLst>
          </p:cNvPr>
          <p:cNvSpPr>
            <a:spLocks noGrp="1"/>
          </p:cNvSpPr>
          <p:nvPr>
            <p:ph type="sldNum" sz="quarter" idx="4"/>
          </p:nvPr>
        </p:nvSpPr>
        <p:spPr/>
        <p:txBody>
          <a:bodyPr/>
          <a:lstStyle/>
          <a:p>
            <a:fld id="{49DF86D6-4B9D-4B83-AF23-D696D3CD110A}" type="slidenum">
              <a:rPr lang="en-US" smtClean="0"/>
              <a:pPr/>
              <a:t>40</a:t>
            </a:fld>
            <a:endParaRPr lang="en-US" dirty="0"/>
          </a:p>
        </p:txBody>
      </p:sp>
      <p:sp>
        <p:nvSpPr>
          <p:cNvPr id="5" name="Text Placeholder 4">
            <a:extLst>
              <a:ext uri="{FF2B5EF4-FFF2-40B4-BE49-F238E27FC236}">
                <a16:creationId xmlns:a16="http://schemas.microsoft.com/office/drawing/2014/main" id="{BB381354-917C-2C47-A64A-A410AD62006B}"/>
              </a:ext>
            </a:extLst>
          </p:cNvPr>
          <p:cNvSpPr>
            <a:spLocks noGrp="1"/>
          </p:cNvSpPr>
          <p:nvPr>
            <p:ph type="body" sz="quarter" idx="10"/>
          </p:nvPr>
        </p:nvSpPr>
        <p:spPr/>
        <p:txBody>
          <a:bodyPr/>
          <a:lstStyle/>
          <a:p>
            <a:r>
              <a:rPr lang="en-US" dirty="0" err="1"/>
              <a:t>Cloudinit</a:t>
            </a:r>
            <a:endParaRPr lang="en-US" dirty="0"/>
          </a:p>
          <a:p>
            <a:r>
              <a:rPr lang="en-US" dirty="0" err="1"/>
              <a:t>Vadc.init</a:t>
            </a:r>
            <a:endParaRPr lang="en-US" dirty="0"/>
          </a:p>
          <a:p>
            <a:r>
              <a:rPr lang="en-US" dirty="0" err="1"/>
              <a:t>Userdata.sh</a:t>
            </a:r>
            <a:endParaRPr lang="en-US" dirty="0"/>
          </a:p>
          <a:p>
            <a:r>
              <a:rPr lang="en-US" dirty="0" err="1"/>
              <a:t>Generatepassword.sh</a:t>
            </a:r>
            <a:endParaRPr lang="en-US" dirty="0"/>
          </a:p>
          <a:p>
            <a:r>
              <a:rPr lang="en-US" dirty="0"/>
              <a:t>Create-Admin user</a:t>
            </a:r>
          </a:p>
          <a:p>
            <a:r>
              <a:rPr lang="en-US" dirty="0" err="1"/>
              <a:t>NetworkConfig</a:t>
            </a:r>
            <a:endParaRPr lang="en-US" dirty="0"/>
          </a:p>
          <a:p>
            <a:r>
              <a:rPr lang="en-US" dirty="0" err="1"/>
              <a:t>Onboard.js</a:t>
            </a:r>
            <a:endParaRPr lang="en-US" dirty="0"/>
          </a:p>
          <a:p>
            <a:r>
              <a:rPr lang="en-US" dirty="0" err="1"/>
              <a:t>Cluster.js</a:t>
            </a:r>
            <a:endParaRPr lang="en-US" dirty="0"/>
          </a:p>
          <a:p>
            <a:r>
              <a:rPr lang="en-US" dirty="0" err="1"/>
              <a:t>Customconfig.js</a:t>
            </a:r>
            <a:endParaRPr lang="en-US" dirty="0"/>
          </a:p>
        </p:txBody>
      </p:sp>
      <p:sp>
        <p:nvSpPr>
          <p:cNvPr id="6" name="Text Placeholder 5">
            <a:extLst>
              <a:ext uri="{FF2B5EF4-FFF2-40B4-BE49-F238E27FC236}">
                <a16:creationId xmlns:a16="http://schemas.microsoft.com/office/drawing/2014/main" id="{4443092B-1F0B-864D-9BBF-FA93A6F1EB37}"/>
              </a:ext>
            </a:extLst>
          </p:cNvPr>
          <p:cNvSpPr>
            <a:spLocks noGrp="1"/>
          </p:cNvSpPr>
          <p:nvPr>
            <p:ph type="body" sz="quarter" idx="11"/>
          </p:nvPr>
        </p:nvSpPr>
        <p:spPr/>
        <p:txBody>
          <a:bodyPr/>
          <a:lstStyle/>
          <a:p>
            <a:r>
              <a:rPr lang="en-US" dirty="0" err="1"/>
              <a:t>Util.js</a:t>
            </a:r>
            <a:endParaRPr lang="en-US" dirty="0"/>
          </a:p>
          <a:p>
            <a:r>
              <a:rPr lang="en-US" dirty="0" err="1"/>
              <a:t>aws-failover_tgactive.sh</a:t>
            </a:r>
            <a:endParaRPr lang="en-US" dirty="0"/>
          </a:p>
          <a:p>
            <a:r>
              <a:rPr lang="en-US" dirty="0" err="1"/>
              <a:t>aws</a:t>
            </a:r>
            <a:r>
              <a:rPr lang="en-US" dirty="0"/>
              <a:t>-failover-</a:t>
            </a:r>
            <a:r>
              <a:rPr lang="en-US" dirty="0" err="1"/>
              <a:t>util.sh</a:t>
            </a:r>
            <a:endParaRPr lang="en-US" dirty="0"/>
          </a:p>
          <a:p>
            <a:r>
              <a:rPr lang="en-US" dirty="0"/>
              <a:t>Service-discovery-iAPP</a:t>
            </a:r>
          </a:p>
          <a:p>
            <a:endParaRPr lang="en-US" dirty="0"/>
          </a:p>
          <a:p>
            <a:pPr marL="0" indent="0">
              <a:buNone/>
            </a:pPr>
            <a:endParaRPr lang="en-US" dirty="0"/>
          </a:p>
        </p:txBody>
      </p:sp>
    </p:spTree>
    <p:extLst>
      <p:ext uri="{BB962C8B-B14F-4D97-AF65-F5344CB8AC3E}">
        <p14:creationId xmlns:p14="http://schemas.microsoft.com/office/powerpoint/2010/main" val="660956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304800"/>
            <a:ext cx="11582400" cy="867930"/>
          </a:xfrm>
        </p:spPr>
        <p:txBody>
          <a:bodyPr/>
          <a:lstStyle/>
          <a:p>
            <a:r>
              <a:rPr lang="en-US" b="0" dirty="0"/>
              <a:t>Cloud-Init on all VE's</a:t>
            </a:r>
          </a:p>
        </p:txBody>
      </p:sp>
      <p:sp>
        <p:nvSpPr>
          <p:cNvPr id="2" name="Footer Placeholder 1"/>
          <p:cNvSpPr>
            <a:spLocks noGrp="1"/>
          </p:cNvSpPr>
          <p:nvPr>
            <p:ph type="ftr" sz="quarter" idx="10"/>
          </p:nvPr>
        </p:nvSpPr>
        <p:spPr/>
        <p:txBody>
          <a:bodyPr/>
          <a:lstStyle/>
          <a:p>
            <a:r>
              <a:rPr lang="en-US" dirty="0"/>
              <a:t>© 2017 F5 Networks</a:t>
            </a:r>
          </a:p>
        </p:txBody>
      </p:sp>
      <p:sp>
        <p:nvSpPr>
          <p:cNvPr id="3" name="Slide Number Placeholder 2"/>
          <p:cNvSpPr>
            <a:spLocks noGrp="1"/>
          </p:cNvSpPr>
          <p:nvPr>
            <p:ph type="sldNum" sz="quarter" idx="11"/>
          </p:nvPr>
        </p:nvSpPr>
        <p:spPr/>
        <p:txBody>
          <a:bodyPr/>
          <a:lstStyle/>
          <a:p>
            <a:fld id="{49DF86D6-4B9D-4B83-AF23-D696D3CD110A}" type="slidenum">
              <a:rPr lang="en-US" smtClean="0"/>
              <a:pPr/>
              <a:t>41</a:t>
            </a:fld>
            <a:endParaRPr lang="en-US" dirty="0"/>
          </a:p>
        </p:txBody>
      </p:sp>
      <p:sp>
        <p:nvSpPr>
          <p:cNvPr id="8" name="Content Placeholder 7"/>
          <p:cNvSpPr>
            <a:spLocks noGrp="1"/>
          </p:cNvSpPr>
          <p:nvPr>
            <p:ph type="body" sz="quarter" idx="12"/>
          </p:nvPr>
        </p:nvSpPr>
        <p:spPr/>
        <p:txBody>
          <a:bodyPr/>
          <a:lstStyle/>
          <a:p>
            <a:r>
              <a:rPr lang="en-US" dirty="0"/>
              <a:t>Feature Supports:</a:t>
            </a:r>
          </a:p>
          <a:p>
            <a:pPr lvl="1"/>
            <a:r>
              <a:rPr lang="en-US" dirty="0"/>
              <a:t>Cloud-Init version 0.7.2 and ~ 20 Dependent Python packages (/etc/cloud/cloud.cfg)</a:t>
            </a:r>
          </a:p>
          <a:p>
            <a:pPr lvl="1"/>
            <a:r>
              <a:rPr lang="en-US" dirty="0"/>
              <a:t>Cloud-Init pulls from two sources, either the Metadata provided by EC2 / Openstack, or a Config Drive v2</a:t>
            </a:r>
          </a:p>
        </p:txBody>
      </p:sp>
      <p:sp>
        <p:nvSpPr>
          <p:cNvPr id="12" name="Text Placeholder 11"/>
          <p:cNvSpPr>
            <a:spLocks noGrp="1"/>
          </p:cNvSpPr>
          <p:nvPr>
            <p:ph type="body" sz="quarter" idx="14"/>
          </p:nvPr>
        </p:nvSpPr>
        <p:spPr/>
        <p:txBody>
          <a:bodyPr/>
          <a:lstStyle/>
          <a:p>
            <a:r>
              <a:rPr lang="en-US" dirty="0"/>
              <a:t>What it does:</a:t>
            </a:r>
          </a:p>
          <a:p>
            <a:pPr lvl="1"/>
            <a:r>
              <a:rPr lang="en-US" dirty="0"/>
              <a:t>Cloud-Init allows for BIG-IP to instance boot time data from external resources. </a:t>
            </a:r>
          </a:p>
          <a:p>
            <a:pPr lvl="1"/>
            <a:r>
              <a:rPr lang="en-US" dirty="0"/>
              <a:t>http://cloudinit.readthedocs.io/en/latest/topics/modules.html</a:t>
            </a:r>
          </a:p>
          <a:p>
            <a:pPr lvl="1"/>
            <a:r>
              <a:rPr lang="en-US" dirty="0"/>
              <a:t>Common things are:</a:t>
            </a:r>
          </a:p>
          <a:p>
            <a:pPr lvl="5"/>
            <a:r>
              <a:rPr lang="en-US" dirty="0"/>
              <a:t>Hostname, Password,  Network Settings,  Run Custom Scripts,  Updating Packages, Injecting SSH Keys</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854" y="5052044"/>
            <a:ext cx="4797812" cy="1348756"/>
          </a:xfrm>
          <a:prstGeom prst="rect">
            <a:avLst/>
          </a:prstGeom>
        </p:spPr>
      </p:pic>
    </p:spTree>
    <p:extLst>
      <p:ext uri="{BB962C8B-B14F-4D97-AF65-F5344CB8AC3E}">
        <p14:creationId xmlns:p14="http://schemas.microsoft.com/office/powerpoint/2010/main" val="417804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36D4-C203-1344-9E7C-F9C547389C18}"/>
              </a:ext>
            </a:extLst>
          </p:cNvPr>
          <p:cNvSpPr>
            <a:spLocks noGrp="1"/>
          </p:cNvSpPr>
          <p:nvPr>
            <p:ph type="title"/>
          </p:nvPr>
        </p:nvSpPr>
        <p:spPr/>
        <p:txBody>
          <a:bodyPr/>
          <a:lstStyle/>
          <a:p>
            <a:r>
              <a:rPr lang="en-US" dirty="0"/>
              <a:t>Cloud-</a:t>
            </a:r>
            <a:r>
              <a:rPr lang="en-US" dirty="0" err="1"/>
              <a:t>init</a:t>
            </a:r>
            <a:r>
              <a:rPr lang="en-US" dirty="0"/>
              <a:t>	</a:t>
            </a:r>
          </a:p>
        </p:txBody>
      </p:sp>
      <p:sp>
        <p:nvSpPr>
          <p:cNvPr id="3" name="Footer Placeholder 2">
            <a:extLst>
              <a:ext uri="{FF2B5EF4-FFF2-40B4-BE49-F238E27FC236}">
                <a16:creationId xmlns:a16="http://schemas.microsoft.com/office/drawing/2014/main" id="{16D572CF-1F16-BA4C-854A-FF8296063812}"/>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565C05DC-6D7A-EC4C-98F6-C8626D85ACD1}"/>
              </a:ext>
            </a:extLst>
          </p:cNvPr>
          <p:cNvSpPr>
            <a:spLocks noGrp="1"/>
          </p:cNvSpPr>
          <p:nvPr>
            <p:ph type="sldNum" sz="quarter" idx="11"/>
          </p:nvPr>
        </p:nvSpPr>
        <p:spPr/>
        <p:txBody>
          <a:bodyPr/>
          <a:lstStyle/>
          <a:p>
            <a:fld id="{49DF86D6-4B9D-4B83-AF23-D696D3CD110A}" type="slidenum">
              <a:rPr lang="en-US" smtClean="0"/>
              <a:pPr/>
              <a:t>42</a:t>
            </a:fld>
            <a:endParaRPr lang="en-US" dirty="0"/>
          </a:p>
        </p:txBody>
      </p:sp>
      <p:sp>
        <p:nvSpPr>
          <p:cNvPr id="5" name="Text Placeholder 4">
            <a:extLst>
              <a:ext uri="{FF2B5EF4-FFF2-40B4-BE49-F238E27FC236}">
                <a16:creationId xmlns:a16="http://schemas.microsoft.com/office/drawing/2014/main" id="{1CE24844-144F-2048-AC93-D3E018A3854A}"/>
              </a:ext>
            </a:extLst>
          </p:cNvPr>
          <p:cNvSpPr>
            <a:spLocks noGrp="1"/>
          </p:cNvSpPr>
          <p:nvPr>
            <p:ph type="body" sz="quarter" idx="12"/>
          </p:nvPr>
        </p:nvSpPr>
        <p:spPr/>
        <p:txBody>
          <a:bodyPr/>
          <a:lstStyle/>
          <a:p>
            <a:r>
              <a:rPr lang="en-US" sz="800" dirty="0"/>
              <a:t>Jun 15 14:58:25 ip-10-0-0-207 info </a:t>
            </a:r>
            <a:r>
              <a:rPr lang="en-US" sz="800" dirty="0" err="1"/>
              <a:t>plymouthd</a:t>
            </a:r>
            <a:r>
              <a:rPr lang="en-US" sz="800" dirty="0"/>
              <a:t>: Initializing cloud-</a:t>
            </a:r>
            <a:r>
              <a:rPr lang="en-US" sz="800" dirty="0" err="1"/>
              <a:t>init</a:t>
            </a:r>
            <a:endParaRPr lang="en-US" sz="800" dirty="0"/>
          </a:p>
          <a:p>
            <a:r>
              <a:rPr lang="en-US" sz="800" dirty="0"/>
              <a:t>Jun 15 14:58:25 ip-10-0-0-207 info </a:t>
            </a:r>
            <a:r>
              <a:rPr lang="en-US" sz="800" dirty="0" err="1"/>
              <a:t>plymouthd</a:t>
            </a:r>
            <a:r>
              <a:rPr lang="en-US" sz="800" dirty="0"/>
              <a:t>: </a:t>
            </a:r>
            <a:r>
              <a:rPr lang="en-US" sz="800" dirty="0" err="1"/>
              <a:t>vadc-init</a:t>
            </a:r>
            <a:r>
              <a:rPr lang="en-US" sz="800" dirty="0"/>
              <a:t> - DONE</a:t>
            </a:r>
          </a:p>
          <a:p>
            <a:r>
              <a:rPr lang="en-US" sz="800" dirty="0"/>
              <a:t>Jun 15 14:58:25 ip-10-0-0-207 info </a:t>
            </a:r>
            <a:r>
              <a:rPr lang="en-US" sz="800" dirty="0" err="1"/>
              <a:t>plymouthd</a:t>
            </a:r>
            <a:r>
              <a:rPr lang="en-US" sz="800" dirty="0"/>
              <a:t>: Starting cloud-</a:t>
            </a:r>
            <a:r>
              <a:rPr lang="en-US" sz="800" dirty="0" err="1"/>
              <a:t>init</a:t>
            </a:r>
            <a:r>
              <a:rPr lang="en-US" sz="800" dirty="0"/>
              <a:t>: Cloud-</a:t>
            </a:r>
            <a:r>
              <a:rPr lang="en-US" sz="800" dirty="0" err="1"/>
              <a:t>init</a:t>
            </a:r>
            <a:r>
              <a:rPr lang="en-US" sz="800" dirty="0"/>
              <a:t> v. 0.7.2 running '</a:t>
            </a:r>
            <a:r>
              <a:rPr lang="en-US" sz="800" dirty="0" err="1"/>
              <a:t>init</a:t>
            </a:r>
            <a:r>
              <a:rPr lang="en-US" sz="800" dirty="0"/>
              <a:t>-local' at Fri, 15 Jun 2018 14:58:16 +0000. Up 52.80 seconds.</a:t>
            </a:r>
          </a:p>
          <a:p>
            <a:r>
              <a:rPr lang="en-US" sz="800" dirty="0"/>
              <a:t>Jun 15 14:58:25 ip-10-0-0-207 info </a:t>
            </a:r>
            <a:r>
              <a:rPr lang="en-US" sz="800" dirty="0" err="1"/>
              <a:t>plymouthd</a:t>
            </a:r>
            <a:r>
              <a:rPr lang="en-US" sz="800" dirty="0"/>
              <a:t>: Starting cloud-</a:t>
            </a:r>
            <a:r>
              <a:rPr lang="en-US" sz="800" dirty="0" err="1"/>
              <a:t>init</a:t>
            </a:r>
            <a:r>
              <a:rPr lang="en-US" sz="800" dirty="0"/>
              <a:t>: Cloud-</a:t>
            </a:r>
            <a:r>
              <a:rPr lang="en-US" sz="800" dirty="0" err="1"/>
              <a:t>init</a:t>
            </a:r>
            <a:r>
              <a:rPr lang="en-US" sz="800" dirty="0"/>
              <a:t> v. 0.7.2 running '</a:t>
            </a:r>
            <a:r>
              <a:rPr lang="en-US" sz="800" dirty="0" err="1"/>
              <a:t>init</a:t>
            </a:r>
            <a:r>
              <a:rPr lang="en-US" sz="800" dirty="0"/>
              <a:t>' at Fri, 15 Jun 2018 14:58:17 +0000. Up 53.35 seconds.</a:t>
            </a:r>
          </a:p>
          <a:p>
            <a:r>
              <a:rPr lang="en-US" sz="800" dirty="0"/>
              <a:t>Jun 15 14:58:25 ip-10-0-0-207 info </a:t>
            </a:r>
            <a:r>
              <a:rPr lang="en-US" sz="800" dirty="0" err="1"/>
              <a:t>plymouthd</a:t>
            </a:r>
            <a:r>
              <a:rPr lang="en-US" sz="800" dirty="0"/>
              <a:t>: ci-info: ++++++++++++++++++++++++++Net device info++++++++++++++++++++++++++</a:t>
            </a:r>
          </a:p>
          <a:p>
            <a:r>
              <a:rPr lang="en-US" sz="800" dirty="0"/>
              <a:t>Jun 15 14:58:25 ip-10-0-0-207 info </a:t>
            </a:r>
            <a:r>
              <a:rPr lang="en-US" sz="800" dirty="0" err="1"/>
              <a:t>plymouthd</a:t>
            </a:r>
            <a:r>
              <a:rPr lang="en-US" sz="800" dirty="0"/>
              <a:t>: ci-info: +--------+-------+------------+---------------+-------------------+</a:t>
            </a:r>
          </a:p>
          <a:p>
            <a:r>
              <a:rPr lang="en-US" sz="800" dirty="0"/>
              <a:t>Jun 15 14:58:25 ip-10-0-0-207 info </a:t>
            </a:r>
            <a:r>
              <a:rPr lang="en-US" sz="800" dirty="0" err="1"/>
              <a:t>plymouthd</a:t>
            </a:r>
            <a:r>
              <a:rPr lang="en-US" sz="800" dirty="0"/>
              <a:t>: ci-info: | Device |   Up  |  Address   |      Mask     |     </a:t>
            </a:r>
            <a:r>
              <a:rPr lang="en-US" sz="800" dirty="0" err="1"/>
              <a:t>Hw</a:t>
            </a:r>
            <a:r>
              <a:rPr lang="en-US" sz="800" dirty="0"/>
              <a:t>-Address    |</a:t>
            </a:r>
          </a:p>
          <a:p>
            <a:r>
              <a:rPr lang="en-US" sz="800" dirty="0"/>
              <a:t>Jun 15 14:58:25 ip-10-0-0-207 info </a:t>
            </a:r>
            <a:r>
              <a:rPr lang="en-US" sz="800" dirty="0" err="1"/>
              <a:t>plymouthd</a:t>
            </a:r>
            <a:r>
              <a:rPr lang="en-US" sz="800" dirty="0"/>
              <a:t>: ci-info: +--------+-------+------------+---------------+-------------------+</a:t>
            </a:r>
          </a:p>
          <a:p>
            <a:r>
              <a:rPr lang="en-US" sz="800" dirty="0"/>
              <a:t>Jun 15 14:58:25 ip-10-0-0-207 info </a:t>
            </a:r>
            <a:r>
              <a:rPr lang="en-US" sz="800" dirty="0" err="1"/>
              <a:t>plymouthd</a:t>
            </a:r>
            <a:r>
              <a:rPr lang="en-US" sz="800" dirty="0"/>
              <a:t>: ci-info: |   lo   |  True | 127.0.0.1  | 255.255.255.0 |         .         |</a:t>
            </a:r>
          </a:p>
          <a:p>
            <a:r>
              <a:rPr lang="en-US" sz="800" dirty="0"/>
              <a:t>Jun 15 14:58:25 ip-10-0-0-207 info </a:t>
            </a:r>
            <a:r>
              <a:rPr lang="en-US" sz="800" dirty="0" err="1"/>
              <a:t>plymouthd</a:t>
            </a:r>
            <a:r>
              <a:rPr lang="en-US" sz="800" dirty="0"/>
              <a:t>: ci-info: |  </a:t>
            </a:r>
            <a:r>
              <a:rPr lang="en-US" sz="800" dirty="0" err="1"/>
              <a:t>mgmt</a:t>
            </a:r>
            <a:r>
              <a:rPr lang="en-US" sz="800" dirty="0"/>
              <a:t>  |  True | 10.0.0.207 | 255.255.255.0 | 06:16:2e:d5:df:84 |</a:t>
            </a:r>
          </a:p>
          <a:p>
            <a:r>
              <a:rPr lang="en-US" sz="800" dirty="0"/>
              <a:t>Jun 15 14:58:25 ip-10-0-0-207 info </a:t>
            </a:r>
            <a:r>
              <a:rPr lang="en-US" sz="800" dirty="0" err="1"/>
              <a:t>plymouthd</a:t>
            </a:r>
            <a:r>
              <a:rPr lang="en-US" sz="800" dirty="0"/>
              <a:t>: ci-info: |  lo:1  |  True | 127.2.0.2  | 255.255.255.0 |         .         |</a:t>
            </a:r>
          </a:p>
          <a:p>
            <a:r>
              <a:rPr lang="en-US" sz="800" dirty="0"/>
              <a:t>Jun 15 14:58:25 ip-10-0-0-207 info </a:t>
            </a:r>
            <a:r>
              <a:rPr lang="en-US" sz="800" dirty="0" err="1"/>
              <a:t>plymouthd</a:t>
            </a:r>
            <a:r>
              <a:rPr lang="en-US" sz="800" dirty="0"/>
              <a:t>: ci-info: |  eth1  | False |     .      |       .       | 06:37:db:f7:dd:82 |</a:t>
            </a:r>
          </a:p>
          <a:p>
            <a:r>
              <a:rPr lang="en-US" sz="800" dirty="0"/>
              <a:t>Jun 15 14:58:25 ip-10-0-0-207 info </a:t>
            </a:r>
            <a:r>
              <a:rPr lang="en-US" sz="800" dirty="0" err="1"/>
              <a:t>plymouthd</a:t>
            </a:r>
            <a:r>
              <a:rPr lang="en-US" sz="800" dirty="0"/>
              <a:t>: ci-info: |  eth0  |  True |     .      |       .       | 06:16:2e:d5:df:84 |</a:t>
            </a:r>
          </a:p>
          <a:p>
            <a:r>
              <a:rPr lang="en-US" sz="800" dirty="0"/>
              <a:t>Jun 15 14:58:25 ip-10-0-0-207 info </a:t>
            </a:r>
            <a:r>
              <a:rPr lang="en-US" sz="800" dirty="0" err="1"/>
              <a:t>plymouthd</a:t>
            </a:r>
            <a:r>
              <a:rPr lang="en-US" sz="800" dirty="0"/>
              <a:t>: ci-info: +--------+-------+------------+---------------+-------------------+</a:t>
            </a:r>
          </a:p>
          <a:p>
            <a:r>
              <a:rPr lang="en-US" sz="800" dirty="0"/>
              <a:t>Jun 15 14:58:25 ip-10-0-0-207 info </a:t>
            </a:r>
            <a:r>
              <a:rPr lang="en-US" sz="800" dirty="0" err="1"/>
              <a:t>plymouthd</a:t>
            </a:r>
            <a:r>
              <a:rPr lang="en-US" sz="800" dirty="0"/>
              <a:t>: ci-info: ++++++++++++++++++++++++++++++Route info++++++++++++++++++++++++++++++</a:t>
            </a:r>
          </a:p>
          <a:p>
            <a:r>
              <a:rPr lang="en-US" sz="800" dirty="0"/>
              <a:t>Jun 15 14:58:25 ip-10-0-0-207 info </a:t>
            </a:r>
            <a:r>
              <a:rPr lang="en-US" sz="800" dirty="0" err="1"/>
              <a:t>plymouthd</a:t>
            </a:r>
            <a:r>
              <a:rPr lang="en-US" sz="800" dirty="0"/>
              <a:t>: ci-info: +-------+-------------+----------+---------------+-----------+-------+</a:t>
            </a:r>
          </a:p>
          <a:p>
            <a:r>
              <a:rPr lang="en-US" sz="800" dirty="0"/>
              <a:t>Jun 15 14:58:25 ip-10-0-0-207 info </a:t>
            </a:r>
            <a:r>
              <a:rPr lang="en-US" sz="800" dirty="0" err="1"/>
              <a:t>plymouthd</a:t>
            </a:r>
            <a:r>
              <a:rPr lang="en-US" sz="800" dirty="0"/>
              <a:t>: ci-info: | Route | Destination | Gateway  |    </a:t>
            </a:r>
            <a:r>
              <a:rPr lang="en-US" sz="800" dirty="0" err="1"/>
              <a:t>Genmask</a:t>
            </a:r>
            <a:r>
              <a:rPr lang="en-US" sz="800" dirty="0"/>
              <a:t>    | Interface | Flags |</a:t>
            </a:r>
          </a:p>
          <a:p>
            <a:r>
              <a:rPr lang="en-US" sz="800" dirty="0"/>
              <a:t>Jun 15 14:58:25 ip-10-0-0-207 info </a:t>
            </a:r>
            <a:r>
              <a:rPr lang="en-US" sz="800" dirty="0" err="1"/>
              <a:t>plymouthd</a:t>
            </a:r>
            <a:r>
              <a:rPr lang="en-US" sz="800" dirty="0"/>
              <a:t>: ci-info: +-------+-------------+----------+---------------+-----------+-------+</a:t>
            </a:r>
          </a:p>
          <a:p>
            <a:r>
              <a:rPr lang="en-US" sz="800" dirty="0"/>
              <a:t>Jun 15 14:58:25 ip-10-0-0-207 info </a:t>
            </a:r>
            <a:r>
              <a:rPr lang="en-US" sz="800" dirty="0" err="1"/>
              <a:t>plymouthd</a:t>
            </a:r>
            <a:r>
              <a:rPr lang="en-US" sz="800" dirty="0"/>
              <a:t>: ci-info: |   0   |   0.0.0.0   | 10.0.0.1 |    0.0.0.0    |    </a:t>
            </a:r>
            <a:r>
              <a:rPr lang="en-US" sz="800" dirty="0" err="1"/>
              <a:t>mgmt</a:t>
            </a:r>
            <a:r>
              <a:rPr lang="en-US" sz="800" dirty="0"/>
              <a:t>   |   UG  |</a:t>
            </a:r>
          </a:p>
          <a:p>
            <a:r>
              <a:rPr lang="en-US" sz="800" dirty="0"/>
              <a:t>Jun 15 14:58:25 ip-10-0-0-207 info </a:t>
            </a:r>
            <a:r>
              <a:rPr lang="en-US" sz="800" dirty="0" err="1"/>
              <a:t>plymouthd</a:t>
            </a:r>
            <a:r>
              <a:rPr lang="en-US" sz="800" dirty="0"/>
              <a:t>: ci-info: |   1   |   10.0.0.0  | 0.0.0.0  | 255.255.255.0 |    </a:t>
            </a:r>
            <a:r>
              <a:rPr lang="en-US" sz="800" dirty="0" err="1"/>
              <a:t>mgmt</a:t>
            </a:r>
            <a:r>
              <a:rPr lang="en-US" sz="800" dirty="0"/>
              <a:t>   |   U   |</a:t>
            </a:r>
          </a:p>
          <a:p>
            <a:r>
              <a:rPr lang="en-US" sz="800" dirty="0"/>
              <a:t>Jun 15 14:58:25 ip-10-0-0-207 info </a:t>
            </a:r>
            <a:r>
              <a:rPr lang="en-US" sz="800" dirty="0" err="1"/>
              <a:t>plymouthd</a:t>
            </a:r>
            <a:r>
              <a:rPr lang="en-US" sz="800" dirty="0"/>
              <a:t>: ci-info: +-------+-------------+----------+---------------+-----------+-------+</a:t>
            </a:r>
          </a:p>
          <a:p>
            <a:r>
              <a:rPr lang="en-US" sz="800" dirty="0"/>
              <a:t>Jun 15 14:58:25 ip-10-0-0-207 info </a:t>
            </a:r>
            <a:r>
              <a:rPr lang="en-US" sz="800" dirty="0" err="1"/>
              <a:t>plymouthd</a:t>
            </a:r>
            <a:r>
              <a:rPr lang="en-US" sz="800" dirty="0"/>
              <a:t>: Starting cloud-</a:t>
            </a:r>
            <a:r>
              <a:rPr lang="en-US" sz="800" dirty="0" err="1"/>
              <a:t>init</a:t>
            </a:r>
            <a:r>
              <a:rPr lang="en-US" sz="800" dirty="0"/>
              <a:t>: Cloud-</a:t>
            </a:r>
            <a:r>
              <a:rPr lang="en-US" sz="800" dirty="0" err="1"/>
              <a:t>init</a:t>
            </a:r>
            <a:r>
              <a:rPr lang="en-US" sz="800" dirty="0"/>
              <a:t> v. 0.7.2 running '</a:t>
            </a:r>
            <a:r>
              <a:rPr lang="en-US" sz="800" dirty="0" err="1"/>
              <a:t>modules:config</a:t>
            </a:r>
            <a:r>
              <a:rPr lang="en-US" sz="800" dirty="0"/>
              <a:t>' at Fri, 15 Jun 2018 14:58:18 +0000. Up 54.11 seconds.</a:t>
            </a:r>
          </a:p>
          <a:p>
            <a:r>
              <a:rPr lang="en-US" sz="800" dirty="0"/>
              <a:t>Jun 15 14:58:25 ip-10-0-0-207 info </a:t>
            </a:r>
            <a:r>
              <a:rPr lang="en-US" sz="800" dirty="0" err="1"/>
              <a:t>plymouthd</a:t>
            </a:r>
            <a:r>
              <a:rPr lang="en-US" sz="800" dirty="0"/>
              <a:t>: Starting cloud-</a:t>
            </a:r>
            <a:r>
              <a:rPr lang="en-US" sz="800" dirty="0" err="1"/>
              <a:t>init</a:t>
            </a:r>
            <a:r>
              <a:rPr lang="en-US" sz="800" dirty="0"/>
              <a:t>: Cloud-</a:t>
            </a:r>
            <a:r>
              <a:rPr lang="en-US" sz="800" dirty="0" err="1"/>
              <a:t>init</a:t>
            </a:r>
            <a:r>
              <a:rPr lang="en-US" sz="800" dirty="0"/>
              <a:t> v. 0.7.2 running '</a:t>
            </a:r>
            <a:r>
              <a:rPr lang="en-US" sz="800" dirty="0" err="1"/>
              <a:t>modules:final</a:t>
            </a:r>
            <a:r>
              <a:rPr lang="en-US" sz="800" dirty="0"/>
              <a:t>' at Fri, 15 Jun 2018 14:58:18 +0000. Up 54.43 seconds.</a:t>
            </a:r>
          </a:p>
          <a:p>
            <a:r>
              <a:rPr lang="en-US" sz="800" dirty="0"/>
              <a:t>Jun 15 14:58:25 ip-10-0-0-207 info </a:t>
            </a:r>
            <a:r>
              <a:rPr lang="en-US" sz="800" dirty="0" err="1"/>
              <a:t>plymouthd</a:t>
            </a:r>
            <a:r>
              <a:rPr lang="en-US" sz="800" dirty="0"/>
              <a:t>: Cloud-</a:t>
            </a:r>
            <a:r>
              <a:rPr lang="en-US" sz="800" dirty="0" err="1"/>
              <a:t>init</a:t>
            </a:r>
            <a:r>
              <a:rPr lang="en-US" sz="800" dirty="0"/>
              <a:t> v. 0.7.2 finished at Fri, 15 Jun 2018 14:58:18 +0000. </a:t>
            </a:r>
            <a:r>
              <a:rPr lang="en-US" sz="800" dirty="0" err="1"/>
              <a:t>Datasource</a:t>
            </a:r>
            <a:r>
              <a:rPr lang="en-US" sz="800" dirty="0"/>
              <a:t> DataSourceEc2.  Up 54.52 seconds</a:t>
            </a:r>
          </a:p>
          <a:p>
            <a:r>
              <a:rPr lang="en-US" sz="800" dirty="0"/>
              <a:t>Jun 15 14:58:25 ip-10-0-0-207 info </a:t>
            </a:r>
            <a:r>
              <a:rPr lang="en-US" sz="800" dirty="0" err="1"/>
              <a:t>plymouthd</a:t>
            </a:r>
            <a:r>
              <a:rPr lang="en-US" sz="800" dirty="0"/>
              <a:t>: Starting </a:t>
            </a:r>
            <a:r>
              <a:rPr lang="en-US" sz="800" dirty="0" err="1"/>
              <a:t>sshd</a:t>
            </a:r>
            <a:r>
              <a:rPr lang="en-US" sz="800" dirty="0"/>
              <a:t>:[  OK  ]</a:t>
            </a:r>
          </a:p>
          <a:p>
            <a:r>
              <a:rPr lang="en-US" sz="800" dirty="0"/>
              <a:t>Jun 15 14:58:25 ip-10-0-0-207 info </a:t>
            </a:r>
            <a:r>
              <a:rPr lang="en-US" sz="800" dirty="0" err="1"/>
              <a:t>plymouthd</a:t>
            </a:r>
            <a:r>
              <a:rPr lang="en-US" sz="800" dirty="0"/>
              <a:t>: Starting </a:t>
            </a:r>
            <a:r>
              <a:rPr lang="en-US" sz="800" dirty="0" err="1"/>
              <a:t>ntpd</a:t>
            </a:r>
            <a:r>
              <a:rPr lang="en-US" sz="800" dirty="0"/>
              <a:t>: [  OK  ]</a:t>
            </a:r>
          </a:p>
          <a:p>
            <a:r>
              <a:rPr lang="en-US" sz="800" dirty="0"/>
              <a:t>Jun 15 14:58:25 ip-10-0-0-207 info </a:t>
            </a:r>
            <a:r>
              <a:rPr lang="en-US" sz="800" dirty="0" err="1"/>
              <a:t>plymouthd</a:t>
            </a:r>
            <a:r>
              <a:rPr lang="en-US" sz="800" dirty="0"/>
              <a:t>: Current management-</a:t>
            </a:r>
            <a:r>
              <a:rPr lang="en-US" sz="800" dirty="0" err="1"/>
              <a:t>ip</a:t>
            </a:r>
            <a:r>
              <a:rPr lang="en-US" sz="800" dirty="0"/>
              <a:t> configuration mode is: Static.</a:t>
            </a:r>
          </a:p>
          <a:p>
            <a:r>
              <a:rPr lang="en-US" sz="800" dirty="0"/>
              <a:t>Jun 15 14:58:25 ip-10-0-0-207 info </a:t>
            </a:r>
            <a:r>
              <a:rPr lang="en-US" sz="800" dirty="0" err="1"/>
              <a:t>plymouthd</a:t>
            </a:r>
            <a:r>
              <a:rPr lang="en-US" sz="800" dirty="0"/>
              <a:t>: Starting </a:t>
            </a:r>
            <a:r>
              <a:rPr lang="en-US" sz="800" dirty="0" err="1"/>
              <a:t>httpd</a:t>
            </a:r>
            <a:r>
              <a:rPr lang="en-US" sz="800" dirty="0"/>
              <a:t>: [  OK  ]</a:t>
            </a:r>
          </a:p>
          <a:p>
            <a:r>
              <a:rPr lang="en-US" sz="800" dirty="0"/>
              <a:t>Jun 15 14:58:25 ip-10-0-0-207 info </a:t>
            </a:r>
            <a:r>
              <a:rPr lang="en-US" sz="800" dirty="0" err="1"/>
              <a:t>plymouthd</a:t>
            </a:r>
            <a:r>
              <a:rPr lang="en-US" sz="800" dirty="0"/>
              <a:t>: Starting </a:t>
            </a:r>
            <a:r>
              <a:rPr lang="en-US" sz="800" dirty="0" err="1"/>
              <a:t>crond</a:t>
            </a:r>
            <a:r>
              <a:rPr lang="en-US" sz="800" dirty="0"/>
              <a:t>: [  OK  ]</a:t>
            </a:r>
          </a:p>
          <a:p>
            <a:r>
              <a:rPr lang="en-US" sz="800" dirty="0"/>
              <a:t>Jun 15 14:59:13 ip-10-0-0-207 notice </a:t>
            </a:r>
            <a:r>
              <a:rPr lang="en-US" sz="800" dirty="0" err="1"/>
              <a:t>aws-init</a:t>
            </a:r>
            <a:r>
              <a:rPr lang="en-US" sz="800" dirty="0"/>
              <a:t>[3708]: </a:t>
            </a:r>
            <a:r>
              <a:rPr lang="en-US" sz="800" dirty="0" err="1"/>
              <a:t>aws-init</a:t>
            </a:r>
            <a:r>
              <a:rPr lang="en-US" sz="800" dirty="0"/>
              <a:t>[3708]: Successfully posted </a:t>
            </a:r>
            <a:r>
              <a:rPr lang="en-US" sz="800" dirty="0" err="1"/>
              <a:t>autoscale</a:t>
            </a:r>
            <a:r>
              <a:rPr lang="en-US" sz="800" dirty="0"/>
              <a:t> </a:t>
            </a:r>
            <a:r>
              <a:rPr lang="en-US" sz="800" dirty="0" err="1"/>
              <a:t>iApp</a:t>
            </a:r>
            <a:r>
              <a:rPr lang="en-US" sz="800" dirty="0"/>
              <a:t> template</a:t>
            </a:r>
          </a:p>
          <a:p>
            <a:endParaRPr lang="en-US" dirty="0"/>
          </a:p>
        </p:txBody>
      </p:sp>
    </p:spTree>
    <p:extLst>
      <p:ext uri="{BB962C8B-B14F-4D97-AF65-F5344CB8AC3E}">
        <p14:creationId xmlns:p14="http://schemas.microsoft.com/office/powerpoint/2010/main" val="316822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6BB204C-79AF-8840-BFF0-1EEA393D6FED}"/>
              </a:ext>
            </a:extLst>
          </p:cNvPr>
          <p:cNvSpPr>
            <a:spLocks noGrp="1"/>
          </p:cNvSpPr>
          <p:nvPr>
            <p:ph type="title"/>
          </p:nvPr>
        </p:nvSpPr>
        <p:spPr/>
        <p:txBody>
          <a:bodyPr/>
          <a:lstStyle/>
          <a:p>
            <a:r>
              <a:rPr lang="en-US" dirty="0"/>
              <a:t>VADC-INIT</a:t>
            </a:r>
          </a:p>
        </p:txBody>
      </p:sp>
      <p:sp>
        <p:nvSpPr>
          <p:cNvPr id="3" name="Footer Placeholder 2">
            <a:extLst>
              <a:ext uri="{FF2B5EF4-FFF2-40B4-BE49-F238E27FC236}">
                <a16:creationId xmlns:a16="http://schemas.microsoft.com/office/drawing/2014/main" id="{73758EDD-827D-1146-A3CC-E5FA84356C65}"/>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4D48EA3B-9958-2A42-84F0-7F987D116981}"/>
              </a:ext>
            </a:extLst>
          </p:cNvPr>
          <p:cNvSpPr>
            <a:spLocks noGrp="1"/>
          </p:cNvSpPr>
          <p:nvPr>
            <p:ph type="sldNum" sz="quarter" idx="11"/>
          </p:nvPr>
        </p:nvSpPr>
        <p:spPr/>
        <p:txBody>
          <a:bodyPr/>
          <a:lstStyle/>
          <a:p>
            <a:fld id="{49DF86D6-4B9D-4B83-AF23-D696D3CD110A}" type="slidenum">
              <a:rPr lang="en-US" smtClean="0"/>
              <a:pPr/>
              <a:t>43</a:t>
            </a:fld>
            <a:endParaRPr lang="en-US" dirty="0"/>
          </a:p>
        </p:txBody>
      </p:sp>
      <p:sp>
        <p:nvSpPr>
          <p:cNvPr id="11" name="Text Placeholder 10">
            <a:extLst>
              <a:ext uri="{FF2B5EF4-FFF2-40B4-BE49-F238E27FC236}">
                <a16:creationId xmlns:a16="http://schemas.microsoft.com/office/drawing/2014/main" id="{ECE97D51-9806-5A45-A9B7-BE257FB2FD20}"/>
              </a:ext>
            </a:extLst>
          </p:cNvPr>
          <p:cNvSpPr>
            <a:spLocks noGrp="1"/>
          </p:cNvSpPr>
          <p:nvPr>
            <p:ph type="body" sz="quarter" idx="12"/>
          </p:nvPr>
        </p:nvSpPr>
        <p:spPr>
          <a:xfrm>
            <a:off x="304800" y="1146875"/>
            <a:ext cx="5715000" cy="5253925"/>
          </a:xfrm>
        </p:spPr>
        <p:txBody>
          <a:bodyPr/>
          <a:lstStyle/>
          <a:p>
            <a:r>
              <a:rPr lang="en-US" dirty="0"/>
              <a:t>A cloud specific library and a set of functions</a:t>
            </a:r>
          </a:p>
          <a:p>
            <a:r>
              <a:rPr lang="en-US" dirty="0"/>
              <a:t>Fetches Keys, Sets metadata route</a:t>
            </a:r>
          </a:p>
        </p:txBody>
      </p:sp>
      <p:sp>
        <p:nvSpPr>
          <p:cNvPr id="12" name="Text Placeholder 11">
            <a:extLst>
              <a:ext uri="{FF2B5EF4-FFF2-40B4-BE49-F238E27FC236}">
                <a16:creationId xmlns:a16="http://schemas.microsoft.com/office/drawing/2014/main" id="{E4737277-F96B-C141-B2DE-1B464367D492}"/>
              </a:ext>
            </a:extLst>
          </p:cNvPr>
          <p:cNvSpPr>
            <a:spLocks noGrp="1"/>
          </p:cNvSpPr>
          <p:nvPr>
            <p:ph type="body" sz="quarter" idx="14"/>
          </p:nvPr>
        </p:nvSpPr>
        <p:spPr>
          <a:xfrm>
            <a:off x="6019800" y="1332854"/>
            <a:ext cx="5867400" cy="5067946"/>
          </a:xfrm>
        </p:spPr>
        <p:txBody>
          <a:bodyPr/>
          <a:lstStyle/>
          <a:p>
            <a:r>
              <a:rPr lang="en-US" sz="1600" dirty="0" err="1"/>
              <a:t>aws-init</a:t>
            </a:r>
            <a:endParaRPr lang="en-US" sz="1600" dirty="0"/>
          </a:p>
          <a:p>
            <a:r>
              <a:rPr lang="en-US" sz="1600" dirty="0"/>
              <a:t>azure-</a:t>
            </a:r>
            <a:r>
              <a:rPr lang="en-US" sz="1600" dirty="0" err="1"/>
              <a:t>init</a:t>
            </a:r>
            <a:endParaRPr lang="en-US" sz="1600" dirty="0"/>
          </a:p>
          <a:p>
            <a:r>
              <a:rPr lang="en-US" sz="1600" dirty="0" err="1"/>
              <a:t>cloudinit</a:t>
            </a:r>
            <a:r>
              <a:rPr lang="en-US" sz="1600" dirty="0"/>
              <a:t>-prepare</a:t>
            </a:r>
          </a:p>
          <a:p>
            <a:r>
              <a:rPr lang="en-US" sz="1600" dirty="0" err="1"/>
              <a:t>dp</a:t>
            </a:r>
            <a:r>
              <a:rPr lang="en-US" sz="1600" dirty="0"/>
              <a:t>-add-volume</a:t>
            </a:r>
          </a:p>
          <a:p>
            <a:r>
              <a:rPr lang="en-US" sz="1600" dirty="0"/>
              <a:t>functions</a:t>
            </a:r>
          </a:p>
          <a:p>
            <a:r>
              <a:rPr lang="en-US" sz="1600" dirty="0" err="1"/>
              <a:t>openstack-init</a:t>
            </a:r>
            <a:endParaRPr lang="en-US" sz="1600" dirty="0"/>
          </a:p>
          <a:p>
            <a:r>
              <a:rPr lang="en-US" sz="1600" dirty="0"/>
              <a:t>oracle-</a:t>
            </a:r>
            <a:r>
              <a:rPr lang="en-US" sz="1600" dirty="0" err="1"/>
              <a:t>init</a:t>
            </a:r>
            <a:endParaRPr lang="en-US" sz="1600" dirty="0"/>
          </a:p>
          <a:p>
            <a:r>
              <a:rPr lang="en-US" sz="1600" dirty="0"/>
              <a:t>password-</a:t>
            </a:r>
            <a:r>
              <a:rPr lang="en-US" sz="1600" dirty="0" err="1"/>
              <a:t>init</a:t>
            </a:r>
            <a:endParaRPr lang="en-US" sz="1600" dirty="0"/>
          </a:p>
          <a:p>
            <a:r>
              <a:rPr lang="en-US" sz="1600" dirty="0" err="1"/>
              <a:t>vcloudair-init</a:t>
            </a:r>
            <a:endParaRPr lang="en-US" sz="1600" dirty="0"/>
          </a:p>
          <a:p>
            <a:r>
              <a:rPr lang="en-US" sz="1600" dirty="0" err="1"/>
              <a:t>vmware</a:t>
            </a:r>
            <a:r>
              <a:rPr lang="en-US" sz="1600" dirty="0"/>
              <a:t>-customize</a:t>
            </a:r>
          </a:p>
          <a:p>
            <a:endParaRPr lang="en-US" dirty="0"/>
          </a:p>
        </p:txBody>
      </p:sp>
    </p:spTree>
    <p:extLst>
      <p:ext uri="{BB962C8B-B14F-4D97-AF65-F5344CB8AC3E}">
        <p14:creationId xmlns:p14="http://schemas.microsoft.com/office/powerpoint/2010/main" val="323772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6FC81-735D-4448-A6CF-E3A010AB7B8E}"/>
              </a:ext>
            </a:extLst>
          </p:cNvPr>
          <p:cNvSpPr>
            <a:spLocks noGrp="1"/>
          </p:cNvSpPr>
          <p:nvPr>
            <p:ph type="title"/>
          </p:nvPr>
        </p:nvSpPr>
        <p:spPr>
          <a:xfrm>
            <a:off x="304800" y="304800"/>
            <a:ext cx="11582400" cy="867930"/>
          </a:xfrm>
        </p:spPr>
        <p:txBody>
          <a:bodyPr/>
          <a:lstStyle/>
          <a:p>
            <a:r>
              <a:rPr lang="en-US" dirty="0"/>
              <a:t>Generate password (and remove password)</a:t>
            </a:r>
          </a:p>
        </p:txBody>
      </p:sp>
      <p:sp>
        <p:nvSpPr>
          <p:cNvPr id="3" name="Footer Placeholder 2">
            <a:extLst>
              <a:ext uri="{FF2B5EF4-FFF2-40B4-BE49-F238E27FC236}">
                <a16:creationId xmlns:a16="http://schemas.microsoft.com/office/drawing/2014/main" id="{431DCD91-A329-5944-A675-D3389D444CF8}"/>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E06075FE-D967-9E4D-A8BF-7DB4A327EE8A}"/>
              </a:ext>
            </a:extLst>
          </p:cNvPr>
          <p:cNvSpPr>
            <a:spLocks noGrp="1"/>
          </p:cNvSpPr>
          <p:nvPr>
            <p:ph type="sldNum" sz="quarter" idx="11"/>
          </p:nvPr>
        </p:nvSpPr>
        <p:spPr/>
        <p:txBody>
          <a:bodyPr/>
          <a:lstStyle/>
          <a:p>
            <a:fld id="{49DF86D6-4B9D-4B83-AF23-D696D3CD110A}" type="slidenum">
              <a:rPr lang="en-US" smtClean="0"/>
              <a:pPr/>
              <a:t>44</a:t>
            </a:fld>
            <a:endParaRPr lang="en-US" dirty="0"/>
          </a:p>
        </p:txBody>
      </p:sp>
      <p:sp>
        <p:nvSpPr>
          <p:cNvPr id="5" name="Text Placeholder 4">
            <a:extLst>
              <a:ext uri="{FF2B5EF4-FFF2-40B4-BE49-F238E27FC236}">
                <a16:creationId xmlns:a16="http://schemas.microsoft.com/office/drawing/2014/main" id="{B33CBEAF-373D-2D48-8766-E651E192F88B}"/>
              </a:ext>
            </a:extLst>
          </p:cNvPr>
          <p:cNvSpPr>
            <a:spLocks noGrp="1"/>
          </p:cNvSpPr>
          <p:nvPr>
            <p:ph type="body" sz="quarter" idx="12"/>
          </p:nvPr>
        </p:nvSpPr>
        <p:spPr/>
        <p:txBody>
          <a:bodyPr/>
          <a:lstStyle/>
          <a:p>
            <a:r>
              <a:rPr lang="en-US" dirty="0"/>
              <a:t>Generates a password to cluster the devices</a:t>
            </a:r>
          </a:p>
          <a:p>
            <a:r>
              <a:rPr lang="en-US" dirty="0"/>
              <a:t>Stores the password in an S3 Bucket</a:t>
            </a:r>
          </a:p>
        </p:txBody>
      </p:sp>
      <p:sp>
        <p:nvSpPr>
          <p:cNvPr id="6" name="Text Placeholder 5">
            <a:extLst>
              <a:ext uri="{FF2B5EF4-FFF2-40B4-BE49-F238E27FC236}">
                <a16:creationId xmlns:a16="http://schemas.microsoft.com/office/drawing/2014/main" id="{CBAFFE26-BFB2-594B-A434-4B78896C6176}"/>
              </a:ext>
            </a:extLst>
          </p:cNvPr>
          <p:cNvSpPr>
            <a:spLocks noGrp="1"/>
          </p:cNvSpPr>
          <p:nvPr>
            <p:ph type="body" sz="quarter" idx="14"/>
          </p:nvPr>
        </p:nvSpPr>
        <p:spPr/>
        <p:txBody>
          <a:bodyPr/>
          <a:lstStyle/>
          <a:p>
            <a:r>
              <a:rPr lang="en-US" dirty="0"/>
              <a:t>Dependencies</a:t>
            </a:r>
          </a:p>
          <a:p>
            <a:pPr lvl="1"/>
            <a:r>
              <a:rPr lang="en-US" dirty="0"/>
              <a:t>IAM Role</a:t>
            </a:r>
          </a:p>
          <a:p>
            <a:pPr lvl="1"/>
            <a:r>
              <a:rPr lang="en-US" dirty="0"/>
              <a:t>S3 Access</a:t>
            </a:r>
          </a:p>
          <a:p>
            <a:pPr lvl="1"/>
            <a:endParaRPr lang="en-US" dirty="0"/>
          </a:p>
        </p:txBody>
      </p:sp>
    </p:spTree>
    <p:extLst>
      <p:ext uri="{BB962C8B-B14F-4D97-AF65-F5344CB8AC3E}">
        <p14:creationId xmlns:p14="http://schemas.microsoft.com/office/powerpoint/2010/main" val="345100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291B5-5FD2-6A44-8E88-4249098D28C5}"/>
              </a:ext>
            </a:extLst>
          </p:cNvPr>
          <p:cNvSpPr>
            <a:spLocks noGrp="1"/>
          </p:cNvSpPr>
          <p:nvPr>
            <p:ph type="title"/>
          </p:nvPr>
        </p:nvSpPr>
        <p:spPr>
          <a:xfrm>
            <a:off x="304800" y="304800"/>
            <a:ext cx="11582400" cy="867930"/>
          </a:xfrm>
        </p:spPr>
        <p:txBody>
          <a:bodyPr/>
          <a:lstStyle/>
          <a:p>
            <a:r>
              <a:rPr lang="en-US" dirty="0"/>
              <a:t>Create Admin user</a:t>
            </a:r>
          </a:p>
        </p:txBody>
      </p:sp>
      <p:sp>
        <p:nvSpPr>
          <p:cNvPr id="3" name="Footer Placeholder 2">
            <a:extLst>
              <a:ext uri="{FF2B5EF4-FFF2-40B4-BE49-F238E27FC236}">
                <a16:creationId xmlns:a16="http://schemas.microsoft.com/office/drawing/2014/main" id="{49470A7F-141D-3142-96F3-85A9F7A4DECC}"/>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9960193D-6CB6-8B4B-8BC9-25BDA5F0E9B3}"/>
              </a:ext>
            </a:extLst>
          </p:cNvPr>
          <p:cNvSpPr>
            <a:spLocks noGrp="1"/>
          </p:cNvSpPr>
          <p:nvPr>
            <p:ph type="sldNum" sz="quarter" idx="11"/>
          </p:nvPr>
        </p:nvSpPr>
        <p:spPr/>
        <p:txBody>
          <a:bodyPr/>
          <a:lstStyle/>
          <a:p>
            <a:fld id="{49DF86D6-4B9D-4B83-AF23-D696D3CD110A}" type="slidenum">
              <a:rPr lang="en-US" smtClean="0"/>
              <a:pPr/>
              <a:t>45</a:t>
            </a:fld>
            <a:endParaRPr lang="en-US" dirty="0"/>
          </a:p>
        </p:txBody>
      </p:sp>
      <p:sp>
        <p:nvSpPr>
          <p:cNvPr id="5" name="Text Placeholder 4">
            <a:extLst>
              <a:ext uri="{FF2B5EF4-FFF2-40B4-BE49-F238E27FC236}">
                <a16:creationId xmlns:a16="http://schemas.microsoft.com/office/drawing/2014/main" id="{9FCADB84-DB9D-5E41-8B13-D604A337DA5E}"/>
              </a:ext>
            </a:extLst>
          </p:cNvPr>
          <p:cNvSpPr>
            <a:spLocks noGrp="1"/>
          </p:cNvSpPr>
          <p:nvPr>
            <p:ph type="body" sz="quarter" idx="12"/>
          </p:nvPr>
        </p:nvSpPr>
        <p:spPr>
          <a:xfrm>
            <a:off x="304800" y="1172730"/>
            <a:ext cx="5715000" cy="5228070"/>
          </a:xfrm>
        </p:spPr>
        <p:txBody>
          <a:bodyPr/>
          <a:lstStyle/>
          <a:p>
            <a:r>
              <a:rPr lang="en-US" dirty="0"/>
              <a:t>Creates the Admin user on the systems – uses the password from the S3 Bucket created for Generate password</a:t>
            </a:r>
          </a:p>
        </p:txBody>
      </p:sp>
      <p:sp>
        <p:nvSpPr>
          <p:cNvPr id="6" name="Text Placeholder 5">
            <a:extLst>
              <a:ext uri="{FF2B5EF4-FFF2-40B4-BE49-F238E27FC236}">
                <a16:creationId xmlns:a16="http://schemas.microsoft.com/office/drawing/2014/main" id="{330E9999-FD85-FC42-8740-4CB21D4AB702}"/>
              </a:ext>
            </a:extLst>
          </p:cNvPr>
          <p:cNvSpPr>
            <a:spLocks noGrp="1"/>
          </p:cNvSpPr>
          <p:nvPr>
            <p:ph type="body" sz="quarter" idx="14"/>
          </p:nvPr>
        </p:nvSpPr>
        <p:spPr>
          <a:xfrm>
            <a:off x="6019800" y="1286359"/>
            <a:ext cx="5867400" cy="5114441"/>
          </a:xfrm>
        </p:spPr>
        <p:txBody>
          <a:bodyPr/>
          <a:lstStyle/>
          <a:p>
            <a:r>
              <a:rPr lang="en-US" dirty="0" err="1"/>
              <a:t>Dependcies</a:t>
            </a:r>
            <a:endParaRPr lang="en-US" dirty="0"/>
          </a:p>
          <a:p>
            <a:pPr lvl="1"/>
            <a:r>
              <a:rPr lang="en-US" dirty="0"/>
              <a:t>IAM Role</a:t>
            </a:r>
          </a:p>
          <a:p>
            <a:pPr lvl="1"/>
            <a:r>
              <a:rPr lang="en-US" dirty="0"/>
              <a:t>Access to S3</a:t>
            </a:r>
          </a:p>
        </p:txBody>
      </p:sp>
    </p:spTree>
    <p:extLst>
      <p:ext uri="{BB962C8B-B14F-4D97-AF65-F5344CB8AC3E}">
        <p14:creationId xmlns:p14="http://schemas.microsoft.com/office/powerpoint/2010/main" val="93724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63D6E-2ECE-604B-8931-CBF907628C54}"/>
              </a:ext>
            </a:extLst>
          </p:cNvPr>
          <p:cNvSpPr>
            <a:spLocks noGrp="1"/>
          </p:cNvSpPr>
          <p:nvPr>
            <p:ph type="title"/>
          </p:nvPr>
        </p:nvSpPr>
        <p:spPr>
          <a:xfrm>
            <a:off x="304800" y="304800"/>
            <a:ext cx="11582400" cy="867930"/>
          </a:xfrm>
        </p:spPr>
        <p:txBody>
          <a:bodyPr/>
          <a:lstStyle/>
          <a:p>
            <a:r>
              <a:rPr lang="en-US" dirty="0"/>
              <a:t>Network-Config</a:t>
            </a:r>
          </a:p>
        </p:txBody>
      </p:sp>
      <p:sp>
        <p:nvSpPr>
          <p:cNvPr id="3" name="Footer Placeholder 2">
            <a:extLst>
              <a:ext uri="{FF2B5EF4-FFF2-40B4-BE49-F238E27FC236}">
                <a16:creationId xmlns:a16="http://schemas.microsoft.com/office/drawing/2014/main" id="{4725E630-15F8-8143-8D30-2160AC1A8330}"/>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4CBF89CC-645D-E644-8582-A651D378F30A}"/>
              </a:ext>
            </a:extLst>
          </p:cNvPr>
          <p:cNvSpPr>
            <a:spLocks noGrp="1"/>
          </p:cNvSpPr>
          <p:nvPr>
            <p:ph type="sldNum" sz="quarter" idx="11"/>
          </p:nvPr>
        </p:nvSpPr>
        <p:spPr/>
        <p:txBody>
          <a:bodyPr/>
          <a:lstStyle/>
          <a:p>
            <a:fld id="{49DF86D6-4B9D-4B83-AF23-D696D3CD110A}" type="slidenum">
              <a:rPr lang="en-US" smtClean="0"/>
              <a:pPr/>
              <a:t>46</a:t>
            </a:fld>
            <a:endParaRPr lang="en-US" dirty="0"/>
          </a:p>
        </p:txBody>
      </p:sp>
      <p:sp>
        <p:nvSpPr>
          <p:cNvPr id="5" name="Text Placeholder 4">
            <a:extLst>
              <a:ext uri="{FF2B5EF4-FFF2-40B4-BE49-F238E27FC236}">
                <a16:creationId xmlns:a16="http://schemas.microsoft.com/office/drawing/2014/main" id="{8429F267-BC39-8744-98D0-9645875DCD4B}"/>
              </a:ext>
            </a:extLst>
          </p:cNvPr>
          <p:cNvSpPr>
            <a:spLocks noGrp="1"/>
          </p:cNvSpPr>
          <p:nvPr>
            <p:ph type="body" sz="quarter" idx="12"/>
          </p:nvPr>
        </p:nvSpPr>
        <p:spPr>
          <a:xfrm>
            <a:off x="304800" y="1348353"/>
            <a:ext cx="5715000" cy="5052447"/>
          </a:xfrm>
        </p:spPr>
        <p:txBody>
          <a:bodyPr/>
          <a:lstStyle/>
          <a:p>
            <a:r>
              <a:rPr lang="en-US" dirty="0"/>
              <a:t>Parses the metadata service and builds out the network configuration of the system</a:t>
            </a:r>
          </a:p>
        </p:txBody>
      </p:sp>
      <p:sp>
        <p:nvSpPr>
          <p:cNvPr id="6" name="Text Placeholder 5">
            <a:extLst>
              <a:ext uri="{FF2B5EF4-FFF2-40B4-BE49-F238E27FC236}">
                <a16:creationId xmlns:a16="http://schemas.microsoft.com/office/drawing/2014/main" id="{A00763B2-4F9C-B348-8642-FD585A582871}"/>
              </a:ext>
            </a:extLst>
          </p:cNvPr>
          <p:cNvSpPr>
            <a:spLocks noGrp="1"/>
          </p:cNvSpPr>
          <p:nvPr>
            <p:ph type="body" sz="quarter" idx="14"/>
          </p:nvPr>
        </p:nvSpPr>
        <p:spPr>
          <a:xfrm>
            <a:off x="6019800" y="1348353"/>
            <a:ext cx="5867400" cy="5052447"/>
          </a:xfrm>
        </p:spPr>
        <p:txBody>
          <a:bodyPr/>
          <a:lstStyle/>
          <a:p>
            <a:r>
              <a:rPr lang="en-US" dirty="0"/>
              <a:t>Dependencies</a:t>
            </a:r>
          </a:p>
          <a:p>
            <a:pPr lvl="1"/>
            <a:r>
              <a:rPr lang="en-US" dirty="0"/>
              <a:t>Access to the metadata service</a:t>
            </a:r>
          </a:p>
          <a:p>
            <a:pPr lvl="1"/>
            <a:r>
              <a:rPr lang="en-US" dirty="0" err="1"/>
              <a:t>Util.js</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105229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7FB6-D0FF-B741-AC3E-F91CCC180098}"/>
              </a:ext>
            </a:extLst>
          </p:cNvPr>
          <p:cNvSpPr>
            <a:spLocks noGrp="1"/>
          </p:cNvSpPr>
          <p:nvPr>
            <p:ph type="title"/>
          </p:nvPr>
        </p:nvSpPr>
        <p:spPr>
          <a:xfrm>
            <a:off x="304800" y="304800"/>
            <a:ext cx="11582400" cy="867930"/>
          </a:xfrm>
        </p:spPr>
        <p:txBody>
          <a:bodyPr/>
          <a:lstStyle/>
          <a:p>
            <a:r>
              <a:rPr lang="en-US" dirty="0"/>
              <a:t>Onboard</a:t>
            </a:r>
          </a:p>
        </p:txBody>
      </p:sp>
      <p:sp>
        <p:nvSpPr>
          <p:cNvPr id="3" name="Footer Placeholder 2">
            <a:extLst>
              <a:ext uri="{FF2B5EF4-FFF2-40B4-BE49-F238E27FC236}">
                <a16:creationId xmlns:a16="http://schemas.microsoft.com/office/drawing/2014/main" id="{5C6B564C-360C-CE4E-A626-B9164E5A36A9}"/>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B778CDFD-20A2-594E-8BA6-69CCC661B56B}"/>
              </a:ext>
            </a:extLst>
          </p:cNvPr>
          <p:cNvSpPr>
            <a:spLocks noGrp="1"/>
          </p:cNvSpPr>
          <p:nvPr>
            <p:ph type="sldNum" sz="quarter" idx="11"/>
          </p:nvPr>
        </p:nvSpPr>
        <p:spPr/>
        <p:txBody>
          <a:bodyPr/>
          <a:lstStyle/>
          <a:p>
            <a:fld id="{49DF86D6-4B9D-4B83-AF23-D696D3CD110A}" type="slidenum">
              <a:rPr lang="en-US" smtClean="0"/>
              <a:pPr/>
              <a:t>47</a:t>
            </a:fld>
            <a:endParaRPr lang="en-US" dirty="0"/>
          </a:p>
        </p:txBody>
      </p:sp>
      <p:sp>
        <p:nvSpPr>
          <p:cNvPr id="5" name="Text Placeholder 4">
            <a:extLst>
              <a:ext uri="{FF2B5EF4-FFF2-40B4-BE49-F238E27FC236}">
                <a16:creationId xmlns:a16="http://schemas.microsoft.com/office/drawing/2014/main" id="{05ADC7A1-0091-484B-BEC9-971F0A11C83B}"/>
              </a:ext>
            </a:extLst>
          </p:cNvPr>
          <p:cNvSpPr>
            <a:spLocks noGrp="1"/>
          </p:cNvSpPr>
          <p:nvPr>
            <p:ph type="body" sz="quarter" idx="12"/>
          </p:nvPr>
        </p:nvSpPr>
        <p:spPr>
          <a:xfrm>
            <a:off x="304800" y="1172730"/>
            <a:ext cx="5715000" cy="5228070"/>
          </a:xfrm>
        </p:spPr>
        <p:txBody>
          <a:bodyPr/>
          <a:lstStyle/>
          <a:p>
            <a:r>
              <a:rPr lang="en-US" dirty="0"/>
              <a:t>Sets NTP, DNS, SSL Port for MGMT</a:t>
            </a:r>
          </a:p>
          <a:p>
            <a:r>
              <a:rPr lang="en-US" dirty="0"/>
              <a:t>Changes default root password</a:t>
            </a:r>
          </a:p>
          <a:p>
            <a:r>
              <a:rPr lang="en-US" dirty="0"/>
              <a:t>Licenses the system</a:t>
            </a:r>
          </a:p>
          <a:p>
            <a:r>
              <a:rPr lang="en-US" dirty="0"/>
              <a:t>Provisions modules</a:t>
            </a:r>
          </a:p>
          <a:p>
            <a:r>
              <a:rPr lang="en-US" dirty="0"/>
              <a:t>Ping Test</a:t>
            </a:r>
          </a:p>
          <a:p>
            <a:r>
              <a:rPr lang="en-US" dirty="0"/>
              <a:t>ASM signature </a:t>
            </a:r>
            <a:r>
              <a:rPr lang="en-US" dirty="0" err="1"/>
              <a:t>uddate</a:t>
            </a:r>
            <a:endParaRPr lang="en-US" dirty="0"/>
          </a:p>
        </p:txBody>
      </p:sp>
      <p:sp>
        <p:nvSpPr>
          <p:cNvPr id="6" name="Text Placeholder 5">
            <a:extLst>
              <a:ext uri="{FF2B5EF4-FFF2-40B4-BE49-F238E27FC236}">
                <a16:creationId xmlns:a16="http://schemas.microsoft.com/office/drawing/2014/main" id="{484A23C3-652F-9B4D-B87E-4C26039B39F8}"/>
              </a:ext>
            </a:extLst>
          </p:cNvPr>
          <p:cNvSpPr>
            <a:spLocks noGrp="1"/>
          </p:cNvSpPr>
          <p:nvPr>
            <p:ph type="body" sz="quarter" idx="14"/>
          </p:nvPr>
        </p:nvSpPr>
        <p:spPr>
          <a:xfrm>
            <a:off x="6019800" y="1394847"/>
            <a:ext cx="5867400" cy="5005953"/>
          </a:xfrm>
        </p:spPr>
        <p:txBody>
          <a:bodyPr/>
          <a:lstStyle/>
          <a:p>
            <a:r>
              <a:rPr lang="en-US" dirty="0" err="1"/>
              <a:t>Dependcies</a:t>
            </a:r>
            <a:endParaRPr lang="en-US" dirty="0"/>
          </a:p>
          <a:p>
            <a:pPr lvl="1"/>
            <a:r>
              <a:rPr lang="en-US" dirty="0"/>
              <a:t>Access to the metadata service</a:t>
            </a:r>
          </a:p>
          <a:p>
            <a:pPr lvl="1"/>
            <a:r>
              <a:rPr lang="en-US" dirty="0"/>
              <a:t>Access to the license server</a:t>
            </a:r>
          </a:p>
          <a:p>
            <a:pPr lvl="1"/>
            <a:r>
              <a:rPr lang="en-US" dirty="0"/>
              <a:t>Accesso egress (ping test)</a:t>
            </a:r>
          </a:p>
          <a:p>
            <a:pPr lvl="1"/>
            <a:r>
              <a:rPr lang="en-US" dirty="0" err="1"/>
              <a:t>Util.js</a:t>
            </a:r>
            <a:endParaRPr lang="en-US" dirty="0"/>
          </a:p>
          <a:p>
            <a:endParaRPr lang="en-US" dirty="0"/>
          </a:p>
        </p:txBody>
      </p:sp>
    </p:spTree>
    <p:extLst>
      <p:ext uri="{BB962C8B-B14F-4D97-AF65-F5344CB8AC3E}">
        <p14:creationId xmlns:p14="http://schemas.microsoft.com/office/powerpoint/2010/main" val="152882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1EEF6-17EF-BA49-A2C9-7F1B8D125375}"/>
              </a:ext>
            </a:extLst>
          </p:cNvPr>
          <p:cNvSpPr>
            <a:spLocks noGrp="1"/>
          </p:cNvSpPr>
          <p:nvPr>
            <p:ph type="title"/>
          </p:nvPr>
        </p:nvSpPr>
        <p:spPr>
          <a:xfrm>
            <a:off x="304800" y="304800"/>
            <a:ext cx="11582400" cy="867930"/>
          </a:xfrm>
        </p:spPr>
        <p:txBody>
          <a:bodyPr/>
          <a:lstStyle/>
          <a:p>
            <a:r>
              <a:rPr lang="en-US" dirty="0" err="1"/>
              <a:t>Cluster.js</a:t>
            </a:r>
            <a:endParaRPr lang="en-US" dirty="0"/>
          </a:p>
        </p:txBody>
      </p:sp>
      <p:sp>
        <p:nvSpPr>
          <p:cNvPr id="3" name="Footer Placeholder 2">
            <a:extLst>
              <a:ext uri="{FF2B5EF4-FFF2-40B4-BE49-F238E27FC236}">
                <a16:creationId xmlns:a16="http://schemas.microsoft.com/office/drawing/2014/main" id="{7181B8E4-CC51-134E-B614-04BDA12B9157}"/>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54462DE5-4537-7344-BC90-CF9DABF6AD52}"/>
              </a:ext>
            </a:extLst>
          </p:cNvPr>
          <p:cNvSpPr>
            <a:spLocks noGrp="1"/>
          </p:cNvSpPr>
          <p:nvPr>
            <p:ph type="sldNum" sz="quarter" idx="11"/>
          </p:nvPr>
        </p:nvSpPr>
        <p:spPr/>
        <p:txBody>
          <a:bodyPr/>
          <a:lstStyle/>
          <a:p>
            <a:fld id="{49DF86D6-4B9D-4B83-AF23-D696D3CD110A}" type="slidenum">
              <a:rPr lang="en-US" smtClean="0"/>
              <a:pPr/>
              <a:t>48</a:t>
            </a:fld>
            <a:endParaRPr lang="en-US" dirty="0"/>
          </a:p>
        </p:txBody>
      </p:sp>
      <p:sp>
        <p:nvSpPr>
          <p:cNvPr id="5" name="Text Placeholder 4">
            <a:extLst>
              <a:ext uri="{FF2B5EF4-FFF2-40B4-BE49-F238E27FC236}">
                <a16:creationId xmlns:a16="http://schemas.microsoft.com/office/drawing/2014/main" id="{0F72F87F-11FB-BB4C-823D-A5440A4CFEB7}"/>
              </a:ext>
            </a:extLst>
          </p:cNvPr>
          <p:cNvSpPr>
            <a:spLocks noGrp="1"/>
          </p:cNvSpPr>
          <p:nvPr>
            <p:ph type="body" sz="quarter" idx="12"/>
          </p:nvPr>
        </p:nvSpPr>
        <p:spPr/>
        <p:txBody>
          <a:bodyPr/>
          <a:lstStyle/>
          <a:p>
            <a:r>
              <a:rPr lang="en-US" dirty="0"/>
              <a:t>Creates the device group, sync groups and related objects for a cluster</a:t>
            </a:r>
          </a:p>
          <a:p>
            <a:endParaRPr lang="en-US" dirty="0"/>
          </a:p>
        </p:txBody>
      </p:sp>
      <p:sp>
        <p:nvSpPr>
          <p:cNvPr id="6" name="Text Placeholder 5">
            <a:extLst>
              <a:ext uri="{FF2B5EF4-FFF2-40B4-BE49-F238E27FC236}">
                <a16:creationId xmlns:a16="http://schemas.microsoft.com/office/drawing/2014/main" id="{75665EA7-FEFD-8243-946C-D0FD1094EEDF}"/>
              </a:ext>
            </a:extLst>
          </p:cNvPr>
          <p:cNvSpPr>
            <a:spLocks noGrp="1"/>
          </p:cNvSpPr>
          <p:nvPr>
            <p:ph type="body" sz="quarter" idx="14"/>
          </p:nvPr>
        </p:nvSpPr>
        <p:spPr/>
        <p:txBody>
          <a:bodyPr/>
          <a:lstStyle/>
          <a:p>
            <a:r>
              <a:rPr lang="en-US" dirty="0"/>
              <a:t>Dependencies</a:t>
            </a:r>
          </a:p>
          <a:p>
            <a:pPr lvl="1"/>
            <a:r>
              <a:rPr lang="en-US" dirty="0"/>
              <a:t>Onboard has completed</a:t>
            </a:r>
          </a:p>
          <a:p>
            <a:pPr lvl="1"/>
            <a:r>
              <a:rPr lang="en-US" dirty="0"/>
              <a:t>Access to S3</a:t>
            </a:r>
          </a:p>
          <a:p>
            <a:pPr lvl="1"/>
            <a:r>
              <a:rPr lang="en-US" dirty="0"/>
              <a:t>Access to metadata services</a:t>
            </a:r>
          </a:p>
        </p:txBody>
      </p:sp>
    </p:spTree>
    <p:extLst>
      <p:ext uri="{BB962C8B-B14F-4D97-AF65-F5344CB8AC3E}">
        <p14:creationId xmlns:p14="http://schemas.microsoft.com/office/powerpoint/2010/main" val="116032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AC853-9F47-FB4A-A922-304FCDDA92F9}"/>
              </a:ext>
            </a:extLst>
          </p:cNvPr>
          <p:cNvSpPr>
            <a:spLocks noGrp="1"/>
          </p:cNvSpPr>
          <p:nvPr>
            <p:ph type="title"/>
          </p:nvPr>
        </p:nvSpPr>
        <p:spPr>
          <a:xfrm>
            <a:off x="304800" y="304800"/>
            <a:ext cx="11582400" cy="867930"/>
          </a:xfrm>
        </p:spPr>
        <p:txBody>
          <a:bodyPr/>
          <a:lstStyle/>
          <a:p>
            <a:r>
              <a:rPr lang="en-US" dirty="0" err="1"/>
              <a:t>Customconfig</a:t>
            </a:r>
            <a:endParaRPr lang="en-US" dirty="0"/>
          </a:p>
        </p:txBody>
      </p:sp>
      <p:sp>
        <p:nvSpPr>
          <p:cNvPr id="3" name="Footer Placeholder 2">
            <a:extLst>
              <a:ext uri="{FF2B5EF4-FFF2-40B4-BE49-F238E27FC236}">
                <a16:creationId xmlns:a16="http://schemas.microsoft.com/office/drawing/2014/main" id="{476F6A3B-4595-2344-AB68-06CDEF43AF9B}"/>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1EC7B2FA-E51F-4A45-8F73-19457B96773E}"/>
              </a:ext>
            </a:extLst>
          </p:cNvPr>
          <p:cNvSpPr>
            <a:spLocks noGrp="1"/>
          </p:cNvSpPr>
          <p:nvPr>
            <p:ph type="sldNum" sz="quarter" idx="11"/>
          </p:nvPr>
        </p:nvSpPr>
        <p:spPr/>
        <p:txBody>
          <a:bodyPr/>
          <a:lstStyle/>
          <a:p>
            <a:fld id="{49DF86D6-4B9D-4B83-AF23-D696D3CD110A}" type="slidenum">
              <a:rPr lang="en-US" smtClean="0"/>
              <a:pPr/>
              <a:t>49</a:t>
            </a:fld>
            <a:endParaRPr lang="en-US" dirty="0"/>
          </a:p>
        </p:txBody>
      </p:sp>
      <p:sp>
        <p:nvSpPr>
          <p:cNvPr id="5" name="Text Placeholder 4">
            <a:extLst>
              <a:ext uri="{FF2B5EF4-FFF2-40B4-BE49-F238E27FC236}">
                <a16:creationId xmlns:a16="http://schemas.microsoft.com/office/drawing/2014/main" id="{111198B9-992D-8E48-8FFC-4888F8B27AB0}"/>
              </a:ext>
            </a:extLst>
          </p:cNvPr>
          <p:cNvSpPr>
            <a:spLocks noGrp="1"/>
          </p:cNvSpPr>
          <p:nvPr>
            <p:ph type="body" sz="quarter" idx="12"/>
          </p:nvPr>
        </p:nvSpPr>
        <p:spPr/>
        <p:txBody>
          <a:bodyPr/>
          <a:lstStyle/>
          <a:p>
            <a:r>
              <a:rPr lang="en-US" dirty="0"/>
              <a:t>Creates VIPs, iAPPs</a:t>
            </a:r>
          </a:p>
          <a:p>
            <a:r>
              <a:rPr lang="en-US" dirty="0"/>
              <a:t>Disables DHCP if necessary</a:t>
            </a:r>
          </a:p>
        </p:txBody>
      </p:sp>
      <p:sp>
        <p:nvSpPr>
          <p:cNvPr id="6" name="Text Placeholder 5">
            <a:extLst>
              <a:ext uri="{FF2B5EF4-FFF2-40B4-BE49-F238E27FC236}">
                <a16:creationId xmlns:a16="http://schemas.microsoft.com/office/drawing/2014/main" id="{7ED8AADB-B169-234D-B307-3BCF9761180B}"/>
              </a:ext>
            </a:extLst>
          </p:cNvPr>
          <p:cNvSpPr>
            <a:spLocks noGrp="1"/>
          </p:cNvSpPr>
          <p:nvPr>
            <p:ph type="body" sz="quarter" idx="14"/>
          </p:nvPr>
        </p:nvSpPr>
        <p:spPr/>
        <p:txBody>
          <a:bodyPr/>
          <a:lstStyle/>
          <a:p>
            <a:r>
              <a:rPr lang="en-US" dirty="0"/>
              <a:t>Dependencies</a:t>
            </a:r>
          </a:p>
          <a:p>
            <a:pPr lvl="1"/>
            <a:r>
              <a:rPr lang="en-US" dirty="0"/>
              <a:t>Access to metadata service</a:t>
            </a:r>
          </a:p>
          <a:p>
            <a:pPr lvl="1"/>
            <a:r>
              <a:rPr lang="en-US" dirty="0"/>
              <a:t>User input</a:t>
            </a:r>
          </a:p>
        </p:txBody>
      </p:sp>
    </p:spTree>
    <p:extLst>
      <p:ext uri="{BB962C8B-B14F-4D97-AF65-F5344CB8AC3E}">
        <p14:creationId xmlns:p14="http://schemas.microsoft.com/office/powerpoint/2010/main" val="145585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B46DD-C824-7D4F-A28C-D3E60EE6FBD0}"/>
              </a:ext>
            </a:extLst>
          </p:cNvPr>
          <p:cNvSpPr>
            <a:spLocks noGrp="1"/>
          </p:cNvSpPr>
          <p:nvPr>
            <p:ph type="title"/>
          </p:nvPr>
        </p:nvSpPr>
        <p:spPr/>
        <p:txBody>
          <a:bodyPr/>
          <a:lstStyle/>
          <a:p>
            <a:r>
              <a:rPr lang="en-US" dirty="0"/>
              <a:t>What about the Natives</a:t>
            </a:r>
          </a:p>
        </p:txBody>
      </p:sp>
      <p:sp>
        <p:nvSpPr>
          <p:cNvPr id="3" name="Footer Placeholder 2">
            <a:extLst>
              <a:ext uri="{FF2B5EF4-FFF2-40B4-BE49-F238E27FC236}">
                <a16:creationId xmlns:a16="http://schemas.microsoft.com/office/drawing/2014/main" id="{1714E226-249A-E044-8CE1-D3610FCF1E0A}"/>
              </a:ext>
            </a:extLst>
          </p:cNvPr>
          <p:cNvSpPr>
            <a:spLocks noGrp="1"/>
          </p:cNvSpPr>
          <p:nvPr>
            <p:ph type="ftr" sz="quarter" idx="10"/>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A3237C17-398B-734B-8CF6-74AEA121CA00}"/>
              </a:ext>
            </a:extLst>
          </p:cNvPr>
          <p:cNvSpPr>
            <a:spLocks noGrp="1"/>
          </p:cNvSpPr>
          <p:nvPr>
            <p:ph type="sldNum" sz="quarter" idx="11"/>
          </p:nvPr>
        </p:nvSpPr>
        <p:spPr/>
        <p:txBody>
          <a:bodyPr/>
          <a:lstStyle/>
          <a:p>
            <a:fld id="{49DF86D6-4B9D-4B83-AF23-D696D3CD110A}" type="slidenum">
              <a:rPr lang="en-US" smtClean="0"/>
              <a:pPr/>
              <a:t>5</a:t>
            </a:fld>
            <a:endParaRPr lang="en-US" dirty="0"/>
          </a:p>
        </p:txBody>
      </p:sp>
      <p:sp>
        <p:nvSpPr>
          <p:cNvPr id="5" name="Text Placeholder 4">
            <a:extLst>
              <a:ext uri="{FF2B5EF4-FFF2-40B4-BE49-F238E27FC236}">
                <a16:creationId xmlns:a16="http://schemas.microsoft.com/office/drawing/2014/main" id="{ED8528D4-303E-B34D-983C-93E29A6C84DC}"/>
              </a:ext>
            </a:extLst>
          </p:cNvPr>
          <p:cNvSpPr>
            <a:spLocks noGrp="1"/>
          </p:cNvSpPr>
          <p:nvPr>
            <p:ph type="body" sz="quarter" idx="12"/>
          </p:nvPr>
        </p:nvSpPr>
        <p:spPr/>
        <p:txBody>
          <a:bodyPr/>
          <a:lstStyle/>
          <a:p>
            <a:r>
              <a:rPr lang="en-US" dirty="0"/>
              <a:t>Features, functions, operations vary between clouds.</a:t>
            </a:r>
          </a:p>
          <a:p>
            <a:r>
              <a:rPr lang="en-US" dirty="0"/>
              <a:t>Feature set is limited </a:t>
            </a:r>
          </a:p>
          <a:p>
            <a:pPr lvl="1"/>
            <a:r>
              <a:rPr lang="en-US" dirty="0"/>
              <a:t>Many times the features that application is consuming from BIG-IP may not be visible to the application operators</a:t>
            </a:r>
          </a:p>
          <a:p>
            <a:pPr lvl="1"/>
            <a:r>
              <a:rPr lang="en-US" dirty="0"/>
              <a:t>ASSUMPTIONS!</a:t>
            </a:r>
          </a:p>
          <a:p>
            <a:r>
              <a:rPr lang="en-US" dirty="0"/>
              <a:t>Requirements</a:t>
            </a:r>
          </a:p>
          <a:p>
            <a:r>
              <a:rPr lang="en-US" dirty="0"/>
              <a:t>Does the native service support the correct – Load Balancing </a:t>
            </a:r>
            <a:r>
              <a:rPr lang="en-US" dirty="0" err="1"/>
              <a:t>Algo</a:t>
            </a:r>
            <a:r>
              <a:rPr lang="en-US" dirty="0"/>
              <a:t>, Persistence, Proxy function, security function, integration with other services….</a:t>
            </a:r>
          </a:p>
        </p:txBody>
      </p:sp>
    </p:spTree>
    <p:extLst>
      <p:ext uri="{BB962C8B-B14F-4D97-AF65-F5344CB8AC3E}">
        <p14:creationId xmlns:p14="http://schemas.microsoft.com/office/powerpoint/2010/main" val="270826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3" dur="500"/>
                                        <p:tgtEl>
                                          <p:spTgt spid="5">
                                            <p:txEl>
                                              <p:pRg st="1" end="1"/>
                                            </p:txEl>
                                          </p:spTgt>
                                        </p:tgtEl>
                                      </p:cBhvr>
                                    </p:animEffect>
                                  </p:childTnLst>
                                </p:cTn>
                              </p:par>
                              <p:par>
                                <p:cTn id="14" presetID="12" presetClass="entr" presetSubtype="4" fill="hold" nodeType="with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 calcmode="lin" valueType="num">
                                      <p:cBhvr additive="base">
                                        <p:cTn id="16"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17" dur="500"/>
                                        <p:tgtEl>
                                          <p:spTgt spid="5">
                                            <p:txEl>
                                              <p:pRg st="2" end="2"/>
                                            </p:txEl>
                                          </p:spTgt>
                                        </p:tgtEl>
                                      </p:cBhvr>
                                    </p:animEffect>
                                  </p:childTnLst>
                                </p:cTn>
                              </p:par>
                              <p:par>
                                <p:cTn id="18" presetID="12" presetClass="entr" presetSubtype="4"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 calcmode="lin" valueType="num">
                                      <p:cBhvr additive="base">
                                        <p:cTn id="20"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21" dur="50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barn(inVertical)">
                                      <p:cBhvr>
                                        <p:cTn id="26" dur="5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p:tgtEl>
                                          <p:spTgt spid="5">
                                            <p:txEl>
                                              <p:pRg st="5" end="5"/>
                                            </p:txEl>
                                          </p:spTgt>
                                        </p:tgtEl>
                                        <p:attrNameLst>
                                          <p:attrName>ppt_y</p:attrName>
                                        </p:attrNameLst>
                                      </p:cBhvr>
                                      <p:tavLst>
                                        <p:tav tm="0">
                                          <p:val>
                                            <p:strVal val="#ppt_y+#ppt_h*1.125000"/>
                                          </p:val>
                                        </p:tav>
                                        <p:tav tm="100000">
                                          <p:val>
                                            <p:strVal val="#ppt_y"/>
                                          </p:val>
                                        </p:tav>
                                      </p:tavLst>
                                    </p:anim>
                                    <p:animEffect transition="in" filter="wipe(up)">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30B99E3-5E47-0940-A437-514B0289E845}"/>
              </a:ext>
            </a:extLst>
          </p:cNvPr>
          <p:cNvSpPr>
            <a:spLocks noGrp="1"/>
          </p:cNvSpPr>
          <p:nvPr>
            <p:ph type="title"/>
          </p:nvPr>
        </p:nvSpPr>
        <p:spPr/>
        <p:txBody>
          <a:bodyPr/>
          <a:lstStyle/>
          <a:p>
            <a:r>
              <a:rPr lang="en-US" dirty="0"/>
              <a:t>EC2 API Access</a:t>
            </a:r>
          </a:p>
        </p:txBody>
      </p:sp>
      <p:sp>
        <p:nvSpPr>
          <p:cNvPr id="3" name="Footer Placeholder 2">
            <a:extLst>
              <a:ext uri="{FF2B5EF4-FFF2-40B4-BE49-F238E27FC236}">
                <a16:creationId xmlns:a16="http://schemas.microsoft.com/office/drawing/2014/main" id="{C903B98D-877E-2B46-845B-52277E071FF9}"/>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31882EA0-02B5-0243-B554-FDC0DB2D6CFF}"/>
              </a:ext>
            </a:extLst>
          </p:cNvPr>
          <p:cNvSpPr>
            <a:spLocks noGrp="1"/>
          </p:cNvSpPr>
          <p:nvPr>
            <p:ph type="sldNum" sz="quarter" idx="4"/>
          </p:nvPr>
        </p:nvSpPr>
        <p:spPr/>
        <p:txBody>
          <a:bodyPr/>
          <a:lstStyle/>
          <a:p>
            <a:fld id="{49DF86D6-4B9D-4B83-AF23-D696D3CD110A}" type="slidenum">
              <a:rPr lang="en-US" smtClean="0"/>
              <a:pPr/>
              <a:t>50</a:t>
            </a:fld>
            <a:endParaRPr lang="en-US" dirty="0"/>
          </a:p>
        </p:txBody>
      </p:sp>
      <p:sp>
        <p:nvSpPr>
          <p:cNvPr id="11" name="Text Placeholder 10">
            <a:extLst>
              <a:ext uri="{FF2B5EF4-FFF2-40B4-BE49-F238E27FC236}">
                <a16:creationId xmlns:a16="http://schemas.microsoft.com/office/drawing/2014/main" id="{A46F82E4-D2BA-3B49-95F5-0D93A3AA49A5}"/>
              </a:ext>
            </a:extLst>
          </p:cNvPr>
          <p:cNvSpPr>
            <a:spLocks noGrp="1"/>
          </p:cNvSpPr>
          <p:nvPr>
            <p:ph type="body" sz="quarter" idx="10"/>
          </p:nvPr>
        </p:nvSpPr>
        <p:spPr/>
        <p:txBody>
          <a:bodyPr/>
          <a:lstStyle/>
          <a:p>
            <a:r>
              <a:rPr lang="en-US" sz="1800" dirty="0"/>
              <a:t>"</a:t>
            </a:r>
            <a:r>
              <a:rPr lang="en-US" sz="1800" dirty="0" err="1"/>
              <a:t>PolicyDocument</a:t>
            </a:r>
            <a:r>
              <a:rPr lang="en-US" sz="1800" dirty="0"/>
              <a:t>": { "Statement": [ { "Action": [ "ec2:DescribeInstances", "ec2:DescribeInstanceStatus", "ec2:DescribeAddresses", "ec2:AssociateAddress", "ec2:DisassociateAddress", "ec2:DescribeNetworkInterfaces", "ec2:DescribeNetworkInterfaceAttributes", "ec2:DescribeRouteTables", "ec2:ReplaceRoute", "ec2:assignprivateipaddresses", "</a:t>
            </a:r>
            <a:r>
              <a:rPr lang="en-US" sz="1800" dirty="0" err="1"/>
              <a:t>sts:AssumeRole</a:t>
            </a:r>
            <a:r>
              <a:rPr lang="en-US" sz="1800" dirty="0"/>
              <a:t>" ], "Effect": "Allow", "Resource": [ "*" ] } ],</a:t>
            </a:r>
          </a:p>
        </p:txBody>
      </p:sp>
      <p:sp>
        <p:nvSpPr>
          <p:cNvPr id="12" name="Text Placeholder 11">
            <a:extLst>
              <a:ext uri="{FF2B5EF4-FFF2-40B4-BE49-F238E27FC236}">
                <a16:creationId xmlns:a16="http://schemas.microsoft.com/office/drawing/2014/main" id="{1EEB860D-77DA-0344-B670-CA8C33074D8D}"/>
              </a:ext>
            </a:extLst>
          </p:cNvPr>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52023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7A9B9A-FB71-864D-80FD-5478C3A232AA}"/>
              </a:ext>
            </a:extLst>
          </p:cNvPr>
          <p:cNvSpPr>
            <a:spLocks noGrp="1"/>
          </p:cNvSpPr>
          <p:nvPr>
            <p:ph type="title"/>
          </p:nvPr>
        </p:nvSpPr>
        <p:spPr>
          <a:xfrm>
            <a:off x="304800" y="304801"/>
            <a:ext cx="11582400" cy="757130"/>
          </a:xfrm>
        </p:spPr>
        <p:txBody>
          <a:bodyPr/>
          <a:lstStyle/>
          <a:p>
            <a:r>
              <a:rPr lang="en-US" sz="3200" dirty="0"/>
              <a:t>Considerations Integrating AWS into you IT Infrastructure</a:t>
            </a:r>
          </a:p>
        </p:txBody>
      </p:sp>
      <p:sp>
        <p:nvSpPr>
          <p:cNvPr id="6" name="Text Placeholder 5">
            <a:extLst>
              <a:ext uri="{FF2B5EF4-FFF2-40B4-BE49-F238E27FC236}">
                <a16:creationId xmlns:a16="http://schemas.microsoft.com/office/drawing/2014/main" id="{BB5CA305-497C-494E-B534-BFE3A2899198}"/>
              </a:ext>
            </a:extLst>
          </p:cNvPr>
          <p:cNvSpPr>
            <a:spLocks noGrp="1"/>
          </p:cNvSpPr>
          <p:nvPr>
            <p:ph type="body" sz="quarter" idx="10"/>
          </p:nvPr>
        </p:nvSpPr>
        <p:spPr/>
        <p:txBody>
          <a:bodyPr/>
          <a:lstStyle/>
          <a:p>
            <a:r>
              <a:rPr lang="en-US" dirty="0"/>
              <a:t>What is the scale of the application? </a:t>
            </a:r>
          </a:p>
          <a:p>
            <a:r>
              <a:rPr lang="en-US" dirty="0"/>
              <a:t>What type of instances?</a:t>
            </a:r>
          </a:p>
          <a:p>
            <a:r>
              <a:rPr lang="en-US" dirty="0"/>
              <a:t>Where is it moving?</a:t>
            </a:r>
          </a:p>
          <a:p>
            <a:r>
              <a:rPr lang="en-US" dirty="0"/>
              <a:t>Why is it moving?</a:t>
            </a:r>
          </a:p>
          <a:p>
            <a:r>
              <a:rPr lang="en-US" dirty="0"/>
              <a:t>How much is moving?</a:t>
            </a:r>
          </a:p>
          <a:p>
            <a:r>
              <a:rPr lang="en-US" dirty="0"/>
              <a:t>How we are going to stitch it together?</a:t>
            </a:r>
          </a:p>
          <a:p>
            <a:r>
              <a:rPr lang="en-US" dirty="0"/>
              <a:t>Per App or Aggregated?</a:t>
            </a:r>
          </a:p>
          <a:p>
            <a:endParaRPr lang="en-US" dirty="0"/>
          </a:p>
          <a:p>
            <a:endParaRPr lang="en-US" dirty="0"/>
          </a:p>
        </p:txBody>
      </p:sp>
      <p:sp>
        <p:nvSpPr>
          <p:cNvPr id="7" name="Text Placeholder 6">
            <a:extLst>
              <a:ext uri="{FF2B5EF4-FFF2-40B4-BE49-F238E27FC236}">
                <a16:creationId xmlns:a16="http://schemas.microsoft.com/office/drawing/2014/main" id="{03F44A37-F4DE-B643-8BA8-B5B14B23723A}"/>
              </a:ext>
            </a:extLst>
          </p:cNvPr>
          <p:cNvSpPr>
            <a:spLocks noGrp="1"/>
          </p:cNvSpPr>
          <p:nvPr>
            <p:ph type="body" sz="quarter" idx="11"/>
          </p:nvPr>
        </p:nvSpPr>
        <p:spPr/>
        <p:txBody>
          <a:bodyPr/>
          <a:lstStyle/>
          <a:p>
            <a:r>
              <a:rPr lang="en-US" sz="2800" dirty="0"/>
              <a:t>Which Cloud? Which Region(s) How many AZ(s)? How is it connected to the DC?</a:t>
            </a:r>
          </a:p>
          <a:p>
            <a:r>
              <a:rPr lang="en-US" sz="2800" dirty="0"/>
              <a:t>Application and dependencies – in part? All?</a:t>
            </a:r>
          </a:p>
          <a:p>
            <a:r>
              <a:rPr lang="en-US" sz="2800" dirty="0"/>
              <a:t>How will it work with the existing DNS systems, controls </a:t>
            </a:r>
            <a:r>
              <a:rPr lang="en-US" sz="2800" dirty="0" err="1"/>
              <a:t>etc</a:t>
            </a:r>
            <a:endParaRPr lang="en-US" sz="2800" dirty="0"/>
          </a:p>
          <a:p>
            <a:pPr marL="0" indent="0">
              <a:buNone/>
            </a:pPr>
            <a:endParaRPr lang="en-US" sz="2800" dirty="0"/>
          </a:p>
        </p:txBody>
      </p:sp>
    </p:spTree>
    <p:extLst>
      <p:ext uri="{BB962C8B-B14F-4D97-AF65-F5344CB8AC3E}">
        <p14:creationId xmlns:p14="http://schemas.microsoft.com/office/powerpoint/2010/main" val="376505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barn(inVertical)">
                                      <p:cBhvr>
                                        <p:cTn id="21" dur="500"/>
                                        <p:tgtEl>
                                          <p:spTgt spid="6">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nodeType="click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strips(downLeft)">
                                      <p:cBhvr>
                                        <p:cTn id="26" dur="500"/>
                                        <p:tgtEl>
                                          <p:spTgt spid="6">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1" dur="500"/>
                                        <p:tgtEl>
                                          <p:spTgt spid="6">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6" dur="500"/>
                                        <p:tgtEl>
                                          <p:spTgt spid="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 calcmode="lin" valueType="num">
                                      <p:cBhvr additive="base">
                                        <p:cTn id="41" dur="500"/>
                                        <p:tgtEl>
                                          <p:spTgt spid="7">
                                            <p:txEl>
                                              <p:pRg st="0" end="0"/>
                                            </p:txEl>
                                          </p:spTgt>
                                        </p:tgtEl>
                                        <p:attrNameLst>
                                          <p:attrName>ppt_y</p:attrName>
                                        </p:attrNameLst>
                                      </p:cBhvr>
                                      <p:tavLst>
                                        <p:tav tm="0">
                                          <p:val>
                                            <p:strVal val="#ppt_y+#ppt_h*1.125000"/>
                                          </p:val>
                                        </p:tav>
                                        <p:tav tm="100000">
                                          <p:val>
                                            <p:strVal val="#ppt_y"/>
                                          </p:val>
                                        </p:tav>
                                      </p:tavLst>
                                    </p:anim>
                                    <p:animEffect transition="in" filter="wipe(up)">
                                      <p:cBhvr>
                                        <p:cTn id="42" dur="500"/>
                                        <p:tgtEl>
                                          <p:spTgt spid="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nodeType="click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 calcmode="lin" valueType="num">
                                      <p:cBhvr additive="base">
                                        <p:cTn id="47"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48" dur="500"/>
                                        <p:tgtEl>
                                          <p:spTgt spid="7">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7">
                                            <p:txEl>
                                              <p:pRg st="2" end="2"/>
                                            </p:txEl>
                                          </p:spTgt>
                                        </p:tgtEl>
                                        <p:attrNameLst>
                                          <p:attrName>style.visibility</p:attrName>
                                        </p:attrNameLst>
                                      </p:cBhvr>
                                      <p:to>
                                        <p:strVal val="visible"/>
                                      </p:to>
                                    </p:set>
                                    <p:animEffect transition="in" filter="circle(in)">
                                      <p:cBhvr>
                                        <p:cTn id="53" dur="2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2098-A089-A44E-BEF6-7F53728450DC}"/>
              </a:ext>
            </a:extLst>
          </p:cNvPr>
          <p:cNvSpPr>
            <a:spLocks noGrp="1"/>
          </p:cNvSpPr>
          <p:nvPr>
            <p:ph type="title"/>
          </p:nvPr>
        </p:nvSpPr>
        <p:spPr/>
        <p:txBody>
          <a:bodyPr/>
          <a:lstStyle/>
          <a:p>
            <a:r>
              <a:rPr lang="en-US" dirty="0"/>
              <a:t>Licensing</a:t>
            </a:r>
          </a:p>
        </p:txBody>
      </p:sp>
      <p:sp>
        <p:nvSpPr>
          <p:cNvPr id="3" name="Footer Placeholder 2">
            <a:extLst>
              <a:ext uri="{FF2B5EF4-FFF2-40B4-BE49-F238E27FC236}">
                <a16:creationId xmlns:a16="http://schemas.microsoft.com/office/drawing/2014/main" id="{39610B0D-3B8C-6842-81C2-2A0790D893DD}"/>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89E1616B-4126-2B4D-B331-F6B6FF59E258}"/>
              </a:ext>
            </a:extLst>
          </p:cNvPr>
          <p:cNvSpPr>
            <a:spLocks noGrp="1"/>
          </p:cNvSpPr>
          <p:nvPr>
            <p:ph type="sldNum" sz="quarter" idx="4"/>
          </p:nvPr>
        </p:nvSpPr>
        <p:spPr/>
        <p:txBody>
          <a:bodyPr/>
          <a:lstStyle/>
          <a:p>
            <a:fld id="{49DF86D6-4B9D-4B83-AF23-D696D3CD110A}" type="slidenum">
              <a:rPr lang="en-US" smtClean="0"/>
              <a:pPr/>
              <a:t>7</a:t>
            </a:fld>
            <a:endParaRPr lang="en-US" dirty="0"/>
          </a:p>
        </p:txBody>
      </p:sp>
      <p:sp>
        <p:nvSpPr>
          <p:cNvPr id="5" name="Text Placeholder 4">
            <a:extLst>
              <a:ext uri="{FF2B5EF4-FFF2-40B4-BE49-F238E27FC236}">
                <a16:creationId xmlns:a16="http://schemas.microsoft.com/office/drawing/2014/main" id="{66A66124-D6F6-7E49-984A-5ECFDA3898BE}"/>
              </a:ext>
            </a:extLst>
          </p:cNvPr>
          <p:cNvSpPr>
            <a:spLocks noGrp="1"/>
          </p:cNvSpPr>
          <p:nvPr>
            <p:ph type="body" sz="quarter" idx="10"/>
          </p:nvPr>
        </p:nvSpPr>
        <p:spPr/>
        <p:txBody>
          <a:bodyPr/>
          <a:lstStyle/>
          <a:p>
            <a:r>
              <a:rPr lang="en-US" dirty="0"/>
              <a:t>AWS Marketplace </a:t>
            </a:r>
          </a:p>
          <a:p>
            <a:pPr lvl="1"/>
            <a:r>
              <a:rPr lang="en-US" dirty="0"/>
              <a:t>Pay-as-you-go – AWS</a:t>
            </a:r>
          </a:p>
          <a:p>
            <a:pPr lvl="1"/>
            <a:r>
              <a:rPr lang="en-US" dirty="0"/>
              <a:t>Pay-as-you-go – Private Offer</a:t>
            </a:r>
          </a:p>
          <a:p>
            <a:pPr lvl="1"/>
            <a:r>
              <a:rPr lang="en-US" dirty="0"/>
              <a:t>Perpetual</a:t>
            </a:r>
          </a:p>
          <a:p>
            <a:r>
              <a:rPr lang="en-US" dirty="0"/>
              <a:t>F5</a:t>
            </a:r>
          </a:p>
          <a:p>
            <a:pPr lvl="1"/>
            <a:r>
              <a:rPr lang="en-US" dirty="0"/>
              <a:t>Pay-as-you-go – Private Offer</a:t>
            </a:r>
          </a:p>
          <a:p>
            <a:pPr lvl="1"/>
            <a:r>
              <a:rPr lang="en-US" dirty="0"/>
              <a:t>Subscription </a:t>
            </a:r>
          </a:p>
          <a:p>
            <a:pPr lvl="1"/>
            <a:r>
              <a:rPr lang="en-US" dirty="0"/>
              <a:t>Enterprise License Agreement</a:t>
            </a:r>
          </a:p>
          <a:p>
            <a:pPr lvl="1"/>
            <a:r>
              <a:rPr lang="en-US" dirty="0"/>
              <a:t>Perpetual</a:t>
            </a:r>
          </a:p>
        </p:txBody>
      </p:sp>
      <p:sp>
        <p:nvSpPr>
          <p:cNvPr id="6" name="Text Placeholder 5">
            <a:extLst>
              <a:ext uri="{FF2B5EF4-FFF2-40B4-BE49-F238E27FC236}">
                <a16:creationId xmlns:a16="http://schemas.microsoft.com/office/drawing/2014/main" id="{374F6111-911F-9F4B-A25E-5A7004657325}"/>
              </a:ext>
            </a:extLst>
          </p:cNvPr>
          <p:cNvSpPr>
            <a:spLocks noGrp="1"/>
          </p:cNvSpPr>
          <p:nvPr>
            <p:ph type="body" sz="quarter" idx="11"/>
          </p:nvPr>
        </p:nvSpPr>
        <p:spPr/>
        <p:txBody>
          <a:bodyPr/>
          <a:lstStyle/>
          <a:p>
            <a:r>
              <a:rPr lang="en-US" dirty="0"/>
              <a:t>Flexible consumption models</a:t>
            </a:r>
          </a:p>
          <a:p>
            <a:r>
              <a:rPr lang="en-US" dirty="0"/>
              <a:t>Rent vs. Own </a:t>
            </a:r>
          </a:p>
        </p:txBody>
      </p:sp>
    </p:spTree>
    <p:extLst>
      <p:ext uri="{BB962C8B-B14F-4D97-AF65-F5344CB8AC3E}">
        <p14:creationId xmlns:p14="http://schemas.microsoft.com/office/powerpoint/2010/main" val="3957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p:cTn id="12"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5">
                                            <p:txEl>
                                              <p:pRg st="1" end="1"/>
                                            </p:txEl>
                                          </p:spTgt>
                                        </p:tgtEl>
                                      </p:cBhvr>
                                    </p:animEffect>
                                  </p:childTnLst>
                                </p:cTn>
                              </p:par>
                              <p:par>
                                <p:cTn id="15" presetID="55"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p:cTn id="17"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5">
                                            <p:txEl>
                                              <p:pRg st="2" end="2"/>
                                            </p:txEl>
                                          </p:spTgt>
                                        </p:tgtEl>
                                      </p:cBhvr>
                                    </p:animEffect>
                                  </p:childTnLst>
                                </p:cTn>
                              </p:par>
                              <p:par>
                                <p:cTn id="20" presetID="55"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heel(1)">
                                      <p:cBhvr>
                                        <p:cTn id="29" dur="2000"/>
                                        <p:tgtEl>
                                          <p:spTgt spid="5">
                                            <p:txEl>
                                              <p:pRg st="4" end="4"/>
                                            </p:txEl>
                                          </p:spTgt>
                                        </p:tgtEl>
                                      </p:cBhvr>
                                    </p:animEffect>
                                  </p:childTnLst>
                                </p:cTn>
                              </p:par>
                              <p:par>
                                <p:cTn id="30" presetID="21" presetClass="entr" presetSubtype="1" fill="hold" nodeType="with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heel(1)">
                                      <p:cBhvr>
                                        <p:cTn id="32" dur="2000"/>
                                        <p:tgtEl>
                                          <p:spTgt spid="5">
                                            <p:txEl>
                                              <p:pRg st="5" end="5"/>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Effect transition="in" filter="wheel(1)">
                                      <p:cBhvr>
                                        <p:cTn id="35" dur="2000"/>
                                        <p:tgtEl>
                                          <p:spTgt spid="5">
                                            <p:txEl>
                                              <p:pRg st="6" end="6"/>
                                            </p:txEl>
                                          </p:spTgt>
                                        </p:tgtEl>
                                      </p:cBhvr>
                                    </p:animEffect>
                                  </p:childTnLst>
                                </p:cTn>
                              </p:par>
                              <p:par>
                                <p:cTn id="36" presetID="21" presetClass="entr" presetSubtype="1" fill="hold" nodeType="withEffect">
                                  <p:stCondLst>
                                    <p:cond delay="0"/>
                                  </p:stCondLst>
                                  <p:childTnLst>
                                    <p:set>
                                      <p:cBhvr>
                                        <p:cTn id="37" dur="1" fill="hold">
                                          <p:stCondLst>
                                            <p:cond delay="0"/>
                                          </p:stCondLst>
                                        </p:cTn>
                                        <p:tgtEl>
                                          <p:spTgt spid="5">
                                            <p:txEl>
                                              <p:pRg st="7" end="7"/>
                                            </p:txEl>
                                          </p:spTgt>
                                        </p:tgtEl>
                                        <p:attrNameLst>
                                          <p:attrName>style.visibility</p:attrName>
                                        </p:attrNameLst>
                                      </p:cBhvr>
                                      <p:to>
                                        <p:strVal val="visible"/>
                                      </p:to>
                                    </p:set>
                                    <p:animEffect transition="in" filter="wheel(1)">
                                      <p:cBhvr>
                                        <p:cTn id="38" dur="2000"/>
                                        <p:tgtEl>
                                          <p:spTgt spid="5">
                                            <p:txEl>
                                              <p:pRg st="7" end="7"/>
                                            </p:txEl>
                                          </p:spTgt>
                                        </p:tgtEl>
                                      </p:cBhvr>
                                    </p:animEffect>
                                  </p:childTnLst>
                                </p:cTn>
                              </p:par>
                              <p:par>
                                <p:cTn id="39" presetID="21" presetClass="entr" presetSubtype="1"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Effect transition="in" filter="wheel(1)">
                                      <p:cBhvr>
                                        <p:cTn id="41" dur="2000"/>
                                        <p:tgtEl>
                                          <p:spTgt spid="5">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6">
                                            <p:txEl>
                                              <p:pRg st="0" end="0"/>
                                            </p:txEl>
                                          </p:spTgt>
                                        </p:tgtEl>
                                        <p:attrNameLst>
                                          <p:attrName>style.visibility</p:attrName>
                                        </p:attrNameLst>
                                      </p:cBhvr>
                                      <p:to>
                                        <p:strVal val="visible"/>
                                      </p:to>
                                    </p:set>
                                    <p:animEffect transition="in" filter="wedge">
                                      <p:cBhvr>
                                        <p:cTn id="46" dur="2000"/>
                                        <p:tgtEl>
                                          <p:spTgt spid="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Effect transition="in" filter="randombar(horizontal)">
                                      <p:cBhvr>
                                        <p:cTn id="51"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0420F-1A9F-2146-8913-8CA55DEB85FE}"/>
              </a:ext>
            </a:extLst>
          </p:cNvPr>
          <p:cNvSpPr>
            <a:spLocks noGrp="1"/>
          </p:cNvSpPr>
          <p:nvPr>
            <p:ph type="title"/>
          </p:nvPr>
        </p:nvSpPr>
        <p:spPr/>
        <p:txBody>
          <a:bodyPr/>
          <a:lstStyle/>
          <a:p>
            <a:r>
              <a:rPr lang="en-US" dirty="0"/>
              <a:t>Modules an Features</a:t>
            </a:r>
          </a:p>
        </p:txBody>
      </p:sp>
      <p:sp>
        <p:nvSpPr>
          <p:cNvPr id="3" name="Footer Placeholder 2">
            <a:extLst>
              <a:ext uri="{FF2B5EF4-FFF2-40B4-BE49-F238E27FC236}">
                <a16:creationId xmlns:a16="http://schemas.microsoft.com/office/drawing/2014/main" id="{7CBFC37D-D70F-4542-B689-7F89A4E414A6}"/>
              </a:ext>
            </a:extLst>
          </p:cNvPr>
          <p:cNvSpPr>
            <a:spLocks noGrp="1"/>
          </p:cNvSpPr>
          <p:nvPr>
            <p:ph type="ftr" sz="quarter" idx="3"/>
          </p:nvPr>
        </p:nvSpPr>
        <p:spPr/>
        <p:txBody>
          <a:bodyPr/>
          <a:lstStyle/>
          <a:p>
            <a:r>
              <a:rPr lang="en-US"/>
              <a:t>© F5 Networks</a:t>
            </a:r>
            <a:endParaRPr lang="en-US" dirty="0"/>
          </a:p>
        </p:txBody>
      </p:sp>
      <p:sp>
        <p:nvSpPr>
          <p:cNvPr id="4" name="Slide Number Placeholder 3">
            <a:extLst>
              <a:ext uri="{FF2B5EF4-FFF2-40B4-BE49-F238E27FC236}">
                <a16:creationId xmlns:a16="http://schemas.microsoft.com/office/drawing/2014/main" id="{CD47039B-48D7-6B4C-8B69-5AD87C331BBD}"/>
              </a:ext>
            </a:extLst>
          </p:cNvPr>
          <p:cNvSpPr>
            <a:spLocks noGrp="1"/>
          </p:cNvSpPr>
          <p:nvPr>
            <p:ph type="sldNum" sz="quarter" idx="4"/>
          </p:nvPr>
        </p:nvSpPr>
        <p:spPr/>
        <p:txBody>
          <a:bodyPr/>
          <a:lstStyle/>
          <a:p>
            <a:fld id="{49DF86D6-4B9D-4B83-AF23-D696D3CD110A}" type="slidenum">
              <a:rPr lang="en-US" smtClean="0"/>
              <a:pPr/>
              <a:t>8</a:t>
            </a:fld>
            <a:endParaRPr lang="en-US" dirty="0"/>
          </a:p>
        </p:txBody>
      </p:sp>
      <p:sp>
        <p:nvSpPr>
          <p:cNvPr id="5" name="Text Placeholder 4">
            <a:extLst>
              <a:ext uri="{FF2B5EF4-FFF2-40B4-BE49-F238E27FC236}">
                <a16:creationId xmlns:a16="http://schemas.microsoft.com/office/drawing/2014/main" id="{2B0E29ED-1CF0-A945-9CF4-4F7B92F91658}"/>
              </a:ext>
            </a:extLst>
          </p:cNvPr>
          <p:cNvSpPr>
            <a:spLocks noGrp="1"/>
          </p:cNvSpPr>
          <p:nvPr>
            <p:ph type="body" sz="quarter" idx="10"/>
          </p:nvPr>
        </p:nvSpPr>
        <p:spPr/>
        <p:txBody>
          <a:bodyPr/>
          <a:lstStyle/>
          <a:p>
            <a:r>
              <a:rPr lang="en-US" dirty="0"/>
              <a:t>Which F5 Modules Can you Run in AWS</a:t>
            </a:r>
          </a:p>
          <a:p>
            <a:pPr lvl="1"/>
            <a:r>
              <a:rPr lang="en-US" dirty="0"/>
              <a:t>LTM</a:t>
            </a:r>
          </a:p>
          <a:p>
            <a:pPr lvl="1"/>
            <a:r>
              <a:rPr lang="en-US" dirty="0"/>
              <a:t>AFM</a:t>
            </a:r>
          </a:p>
          <a:p>
            <a:pPr lvl="1"/>
            <a:r>
              <a:rPr lang="en-US" dirty="0"/>
              <a:t>ASM</a:t>
            </a:r>
          </a:p>
          <a:p>
            <a:pPr lvl="1"/>
            <a:r>
              <a:rPr lang="en-US" dirty="0"/>
              <a:t>DNS</a:t>
            </a:r>
          </a:p>
          <a:p>
            <a:pPr lvl="1"/>
            <a:r>
              <a:rPr lang="en-US" dirty="0"/>
              <a:t>APM</a:t>
            </a:r>
          </a:p>
          <a:p>
            <a:pPr lvl="1"/>
            <a:r>
              <a:rPr lang="en-US" dirty="0"/>
              <a:t>Future….</a:t>
            </a:r>
          </a:p>
        </p:txBody>
      </p:sp>
      <p:sp>
        <p:nvSpPr>
          <p:cNvPr id="6" name="Text Placeholder 5">
            <a:extLst>
              <a:ext uri="{FF2B5EF4-FFF2-40B4-BE49-F238E27FC236}">
                <a16:creationId xmlns:a16="http://schemas.microsoft.com/office/drawing/2014/main" id="{4A29D187-D8D6-6B40-8C5B-D880F6E843CD}"/>
              </a:ext>
            </a:extLst>
          </p:cNvPr>
          <p:cNvSpPr>
            <a:spLocks noGrp="1"/>
          </p:cNvSpPr>
          <p:nvPr>
            <p:ph type="body" sz="quarter" idx="11"/>
          </p:nvPr>
        </p:nvSpPr>
        <p:spPr/>
        <p:txBody>
          <a:bodyPr/>
          <a:lstStyle/>
          <a:p>
            <a:r>
              <a:rPr lang="en-US" dirty="0"/>
              <a:t>What Problems do the address</a:t>
            </a:r>
          </a:p>
          <a:p>
            <a:pPr lvl="1"/>
            <a:r>
              <a:rPr lang="en-US" dirty="0"/>
              <a:t>Advanced and intelligent application delivery</a:t>
            </a:r>
          </a:p>
          <a:p>
            <a:pPr lvl="1"/>
            <a:r>
              <a:rPr lang="en-US" dirty="0"/>
              <a:t>Enhancing the security posture </a:t>
            </a:r>
          </a:p>
          <a:p>
            <a:pPr lvl="1"/>
            <a:r>
              <a:rPr lang="en-US" dirty="0"/>
              <a:t>Bringing security to web apps</a:t>
            </a:r>
          </a:p>
          <a:p>
            <a:pPr lvl="1"/>
            <a:r>
              <a:rPr lang="en-US" dirty="0"/>
              <a:t>Integrating, federating security DNS</a:t>
            </a:r>
          </a:p>
          <a:p>
            <a:pPr lvl="1"/>
            <a:r>
              <a:rPr lang="en-US" dirty="0"/>
              <a:t>AAA for traffic management, security with client side inspections</a:t>
            </a:r>
          </a:p>
        </p:txBody>
      </p:sp>
    </p:spTree>
    <p:extLst>
      <p:ext uri="{BB962C8B-B14F-4D97-AF65-F5344CB8AC3E}">
        <p14:creationId xmlns:p14="http://schemas.microsoft.com/office/powerpoint/2010/main" val="30036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strips(down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additive="base">
                                        <p:cTn id="17" dur="500"/>
                                        <p:tgtEl>
                                          <p:spTgt spid="5">
                                            <p:txEl>
                                              <p:pRg st="3" end="3"/>
                                            </p:txEl>
                                          </p:spTgt>
                                        </p:tgtEl>
                                        <p:attrNameLst>
                                          <p:attrName>ppt_y</p:attrName>
                                        </p:attrNameLst>
                                      </p:cBhvr>
                                      <p:tavLst>
                                        <p:tav tm="0">
                                          <p:val>
                                            <p:strVal val="#ppt_y+#ppt_h*1.125000"/>
                                          </p:val>
                                        </p:tav>
                                        <p:tav tm="100000">
                                          <p:val>
                                            <p:strVal val="#ppt_y"/>
                                          </p:val>
                                        </p:tav>
                                      </p:tavLst>
                                    </p:anim>
                                    <p:animEffect transition="in" filter="wipe(up)">
                                      <p:cBhvr>
                                        <p:cTn id="18" dur="500"/>
                                        <p:tgtEl>
                                          <p:spTgt spid="5">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p:tgtEl>
                                          <p:spTgt spid="5">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5">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blinds(horizontal)">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8" presetClass="entr" presetSubtype="12" fill="hold" nodeType="click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Effect transition="in" filter="strips(downLeft)">
                                      <p:cBhvr>
                                        <p:cTn id="46" dur="500"/>
                                        <p:tgtEl>
                                          <p:spTgt spid="6">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animEffect transition="in" filter="circle(in)">
                                      <p:cBhvr>
                                        <p:cTn id="51" dur="2000"/>
                                        <p:tgtEl>
                                          <p:spTgt spid="6">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randombar(horizontal)">
                                      <p:cBhvr>
                                        <p:cTn id="56" dur="500"/>
                                        <p:tgtEl>
                                          <p:spTgt spid="6">
                                            <p:txEl>
                                              <p:pRg st="4" end="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6">
                                            <p:txEl>
                                              <p:pRg st="5" end="5"/>
                                            </p:txEl>
                                          </p:spTgt>
                                        </p:tgtEl>
                                        <p:attrNameLst>
                                          <p:attrName>style.visibility</p:attrName>
                                        </p:attrNameLst>
                                      </p:cBhvr>
                                      <p:to>
                                        <p:strVal val="visible"/>
                                      </p:to>
                                    </p:set>
                                    <p:animEffect transition="in" filter="randombar(horizontal)">
                                      <p:cBhvr>
                                        <p:cTn id="6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DC99-8C30-864F-8651-D15C47F9C80D}"/>
              </a:ext>
            </a:extLst>
          </p:cNvPr>
          <p:cNvSpPr>
            <a:spLocks noGrp="1"/>
          </p:cNvSpPr>
          <p:nvPr>
            <p:ph type="title"/>
          </p:nvPr>
        </p:nvSpPr>
        <p:spPr>
          <a:xfrm>
            <a:off x="304800" y="304801"/>
            <a:ext cx="11582400" cy="867930"/>
          </a:xfrm>
        </p:spPr>
        <p:txBody>
          <a:bodyPr/>
          <a:lstStyle/>
          <a:p>
            <a:r>
              <a:rPr lang="en-US" dirty="0"/>
              <a:t>F5 Use cases in the Shared Security Model</a:t>
            </a:r>
          </a:p>
        </p:txBody>
      </p:sp>
      <p:sp>
        <p:nvSpPr>
          <p:cNvPr id="3" name="Footer Placeholder 2">
            <a:extLst>
              <a:ext uri="{FF2B5EF4-FFF2-40B4-BE49-F238E27FC236}">
                <a16:creationId xmlns:a16="http://schemas.microsoft.com/office/drawing/2014/main" id="{652D4C82-2D91-B74F-B52B-901BE69D4AD3}"/>
              </a:ext>
            </a:extLst>
          </p:cNvPr>
          <p:cNvSpPr>
            <a:spLocks noGrp="1"/>
          </p:cNvSpPr>
          <p:nvPr>
            <p:ph type="ftr" sz="quarter" idx="10"/>
          </p:nvPr>
        </p:nvSpPr>
        <p:spPr/>
        <p:txBody>
          <a:bodyPr/>
          <a:lstStyle/>
          <a:p>
            <a:r>
              <a:rPr lang="en-US"/>
              <a:t>© 2017 F5 Networks</a:t>
            </a:r>
            <a:endParaRPr lang="en-US" dirty="0"/>
          </a:p>
        </p:txBody>
      </p:sp>
      <p:sp>
        <p:nvSpPr>
          <p:cNvPr id="4" name="Slide Number Placeholder 3">
            <a:extLst>
              <a:ext uri="{FF2B5EF4-FFF2-40B4-BE49-F238E27FC236}">
                <a16:creationId xmlns:a16="http://schemas.microsoft.com/office/drawing/2014/main" id="{D3D63F0F-40BE-9F4F-A53E-00715E220E1B}"/>
              </a:ext>
            </a:extLst>
          </p:cNvPr>
          <p:cNvSpPr>
            <a:spLocks noGrp="1"/>
          </p:cNvSpPr>
          <p:nvPr>
            <p:ph type="sldNum" sz="quarter" idx="11"/>
          </p:nvPr>
        </p:nvSpPr>
        <p:spPr/>
        <p:txBody>
          <a:bodyPr/>
          <a:lstStyle/>
          <a:p>
            <a:fld id="{49DF86D6-4B9D-4B83-AF23-D696D3CD110A}" type="slidenum">
              <a:rPr lang="en-US" smtClean="0"/>
              <a:pPr/>
              <a:t>9</a:t>
            </a:fld>
            <a:endParaRPr lang="en-US" dirty="0"/>
          </a:p>
        </p:txBody>
      </p:sp>
      <p:pic>
        <p:nvPicPr>
          <p:cNvPr id="6" name="Picture 5">
            <a:extLst>
              <a:ext uri="{FF2B5EF4-FFF2-40B4-BE49-F238E27FC236}">
                <a16:creationId xmlns:a16="http://schemas.microsoft.com/office/drawing/2014/main" id="{508B1EF3-6833-6841-B02B-68C273E67876}"/>
              </a:ext>
            </a:extLst>
          </p:cNvPr>
          <p:cNvPicPr>
            <a:picLocks noChangeAspect="1"/>
          </p:cNvPicPr>
          <p:nvPr/>
        </p:nvPicPr>
        <p:blipFill>
          <a:blip r:embed="rId3"/>
          <a:stretch>
            <a:fillRect/>
          </a:stretch>
        </p:blipFill>
        <p:spPr>
          <a:xfrm>
            <a:off x="472189" y="1084036"/>
            <a:ext cx="9868525" cy="5346979"/>
          </a:xfrm>
          <a:prstGeom prst="rect">
            <a:avLst/>
          </a:prstGeom>
        </p:spPr>
      </p:pic>
      <p:sp>
        <p:nvSpPr>
          <p:cNvPr id="7" name="Down Arrow 6">
            <a:extLst>
              <a:ext uri="{FF2B5EF4-FFF2-40B4-BE49-F238E27FC236}">
                <a16:creationId xmlns:a16="http://schemas.microsoft.com/office/drawing/2014/main" id="{DB08FD56-2C07-9744-B10E-9D4CF9A375C2}"/>
              </a:ext>
            </a:extLst>
          </p:cNvPr>
          <p:cNvSpPr/>
          <p:nvPr/>
        </p:nvSpPr>
        <p:spPr>
          <a:xfrm>
            <a:off x="7312840" y="1172731"/>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APM</a:t>
            </a:r>
          </a:p>
        </p:txBody>
      </p:sp>
      <p:sp>
        <p:nvSpPr>
          <p:cNvPr id="8" name="Down Arrow 7">
            <a:extLst>
              <a:ext uri="{FF2B5EF4-FFF2-40B4-BE49-F238E27FC236}">
                <a16:creationId xmlns:a16="http://schemas.microsoft.com/office/drawing/2014/main" id="{10B672BA-EE20-A04C-8B4C-502F96C9AF09}"/>
              </a:ext>
            </a:extLst>
          </p:cNvPr>
          <p:cNvSpPr/>
          <p:nvPr/>
        </p:nvSpPr>
        <p:spPr>
          <a:xfrm>
            <a:off x="9828113" y="2671177"/>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AFM</a:t>
            </a:r>
          </a:p>
        </p:txBody>
      </p:sp>
      <p:sp>
        <p:nvSpPr>
          <p:cNvPr id="9" name="Down Arrow 8">
            <a:extLst>
              <a:ext uri="{FF2B5EF4-FFF2-40B4-BE49-F238E27FC236}">
                <a16:creationId xmlns:a16="http://schemas.microsoft.com/office/drawing/2014/main" id="{6B1B1110-7604-9949-AC1F-2CBA202AF159}"/>
              </a:ext>
            </a:extLst>
          </p:cNvPr>
          <p:cNvSpPr/>
          <p:nvPr/>
        </p:nvSpPr>
        <p:spPr>
          <a:xfrm>
            <a:off x="3706393" y="1159313"/>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LTM</a:t>
            </a:r>
          </a:p>
        </p:txBody>
      </p:sp>
      <p:sp>
        <p:nvSpPr>
          <p:cNvPr id="12" name="Down Arrow 11">
            <a:extLst>
              <a:ext uri="{FF2B5EF4-FFF2-40B4-BE49-F238E27FC236}">
                <a16:creationId xmlns:a16="http://schemas.microsoft.com/office/drawing/2014/main" id="{2C279758-ED21-B94B-ABF5-1DE787AAA904}"/>
              </a:ext>
            </a:extLst>
          </p:cNvPr>
          <p:cNvSpPr/>
          <p:nvPr/>
        </p:nvSpPr>
        <p:spPr>
          <a:xfrm>
            <a:off x="6767503" y="1951565"/>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ASM</a:t>
            </a:r>
          </a:p>
        </p:txBody>
      </p:sp>
      <p:sp>
        <p:nvSpPr>
          <p:cNvPr id="13" name="Down Arrow 12">
            <a:extLst>
              <a:ext uri="{FF2B5EF4-FFF2-40B4-BE49-F238E27FC236}">
                <a16:creationId xmlns:a16="http://schemas.microsoft.com/office/drawing/2014/main" id="{B0958242-E409-4444-8569-5F7D89292E18}"/>
              </a:ext>
            </a:extLst>
          </p:cNvPr>
          <p:cNvSpPr/>
          <p:nvPr/>
        </p:nvSpPr>
        <p:spPr>
          <a:xfrm>
            <a:off x="9144000" y="1151569"/>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DNS</a:t>
            </a:r>
          </a:p>
        </p:txBody>
      </p:sp>
      <p:sp>
        <p:nvSpPr>
          <p:cNvPr id="14" name="Down Arrow 13">
            <a:extLst>
              <a:ext uri="{FF2B5EF4-FFF2-40B4-BE49-F238E27FC236}">
                <a16:creationId xmlns:a16="http://schemas.microsoft.com/office/drawing/2014/main" id="{09E5D96D-97A1-3747-BB7B-F82E0D080A6F}"/>
              </a:ext>
            </a:extLst>
          </p:cNvPr>
          <p:cNvSpPr/>
          <p:nvPr/>
        </p:nvSpPr>
        <p:spPr>
          <a:xfrm>
            <a:off x="7932420" y="2671177"/>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LTM</a:t>
            </a:r>
          </a:p>
        </p:txBody>
      </p:sp>
      <p:sp>
        <p:nvSpPr>
          <p:cNvPr id="15" name="Down Arrow 14">
            <a:extLst>
              <a:ext uri="{FF2B5EF4-FFF2-40B4-BE49-F238E27FC236}">
                <a16:creationId xmlns:a16="http://schemas.microsoft.com/office/drawing/2014/main" id="{2174999F-6B3A-2E41-8D43-21947B4999FA}"/>
              </a:ext>
            </a:extLst>
          </p:cNvPr>
          <p:cNvSpPr/>
          <p:nvPr/>
        </p:nvSpPr>
        <p:spPr>
          <a:xfrm>
            <a:off x="5644509" y="2671177"/>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LTM</a:t>
            </a:r>
          </a:p>
        </p:txBody>
      </p:sp>
      <p:sp>
        <p:nvSpPr>
          <p:cNvPr id="16" name="Down Arrow 15">
            <a:extLst>
              <a:ext uri="{FF2B5EF4-FFF2-40B4-BE49-F238E27FC236}">
                <a16:creationId xmlns:a16="http://schemas.microsoft.com/office/drawing/2014/main" id="{CCF0523D-1C8D-DB4B-B3DD-D7DCF0DF1365}"/>
              </a:ext>
            </a:extLst>
          </p:cNvPr>
          <p:cNvSpPr/>
          <p:nvPr/>
        </p:nvSpPr>
        <p:spPr>
          <a:xfrm>
            <a:off x="3221761" y="2671177"/>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LTM</a:t>
            </a:r>
          </a:p>
        </p:txBody>
      </p:sp>
      <p:sp>
        <p:nvSpPr>
          <p:cNvPr id="17" name="Down Arrow 16">
            <a:extLst>
              <a:ext uri="{FF2B5EF4-FFF2-40B4-BE49-F238E27FC236}">
                <a16:creationId xmlns:a16="http://schemas.microsoft.com/office/drawing/2014/main" id="{A77C3C3E-4474-1941-9169-969BA93E257E}"/>
              </a:ext>
            </a:extLst>
          </p:cNvPr>
          <p:cNvSpPr/>
          <p:nvPr/>
        </p:nvSpPr>
        <p:spPr>
          <a:xfrm>
            <a:off x="4797655" y="1166022"/>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ASM</a:t>
            </a:r>
          </a:p>
        </p:txBody>
      </p:sp>
      <p:sp>
        <p:nvSpPr>
          <p:cNvPr id="18" name="Down Arrow 17">
            <a:extLst>
              <a:ext uri="{FF2B5EF4-FFF2-40B4-BE49-F238E27FC236}">
                <a16:creationId xmlns:a16="http://schemas.microsoft.com/office/drawing/2014/main" id="{1CDEEC65-C125-4C4A-A216-F43CBE6CF20D}"/>
              </a:ext>
            </a:extLst>
          </p:cNvPr>
          <p:cNvSpPr/>
          <p:nvPr/>
        </p:nvSpPr>
        <p:spPr>
          <a:xfrm>
            <a:off x="8705619" y="1930804"/>
            <a:ext cx="484632" cy="978408"/>
          </a:xfrm>
          <a:prstGeom prst="down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2000" dirty="0"/>
              <a:t>AFM</a:t>
            </a:r>
          </a:p>
        </p:txBody>
      </p:sp>
    </p:spTree>
    <p:extLst>
      <p:ext uri="{BB962C8B-B14F-4D97-AF65-F5344CB8AC3E}">
        <p14:creationId xmlns:p14="http://schemas.microsoft.com/office/powerpoint/2010/main" val="3605276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F5-Corporate-Template-2017_(Dark)">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F5 Corporate PowerPoint  -  Read-Only" id="{04776FF2-CFAD-4BDE-980F-D324E4D2949D}" vid="{7213AB5B-0E2E-4E38-ACF6-BF108C976379}"/>
    </a:ext>
  </a:extLst>
</a:theme>
</file>

<file path=ppt/theme/theme2.xml><?xml version="1.0" encoding="utf-8"?>
<a:theme xmlns:a="http://schemas.openxmlformats.org/drawingml/2006/main" name="F5-Corporate-Template-2017_(Light)">
  <a:themeElements>
    <a:clrScheme name="Custom 3">
      <a:dk1>
        <a:srgbClr val="4D4F53"/>
      </a:dk1>
      <a:lt1>
        <a:srgbClr val="FFFFFF"/>
      </a:lt1>
      <a:dk2>
        <a:srgbClr val="000000"/>
      </a:dk2>
      <a:lt2>
        <a:srgbClr val="F4F4F4"/>
      </a:lt2>
      <a:accent1>
        <a:srgbClr val="0194D2"/>
      </a:accent1>
      <a:accent2>
        <a:srgbClr val="F7901E"/>
      </a:accent2>
      <a:accent3>
        <a:srgbClr val="855FA8"/>
      </a:accent3>
      <a:accent4>
        <a:srgbClr val="004892"/>
      </a:accent4>
      <a:accent5>
        <a:srgbClr val="D60000"/>
      </a:accent5>
      <a:accent6>
        <a:srgbClr val="A0BF37"/>
      </a:accent6>
      <a:hlink>
        <a:srgbClr val="D60000"/>
      </a:hlink>
      <a:folHlink>
        <a:srgbClr val="C0C0C0"/>
      </a:folHlink>
    </a:clrScheme>
    <a:fontScheme name="F5 2016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155448" tIns="155448" rIns="155448" bIns="155448" rtlCol="0">
        <a:spAutoFit/>
      </a:bodyPr>
      <a:lstStyle>
        <a:defPPr>
          <a:defRPr sz="2400" dirty="0" err="1" smtClean="0">
            <a:gradFill>
              <a:gsLst>
                <a:gs pos="0">
                  <a:schemeClr val="tx1"/>
                </a:gs>
                <a:gs pos="100000">
                  <a:schemeClr val="tx1"/>
                </a:gs>
              </a:gsLst>
              <a:lin ang="5400000" scaled="1"/>
            </a:gra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F5 Corporate PowerPoint  -  Read-Only" id="{04776FF2-CFAD-4BDE-980F-D324E4D2949D}" vid="{7B1F009D-5C7E-43FF-ACF0-43A3C905A1A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D10E4AFB6F004FAF98BD1CB62ADE85" ma:contentTypeVersion="19" ma:contentTypeDescription="Create a new document." ma:contentTypeScope="" ma:versionID="67fcda8681e3e43f085c84a2fab646bc">
  <xsd:schema xmlns:xsd="http://www.w3.org/2001/XMLSchema" xmlns:xs="http://www.w3.org/2001/XMLSchema" xmlns:p="http://schemas.microsoft.com/office/2006/metadata/properties" xmlns:ns1="http://schemas.microsoft.com/sharepoint/v3" xmlns:ns2="e7cdeead-6725-48ab-8f7c-6d5489ea45f4" xmlns:ns3="c65e7935-94d7-431d-93b7-e7a00754d5fc" xmlns:ns4="4e8c7ecd-5484-4971-83a8-99300881b35d" targetNamespace="http://schemas.microsoft.com/office/2006/metadata/properties" ma:root="true" ma:fieldsID="f48e6d05c1266987cead5d129903264e" ns1:_="" ns2:_="" ns3:_="" ns4:_="">
    <xsd:import namespace="http://schemas.microsoft.com/sharepoint/v3"/>
    <xsd:import namespace="e7cdeead-6725-48ab-8f7c-6d5489ea45f4"/>
    <xsd:import namespace="c65e7935-94d7-431d-93b7-e7a00754d5fc"/>
    <xsd:import namespace="4e8c7ecd-5484-4971-83a8-99300881b35d"/>
    <xsd:element name="properties">
      <xsd:complexType>
        <xsd:sequence>
          <xsd:element name="documentManagement">
            <xsd:complexType>
              <xsd:all>
                <xsd:element ref="ns2:SharedWithUsers" minOccurs="0"/>
                <xsd:element ref="ns2:SharedWithDetails" minOccurs="0"/>
                <xsd:element ref="ns1:_ip_UnifiedCompliancePolicyProperties" minOccurs="0"/>
                <xsd:element ref="ns1:_ip_UnifiedCompliancePolicyUIAction"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tenu" minOccurs="0"/>
                <xsd:element ref="ns4:MediaServiceOCR" minOccurs="0"/>
                <xsd:element ref="ns4:MediaServiceLocation" minOccurs="0"/>
                <xsd:element ref="ns4:MediaServiceEventHashCode" minOccurs="0"/>
                <xsd:element ref="ns4:MediaServiceGenerationTime" minOccurs="0"/>
                <xsd:element ref="ns1:PublishingStartDate" minOccurs="0"/>
                <xsd:element ref="ns1:PublishingExpirationDate" minOccurs="0"/>
                <xsd:element ref="ns4:j1uz" minOccurs="0"/>
                <xsd:element ref="ns4:DateAdded"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0" nillable="true" ma:displayName="Unified Compliance Policy Properties" ma:description="" ma:hidden="true" ma:internalName="_ip_UnifiedCompliancePolicyProperties">
      <xsd:simpleType>
        <xsd:restriction base="dms:Note"/>
      </xsd:simpleType>
    </xsd:element>
    <xsd:element name="_ip_UnifiedCompliancePolicyUIAction" ma:index="11" nillable="true" ma:displayName="Unified Compliance Policy UI Action" ma:description="" ma:hidden="true" ma:internalName="_ip_UnifiedCompliancePolicyUIAction">
      <xsd:simpleType>
        <xsd:restriction base="dms:Text"/>
      </xsd:simpleType>
    </xsd:element>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cdeead-6725-48ab-8f7c-6d5489ea45f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5e7935-94d7-431d-93b7-e7a00754d5fc" elementFormDefault="qualified">
    <xsd:import namespace="http://schemas.microsoft.com/office/2006/documentManagement/types"/>
    <xsd:import namespace="http://schemas.microsoft.com/office/infopath/2007/PartnerControls"/>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4e8c7ecd-5484-4971-83a8-99300881b35d"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tenu" ma:index="18" nillable="true" ma:displayName="!" ma:internalName="tenu">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element name="MediaServiceLocation" ma:index="20" nillable="true" ma:displayName="MediaServiceLocation" ma:internalName="MediaServiceLocation"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j1uz" ma:index="25" nillable="true" ma:displayName="Date and Time" ma:internalName="j1uz">
      <xsd:simpleType>
        <xsd:restriction base="dms:DateTime"/>
      </xsd:simpleType>
    </xsd:element>
    <xsd:element name="DateAdded" ma:index="26" nillable="true" ma:displayName="Date Added" ma:format="DateOnly" ma:internalName="DateAdded">
      <xsd:simpleType>
        <xsd:restriction base="dms:DateTim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e7cdeead-6725-48ab-8f7c-6d5489ea45f4">
      <UserInfo>
        <DisplayName>Gary O'SULLIVAN</DisplayName>
        <AccountId>3922</AccountId>
        <AccountType/>
      </UserInfo>
      <UserInfo>
        <DisplayName>Ian Parbery</DisplayName>
        <AccountId>1358</AccountId>
        <AccountType/>
      </UserInfo>
      <UserInfo>
        <DisplayName>Jacque Allison</DisplayName>
        <AccountId>325</AccountId>
        <AccountType/>
      </UserInfo>
      <UserInfo>
        <DisplayName>Erin Oettle</DisplayName>
        <AccountId>868</AccountId>
        <AccountType/>
      </UserInfo>
    </SharedWithUsers>
    <_ip_UnifiedCompliancePolicyUIAction xmlns="http://schemas.microsoft.com/sharepoint/v3" xsi:nil="true"/>
    <_ip_UnifiedCompliancePolicyProperties xmlns="http://schemas.microsoft.com/sharepoint/v3" xsi:nil="true"/>
    <tenu xmlns="4e8c7ecd-5484-4971-83a8-99300881b35d" xsi:nil="true"/>
    <PublishingExpirationDate xmlns="http://schemas.microsoft.com/sharepoint/v3" xsi:nil="true"/>
    <PublishingStartDate xmlns="http://schemas.microsoft.com/sharepoint/v3" xsi:nil="true"/>
    <DateAdded xmlns="4e8c7ecd-5484-4971-83a8-99300881b35d" xsi:nil="true"/>
    <j1uz xmlns="4e8c7ecd-5484-4971-83a8-99300881b35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224590-64AC-45B6-95C4-2010DD6679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cdeead-6725-48ab-8f7c-6d5489ea45f4"/>
    <ds:schemaRef ds:uri="c65e7935-94d7-431d-93b7-e7a00754d5fc"/>
    <ds:schemaRef ds:uri="4e8c7ecd-5484-4971-83a8-99300881b3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0CEE42-20A9-420E-BAF3-8D9A64E02D76}">
  <ds:schemaRefs>
    <ds:schemaRef ds:uri="http://purl.org/dc/elements/1.1/"/>
    <ds:schemaRef ds:uri="http://schemas.microsoft.com/office/2006/metadata/properties"/>
    <ds:schemaRef ds:uri="http://schemas.microsoft.com/sharepoint/v3"/>
    <ds:schemaRef ds:uri="http://purl.org/dc/terms/"/>
    <ds:schemaRef ds:uri="e7cdeead-6725-48ab-8f7c-6d5489ea45f4"/>
    <ds:schemaRef ds:uri="http://schemas.microsoft.com/office/2006/documentManagement/types"/>
    <ds:schemaRef ds:uri="http://schemas.microsoft.com/office/infopath/2007/PartnerControls"/>
    <ds:schemaRef ds:uri="http://schemas.openxmlformats.org/package/2006/metadata/core-properties"/>
    <ds:schemaRef ds:uri="c65e7935-94d7-431d-93b7-e7a00754d5fc"/>
    <ds:schemaRef ds:uri="4e8c7ecd-5484-4971-83a8-99300881b35d"/>
    <ds:schemaRef ds:uri="http://www.w3.org/XML/1998/namespace"/>
    <ds:schemaRef ds:uri="http://purl.org/dc/dcmitype/"/>
  </ds:schemaRefs>
</ds:datastoreItem>
</file>

<file path=customXml/itemProps3.xml><?xml version="1.0" encoding="utf-8"?>
<ds:datastoreItem xmlns:ds="http://schemas.openxmlformats.org/officeDocument/2006/customXml" ds:itemID="{BB189F46-3369-4E4C-B089-6774965863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F5-Corporate-Template-2017_(Dark)</Template>
  <TotalTime>7450</TotalTime>
  <Words>4307</Words>
  <Application>Microsoft Office PowerPoint</Application>
  <PresentationFormat>Widescreen</PresentationFormat>
  <Paragraphs>687</Paragraphs>
  <Slides>50</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50</vt:i4>
      </vt:variant>
    </vt:vector>
  </HeadingPairs>
  <TitlesOfParts>
    <vt:vector size="56" baseType="lpstr">
      <vt:lpstr>Arial</vt:lpstr>
      <vt:lpstr>Calibri</vt:lpstr>
      <vt:lpstr>Franklin Gothic Book</vt:lpstr>
      <vt:lpstr>Wingdings</vt:lpstr>
      <vt:lpstr>F5-Corporate-Template-2017_(Dark)</vt:lpstr>
      <vt:lpstr>F5-Corporate-Template-2017_(Light)</vt:lpstr>
      <vt:lpstr>Application Delivery and Security in AWS - Best practices for deploying F5 in the AWS cloud</vt:lpstr>
      <vt:lpstr>Shared Security Model</vt:lpstr>
      <vt:lpstr>Why F5 in AWS</vt:lpstr>
      <vt:lpstr>AWS Infrastructure Components</vt:lpstr>
      <vt:lpstr>What about the Natives</vt:lpstr>
      <vt:lpstr>Considerations Integrating AWS into you IT Infrastructure</vt:lpstr>
      <vt:lpstr>Licensing</vt:lpstr>
      <vt:lpstr>Modules an Features</vt:lpstr>
      <vt:lpstr>F5 Use cases in the Shared Security Model</vt:lpstr>
      <vt:lpstr>But not Everything is Applicable!</vt:lpstr>
      <vt:lpstr>Deployment Tools</vt:lpstr>
      <vt:lpstr>Automation and Orchestration</vt:lpstr>
      <vt:lpstr>Migrating</vt:lpstr>
      <vt:lpstr>Baselining Instances</vt:lpstr>
      <vt:lpstr>Understanding Network Interfaces</vt:lpstr>
      <vt:lpstr>Bandwidth – Who, What, Where, Why, How…</vt:lpstr>
      <vt:lpstr>Bring Security to the VPC</vt:lpstr>
      <vt:lpstr>How F5 Enhances Cloud Security</vt:lpstr>
      <vt:lpstr>SSL</vt:lpstr>
      <vt:lpstr>High Availability</vt:lpstr>
      <vt:lpstr>PowerPoint Presentation</vt:lpstr>
      <vt:lpstr>PowerPoint Presentation</vt:lpstr>
      <vt:lpstr>PowerPoint Presentation</vt:lpstr>
      <vt:lpstr>Autoscale – moving faster than a snail</vt:lpstr>
      <vt:lpstr>Example  Security and Services VPC</vt:lpstr>
      <vt:lpstr>PowerPoint Presentation</vt:lpstr>
      <vt:lpstr>RHI when you don’t have a Router</vt:lpstr>
      <vt:lpstr>Cloud Logging in AWS &amp; Azure With F5’s ‘Cloud-Logger’ iApp </vt:lpstr>
      <vt:lpstr>Integrating with On Prem</vt:lpstr>
      <vt:lpstr>Overcoming Connectivity Filters</vt:lpstr>
      <vt:lpstr>Learning More</vt:lpstr>
      <vt:lpstr>Closing</vt:lpstr>
      <vt:lpstr>Thank You</vt:lpstr>
      <vt:lpstr>PowerPoint Presentation</vt:lpstr>
      <vt:lpstr>PowerPoint Presentation</vt:lpstr>
      <vt:lpstr>Trouble Shooting</vt:lpstr>
      <vt:lpstr>Deployment – The CFT</vt:lpstr>
      <vt:lpstr>Cloud Init Process</vt:lpstr>
      <vt:lpstr>Files of Interest</vt:lpstr>
      <vt:lpstr>The Scripts</vt:lpstr>
      <vt:lpstr>Cloud-Init on all VE's</vt:lpstr>
      <vt:lpstr>Cloud-init </vt:lpstr>
      <vt:lpstr>VADC-INIT</vt:lpstr>
      <vt:lpstr>Generate password (and remove password)</vt:lpstr>
      <vt:lpstr>Create Admin user</vt:lpstr>
      <vt:lpstr>Network-Config</vt:lpstr>
      <vt:lpstr>Onboard</vt:lpstr>
      <vt:lpstr>Cluster.js</vt:lpstr>
      <vt:lpstr>Customconfig</vt:lpstr>
      <vt:lpstr>EC2 API Access</vt:lpstr>
    </vt:vector>
  </TitlesOfParts>
  <Manager>&lt;Speech writer name goes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Running F5 in AWS Yes It is Awesome!</dc:title>
  <dc:subject>F5 Networks</dc:subject>
  <dc:creator>heath.parrott@f5.com</dc:creator>
  <cp:lastModifiedBy>Chas Lesley</cp:lastModifiedBy>
  <cp:revision>93</cp:revision>
  <cp:lastPrinted>2016-08-10T19:03:55Z</cp:lastPrinted>
  <dcterms:created xsi:type="dcterms:W3CDTF">2018-05-02T23:16:54Z</dcterms:created>
  <dcterms:modified xsi:type="dcterms:W3CDTF">2021-04-23T06:12:20Z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0x01010085D10E4AFB6F004FAF98BD1CB62ADE85</vt:lpwstr>
  </property>
</Properties>
</file>