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1250" r:id="rId2"/>
    <p:sldId id="1315" r:id="rId3"/>
    <p:sldId id="1314" r:id="rId4"/>
    <p:sldId id="1335" r:id="rId5"/>
    <p:sldId id="1313" r:id="rId6"/>
    <p:sldId id="1332" r:id="rId7"/>
    <p:sldId id="1333" r:id="rId8"/>
    <p:sldId id="1334" r:id="rId9"/>
    <p:sldId id="1336" r:id="rId10"/>
    <p:sldId id="1327" r:id="rId11"/>
    <p:sldId id="1319" r:id="rId12"/>
    <p:sldId id="1318" r:id="rId13"/>
    <p:sldId id="1321" r:id="rId14"/>
    <p:sldId id="1322" r:id="rId15"/>
    <p:sldId id="1328" r:id="rId16"/>
    <p:sldId id="1339" r:id="rId17"/>
    <p:sldId id="1320" r:id="rId18"/>
    <p:sldId id="1348" r:id="rId19"/>
    <p:sldId id="1349" r:id="rId20"/>
    <p:sldId id="1351" r:id="rId21"/>
    <p:sldId id="1352" r:id="rId22"/>
    <p:sldId id="1353" r:id="rId23"/>
    <p:sldId id="1337" r:id="rId24"/>
    <p:sldId id="1350" r:id="rId25"/>
    <p:sldId id="1338" r:id="rId26"/>
    <p:sldId id="1341" r:id="rId27"/>
    <p:sldId id="1342" r:id="rId28"/>
    <p:sldId id="1345" r:id="rId29"/>
    <p:sldId id="1344" r:id="rId30"/>
    <p:sldId id="1346" r:id="rId31"/>
    <p:sldId id="1343" r:id="rId32"/>
    <p:sldId id="1347" r:id="rId33"/>
    <p:sldId id="1340" r:id="rId34"/>
    <p:sldId id="1306" r:id="rId35"/>
    <p:sldId id="130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51" autoAdjust="0"/>
    <p:restoredTop sz="94660"/>
  </p:normalViewPr>
  <p:slideViewPr>
    <p:cSldViewPr snapToGrid="0">
      <p:cViewPr>
        <p:scale>
          <a:sx n="75" d="100"/>
          <a:sy n="75" d="100"/>
        </p:scale>
        <p:origin x="2376" y="1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37AFE-2BEB-4E35-9103-1CBE4FF1E02D}"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8C0B9-5592-41C8-BE97-C74F3614B012}" type="slidenum">
              <a:rPr lang="en-US" smtClean="0"/>
              <a:t>‹#›</a:t>
            </a:fld>
            <a:endParaRPr lang="en-US"/>
          </a:p>
        </p:txBody>
      </p:sp>
    </p:spTree>
    <p:extLst>
      <p:ext uri="{BB962C8B-B14F-4D97-AF65-F5344CB8AC3E}">
        <p14:creationId xmlns:p14="http://schemas.microsoft.com/office/powerpoint/2010/main" val="236099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13D"/>
                </a:solidFill>
                <a:effectLst/>
                <a:uLnTx/>
                <a:uFillTx/>
                <a:latin typeface="Arial Narrow"/>
                <a:ea typeface="+mn-ea"/>
                <a:cs typeface="+mn-cs"/>
              </a:rPr>
              <a:t>© 2017 F5 Networks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17A2C-01D8-4C3B-BAC4-10BA82BB3F55}" type="slidenum">
              <a:rPr kumimoji="0" lang="en-US" sz="1200" b="0" i="0" u="none" strike="noStrike" kern="1200" cap="none" spc="0" normalizeH="0" baseline="0" noProof="0" smtClean="0">
                <a:ln>
                  <a:noFill/>
                </a:ln>
                <a:solidFill>
                  <a:srgbClr val="38313D"/>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38313D"/>
              </a:solidFill>
              <a:effectLst/>
              <a:uLnTx/>
              <a:uFillTx/>
              <a:latin typeface="Arial Narrow"/>
              <a:ea typeface="+mn-ea"/>
              <a:cs typeface="+mn-cs"/>
            </a:endParaRPr>
          </a:p>
        </p:txBody>
      </p:sp>
    </p:spTree>
    <p:extLst>
      <p:ext uri="{BB962C8B-B14F-4D97-AF65-F5344CB8AC3E}">
        <p14:creationId xmlns:p14="http://schemas.microsoft.com/office/powerpoint/2010/main" val="121627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A739A-979C-4DCF-987A-2B7E0394BF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114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BCA43D-E454-42D8-9F7E-62917ADA1EEC}"/>
              </a:ext>
            </a:extLst>
          </p:cNvPr>
          <p:cNvPicPr>
            <a:picLocks noChangeAspect="1"/>
          </p:cNvPicPr>
          <p:nvPr userDrawn="1"/>
        </p:nvPicPr>
        <p:blipFill>
          <a:blip r:embed="rId2"/>
          <a:stretch>
            <a:fillRect/>
          </a:stretch>
        </p:blipFill>
        <p:spPr bwMode="ltGray">
          <a:xfrm>
            <a:off x="0" y="3067050"/>
            <a:ext cx="12192000" cy="3790949"/>
          </a:xfrm>
          <a:prstGeom prst="rect">
            <a:avLst/>
          </a:prstGeom>
        </p:spPr>
      </p:pic>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baseline="0"/>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lvl2pPr>
            <a:lvl3pPr marL="0" indent="0">
              <a:lnSpc>
                <a:spcPct val="90000"/>
              </a:lnSpc>
              <a:spcBef>
                <a:spcPts val="0"/>
              </a:spcBef>
              <a:spcAft>
                <a:spcPts val="600"/>
              </a:spcAft>
              <a:buFont typeface="Arial" panose="020B0604020202020204" pitchFamily="34" charset="0"/>
              <a:buChar char="​"/>
              <a:defRPr sz="1800" b="0" cap="none" baseline="0">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13876F7C-2569-4D42-82DB-D658C78C08A7}"/>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11" name="TextBox 10">
            <a:extLst>
              <a:ext uri="{FF2B5EF4-FFF2-40B4-BE49-F238E27FC236}">
                <a16:creationId xmlns:a16="http://schemas.microsoft.com/office/drawing/2014/main" id="{6DF822DE-3288-4B5F-B10D-34A39C37DE20}"/>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grpSp>
        <p:nvGrpSpPr>
          <p:cNvPr id="52" name="Group 22">
            <a:extLst>
              <a:ext uri="{FF2B5EF4-FFF2-40B4-BE49-F238E27FC236}">
                <a16:creationId xmlns:a16="http://schemas.microsoft.com/office/drawing/2014/main" id="{41035A42-3897-4FEC-A6CF-AA5CEEE1827C}"/>
              </a:ext>
            </a:extLst>
          </p:cNvPr>
          <p:cNvGrpSpPr>
            <a:grpSpLocks noChangeAspect="1"/>
          </p:cNvGrpSpPr>
          <p:nvPr userDrawn="1"/>
        </p:nvGrpSpPr>
        <p:grpSpPr bwMode="auto">
          <a:xfrm>
            <a:off x="10658385" y="685800"/>
            <a:ext cx="850392" cy="850392"/>
            <a:chOff x="5266" y="0"/>
            <a:chExt cx="733" cy="733"/>
          </a:xfrm>
        </p:grpSpPr>
        <p:sp>
          <p:nvSpPr>
            <p:cNvPr id="53" name="Freeform 23">
              <a:extLst>
                <a:ext uri="{FF2B5EF4-FFF2-40B4-BE49-F238E27FC236}">
                  <a16:creationId xmlns:a16="http://schemas.microsoft.com/office/drawing/2014/main" id="{35FC5CE5-D177-452B-B501-171F7F7B281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4">
              <a:extLst>
                <a:ext uri="{FF2B5EF4-FFF2-40B4-BE49-F238E27FC236}">
                  <a16:creationId xmlns:a16="http://schemas.microsoft.com/office/drawing/2014/main" id="{9512F381-C9E2-42DB-9804-E2A3110E4A36}"/>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67DAC3FF-4F2A-47A0-92C4-57EBF749DDF8}"/>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6">
              <a:extLst>
                <a:ext uri="{FF2B5EF4-FFF2-40B4-BE49-F238E27FC236}">
                  <a16:creationId xmlns:a16="http://schemas.microsoft.com/office/drawing/2014/main" id="{BE93662C-DB9C-4667-9AD5-11F75E428029}"/>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7">
              <a:extLst>
                <a:ext uri="{FF2B5EF4-FFF2-40B4-BE49-F238E27FC236}">
                  <a16:creationId xmlns:a16="http://schemas.microsoft.com/office/drawing/2014/main" id="{0740FC59-4F4D-41D4-B66D-D51D2238A698}"/>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4" name="Footer Placeholder 5">
            <a:extLst>
              <a:ext uri="{FF2B5EF4-FFF2-40B4-BE49-F238E27FC236}">
                <a16:creationId xmlns:a16="http://schemas.microsoft.com/office/drawing/2014/main" id="{70E781AC-0A91-4FBA-956B-DE9C2D61E72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429426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27BB3F6C-4592-44EC-917E-4FE70ED4B1A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87176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F5D817-458E-46B7-8CA8-2B35672785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0" y="349250"/>
            <a:ext cx="12192000" cy="6508750"/>
          </a:xfrm>
          <a:prstGeom prst="rect">
            <a:avLst/>
          </a:prstGeom>
        </p:spPr>
      </p:pic>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831850" y="1709738"/>
            <a:ext cx="10515600" cy="3003471"/>
          </a:xfrm>
        </p:spPr>
        <p:txBody>
          <a:bodyPr anchor="b"/>
          <a:lstStyle>
            <a:lvl1pPr>
              <a:defRPr sz="6000">
                <a:solidFill>
                  <a:srgbClr val="FEFEFE"/>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3F3933-C958-4EBB-BDEE-13C9306BD030}"/>
              </a:ext>
            </a:extLst>
          </p:cNvPr>
          <p:cNvSpPr>
            <a:spLocks noGrp="1"/>
          </p:cNvSpPr>
          <p:nvPr>
            <p:ph type="body" idx="1"/>
          </p:nvPr>
        </p:nvSpPr>
        <p:spPr bwMode="black">
          <a:xfrm>
            <a:off x="863600" y="4795520"/>
            <a:ext cx="10483850" cy="1294130"/>
          </a:xfr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Box 8">
            <a:extLst>
              <a:ext uri="{FF2B5EF4-FFF2-40B4-BE49-F238E27FC236}">
                <a16:creationId xmlns:a16="http://schemas.microsoft.com/office/drawing/2014/main" id="{D67F6A50-1623-43C3-9D2B-7D62275C521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10" name="TextBox 9">
            <a:extLst>
              <a:ext uri="{FF2B5EF4-FFF2-40B4-BE49-F238E27FC236}">
                <a16:creationId xmlns:a16="http://schemas.microsoft.com/office/drawing/2014/main" id="{5794A334-61C4-402B-9A94-41DCFE0AEC8C}"/>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sp>
        <p:nvSpPr>
          <p:cNvPr id="8" name="Footer Placeholder 5">
            <a:extLst>
              <a:ext uri="{FF2B5EF4-FFF2-40B4-BE49-F238E27FC236}">
                <a16:creationId xmlns:a16="http://schemas.microsoft.com/office/drawing/2014/main" id="{3D0EC340-57EA-405D-A08D-3E4ED5BCCC37}"/>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2186015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F5D817-458E-46B7-8CA8-2B35672785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0" y="349250"/>
            <a:ext cx="12192000" cy="6508750"/>
          </a:xfrm>
          <a:prstGeom prst="rect">
            <a:avLst/>
          </a:prstGeom>
        </p:spPr>
      </p:pic>
      <p:sp>
        <p:nvSpPr>
          <p:cNvPr id="2" name="Title 1">
            <a:extLst>
              <a:ext uri="{FF2B5EF4-FFF2-40B4-BE49-F238E27FC236}">
                <a16:creationId xmlns:a16="http://schemas.microsoft.com/office/drawing/2014/main" id="{0BC706BC-2671-42BA-B78B-426C50D7C0D7}"/>
              </a:ext>
            </a:extLst>
          </p:cNvPr>
          <p:cNvSpPr>
            <a:spLocks noGrp="1"/>
          </p:cNvSpPr>
          <p:nvPr>
            <p:ph type="title"/>
          </p:nvPr>
        </p:nvSpPr>
        <p:spPr bwMode="black">
          <a:xfrm>
            <a:off x="831850" y="1709738"/>
            <a:ext cx="10515600" cy="3003471"/>
          </a:xfrm>
        </p:spPr>
        <p:txBody>
          <a:bodyPr anchor="b"/>
          <a:lstStyle>
            <a:lvl1pPr>
              <a:defRPr sz="6000">
                <a:solidFill>
                  <a:srgbClr val="FEFEFE"/>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3F3933-C958-4EBB-BDEE-13C9306BD030}"/>
              </a:ext>
            </a:extLst>
          </p:cNvPr>
          <p:cNvSpPr>
            <a:spLocks noGrp="1"/>
          </p:cNvSpPr>
          <p:nvPr>
            <p:ph type="body" idx="1"/>
          </p:nvPr>
        </p:nvSpPr>
        <p:spPr bwMode="black">
          <a:xfrm>
            <a:off x="863600" y="4795520"/>
            <a:ext cx="10483850" cy="1294130"/>
          </a:xfrm>
        </p:spPr>
        <p:txBody>
          <a:bodyPr/>
          <a:lstStyle>
            <a:lvl1pPr marL="0" indent="0">
              <a:buNone/>
              <a:defRPr sz="2400">
                <a:solidFill>
                  <a:srgbClr val="FEFEF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Box 8">
            <a:extLst>
              <a:ext uri="{FF2B5EF4-FFF2-40B4-BE49-F238E27FC236}">
                <a16:creationId xmlns:a16="http://schemas.microsoft.com/office/drawing/2014/main" id="{D67F6A50-1623-43C3-9D2B-7D62275C521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10" name="TextBox 9">
            <a:extLst>
              <a:ext uri="{FF2B5EF4-FFF2-40B4-BE49-F238E27FC236}">
                <a16:creationId xmlns:a16="http://schemas.microsoft.com/office/drawing/2014/main" id="{5794A334-61C4-402B-9A94-41DCFE0AEC8C}"/>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sp>
        <p:nvSpPr>
          <p:cNvPr id="8" name="Footer Placeholder 5">
            <a:extLst>
              <a:ext uri="{FF2B5EF4-FFF2-40B4-BE49-F238E27FC236}">
                <a16:creationId xmlns:a16="http://schemas.microsoft.com/office/drawing/2014/main" id="{3D0EC340-57EA-405D-A08D-3E4ED5BCCC37}"/>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3614362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D31B2-6CB5-4681-8E1F-B01175D33A15}"/>
              </a:ext>
            </a:extLst>
          </p:cNvPr>
          <p:cNvPicPr>
            <a:picLocks noChangeAspect="1"/>
          </p:cNvPicPr>
          <p:nvPr userDrawn="1"/>
        </p:nvPicPr>
        <p:blipFill>
          <a:blip r:embed="rId2"/>
          <a:stretch>
            <a:fillRect/>
          </a:stretch>
        </p:blipFill>
        <p:spPr bwMode="ltGray">
          <a:xfrm>
            <a:off x="0" y="3009900"/>
            <a:ext cx="12191999" cy="38481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hasCustomPrompt="1"/>
          </p:nvPr>
        </p:nvSpPr>
        <p:spPr>
          <a:xfrm>
            <a:off x="1295400" y="685801"/>
            <a:ext cx="9601200" cy="4796246"/>
          </a:xfrm>
        </p:spPr>
        <p:txBody>
          <a:bodyPr anchor="ctr"/>
          <a:lstStyle>
            <a:lvl1pPr marL="228600" indent="-228600" algn="ctr">
              <a:spcAft>
                <a:spcPts val="600"/>
              </a:spcAft>
              <a:buFont typeface="Arial" panose="020B0604020202020204" pitchFamily="34" charset="0"/>
              <a:buChar char="“"/>
              <a:defRPr sz="4500">
                <a:solidFill>
                  <a:schemeClr val="tx1"/>
                </a:solidFill>
              </a:defRPr>
            </a:lvl1pPr>
            <a:lvl2pPr marL="0" indent="0" algn="ctr">
              <a:lnSpc>
                <a:spcPct val="85000"/>
              </a:lnSpc>
              <a:spcBef>
                <a:spcPts val="2400"/>
              </a:spcBef>
              <a:buFont typeface="Arial" panose="020B0604020202020204" pitchFamily="34" charset="0"/>
              <a:buChar char="​"/>
              <a:defRPr sz="2200" b="1" cap="all" spc="50" baseline="0">
                <a:solidFill>
                  <a:schemeClr val="bg2"/>
                </a:solidFill>
                <a:latin typeface="+mn-lt"/>
              </a:defRPr>
            </a:lvl2pPr>
            <a:lvl3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3pPr>
            <a:lvl4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4pPr>
            <a:lvl5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5pPr>
            <a:lvl6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6pPr>
            <a:lvl7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7pPr>
            <a:lvl8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8pPr>
            <a:lvl9pPr marL="0" indent="0" algn="ctr">
              <a:lnSpc>
                <a:spcPct val="85000"/>
              </a:lnSpc>
              <a:spcBef>
                <a:spcPts val="400"/>
              </a:spcBef>
              <a:spcAft>
                <a:spcPts val="200"/>
              </a:spcAft>
              <a:buFont typeface="Arial" panose="020B0604020202020204" pitchFamily="34" charset="0"/>
              <a:buChar char="​"/>
              <a:defRPr sz="1800" b="0" cap="none" baseline="0">
                <a:solidFill>
                  <a:schemeClr val="tx1"/>
                </a:solidFill>
                <a:latin typeface="+mj-lt"/>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a:t>
            </a:r>
          </a:p>
          <a:p>
            <a:pPr lvl="8"/>
            <a:r>
              <a:rPr lang="en-US" dirty="0"/>
              <a:t>nine</a:t>
            </a:r>
          </a:p>
        </p:txBody>
      </p:sp>
      <p:sp>
        <p:nvSpPr>
          <p:cNvPr id="4" name="TextBox 3">
            <a:extLst>
              <a:ext uri="{FF2B5EF4-FFF2-40B4-BE49-F238E27FC236}">
                <a16:creationId xmlns:a16="http://schemas.microsoft.com/office/drawing/2014/main" id="{4A4D48E4-F696-49BF-9637-6604F76870A0}"/>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11A90235-5689-4D0D-A98C-36886DF5D6D1}"/>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C6F316A1-681D-4D0B-9D5A-2B1D2D38FBA4}"/>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401777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D45D7-5D6E-40C7-B626-C5AB0401DD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bwMode="black">
          <a:xfrm>
            <a:off x="1295400" y="685800"/>
            <a:ext cx="9601200" cy="5484223"/>
          </a:xfrm>
        </p:spPr>
        <p:txBody>
          <a:bodyPr anchor="ctr"/>
          <a:lstStyle>
            <a:lvl1pPr marL="228600" indent="-228600" algn="ctr">
              <a:spcAft>
                <a:spcPts val="600"/>
              </a:spcAft>
              <a:buFont typeface="Arial" panose="020B0604020202020204" pitchFamily="34" charset="0"/>
              <a:buChar char="​"/>
              <a:defRPr sz="6000" b="1">
                <a:solidFill>
                  <a:schemeClr val="bg1"/>
                </a:solidFill>
              </a:defRPr>
            </a:lvl1pPr>
            <a:lvl2pPr marL="342900" indent="-342900" algn="ctr">
              <a:lnSpc>
                <a:spcPct val="85000"/>
              </a:lnSpc>
              <a:spcBef>
                <a:spcPts val="2400"/>
              </a:spcBef>
              <a:buFont typeface="Arial" panose="020B0604020202020204" pitchFamily="34" charset="0"/>
              <a:buChar char="​"/>
              <a:defRPr sz="2200" b="0" cap="none" baseline="0">
                <a:solidFill>
                  <a:schemeClr val="bg1"/>
                </a:solidFill>
                <a:latin typeface="+mj-lt"/>
              </a:defRPr>
            </a:lvl2pPr>
            <a:lvl3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3pPr>
            <a:lvl4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4pPr>
            <a:lvl5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5pPr>
            <a:lvl6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6pPr>
            <a:lvl7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7pPr>
            <a:lvl8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8pPr>
            <a:lvl9pPr marL="285750" indent="-285750" algn="ctr">
              <a:lnSpc>
                <a:spcPct val="85000"/>
              </a:lnSpc>
              <a:spcBef>
                <a:spcPts val="200"/>
              </a:spcBef>
              <a:spcAft>
                <a:spcPts val="200"/>
              </a:spcAft>
              <a:buFont typeface="Arial" panose="020B0604020202020204" pitchFamily="34" charset="0"/>
              <a:buChar char="​"/>
              <a:defRPr sz="22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EF18E442-7CBD-4EBD-87EB-A9BA05517EC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8" name="TextBox 7">
            <a:extLst>
              <a:ext uri="{FF2B5EF4-FFF2-40B4-BE49-F238E27FC236}">
                <a16:creationId xmlns:a16="http://schemas.microsoft.com/office/drawing/2014/main" id="{BCE27012-0AF2-47B8-80AF-9F04245F02FD}"/>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D5BAFFDF-DCCE-41F9-B387-9C2905B66A6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411220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E424250-448A-466E-A4BF-16055CBFCCB8}"/>
              </a:ext>
            </a:extLst>
          </p:cNvPr>
          <p:cNvSpPr>
            <a:spLocks noGrp="1"/>
          </p:cNvSpPr>
          <p:nvPr>
            <p:ph type="body" idx="13"/>
          </p:nvPr>
        </p:nvSpPr>
        <p:spPr>
          <a:xfrm>
            <a:off x="696386"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BDD80F9-ADED-48C2-84AD-4DD329767470}"/>
              </a:ext>
            </a:extLst>
          </p:cNvPr>
          <p:cNvSpPr>
            <a:spLocks noGrp="1"/>
          </p:cNvSpPr>
          <p:nvPr>
            <p:ph type="title"/>
          </p:nvPr>
        </p:nvSpPr>
        <p:spPr>
          <a:xfrm>
            <a:off x="685800" y="654108"/>
            <a:ext cx="5236466" cy="1098762"/>
          </a:xfrm>
        </p:spPr>
        <p:txBody>
          <a:bodyPr/>
          <a:lstStyle>
            <a:lvl1pPr>
              <a:defRPr/>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A836E480-E42E-4AF7-9F2C-0D6D6C9E201E}"/>
              </a:ext>
            </a:extLst>
          </p:cNvPr>
          <p:cNvSpPr/>
          <p:nvPr userDrawn="1"/>
        </p:nvSpPr>
        <p:spPr>
          <a:xfrm>
            <a:off x="6280321"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18" name="Picture 17">
            <a:extLst>
              <a:ext uri="{FF2B5EF4-FFF2-40B4-BE49-F238E27FC236}">
                <a16:creationId xmlns:a16="http://schemas.microsoft.com/office/drawing/2014/main" id="{84788BC6-B92D-41BF-B4DF-23AE7E92D1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5832" y="0"/>
            <a:ext cx="5916168" cy="6858000"/>
          </a:xfrm>
          <a:prstGeom prst="rect">
            <a:avLst/>
          </a:prstGeom>
        </p:spPr>
      </p:pic>
      <p:sp>
        <p:nvSpPr>
          <p:cNvPr id="20" name="Picture Placeholder 3">
            <a:extLst>
              <a:ext uri="{FF2B5EF4-FFF2-40B4-BE49-F238E27FC236}">
                <a16:creationId xmlns:a16="http://schemas.microsoft.com/office/drawing/2014/main" id="{8AD9881D-B00A-4247-8DF7-BEE9578ADBC5}"/>
              </a:ext>
            </a:extLst>
          </p:cNvPr>
          <p:cNvSpPr>
            <a:spLocks noGrp="1"/>
          </p:cNvSpPr>
          <p:nvPr>
            <p:ph type="pic" sz="quarter" idx="15" hasCustomPrompt="1"/>
          </p:nvPr>
        </p:nvSpPr>
        <p:spPr bwMode="ltGray">
          <a:xfrm>
            <a:off x="6278563" y="0"/>
            <a:ext cx="5913437" cy="6858000"/>
          </a:xfrm>
          <a:noFill/>
        </p:spPr>
        <p:txBody>
          <a:bodyPr lIns="274320" tIns="274320" rIns="274320" bIns="274320"/>
          <a:lstStyle>
            <a:lvl1pPr algn="ctr">
              <a:defRPr sz="1800"/>
            </a:lvl1pPr>
          </a:lstStyle>
          <a:p>
            <a:r>
              <a:rPr lang="en-US"/>
              <a:t>Click icon below to insert a photo</a:t>
            </a:r>
          </a:p>
        </p:txBody>
      </p:sp>
      <p:sp>
        <p:nvSpPr>
          <p:cNvPr id="8" name="Footer Placeholder 5">
            <a:extLst>
              <a:ext uri="{FF2B5EF4-FFF2-40B4-BE49-F238E27FC236}">
                <a16:creationId xmlns:a16="http://schemas.microsoft.com/office/drawing/2014/main" id="{B28EC95E-D4A6-4755-9CE8-69E4AED43952}"/>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110851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and Photo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2FE20A-87CB-4FFB-AB02-A5565A6BF418}"/>
              </a:ext>
            </a:extLst>
          </p:cNvPr>
          <p:cNvSpPr/>
          <p:nvPr userDrawn="1"/>
        </p:nvSpPr>
        <p:spPr>
          <a:xfrm>
            <a:off x="0" y="0"/>
            <a:ext cx="5911679" cy="68580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err="1">
              <a:solidFill>
                <a:schemeClr val="bg1"/>
              </a:solidFill>
              <a:latin typeface="+mj-lt"/>
            </a:endParaRPr>
          </a:p>
        </p:txBody>
      </p:sp>
      <p:pic>
        <p:nvPicPr>
          <p:cNvPr id="3" name="Picture 2">
            <a:extLst>
              <a:ext uri="{FF2B5EF4-FFF2-40B4-BE49-F238E27FC236}">
                <a16:creationId xmlns:a16="http://schemas.microsoft.com/office/drawing/2014/main" id="{E913AC58-073D-4411-B06C-2DD565D131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89" y="0"/>
            <a:ext cx="5916168" cy="6858000"/>
          </a:xfrm>
          <a:prstGeom prst="rect">
            <a:avLst/>
          </a:prstGeom>
        </p:spPr>
      </p:pic>
      <p:sp>
        <p:nvSpPr>
          <p:cNvPr id="12" name="TextBox 11">
            <a:extLst>
              <a:ext uri="{FF2B5EF4-FFF2-40B4-BE49-F238E27FC236}">
                <a16:creationId xmlns:a16="http://schemas.microsoft.com/office/drawing/2014/main" id="{B66E1ECA-734A-4F17-98EE-0A77115DD191}"/>
              </a:ext>
            </a:extLst>
          </p:cNvPr>
          <p:cNvSpPr txBox="1"/>
          <p:nvPr userDrawn="1"/>
        </p:nvSpPr>
        <p:spPr>
          <a:xfrm>
            <a:off x="6414305"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5E5C5AD4-0B33-4BB0-85CC-9C364B966B37}"/>
              </a:ext>
            </a:extLst>
          </p:cNvPr>
          <p:cNvSpPr txBox="1"/>
          <p:nvPr userDrawn="1"/>
        </p:nvSpPr>
        <p:spPr>
          <a:xfrm>
            <a:off x="6058999" y="6631942"/>
            <a:ext cx="329890"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09742740-EBC2-42C6-B350-2F8256B2FCFE}"/>
              </a:ext>
            </a:extLst>
          </p:cNvPr>
          <p:cNvSpPr>
            <a:spLocks noGrp="1"/>
          </p:cNvSpPr>
          <p:nvPr>
            <p:ph type="body" idx="16"/>
          </p:nvPr>
        </p:nvSpPr>
        <p:spPr>
          <a:xfrm>
            <a:off x="6283573" y="1779578"/>
            <a:ext cx="5225880"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7D372F1-7C91-46C4-9F8E-047C4BAA25A8}"/>
              </a:ext>
            </a:extLst>
          </p:cNvPr>
          <p:cNvSpPr>
            <a:spLocks noGrp="1"/>
          </p:cNvSpPr>
          <p:nvPr>
            <p:ph idx="1"/>
          </p:nvPr>
        </p:nvSpPr>
        <p:spPr>
          <a:xfrm>
            <a:off x="6283574" y="2671016"/>
            <a:ext cx="5225879" cy="3498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4">
            <a:extLst>
              <a:ext uri="{FF2B5EF4-FFF2-40B4-BE49-F238E27FC236}">
                <a16:creationId xmlns:a16="http://schemas.microsoft.com/office/drawing/2014/main" id="{2F434A7D-974B-4237-9381-920E92869F55}"/>
              </a:ext>
            </a:extLst>
          </p:cNvPr>
          <p:cNvSpPr>
            <a:spLocks noGrp="1"/>
          </p:cNvSpPr>
          <p:nvPr>
            <p:ph type="title"/>
          </p:nvPr>
        </p:nvSpPr>
        <p:spPr>
          <a:xfrm>
            <a:off x="6272987" y="654108"/>
            <a:ext cx="5236466" cy="1098762"/>
          </a:xfrm>
        </p:spPr>
        <p:txBody>
          <a:bodyPr/>
          <a:lstStyle>
            <a:lvl1pPr>
              <a:defRPr/>
            </a:lvl1pPr>
          </a:lstStyle>
          <a:p>
            <a:r>
              <a:rPr lang="en-US"/>
              <a:t>Click to edit Master title style</a:t>
            </a:r>
            <a:endParaRPr lang="en-US" dirty="0"/>
          </a:p>
        </p:txBody>
      </p:sp>
      <p:sp>
        <p:nvSpPr>
          <p:cNvPr id="15" name="Picture Placeholder 3">
            <a:extLst>
              <a:ext uri="{FF2B5EF4-FFF2-40B4-BE49-F238E27FC236}">
                <a16:creationId xmlns:a16="http://schemas.microsoft.com/office/drawing/2014/main" id="{58D32DA9-ED15-4C84-B767-CFD4CEEE3789}"/>
              </a:ext>
            </a:extLst>
          </p:cNvPr>
          <p:cNvSpPr>
            <a:spLocks noGrp="1"/>
          </p:cNvSpPr>
          <p:nvPr>
            <p:ph type="pic" sz="quarter" idx="15" hasCustomPrompt="1"/>
          </p:nvPr>
        </p:nvSpPr>
        <p:spPr bwMode="ltGray">
          <a:xfrm>
            <a:off x="0" y="0"/>
            <a:ext cx="5913437" cy="6858000"/>
          </a:xfrm>
          <a:noFill/>
        </p:spPr>
        <p:txBody>
          <a:bodyPr lIns="274320" tIns="274320" rIns="274320" bIns="274320"/>
          <a:lstStyle>
            <a:lvl1pPr algn="ctr">
              <a:defRPr sz="1800"/>
            </a:lvl1pPr>
          </a:lstStyle>
          <a:p>
            <a:r>
              <a:rPr lang="en-US"/>
              <a:t>Click icon below to insert a photo</a:t>
            </a:r>
          </a:p>
        </p:txBody>
      </p:sp>
      <p:sp>
        <p:nvSpPr>
          <p:cNvPr id="10" name="Footer Placeholder 5">
            <a:extLst>
              <a:ext uri="{FF2B5EF4-FFF2-40B4-BE49-F238E27FC236}">
                <a16:creationId xmlns:a16="http://schemas.microsoft.com/office/drawing/2014/main" id="{5BB379C8-85BE-4C73-B966-7DE9BBDB7402}"/>
              </a:ext>
            </a:extLst>
          </p:cNvPr>
          <p:cNvSpPr>
            <a:spLocks noGrp="1"/>
          </p:cNvSpPr>
          <p:nvPr>
            <p:ph type="ftr" sz="quarter" idx="3"/>
          </p:nvPr>
        </p:nvSpPr>
        <p:spPr>
          <a:xfrm>
            <a:off x="7489688" y="6613475"/>
            <a:ext cx="4019765"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376462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idebar w/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4"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7267BB-E7A6-4107-857F-28904C8589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650" y="1595120"/>
            <a:ext cx="5233607" cy="5262880"/>
          </a:xfrm>
          <a:prstGeom prst="rect">
            <a:avLst/>
          </a:prstGeom>
        </p:spPr>
      </p:pic>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1A61974F-83C6-4B8C-A611-F52ADE4EAD76}"/>
              </a:ext>
            </a:extLst>
          </p:cNvPr>
          <p:cNvSpPr>
            <a:spLocks noGrp="1"/>
          </p:cNvSpPr>
          <p:nvPr>
            <p:ph idx="16"/>
          </p:nvPr>
        </p:nvSpPr>
        <p:spPr>
          <a:xfrm>
            <a:off x="6590907" y="654108"/>
            <a:ext cx="4918546"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8E8E56E7-3501-43C0-8E56-CED7C59FB5F3}"/>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0FC2C60B-6A2D-4AAD-9A87-8C3A2781748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7" name="Text Placeholder 2">
            <a:extLst>
              <a:ext uri="{FF2B5EF4-FFF2-40B4-BE49-F238E27FC236}">
                <a16:creationId xmlns:a16="http://schemas.microsoft.com/office/drawing/2014/main" id="{FD71BD8C-96E1-4303-98E5-C29AD68B4793}"/>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itle 4">
            <a:extLst>
              <a:ext uri="{FF2B5EF4-FFF2-40B4-BE49-F238E27FC236}">
                <a16:creationId xmlns:a16="http://schemas.microsoft.com/office/drawing/2014/main" id="{AE1A2E5F-2617-45FD-912A-7578860C4577}"/>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94868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debar w/ 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DF3E6-324E-4875-8242-D42D701A6E9E}"/>
              </a:ext>
            </a:extLst>
          </p:cNvPr>
          <p:cNvSpPr/>
          <p:nvPr userDrawn="1"/>
        </p:nvSpPr>
        <p:spPr bwMode="ltGray">
          <a:xfrm>
            <a:off x="676066" y="0"/>
            <a:ext cx="52361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A417B0-0836-4CE6-86F8-51FA80739B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8650" y="1595120"/>
            <a:ext cx="5233607" cy="5262880"/>
          </a:xfrm>
          <a:prstGeom prst="rect">
            <a:avLst/>
          </a:prstGeom>
        </p:spPr>
      </p:pic>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6279742"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10D77C4D-E778-4DB2-BB4F-F43A74F8AA5B}"/>
              </a:ext>
            </a:extLst>
          </p:cNvPr>
          <p:cNvSpPr txBox="1"/>
          <p:nvPr userDrawn="1"/>
        </p:nvSpPr>
        <p:spPr>
          <a:xfrm>
            <a:off x="735584" y="6631942"/>
            <a:ext cx="990656"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tx1"/>
                </a:solidFill>
                <a:latin typeface="Arial Narrow" panose="020B0606020202030204" pitchFamily="34" charset="0"/>
                <a:cs typeface="Arial" panose="020B0604020202020204" pitchFamily="34" charset="0"/>
              </a:rPr>
              <a:t>©2018 F5 Networks</a:t>
            </a:r>
          </a:p>
        </p:txBody>
      </p:sp>
      <p:sp>
        <p:nvSpPr>
          <p:cNvPr id="9" name="TextBox 8">
            <a:extLst>
              <a:ext uri="{FF2B5EF4-FFF2-40B4-BE49-F238E27FC236}">
                <a16:creationId xmlns:a16="http://schemas.microsoft.com/office/drawing/2014/main" id="{643204AA-6630-44A7-957B-E3A0412D2F2A}"/>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2636734D-CA3D-4CF5-B0EC-6C294FD982F2}"/>
              </a:ext>
            </a:extLst>
          </p:cNvPr>
          <p:cNvSpPr>
            <a:spLocks noGrp="1"/>
          </p:cNvSpPr>
          <p:nvPr>
            <p:ph idx="16"/>
          </p:nvPr>
        </p:nvSpPr>
        <p:spPr>
          <a:xfrm>
            <a:off x="9081579" y="654108"/>
            <a:ext cx="2434355" cy="5515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a:extLst>
              <a:ext uri="{FF2B5EF4-FFF2-40B4-BE49-F238E27FC236}">
                <a16:creationId xmlns:a16="http://schemas.microsoft.com/office/drawing/2014/main" id="{79B08DBE-2DDA-4AAC-B494-CF1BB57F0590}"/>
              </a:ext>
            </a:extLst>
          </p:cNvPr>
          <p:cNvSpPr>
            <a:spLocks noGrp="1"/>
          </p:cNvSpPr>
          <p:nvPr>
            <p:ph type="body" idx="1"/>
          </p:nvPr>
        </p:nvSpPr>
        <p:spPr>
          <a:xfrm>
            <a:off x="1043545" y="2671016"/>
            <a:ext cx="4501230" cy="3499006"/>
          </a:xfrm>
        </p:spPr>
        <p:txBody>
          <a:bodyPr anchor="t"/>
          <a:lstStyle>
            <a:lvl1pPr marL="0" marR="0" indent="0" algn="l" defTabSz="914400" rtl="0" eaLnBrk="1" fontAlgn="auto" latinLnBrk="0" hangingPunct="1">
              <a:lnSpc>
                <a:spcPct val="120000"/>
              </a:lnSpc>
              <a:spcBef>
                <a:spcPts val="2400"/>
              </a:spcBef>
              <a:spcAft>
                <a:spcPts val="0"/>
              </a:spcAft>
              <a:buClrTx/>
              <a:buSzTx/>
              <a:buFont typeface="Arial" panose="020B0604020202020204" pitchFamily="34" charset="0"/>
              <a:buNone/>
              <a:tabLst/>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lang="en-US"/>
              <a:t>Edit Master text styles</a:t>
            </a:r>
          </a:p>
        </p:txBody>
      </p:sp>
      <p:sp>
        <p:nvSpPr>
          <p:cNvPr id="12" name="Footer Placeholder 5">
            <a:extLst>
              <a:ext uri="{FF2B5EF4-FFF2-40B4-BE49-F238E27FC236}">
                <a16:creationId xmlns:a16="http://schemas.microsoft.com/office/drawing/2014/main" id="{DC1F3A6B-1B63-4D0E-B1D4-76E60C7EC42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6" name="Text Placeholder 2">
            <a:extLst>
              <a:ext uri="{FF2B5EF4-FFF2-40B4-BE49-F238E27FC236}">
                <a16:creationId xmlns:a16="http://schemas.microsoft.com/office/drawing/2014/main" id="{766F4BFF-ED9F-4F8D-9E9F-BB849834BAF5}"/>
              </a:ext>
            </a:extLst>
          </p:cNvPr>
          <p:cNvSpPr>
            <a:spLocks noGrp="1"/>
          </p:cNvSpPr>
          <p:nvPr>
            <p:ph type="body" idx="17"/>
          </p:nvPr>
        </p:nvSpPr>
        <p:spPr>
          <a:xfrm>
            <a:off x="1043545" y="1779578"/>
            <a:ext cx="4502695" cy="307777"/>
          </a:xfrm>
        </p:spPr>
        <p:txBody>
          <a:bodyPr wrap="square" anchor="t">
            <a:spAutoFit/>
          </a:bodyPr>
          <a:lstStyle>
            <a:lvl1pPr marL="0" indent="0">
              <a:lnSpc>
                <a:spcPct val="100000"/>
              </a:lnSpc>
              <a:spcBef>
                <a:spcPts val="0"/>
              </a:spcBef>
              <a:buNone/>
              <a:defRPr sz="2000" b="1" cap="all" spc="5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4">
            <a:extLst>
              <a:ext uri="{FF2B5EF4-FFF2-40B4-BE49-F238E27FC236}">
                <a16:creationId xmlns:a16="http://schemas.microsoft.com/office/drawing/2014/main" id="{30BC096A-7CEE-4B32-9503-5F6E0D2A5E74}"/>
              </a:ext>
            </a:extLst>
          </p:cNvPr>
          <p:cNvSpPr>
            <a:spLocks noGrp="1"/>
          </p:cNvSpPr>
          <p:nvPr>
            <p:ph type="title"/>
          </p:nvPr>
        </p:nvSpPr>
        <p:spPr>
          <a:xfrm>
            <a:off x="1032959" y="654108"/>
            <a:ext cx="4511816" cy="109876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218162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Graphic">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81C7A-5486-47B5-A535-32617B35F733}"/>
              </a:ext>
            </a:extLst>
          </p:cNvPr>
          <p:cNvPicPr>
            <a:picLocks noChangeAspect="1"/>
          </p:cNvPicPr>
          <p:nvPr userDrawn="1"/>
        </p:nvPicPr>
        <p:blipFill>
          <a:blip r:embed="rId2"/>
          <a:stretch>
            <a:fillRect/>
          </a:stretch>
        </p:blipFill>
        <p:spPr>
          <a:xfrm>
            <a:off x="4381500" y="0"/>
            <a:ext cx="7810500" cy="6858000"/>
          </a:xfrm>
          <a:prstGeom prst="rect">
            <a:avLst/>
          </a:prstGeom>
        </p:spPr>
      </p:pic>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683584"/>
            <a:ext cx="5225879" cy="5486400"/>
          </a:xfrm>
        </p:spPr>
        <p:txBody>
          <a:bodyPr anchor="ctr"/>
          <a:lstStyle>
            <a:lvl1pPr marL="0" indent="0">
              <a:lnSpc>
                <a:spcPct val="85000"/>
              </a:lnSpc>
              <a:spcBef>
                <a:spcPts val="0"/>
              </a:spcBef>
              <a:spcAft>
                <a:spcPts val="0"/>
              </a:spcAft>
              <a:buFont typeface="Arial" panose="020B0604020202020204" pitchFamily="34" charset="0"/>
              <a:buChar char="​"/>
              <a:defRPr sz="4200" spc="-100" baseline="0"/>
            </a:lvl1pPr>
            <a:lvl2pPr marL="0" indent="0">
              <a:lnSpc>
                <a:spcPct val="100000"/>
              </a:lnSpc>
              <a:spcBef>
                <a:spcPts val="200"/>
              </a:spcBef>
              <a:spcAft>
                <a:spcPts val="800"/>
              </a:spcAft>
              <a:buFont typeface="Arial" panose="020B0604020202020204" pitchFamily="34" charset="0"/>
              <a:buChar char="​"/>
              <a:defRPr sz="2000" b="1" cap="all" spc="50" baseline="0">
                <a:solidFill>
                  <a:schemeClr val="bg2"/>
                </a:solidFill>
                <a:latin typeface="+mn-lt"/>
              </a:defRPr>
            </a:lvl2pPr>
            <a:lvl3pPr marL="0" indent="0">
              <a:lnSpc>
                <a:spcPct val="90000"/>
              </a:lnSpc>
              <a:spcBef>
                <a:spcPts val="1200"/>
              </a:spcBef>
              <a:spcAft>
                <a:spcPts val="400"/>
              </a:spcAft>
              <a:buFont typeface="Arial" panose="020B0604020202020204" pitchFamily="34" charset="0"/>
              <a:buChar char="​"/>
              <a:defRPr sz="2000" b="1"/>
            </a:lvl3pPr>
            <a:lvl4pPr marL="0" indent="0">
              <a:lnSpc>
                <a:spcPct val="90000"/>
              </a:lnSpc>
              <a:spcBef>
                <a:spcPts val="0"/>
              </a:spcBef>
              <a:spcAft>
                <a:spcPts val="600"/>
              </a:spcAft>
              <a:buFont typeface="Arial" panose="020B0604020202020204" pitchFamily="34" charset="0"/>
              <a:buChar char="​"/>
              <a:defRPr sz="1400" cap="all" baseline="0">
                <a:solidFill>
                  <a:schemeClr val="bg2"/>
                </a:solidFill>
                <a:latin typeface="+mn-lt"/>
              </a:defRPr>
            </a:lvl4pPr>
            <a:lvl5pPr marL="0" indent="0">
              <a:lnSpc>
                <a:spcPct val="120000"/>
              </a:lnSpc>
              <a:spcBef>
                <a:spcPts val="600"/>
              </a:spcBef>
              <a:spcAft>
                <a:spcPts val="600"/>
              </a:spcAft>
              <a:buFont typeface="Arial" panose="020B0604020202020204" pitchFamily="34" charset="0"/>
              <a:buChar char="​"/>
              <a:defRPr sz="1400" b="0">
                <a:solidFill>
                  <a:schemeClr val="tx1"/>
                </a:solidFill>
                <a:latin typeface="+mj-lt"/>
              </a:defRPr>
            </a:lvl5pPr>
            <a:lvl6pPr marL="171450" indent="-171450">
              <a:lnSpc>
                <a:spcPct val="90000"/>
              </a:lnSpc>
              <a:spcBef>
                <a:spcPts val="600"/>
              </a:spcBef>
              <a:spcAft>
                <a:spcPts val="600"/>
              </a:spcAft>
              <a:buFont typeface="Arial" panose="020B0604020202020204" pitchFamily="34" charset="0"/>
              <a:buChar char="•"/>
              <a:defRPr sz="1400" b="0">
                <a:solidFill>
                  <a:schemeClr val="tx1"/>
                </a:solidFill>
                <a:latin typeface="+mj-lt"/>
              </a:defRPr>
            </a:lvl6pPr>
            <a:lvl7pPr marL="341313" indent="-169863">
              <a:lnSpc>
                <a:spcPct val="90000"/>
              </a:lnSpc>
              <a:spcBef>
                <a:spcPts val="600"/>
              </a:spcBef>
              <a:spcAft>
                <a:spcPts val="400"/>
              </a:spcAft>
              <a:buFont typeface="Arial" panose="020B0604020202020204" pitchFamily="34" charset="0"/>
              <a:buChar char="−"/>
              <a:defRPr sz="1400" b="0">
                <a:solidFill>
                  <a:schemeClr val="tx1"/>
                </a:solidFill>
                <a:latin typeface="+mj-lt"/>
              </a:defRPr>
            </a:lvl7pPr>
            <a:lvl8pPr marL="0" indent="0">
              <a:lnSpc>
                <a:spcPct val="120000"/>
              </a:lnSpc>
              <a:spcBef>
                <a:spcPts val="2400"/>
              </a:spcBef>
              <a:spcAft>
                <a:spcPts val="0"/>
              </a:spcAft>
              <a:buFont typeface="Arial" panose="020B0604020202020204" pitchFamily="34" charset="0"/>
              <a:buChar char="​"/>
              <a:defRPr sz="2000" b="0">
                <a:solidFill>
                  <a:schemeClr val="tx1"/>
                </a:solidFill>
                <a:latin typeface="+mj-lt"/>
              </a:defRPr>
            </a:lvl8pPr>
            <a:lvl9pPr marL="171450" indent="-171450">
              <a:lnSpc>
                <a:spcPct val="100000"/>
              </a:lnSpc>
              <a:spcBef>
                <a:spcPts val="1200"/>
              </a:spcBef>
              <a:spcAft>
                <a:spcPts val="0"/>
              </a:spcAft>
              <a:buFont typeface="Arial" panose="020B0604020202020204" pitchFamily="34" charset="0"/>
              <a:buChar char="•"/>
              <a:defRPr sz="2000" b="0">
                <a:solidFill>
                  <a:schemeClr val="tx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6C095375-41B9-4D93-BD86-3DB2EC1AD49E}"/>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74424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6E6-8E5E-400C-BC91-808CCAF593F0}"/>
              </a:ext>
            </a:extLst>
          </p:cNvPr>
          <p:cNvSpPr>
            <a:spLocks noGrp="1"/>
          </p:cNvSpPr>
          <p:nvPr>
            <p:ph type="ctrTitle"/>
          </p:nvPr>
        </p:nvSpPr>
        <p:spPr bwMode="black">
          <a:xfrm>
            <a:off x="694548" y="685799"/>
            <a:ext cx="8019684" cy="2569463"/>
          </a:xfrm>
        </p:spPr>
        <p:txBody>
          <a:bodyPr anchor="b"/>
          <a:lstStyle>
            <a:lvl1pPr algn="l">
              <a:defRPr sz="6600">
                <a:solidFill>
                  <a:schemeClr val="bg1"/>
                </a:solidFill>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21FAFE26-8966-48B9-8A1B-89462664F5CF}"/>
              </a:ext>
            </a:extLst>
          </p:cNvPr>
          <p:cNvSpPr>
            <a:spLocks noGrp="1"/>
          </p:cNvSpPr>
          <p:nvPr>
            <p:ph idx="1"/>
          </p:nvPr>
        </p:nvSpPr>
        <p:spPr bwMode="black">
          <a:xfrm>
            <a:off x="730250" y="3337561"/>
            <a:ext cx="7989486" cy="2834640"/>
          </a:xfrm>
        </p:spPr>
        <p:txBody>
          <a:bodyPr/>
          <a:lstStyle>
            <a:lvl1pPr marL="0" indent="0">
              <a:lnSpc>
                <a:spcPct val="90000"/>
              </a:lnSpc>
              <a:spcBef>
                <a:spcPts val="600"/>
              </a:spcBef>
              <a:buFont typeface="Arial" panose="020B0604020202020204" pitchFamily="34" charset="0"/>
              <a:buChar char="​"/>
              <a:defRPr sz="2400" b="1" cap="all" spc="50" baseline="0">
                <a:solidFill>
                  <a:schemeClr val="bg2"/>
                </a:solidFill>
                <a:latin typeface="+mn-lt"/>
              </a:defRPr>
            </a:lvl1pPr>
            <a:lvl2pPr marL="0" indent="0">
              <a:lnSpc>
                <a:spcPct val="90000"/>
              </a:lnSpc>
              <a:spcBef>
                <a:spcPts val="2400"/>
              </a:spcBef>
              <a:spcAft>
                <a:spcPts val="200"/>
              </a:spcAft>
              <a:buFont typeface="Arial" panose="020B0604020202020204" pitchFamily="34" charset="0"/>
              <a:buChar char="​"/>
              <a:defRPr sz="1800" b="1" cap="none" baseline="0">
                <a:solidFill>
                  <a:schemeClr val="bg1"/>
                </a:solidFill>
                <a:latin typeface="+mj-lt"/>
              </a:defRPr>
            </a:lvl2pPr>
            <a:lvl3pPr marL="0" indent="0">
              <a:lnSpc>
                <a:spcPct val="90000"/>
              </a:lnSpc>
              <a:spcBef>
                <a:spcPts val="0"/>
              </a:spcBef>
              <a:spcAft>
                <a:spcPts val="600"/>
              </a:spcAft>
              <a:buFont typeface="Arial" panose="020B0604020202020204" pitchFamily="34" charset="0"/>
              <a:buChar char="​"/>
              <a:defRPr sz="1800" b="0" cap="none" baseline="0">
                <a:solidFill>
                  <a:schemeClr val="bg1"/>
                </a:solidFill>
                <a:latin typeface="+mj-lt"/>
              </a:defRPr>
            </a:lvl3pPr>
            <a:lvl4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4pPr>
            <a:lvl5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5pPr>
            <a:lvl6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6pPr>
            <a:lvl7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7pPr>
            <a:lvl8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8pPr>
            <a:lvl9pPr marL="0" indent="0">
              <a:lnSpc>
                <a:spcPct val="90000"/>
              </a:lnSpc>
              <a:spcBef>
                <a:spcPts val="2400"/>
              </a:spcBef>
              <a:spcAft>
                <a:spcPts val="0"/>
              </a:spcAft>
              <a:buFont typeface="Arial" panose="020B0604020202020204" pitchFamily="34" charset="0"/>
              <a:buChar char="​"/>
              <a:defRPr sz="1800" b="0" cap="none" baseline="0">
                <a:solidFill>
                  <a:schemeClr val="bg1"/>
                </a:solidFill>
                <a:latin typeface="+mj-l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F0B82DB2-C28A-4749-9398-984850D12A5D}"/>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chemeClr val="bg1"/>
                </a:solidFill>
                <a:latin typeface="Arial Narrow" panose="020B0606020202030204" pitchFamily="34" charset="0"/>
                <a:cs typeface="Arial" panose="020B0604020202020204" pitchFamily="34" charset="0"/>
              </a:rPr>
              <a:t>| ©2018 F5 Networks</a:t>
            </a:r>
          </a:p>
        </p:txBody>
      </p:sp>
      <p:sp>
        <p:nvSpPr>
          <p:cNvPr id="13" name="TextBox 12">
            <a:extLst>
              <a:ext uri="{FF2B5EF4-FFF2-40B4-BE49-F238E27FC236}">
                <a16:creationId xmlns:a16="http://schemas.microsoft.com/office/drawing/2014/main" id="{A2AD7CD1-1CD9-4953-8960-57EE3EF67633}"/>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chemeClr val="bg1"/>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chemeClr val="bg1"/>
              </a:solidFill>
              <a:latin typeface="Arial Narrow" panose="020B0606020202030204" pitchFamily="34" charset="0"/>
              <a:cs typeface="Arial" panose="020B0604020202020204" pitchFamily="34" charset="0"/>
            </a:endParaRPr>
          </a:p>
        </p:txBody>
      </p:sp>
      <p:grpSp>
        <p:nvGrpSpPr>
          <p:cNvPr id="41" name="Group 22">
            <a:extLst>
              <a:ext uri="{FF2B5EF4-FFF2-40B4-BE49-F238E27FC236}">
                <a16:creationId xmlns:a16="http://schemas.microsoft.com/office/drawing/2014/main" id="{BE72CD07-969A-448F-8CA7-A236CFA8E771}"/>
              </a:ext>
            </a:extLst>
          </p:cNvPr>
          <p:cNvGrpSpPr>
            <a:grpSpLocks noChangeAspect="1"/>
          </p:cNvGrpSpPr>
          <p:nvPr userDrawn="1"/>
        </p:nvGrpSpPr>
        <p:grpSpPr bwMode="auto">
          <a:xfrm>
            <a:off x="10658385" y="685800"/>
            <a:ext cx="850392" cy="850392"/>
            <a:chOff x="5266" y="0"/>
            <a:chExt cx="733" cy="733"/>
          </a:xfrm>
        </p:grpSpPr>
        <p:sp>
          <p:nvSpPr>
            <p:cNvPr id="42" name="Freeform 23">
              <a:extLst>
                <a:ext uri="{FF2B5EF4-FFF2-40B4-BE49-F238E27FC236}">
                  <a16:creationId xmlns:a16="http://schemas.microsoft.com/office/drawing/2014/main" id="{CC55AE0E-F4CE-4106-99CB-E7C12E47CB69}"/>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4">
              <a:extLst>
                <a:ext uri="{FF2B5EF4-FFF2-40B4-BE49-F238E27FC236}">
                  <a16:creationId xmlns:a16="http://schemas.microsoft.com/office/drawing/2014/main" id="{215B2985-CE43-44DA-AFB2-9786E85D13E7}"/>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a:extLst>
                <a:ext uri="{FF2B5EF4-FFF2-40B4-BE49-F238E27FC236}">
                  <a16:creationId xmlns:a16="http://schemas.microsoft.com/office/drawing/2014/main" id="{0EEF19D5-2E53-4A24-A66A-7ADB8BAD31C3}"/>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a:extLst>
                <a:ext uri="{FF2B5EF4-FFF2-40B4-BE49-F238E27FC236}">
                  <a16:creationId xmlns:a16="http://schemas.microsoft.com/office/drawing/2014/main" id="{8F609CDE-92A2-4D8C-9990-11460595F442}"/>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a:extLst>
                <a:ext uri="{FF2B5EF4-FFF2-40B4-BE49-F238E27FC236}">
                  <a16:creationId xmlns:a16="http://schemas.microsoft.com/office/drawing/2014/main" id="{474C615A-5576-4B0A-9CE2-01199913730D}"/>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ooter Placeholder 5">
            <a:extLst>
              <a:ext uri="{FF2B5EF4-FFF2-40B4-BE49-F238E27FC236}">
                <a16:creationId xmlns:a16="http://schemas.microsoft.com/office/drawing/2014/main" id="{FB822D05-DFA8-4D92-B24D-FF05F186AD3D}"/>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bg1"/>
                </a:solidFill>
                <a:latin typeface="+mn-lt"/>
              </a:defRPr>
            </a:lvl1pPr>
          </a:lstStyle>
          <a:p>
            <a:endParaRPr lang="en-US"/>
          </a:p>
        </p:txBody>
      </p:sp>
    </p:spTree>
    <p:extLst>
      <p:ext uri="{BB962C8B-B14F-4D97-AF65-F5344CB8AC3E}">
        <p14:creationId xmlns:p14="http://schemas.microsoft.com/office/powerpoint/2010/main" val="3500592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
    <p:spTree>
      <p:nvGrpSpPr>
        <p:cNvPr id="1" name=""/>
        <p:cNvGrpSpPr/>
        <p:nvPr/>
      </p:nvGrpSpPr>
      <p:grpSpPr>
        <a:xfrm>
          <a:off x="0" y="0"/>
          <a:ext cx="0" cy="0"/>
          <a:chOff x="0" y="0"/>
          <a:chExt cx="0" cy="0"/>
        </a:xfrm>
      </p:grpSpPr>
      <p:grpSp>
        <p:nvGrpSpPr>
          <p:cNvPr id="24" name="Group 22">
            <a:extLst>
              <a:ext uri="{FF2B5EF4-FFF2-40B4-BE49-F238E27FC236}">
                <a16:creationId xmlns:a16="http://schemas.microsoft.com/office/drawing/2014/main" id="{28E4689E-066C-40CE-964D-BA4EBB3542C4}"/>
              </a:ext>
            </a:extLst>
          </p:cNvPr>
          <p:cNvGrpSpPr>
            <a:grpSpLocks noChangeAspect="1"/>
          </p:cNvGrpSpPr>
          <p:nvPr userDrawn="1"/>
        </p:nvGrpSpPr>
        <p:grpSpPr bwMode="auto">
          <a:xfrm>
            <a:off x="4868424" y="2102144"/>
            <a:ext cx="2433289" cy="2433289"/>
            <a:chOff x="5266" y="0"/>
            <a:chExt cx="733" cy="733"/>
          </a:xfrm>
        </p:grpSpPr>
        <p:sp>
          <p:nvSpPr>
            <p:cNvPr id="25" name="Freeform 23">
              <a:extLst>
                <a:ext uri="{FF2B5EF4-FFF2-40B4-BE49-F238E27FC236}">
                  <a16:creationId xmlns:a16="http://schemas.microsoft.com/office/drawing/2014/main" id="{4C573518-C9F5-4610-96E3-6CBACADB1CE3}"/>
                </a:ext>
              </a:extLst>
            </p:cNvPr>
            <p:cNvSpPr>
              <a:spLocks/>
            </p:cNvSpPr>
            <p:nvPr userDrawn="1"/>
          </p:nvSpPr>
          <p:spPr bwMode="auto">
            <a:xfrm>
              <a:off x="5266" y="0"/>
              <a:ext cx="733" cy="733"/>
            </a:xfrm>
            <a:custGeom>
              <a:avLst/>
              <a:gdLst>
                <a:gd name="T0" fmla="*/ 4176 w 4576"/>
                <a:gd name="T1" fmla="*/ 996 h 4576"/>
                <a:gd name="T2" fmla="*/ 4065 w 4576"/>
                <a:gd name="T3" fmla="*/ 848 h 4576"/>
                <a:gd name="T4" fmla="*/ 4065 w 4576"/>
                <a:gd name="T5" fmla="*/ 848 h 4576"/>
                <a:gd name="T6" fmla="*/ 2288 w 4576"/>
                <a:gd name="T7" fmla="*/ 0 h 4576"/>
                <a:gd name="T8" fmla="*/ 0 w 4576"/>
                <a:gd name="T9" fmla="*/ 2288 h 4576"/>
                <a:gd name="T10" fmla="*/ 445 w 4576"/>
                <a:gd name="T11" fmla="*/ 3644 h 4576"/>
                <a:gd name="T12" fmla="*/ 445 w 4576"/>
                <a:gd name="T13" fmla="*/ 3644 h 4576"/>
                <a:gd name="T14" fmla="*/ 583 w 4576"/>
                <a:gd name="T15" fmla="*/ 3814 h 4576"/>
                <a:gd name="T16" fmla="*/ 583 w 4576"/>
                <a:gd name="T17" fmla="*/ 3814 h 4576"/>
                <a:gd name="T18" fmla="*/ 2288 w 4576"/>
                <a:gd name="T19" fmla="*/ 4576 h 4576"/>
                <a:gd name="T20" fmla="*/ 4576 w 4576"/>
                <a:gd name="T21" fmla="*/ 2288 h 4576"/>
                <a:gd name="T22" fmla="*/ 4176 w 4576"/>
                <a:gd name="T23"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6" h="4576">
                  <a:moveTo>
                    <a:pt x="4176" y="996"/>
                  </a:moveTo>
                  <a:cubicBezTo>
                    <a:pt x="4141" y="945"/>
                    <a:pt x="4104" y="895"/>
                    <a:pt x="4065" y="848"/>
                  </a:cubicBezTo>
                  <a:cubicBezTo>
                    <a:pt x="4065" y="848"/>
                    <a:pt x="4065" y="848"/>
                    <a:pt x="4065" y="848"/>
                  </a:cubicBezTo>
                  <a:cubicBezTo>
                    <a:pt x="3646" y="330"/>
                    <a:pt x="3006" y="0"/>
                    <a:pt x="2288" y="0"/>
                  </a:cubicBezTo>
                  <a:cubicBezTo>
                    <a:pt x="1024" y="0"/>
                    <a:pt x="0" y="1024"/>
                    <a:pt x="0" y="2288"/>
                  </a:cubicBezTo>
                  <a:cubicBezTo>
                    <a:pt x="0" y="2796"/>
                    <a:pt x="165" y="3264"/>
                    <a:pt x="445" y="3644"/>
                  </a:cubicBezTo>
                  <a:cubicBezTo>
                    <a:pt x="445" y="3644"/>
                    <a:pt x="445" y="3644"/>
                    <a:pt x="445" y="3644"/>
                  </a:cubicBezTo>
                  <a:cubicBezTo>
                    <a:pt x="488" y="3703"/>
                    <a:pt x="534" y="3759"/>
                    <a:pt x="583" y="3814"/>
                  </a:cubicBezTo>
                  <a:cubicBezTo>
                    <a:pt x="583" y="3814"/>
                    <a:pt x="583" y="381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B9AF8A63-6FFF-4C2F-883E-76FDE7D496AC}"/>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0B34BBF5-94F1-4633-93DF-D1C74D7E8055}"/>
                </a:ext>
              </a:extLst>
            </p:cNvPr>
            <p:cNvSpPr>
              <a:spLocks noEditPoints="1"/>
            </p:cNvSpPr>
            <p:nvPr userDrawn="1"/>
          </p:nvSpPr>
          <p:spPr bwMode="auto">
            <a:xfrm>
              <a:off x="5911" y="645"/>
              <a:ext cx="55" cy="55"/>
            </a:xfrm>
            <a:custGeom>
              <a:avLst/>
              <a:gdLst>
                <a:gd name="T0" fmla="*/ 277 w 345"/>
                <a:gd name="T1" fmla="*/ 68 h 345"/>
                <a:gd name="T2" fmla="*/ 320 w 345"/>
                <a:gd name="T3" fmla="*/ 172 h 345"/>
                <a:gd name="T4" fmla="*/ 277 w 345"/>
                <a:gd name="T5" fmla="*/ 278 h 345"/>
                <a:gd name="T6" fmla="*/ 172 w 345"/>
                <a:gd name="T7" fmla="*/ 322 h 345"/>
                <a:gd name="T8" fmla="*/ 67 w 345"/>
                <a:gd name="T9" fmla="*/ 278 h 345"/>
                <a:gd name="T10" fmla="*/ 24 w 345"/>
                <a:gd name="T11" fmla="*/ 172 h 345"/>
                <a:gd name="T12" fmla="*/ 67 w 345"/>
                <a:gd name="T13" fmla="*/ 68 h 345"/>
                <a:gd name="T14" fmla="*/ 172 w 345"/>
                <a:gd name="T15" fmla="*/ 23 h 345"/>
                <a:gd name="T16" fmla="*/ 277 w 345"/>
                <a:gd name="T17" fmla="*/ 68 h 345"/>
                <a:gd name="T18" fmla="*/ 295 w 345"/>
                <a:gd name="T19" fmla="*/ 50 h 345"/>
                <a:gd name="T20" fmla="*/ 172 w 345"/>
                <a:gd name="T21" fmla="*/ 0 h 345"/>
                <a:gd name="T22" fmla="*/ 51 w 345"/>
                <a:gd name="T23" fmla="*/ 50 h 345"/>
                <a:gd name="T24" fmla="*/ 0 w 345"/>
                <a:gd name="T25" fmla="*/ 172 h 345"/>
                <a:gd name="T26" fmla="*/ 50 w 345"/>
                <a:gd name="T27" fmla="*/ 295 h 345"/>
                <a:gd name="T28" fmla="*/ 172 w 345"/>
                <a:gd name="T29" fmla="*/ 345 h 345"/>
                <a:gd name="T30" fmla="*/ 295 w 345"/>
                <a:gd name="T31" fmla="*/ 295 h 345"/>
                <a:gd name="T32" fmla="*/ 345 w 345"/>
                <a:gd name="T33" fmla="*/ 172 h 345"/>
                <a:gd name="T34" fmla="*/ 295 w 345"/>
                <a:gd name="T35" fmla="*/ 50 h 345"/>
                <a:gd name="T36" fmla="*/ 198 w 345"/>
                <a:gd name="T37" fmla="*/ 164 h 345"/>
                <a:gd name="T38" fmla="*/ 166 w 345"/>
                <a:gd name="T39" fmla="*/ 168 h 345"/>
                <a:gd name="T40" fmla="*/ 136 w 345"/>
                <a:gd name="T41" fmla="*/ 168 h 345"/>
                <a:gd name="T42" fmla="*/ 136 w 345"/>
                <a:gd name="T43" fmla="*/ 100 h 345"/>
                <a:gd name="T44" fmla="*/ 164 w 345"/>
                <a:gd name="T45" fmla="*/ 100 h 345"/>
                <a:gd name="T46" fmla="*/ 205 w 345"/>
                <a:gd name="T47" fmla="*/ 107 h 345"/>
                <a:gd name="T48" fmla="*/ 217 w 345"/>
                <a:gd name="T49" fmla="*/ 134 h 345"/>
                <a:gd name="T50" fmla="*/ 198 w 345"/>
                <a:gd name="T51" fmla="*/ 164 h 345"/>
                <a:gd name="T52" fmla="*/ 103 w 345"/>
                <a:gd name="T53" fmla="*/ 266 h 345"/>
                <a:gd name="T54" fmla="*/ 136 w 345"/>
                <a:gd name="T55" fmla="*/ 266 h 345"/>
                <a:gd name="T56" fmla="*/ 136 w 345"/>
                <a:gd name="T57" fmla="*/ 192 h 345"/>
                <a:gd name="T58" fmla="*/ 162 w 345"/>
                <a:gd name="T59" fmla="*/ 192 h 345"/>
                <a:gd name="T60" fmla="*/ 200 w 345"/>
                <a:gd name="T61" fmla="*/ 198 h 345"/>
                <a:gd name="T62" fmla="*/ 217 w 345"/>
                <a:gd name="T63" fmla="*/ 241 h 345"/>
                <a:gd name="T64" fmla="*/ 217 w 345"/>
                <a:gd name="T65" fmla="*/ 256 h 345"/>
                <a:gd name="T66" fmla="*/ 218 w 345"/>
                <a:gd name="T67" fmla="*/ 262 h 345"/>
                <a:gd name="T68" fmla="*/ 218 w 345"/>
                <a:gd name="T69" fmla="*/ 265 h 345"/>
                <a:gd name="T70" fmla="*/ 219 w 345"/>
                <a:gd name="T71" fmla="*/ 266 h 345"/>
                <a:gd name="T72" fmla="*/ 250 w 345"/>
                <a:gd name="T73" fmla="*/ 266 h 345"/>
                <a:gd name="T74" fmla="*/ 249 w 345"/>
                <a:gd name="T75" fmla="*/ 264 h 345"/>
                <a:gd name="T76" fmla="*/ 247 w 345"/>
                <a:gd name="T77" fmla="*/ 254 h 345"/>
                <a:gd name="T78" fmla="*/ 247 w 345"/>
                <a:gd name="T79" fmla="*/ 240 h 345"/>
                <a:gd name="T80" fmla="*/ 247 w 345"/>
                <a:gd name="T81" fmla="*/ 226 h 345"/>
                <a:gd name="T82" fmla="*/ 237 w 345"/>
                <a:gd name="T83" fmla="*/ 197 h 345"/>
                <a:gd name="T84" fmla="*/ 204 w 345"/>
                <a:gd name="T85" fmla="*/ 178 h 345"/>
                <a:gd name="T86" fmla="*/ 231 w 345"/>
                <a:gd name="T87" fmla="*/ 169 h 345"/>
                <a:gd name="T88" fmla="*/ 250 w 345"/>
                <a:gd name="T89" fmla="*/ 132 h 345"/>
                <a:gd name="T90" fmla="*/ 220 w 345"/>
                <a:gd name="T91" fmla="*/ 84 h 345"/>
                <a:gd name="T92" fmla="*/ 169 w 345"/>
                <a:gd name="T93" fmla="*/ 77 h 345"/>
                <a:gd name="T94" fmla="*/ 103 w 345"/>
                <a:gd name="T95" fmla="*/ 77 h 345"/>
                <a:gd name="T96" fmla="*/ 103 w 345"/>
                <a:gd name="T97" fmla="*/ 26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 h="345">
                  <a:moveTo>
                    <a:pt x="277" y="68"/>
                  </a:moveTo>
                  <a:cubicBezTo>
                    <a:pt x="306" y="96"/>
                    <a:pt x="320" y="131"/>
                    <a:pt x="320" y="172"/>
                  </a:cubicBezTo>
                  <a:cubicBezTo>
                    <a:pt x="320" y="213"/>
                    <a:pt x="306" y="249"/>
                    <a:pt x="277" y="278"/>
                  </a:cubicBezTo>
                  <a:cubicBezTo>
                    <a:pt x="248" y="307"/>
                    <a:pt x="213" y="322"/>
                    <a:pt x="172" y="322"/>
                  </a:cubicBezTo>
                  <a:cubicBezTo>
                    <a:pt x="131" y="322"/>
                    <a:pt x="96" y="307"/>
                    <a:pt x="67" y="278"/>
                  </a:cubicBezTo>
                  <a:cubicBezTo>
                    <a:pt x="38" y="249"/>
                    <a:pt x="24" y="213"/>
                    <a:pt x="24" y="172"/>
                  </a:cubicBezTo>
                  <a:cubicBezTo>
                    <a:pt x="24" y="131"/>
                    <a:pt x="38" y="96"/>
                    <a:pt x="67" y="68"/>
                  </a:cubicBezTo>
                  <a:cubicBezTo>
                    <a:pt x="96" y="38"/>
                    <a:pt x="131" y="23"/>
                    <a:pt x="172" y="23"/>
                  </a:cubicBezTo>
                  <a:cubicBezTo>
                    <a:pt x="213" y="23"/>
                    <a:pt x="248" y="38"/>
                    <a:pt x="277" y="68"/>
                  </a:cubicBezTo>
                  <a:close/>
                  <a:moveTo>
                    <a:pt x="295" y="50"/>
                  </a:moveTo>
                  <a:cubicBezTo>
                    <a:pt x="261" y="17"/>
                    <a:pt x="220" y="0"/>
                    <a:pt x="172" y="0"/>
                  </a:cubicBezTo>
                  <a:cubicBezTo>
                    <a:pt x="125" y="0"/>
                    <a:pt x="84" y="17"/>
                    <a:pt x="51" y="50"/>
                  </a:cubicBezTo>
                  <a:cubicBezTo>
                    <a:pt x="17" y="84"/>
                    <a:pt x="0" y="125"/>
                    <a:pt x="0" y="172"/>
                  </a:cubicBezTo>
                  <a:cubicBezTo>
                    <a:pt x="0" y="220"/>
                    <a:pt x="17" y="261"/>
                    <a:pt x="50" y="295"/>
                  </a:cubicBezTo>
                  <a:cubicBezTo>
                    <a:pt x="83" y="329"/>
                    <a:pt x="124" y="345"/>
                    <a:pt x="172" y="345"/>
                  </a:cubicBezTo>
                  <a:cubicBezTo>
                    <a:pt x="220" y="345"/>
                    <a:pt x="261" y="329"/>
                    <a:pt x="295" y="295"/>
                  </a:cubicBezTo>
                  <a:cubicBezTo>
                    <a:pt x="328" y="261"/>
                    <a:pt x="345" y="220"/>
                    <a:pt x="345" y="172"/>
                  </a:cubicBezTo>
                  <a:cubicBezTo>
                    <a:pt x="345" y="124"/>
                    <a:pt x="328" y="84"/>
                    <a:pt x="295" y="50"/>
                  </a:cubicBezTo>
                  <a:close/>
                  <a:moveTo>
                    <a:pt x="198" y="164"/>
                  </a:moveTo>
                  <a:cubicBezTo>
                    <a:pt x="191" y="167"/>
                    <a:pt x="180" y="168"/>
                    <a:pt x="166" y="168"/>
                  </a:cubicBezTo>
                  <a:cubicBezTo>
                    <a:pt x="136" y="168"/>
                    <a:pt x="136" y="168"/>
                    <a:pt x="136" y="168"/>
                  </a:cubicBezTo>
                  <a:cubicBezTo>
                    <a:pt x="136" y="100"/>
                    <a:pt x="136" y="100"/>
                    <a:pt x="136" y="100"/>
                  </a:cubicBezTo>
                  <a:cubicBezTo>
                    <a:pt x="164" y="100"/>
                    <a:pt x="164" y="100"/>
                    <a:pt x="164" y="100"/>
                  </a:cubicBezTo>
                  <a:cubicBezTo>
                    <a:pt x="183" y="100"/>
                    <a:pt x="196" y="102"/>
                    <a:pt x="205" y="107"/>
                  </a:cubicBezTo>
                  <a:cubicBezTo>
                    <a:pt x="213" y="112"/>
                    <a:pt x="217" y="121"/>
                    <a:pt x="217" y="134"/>
                  </a:cubicBezTo>
                  <a:cubicBezTo>
                    <a:pt x="217" y="149"/>
                    <a:pt x="211" y="159"/>
                    <a:pt x="198" y="164"/>
                  </a:cubicBezTo>
                  <a:close/>
                  <a:moveTo>
                    <a:pt x="103" y="266"/>
                  </a:moveTo>
                  <a:cubicBezTo>
                    <a:pt x="136" y="266"/>
                    <a:pt x="136" y="266"/>
                    <a:pt x="136" y="266"/>
                  </a:cubicBezTo>
                  <a:cubicBezTo>
                    <a:pt x="136" y="192"/>
                    <a:pt x="136" y="192"/>
                    <a:pt x="136" y="192"/>
                  </a:cubicBezTo>
                  <a:cubicBezTo>
                    <a:pt x="162" y="192"/>
                    <a:pt x="162" y="192"/>
                    <a:pt x="162" y="192"/>
                  </a:cubicBezTo>
                  <a:cubicBezTo>
                    <a:pt x="180" y="192"/>
                    <a:pt x="192" y="193"/>
                    <a:pt x="200" y="198"/>
                  </a:cubicBezTo>
                  <a:cubicBezTo>
                    <a:pt x="211" y="205"/>
                    <a:pt x="217" y="219"/>
                    <a:pt x="217" y="241"/>
                  </a:cubicBezTo>
                  <a:cubicBezTo>
                    <a:pt x="217" y="256"/>
                    <a:pt x="217" y="256"/>
                    <a:pt x="217" y="256"/>
                  </a:cubicBezTo>
                  <a:cubicBezTo>
                    <a:pt x="218" y="262"/>
                    <a:pt x="218" y="262"/>
                    <a:pt x="218" y="262"/>
                  </a:cubicBezTo>
                  <a:cubicBezTo>
                    <a:pt x="218" y="263"/>
                    <a:pt x="218" y="264"/>
                    <a:pt x="218" y="265"/>
                  </a:cubicBezTo>
                  <a:cubicBezTo>
                    <a:pt x="219" y="265"/>
                    <a:pt x="219" y="266"/>
                    <a:pt x="219" y="266"/>
                  </a:cubicBezTo>
                  <a:cubicBezTo>
                    <a:pt x="250" y="266"/>
                    <a:pt x="250" y="266"/>
                    <a:pt x="250" y="266"/>
                  </a:cubicBezTo>
                  <a:cubicBezTo>
                    <a:pt x="249" y="264"/>
                    <a:pt x="249" y="264"/>
                    <a:pt x="249" y="264"/>
                  </a:cubicBezTo>
                  <a:cubicBezTo>
                    <a:pt x="248" y="263"/>
                    <a:pt x="248" y="259"/>
                    <a:pt x="247" y="254"/>
                  </a:cubicBezTo>
                  <a:cubicBezTo>
                    <a:pt x="247" y="249"/>
                    <a:pt x="247" y="244"/>
                    <a:pt x="247" y="240"/>
                  </a:cubicBezTo>
                  <a:cubicBezTo>
                    <a:pt x="247" y="226"/>
                    <a:pt x="247" y="226"/>
                    <a:pt x="247" y="226"/>
                  </a:cubicBezTo>
                  <a:cubicBezTo>
                    <a:pt x="247" y="217"/>
                    <a:pt x="244" y="207"/>
                    <a:pt x="237" y="197"/>
                  </a:cubicBezTo>
                  <a:cubicBezTo>
                    <a:pt x="230" y="187"/>
                    <a:pt x="219" y="181"/>
                    <a:pt x="204" y="178"/>
                  </a:cubicBezTo>
                  <a:cubicBezTo>
                    <a:pt x="216" y="176"/>
                    <a:pt x="225" y="173"/>
                    <a:pt x="231" y="169"/>
                  </a:cubicBezTo>
                  <a:cubicBezTo>
                    <a:pt x="244" y="161"/>
                    <a:pt x="250" y="148"/>
                    <a:pt x="250" y="132"/>
                  </a:cubicBezTo>
                  <a:cubicBezTo>
                    <a:pt x="250" y="108"/>
                    <a:pt x="240" y="92"/>
                    <a:pt x="220" y="84"/>
                  </a:cubicBezTo>
                  <a:cubicBezTo>
                    <a:pt x="210" y="79"/>
                    <a:pt x="192" y="77"/>
                    <a:pt x="169" y="77"/>
                  </a:cubicBezTo>
                  <a:cubicBezTo>
                    <a:pt x="103" y="77"/>
                    <a:pt x="103" y="77"/>
                    <a:pt x="103" y="77"/>
                  </a:cubicBezTo>
                  <a:lnTo>
                    <a:pt x="103" y="2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3502C15E-FAB7-48E2-B3CD-297CE138C9F0}"/>
                </a:ext>
              </a:extLst>
            </p:cNvPr>
            <p:cNvSpPr>
              <a:spLocks/>
            </p:cNvSpPr>
            <p:nvPr userDrawn="1"/>
          </p:nvSpPr>
          <p:spPr bwMode="auto">
            <a:xfrm>
              <a:off x="5266" y="0"/>
              <a:ext cx="733" cy="733"/>
            </a:xfrm>
            <a:custGeom>
              <a:avLst/>
              <a:gdLst>
                <a:gd name="T0" fmla="*/ 4176 w 4576"/>
                <a:gd name="T1" fmla="*/ 996 h 4576"/>
                <a:gd name="T2" fmla="*/ 4106 w 4576"/>
                <a:gd name="T3" fmla="*/ 1355 h 4576"/>
                <a:gd name="T4" fmla="*/ 2907 w 4576"/>
                <a:gd name="T5" fmla="*/ 1262 h 4576"/>
                <a:gd name="T6" fmla="*/ 2797 w 4576"/>
                <a:gd name="T7" fmla="*/ 1612 h 4576"/>
                <a:gd name="T8" fmla="*/ 4141 w 4576"/>
                <a:gd name="T9" fmla="*/ 2094 h 4576"/>
                <a:gd name="T10" fmla="*/ 4386 w 4576"/>
                <a:gd name="T11" fmla="*/ 2839 h 4576"/>
                <a:gd name="T12" fmla="*/ 3944 w 4576"/>
                <a:gd name="T13" fmla="*/ 3672 h 4576"/>
                <a:gd name="T14" fmla="*/ 3173 w 4576"/>
                <a:gd name="T15" fmla="*/ 3966 h 4576"/>
                <a:gd name="T16" fmla="*/ 2263 w 4576"/>
                <a:gd name="T17" fmla="*/ 3848 h 4576"/>
                <a:gd name="T18" fmla="*/ 2082 w 4576"/>
                <a:gd name="T19" fmla="*/ 3429 h 4576"/>
                <a:gd name="T20" fmla="*/ 2101 w 4576"/>
                <a:gd name="T21" fmla="*/ 3327 h 4576"/>
                <a:gd name="T22" fmla="*/ 2301 w 4576"/>
                <a:gd name="T23" fmla="*/ 3133 h 4576"/>
                <a:gd name="T24" fmla="*/ 2390 w 4576"/>
                <a:gd name="T25" fmla="*/ 3119 h 4576"/>
                <a:gd name="T26" fmla="*/ 2659 w 4576"/>
                <a:gd name="T27" fmla="*/ 3526 h 4576"/>
                <a:gd name="T28" fmla="*/ 3240 w 4576"/>
                <a:gd name="T29" fmla="*/ 3784 h 4576"/>
                <a:gd name="T30" fmla="*/ 3753 w 4576"/>
                <a:gd name="T31" fmla="*/ 3318 h 4576"/>
                <a:gd name="T32" fmla="*/ 2217 w 4576"/>
                <a:gd name="T33" fmla="*/ 2488 h 4576"/>
                <a:gd name="T34" fmla="*/ 2812 w 4576"/>
                <a:gd name="T35" fmla="*/ 701 h 4576"/>
                <a:gd name="T36" fmla="*/ 3564 w 4576"/>
                <a:gd name="T37" fmla="*/ 766 h 4576"/>
                <a:gd name="T38" fmla="*/ 4065 w 4576"/>
                <a:gd name="T39" fmla="*/ 848 h 4576"/>
                <a:gd name="T40" fmla="*/ 2288 w 4576"/>
                <a:gd name="T41" fmla="*/ 0 h 4576"/>
                <a:gd name="T42" fmla="*/ 0 w 4576"/>
                <a:gd name="T43" fmla="*/ 2288 h 4576"/>
                <a:gd name="T44" fmla="*/ 445 w 4576"/>
                <a:gd name="T45" fmla="*/ 3644 h 4576"/>
                <a:gd name="T46" fmla="*/ 616 w 4576"/>
                <a:gd name="T47" fmla="*/ 3581 h 4576"/>
                <a:gd name="T48" fmla="*/ 610 w 4576"/>
                <a:gd name="T49" fmla="*/ 3402 h 4576"/>
                <a:gd name="T50" fmla="*/ 565 w 4576"/>
                <a:gd name="T51" fmla="*/ 1982 h 4576"/>
                <a:gd name="T52" fmla="*/ 245 w 4576"/>
                <a:gd name="T53" fmla="*/ 1998 h 4576"/>
                <a:gd name="T54" fmla="*/ 261 w 4576"/>
                <a:gd name="T55" fmla="*/ 1735 h 4576"/>
                <a:gd name="T56" fmla="*/ 579 w 4576"/>
                <a:gd name="T57" fmla="*/ 1707 h 4576"/>
                <a:gd name="T58" fmla="*/ 596 w 4576"/>
                <a:gd name="T59" fmla="*/ 1479 h 4576"/>
                <a:gd name="T60" fmla="*/ 1542 w 4576"/>
                <a:gd name="T61" fmla="*/ 623 h 4576"/>
                <a:gd name="T62" fmla="*/ 1920 w 4576"/>
                <a:gd name="T63" fmla="*/ 561 h 4576"/>
                <a:gd name="T64" fmla="*/ 2018 w 4576"/>
                <a:gd name="T65" fmla="*/ 558 h 4576"/>
                <a:gd name="T66" fmla="*/ 2242 w 4576"/>
                <a:gd name="T67" fmla="*/ 603 h 4576"/>
                <a:gd name="T68" fmla="*/ 2508 w 4576"/>
                <a:gd name="T69" fmla="*/ 807 h 4576"/>
                <a:gd name="T70" fmla="*/ 2505 w 4576"/>
                <a:gd name="T71" fmla="*/ 873 h 4576"/>
                <a:gd name="T72" fmla="*/ 2379 w 4576"/>
                <a:gd name="T73" fmla="*/ 1020 h 4576"/>
                <a:gd name="T74" fmla="*/ 2278 w 4576"/>
                <a:gd name="T75" fmla="*/ 1033 h 4576"/>
                <a:gd name="T76" fmla="*/ 2065 w 4576"/>
                <a:gd name="T77" fmla="*/ 927 h 4576"/>
                <a:gd name="T78" fmla="*/ 1657 w 4576"/>
                <a:gd name="T79" fmla="*/ 818 h 4576"/>
                <a:gd name="T80" fmla="*/ 1466 w 4576"/>
                <a:gd name="T81" fmla="*/ 1048 h 4576"/>
                <a:gd name="T82" fmla="*/ 1438 w 4576"/>
                <a:gd name="T83" fmla="*/ 1664 h 4576"/>
                <a:gd name="T84" fmla="*/ 2218 w 4576"/>
                <a:gd name="T85" fmla="*/ 1651 h 4576"/>
                <a:gd name="T86" fmla="*/ 2218 w 4576"/>
                <a:gd name="T87" fmla="*/ 1831 h 4576"/>
                <a:gd name="T88" fmla="*/ 1959 w 4576"/>
                <a:gd name="T89" fmla="*/ 1950 h 4576"/>
                <a:gd name="T90" fmla="*/ 1431 w 4576"/>
                <a:gd name="T91" fmla="*/ 1957 h 4576"/>
                <a:gd name="T92" fmla="*/ 1454 w 4576"/>
                <a:gd name="T93" fmla="*/ 3469 h 4576"/>
                <a:gd name="T94" fmla="*/ 1482 w 4576"/>
                <a:gd name="T95" fmla="*/ 3663 h 4576"/>
                <a:gd name="T96" fmla="*/ 1961 w 4576"/>
                <a:gd name="T97" fmla="*/ 3789 h 4576"/>
                <a:gd name="T98" fmla="*/ 1965 w 4576"/>
                <a:gd name="T99" fmla="*/ 3947 h 4576"/>
                <a:gd name="T100" fmla="*/ 583 w 4576"/>
                <a:gd name="T101" fmla="*/ 3814 h 4576"/>
                <a:gd name="T102" fmla="*/ 2288 w 4576"/>
                <a:gd name="T103" fmla="*/ 4576 h 4576"/>
                <a:gd name="T104" fmla="*/ 4576 w 4576"/>
                <a:gd name="T105" fmla="*/ 2288 h 4576"/>
                <a:gd name="T106" fmla="*/ 4176 w 4576"/>
                <a:gd name="T107" fmla="*/ 996 h 4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76" h="4576">
                  <a:moveTo>
                    <a:pt x="4176" y="996"/>
                  </a:moveTo>
                  <a:cubicBezTo>
                    <a:pt x="4148" y="1112"/>
                    <a:pt x="4134" y="1232"/>
                    <a:pt x="4106" y="1355"/>
                  </a:cubicBezTo>
                  <a:cubicBezTo>
                    <a:pt x="3763" y="1310"/>
                    <a:pt x="3360" y="1278"/>
                    <a:pt x="2907" y="1262"/>
                  </a:cubicBezTo>
                  <a:cubicBezTo>
                    <a:pt x="2871" y="1377"/>
                    <a:pt x="2836" y="1489"/>
                    <a:pt x="2797" y="1612"/>
                  </a:cubicBezTo>
                  <a:cubicBezTo>
                    <a:pt x="3555" y="1659"/>
                    <a:pt x="3923" y="1858"/>
                    <a:pt x="4141" y="2094"/>
                  </a:cubicBezTo>
                  <a:cubicBezTo>
                    <a:pt x="4354" y="2332"/>
                    <a:pt x="4399" y="2594"/>
                    <a:pt x="4386" y="2839"/>
                  </a:cubicBezTo>
                  <a:cubicBezTo>
                    <a:pt x="4359" y="3235"/>
                    <a:pt x="4184" y="3486"/>
                    <a:pt x="3944" y="3672"/>
                  </a:cubicBezTo>
                  <a:cubicBezTo>
                    <a:pt x="3702" y="3855"/>
                    <a:pt x="3408" y="3946"/>
                    <a:pt x="3173" y="3966"/>
                  </a:cubicBezTo>
                  <a:cubicBezTo>
                    <a:pt x="2826" y="3991"/>
                    <a:pt x="2362" y="3909"/>
                    <a:pt x="2263" y="3848"/>
                  </a:cubicBezTo>
                  <a:cubicBezTo>
                    <a:pt x="2204" y="3713"/>
                    <a:pt x="2145" y="3577"/>
                    <a:pt x="2082" y="3429"/>
                  </a:cubicBezTo>
                  <a:cubicBezTo>
                    <a:pt x="2067" y="3397"/>
                    <a:pt x="2057" y="3365"/>
                    <a:pt x="2101" y="3327"/>
                  </a:cubicBezTo>
                  <a:cubicBezTo>
                    <a:pt x="2168" y="3262"/>
                    <a:pt x="2233" y="3200"/>
                    <a:pt x="2301" y="3133"/>
                  </a:cubicBezTo>
                  <a:cubicBezTo>
                    <a:pt x="2332" y="3104"/>
                    <a:pt x="2365" y="3076"/>
                    <a:pt x="2390" y="3119"/>
                  </a:cubicBezTo>
                  <a:cubicBezTo>
                    <a:pt x="2484" y="3262"/>
                    <a:pt x="2571" y="3394"/>
                    <a:pt x="2659" y="3526"/>
                  </a:cubicBezTo>
                  <a:cubicBezTo>
                    <a:pt x="2758" y="3673"/>
                    <a:pt x="2910" y="3806"/>
                    <a:pt x="3240" y="3784"/>
                  </a:cubicBezTo>
                  <a:cubicBezTo>
                    <a:pt x="3519" y="3759"/>
                    <a:pt x="3730" y="3549"/>
                    <a:pt x="3753" y="3318"/>
                  </a:cubicBezTo>
                  <a:cubicBezTo>
                    <a:pt x="3777" y="2889"/>
                    <a:pt x="3344" y="2585"/>
                    <a:pt x="2217" y="2488"/>
                  </a:cubicBezTo>
                  <a:cubicBezTo>
                    <a:pt x="2433" y="1835"/>
                    <a:pt x="2644" y="1203"/>
                    <a:pt x="2812" y="701"/>
                  </a:cubicBezTo>
                  <a:cubicBezTo>
                    <a:pt x="3080" y="713"/>
                    <a:pt x="3328" y="735"/>
                    <a:pt x="3564" y="766"/>
                  </a:cubicBezTo>
                  <a:cubicBezTo>
                    <a:pt x="3740" y="788"/>
                    <a:pt x="3902" y="829"/>
                    <a:pt x="4065" y="848"/>
                  </a:cubicBezTo>
                  <a:cubicBezTo>
                    <a:pt x="3646" y="330"/>
                    <a:pt x="3006" y="0"/>
                    <a:pt x="2288" y="0"/>
                  </a:cubicBezTo>
                  <a:cubicBezTo>
                    <a:pt x="1024" y="0"/>
                    <a:pt x="0" y="1024"/>
                    <a:pt x="0" y="2288"/>
                  </a:cubicBezTo>
                  <a:cubicBezTo>
                    <a:pt x="0" y="2796"/>
                    <a:pt x="165" y="3264"/>
                    <a:pt x="445" y="3644"/>
                  </a:cubicBezTo>
                  <a:cubicBezTo>
                    <a:pt x="542" y="3645"/>
                    <a:pt x="609" y="3623"/>
                    <a:pt x="616" y="3581"/>
                  </a:cubicBezTo>
                  <a:cubicBezTo>
                    <a:pt x="625" y="3538"/>
                    <a:pt x="618" y="3470"/>
                    <a:pt x="610" y="3402"/>
                  </a:cubicBezTo>
                  <a:cubicBezTo>
                    <a:pt x="564" y="2953"/>
                    <a:pt x="548" y="2468"/>
                    <a:pt x="565" y="1982"/>
                  </a:cubicBezTo>
                  <a:cubicBezTo>
                    <a:pt x="449" y="1987"/>
                    <a:pt x="345" y="1992"/>
                    <a:pt x="245" y="1998"/>
                  </a:cubicBezTo>
                  <a:cubicBezTo>
                    <a:pt x="249" y="1908"/>
                    <a:pt x="254" y="1823"/>
                    <a:pt x="261" y="1735"/>
                  </a:cubicBezTo>
                  <a:cubicBezTo>
                    <a:pt x="360" y="1725"/>
                    <a:pt x="465" y="1717"/>
                    <a:pt x="579" y="1707"/>
                  </a:cubicBezTo>
                  <a:cubicBezTo>
                    <a:pt x="584" y="1630"/>
                    <a:pt x="590" y="1555"/>
                    <a:pt x="596" y="1479"/>
                  </a:cubicBezTo>
                  <a:cubicBezTo>
                    <a:pt x="648" y="1016"/>
                    <a:pt x="1136" y="732"/>
                    <a:pt x="1542" y="623"/>
                  </a:cubicBezTo>
                  <a:cubicBezTo>
                    <a:pt x="1723" y="579"/>
                    <a:pt x="1833" y="565"/>
                    <a:pt x="1920" y="561"/>
                  </a:cubicBezTo>
                  <a:cubicBezTo>
                    <a:pt x="1951" y="560"/>
                    <a:pt x="1985" y="558"/>
                    <a:pt x="2018" y="558"/>
                  </a:cubicBezTo>
                  <a:cubicBezTo>
                    <a:pt x="2102" y="558"/>
                    <a:pt x="2188" y="566"/>
                    <a:pt x="2242" y="603"/>
                  </a:cubicBezTo>
                  <a:cubicBezTo>
                    <a:pt x="2330" y="669"/>
                    <a:pt x="2416" y="734"/>
                    <a:pt x="2508" y="807"/>
                  </a:cubicBezTo>
                  <a:cubicBezTo>
                    <a:pt x="2518" y="819"/>
                    <a:pt x="2528" y="839"/>
                    <a:pt x="2505" y="873"/>
                  </a:cubicBezTo>
                  <a:cubicBezTo>
                    <a:pt x="2463" y="922"/>
                    <a:pt x="2422" y="969"/>
                    <a:pt x="2379" y="1020"/>
                  </a:cubicBezTo>
                  <a:cubicBezTo>
                    <a:pt x="2354" y="1050"/>
                    <a:pt x="2313" y="1042"/>
                    <a:pt x="2278" y="1033"/>
                  </a:cubicBezTo>
                  <a:cubicBezTo>
                    <a:pt x="2206" y="996"/>
                    <a:pt x="2136" y="962"/>
                    <a:pt x="2065" y="927"/>
                  </a:cubicBezTo>
                  <a:cubicBezTo>
                    <a:pt x="1937" y="870"/>
                    <a:pt x="1804" y="812"/>
                    <a:pt x="1657" y="818"/>
                  </a:cubicBezTo>
                  <a:cubicBezTo>
                    <a:pt x="1565" y="825"/>
                    <a:pt x="1475" y="919"/>
                    <a:pt x="1466" y="1048"/>
                  </a:cubicBezTo>
                  <a:cubicBezTo>
                    <a:pt x="1453" y="1244"/>
                    <a:pt x="1445" y="1446"/>
                    <a:pt x="1438" y="1664"/>
                  </a:cubicBezTo>
                  <a:cubicBezTo>
                    <a:pt x="1694" y="1656"/>
                    <a:pt x="1949" y="1652"/>
                    <a:pt x="2218" y="1651"/>
                  </a:cubicBezTo>
                  <a:cubicBezTo>
                    <a:pt x="2218" y="1712"/>
                    <a:pt x="2218" y="1768"/>
                    <a:pt x="2218" y="1831"/>
                  </a:cubicBezTo>
                  <a:cubicBezTo>
                    <a:pt x="2130" y="1870"/>
                    <a:pt x="2047" y="1910"/>
                    <a:pt x="1959" y="1950"/>
                  </a:cubicBezTo>
                  <a:cubicBezTo>
                    <a:pt x="1778" y="1952"/>
                    <a:pt x="1605" y="1954"/>
                    <a:pt x="1431" y="1957"/>
                  </a:cubicBezTo>
                  <a:cubicBezTo>
                    <a:pt x="1423" y="2475"/>
                    <a:pt x="1430" y="2992"/>
                    <a:pt x="1454" y="3469"/>
                  </a:cubicBezTo>
                  <a:cubicBezTo>
                    <a:pt x="1458" y="3541"/>
                    <a:pt x="1462" y="3614"/>
                    <a:pt x="1482" y="3663"/>
                  </a:cubicBezTo>
                  <a:cubicBezTo>
                    <a:pt x="1507" y="3725"/>
                    <a:pt x="1650" y="3772"/>
                    <a:pt x="1961" y="3789"/>
                  </a:cubicBezTo>
                  <a:cubicBezTo>
                    <a:pt x="1962" y="3844"/>
                    <a:pt x="1964" y="3895"/>
                    <a:pt x="1965" y="3947"/>
                  </a:cubicBezTo>
                  <a:cubicBezTo>
                    <a:pt x="1459" y="3932"/>
                    <a:pt x="973" y="3884"/>
                    <a:pt x="583" y="3814"/>
                  </a:cubicBezTo>
                  <a:cubicBezTo>
                    <a:pt x="1002" y="4282"/>
                    <a:pt x="1611" y="4576"/>
                    <a:pt x="2288" y="4576"/>
                  </a:cubicBezTo>
                  <a:cubicBezTo>
                    <a:pt x="3552" y="4576"/>
                    <a:pt x="4576" y="3552"/>
                    <a:pt x="4576" y="2288"/>
                  </a:cubicBezTo>
                  <a:cubicBezTo>
                    <a:pt x="4576" y="1809"/>
                    <a:pt x="4428" y="1364"/>
                    <a:pt x="4176" y="9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4D5AA12F-9D7D-47DC-9513-EA313EC1362A}"/>
                </a:ext>
              </a:extLst>
            </p:cNvPr>
            <p:cNvSpPr>
              <a:spLocks/>
            </p:cNvSpPr>
            <p:nvPr userDrawn="1"/>
          </p:nvSpPr>
          <p:spPr bwMode="auto">
            <a:xfrm>
              <a:off x="5360" y="6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31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ooter Placeholder 5">
            <a:extLst>
              <a:ext uri="{FF2B5EF4-FFF2-40B4-BE49-F238E27FC236}">
                <a16:creationId xmlns:a16="http://schemas.microsoft.com/office/drawing/2014/main" id="{BF7BB20F-4BB0-404D-8DD1-9A40F238D9AC}"/>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892969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cxnSp>
        <p:nvCxnSpPr>
          <p:cNvPr id="8" name="Straight Connector 7"/>
          <p:cNvCxnSpPr/>
          <p:nvPr userDrawn="1"/>
        </p:nvCxnSpPr>
        <p:spPr bwMode="white">
          <a:xfrm>
            <a:off x="45720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9" name="Group 8"/>
          <p:cNvGrpSpPr/>
          <p:nvPr userDrawn="1"/>
        </p:nvGrpSpPr>
        <p:grpSpPr bwMode="gray">
          <a:xfrm>
            <a:off x="10712456" y="288104"/>
            <a:ext cx="1022344" cy="1022346"/>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14" name="Freeform 13"/>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spTree>
    <p:extLst>
      <p:ext uri="{BB962C8B-B14F-4D97-AF65-F5344CB8AC3E}">
        <p14:creationId xmlns:p14="http://schemas.microsoft.com/office/powerpoint/2010/main" val="28818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hasCustomPrompt="1"/>
          </p:nvPr>
        </p:nvSpPr>
        <p:spPr>
          <a:xfrm>
            <a:off x="304800" y="1219200"/>
            <a:ext cx="11582400" cy="5181600"/>
          </a:xfrm>
        </p:spPr>
        <p:txBody>
          <a:bodyPr/>
          <a:lstStyle>
            <a:lvl1pPr marL="466725" indent="-466725">
              <a:buClr>
                <a:schemeClr val="accent5"/>
              </a:buClr>
              <a:tabLst/>
              <a:defRPr/>
            </a:lvl1pPr>
            <a:lvl2pPr marL="685800" indent="-466725">
              <a:buClr>
                <a:schemeClr val="accent5"/>
              </a:buClr>
              <a:tabLst/>
              <a:defRPr/>
            </a:lvl2pPr>
            <a:lvl3pPr marL="914400" indent="-466725">
              <a:buClr>
                <a:schemeClr val="accent5"/>
              </a:buClr>
              <a:tabLst/>
              <a:defRPr/>
            </a:lvl3pPr>
            <a:lvl4pPr marL="1090613" indent="-466725">
              <a:buClr>
                <a:schemeClr val="accent5"/>
              </a:buClr>
              <a:tabLst/>
              <a:defRPr/>
            </a:lvl4pPr>
            <a:lvl5pPr marL="466725" indent="-466725">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0099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a:t>© 2017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a:p>
        </p:txBody>
      </p:sp>
    </p:spTree>
    <p:extLst>
      <p:ext uri="{BB962C8B-B14F-4D97-AF65-F5344CB8AC3E}">
        <p14:creationId xmlns:p14="http://schemas.microsoft.com/office/powerpoint/2010/main" val="351144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Line 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a:t>© F5 Networks  |  CONFIDENTIAL</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07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31A475-DC92-4583-AB02-A2CC9920332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685800" y="2129341"/>
            <a:ext cx="10820400"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7CD4C08-977C-47A1-8EEC-9B7F9DC90644}"/>
              </a:ext>
            </a:extLst>
          </p:cNvPr>
          <p:cNvSpPr>
            <a:spLocks noGrp="1"/>
          </p:cNvSpPr>
          <p:nvPr>
            <p:ph type="title"/>
          </p:nvPr>
        </p:nvSpPr>
        <p:spPr/>
        <p:txBody>
          <a:bodyPr/>
          <a:lstStyle/>
          <a:p>
            <a:r>
              <a:rPr lang="en-US"/>
              <a:t>Click to edit Master title style</a:t>
            </a:r>
            <a:endParaRPr lang="en-US" dirty="0"/>
          </a:p>
        </p:txBody>
      </p:sp>
      <p:sp>
        <p:nvSpPr>
          <p:cNvPr id="5" name="Footer Placeholder 5">
            <a:extLst>
              <a:ext uri="{FF2B5EF4-FFF2-40B4-BE49-F238E27FC236}">
                <a16:creationId xmlns:a16="http://schemas.microsoft.com/office/drawing/2014/main" id="{5701B0A3-75BF-48C2-8A1E-978739B1249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262416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a:p>
        </p:txBody>
      </p:sp>
      <p:sp>
        <p:nvSpPr>
          <p:cNvPr id="6" name="Text Placeholder 5"/>
          <p:cNvSpPr>
            <a:spLocks noGrp="1"/>
          </p:cNvSpPr>
          <p:nvPr>
            <p:ph type="body" sz="quarter" idx="12" hasCustomPrompt="1"/>
          </p:nvPr>
        </p:nvSpPr>
        <p:spPr>
          <a:xfrm>
            <a:off x="304800" y="1828800"/>
            <a:ext cx="5715000" cy="4572000"/>
          </a:xfrm>
        </p:spPr>
        <p:txBody>
          <a:bodyPr/>
          <a:lstStyle>
            <a:lvl1pPr marL="463550" indent="-463550">
              <a:buClr>
                <a:schemeClr val="accent5"/>
              </a:buClr>
              <a:tabLst/>
              <a:defRPr/>
            </a:lvl1pPr>
            <a:lvl2pPr marL="685800" indent="-463550">
              <a:buClr>
                <a:schemeClr val="accent5"/>
              </a:buClr>
              <a:tabLst/>
              <a:defRPr/>
            </a:lvl2pPr>
            <a:lvl3pPr marL="976313" indent="-463550">
              <a:buClr>
                <a:schemeClr val="accent5"/>
              </a:buClr>
              <a:tabLst/>
              <a:defRPr/>
            </a:lvl3pPr>
            <a:lvl4pPr marL="1143000" indent="-463550">
              <a:buClr>
                <a:schemeClr val="accent5"/>
              </a:buClr>
              <a:tabLst/>
              <a:defRPr/>
            </a:lvl4pPr>
            <a:lvl5pPr marL="463550" indent="-463550">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hasCustomPrompt="1"/>
          </p:nvPr>
        </p:nvSpPr>
        <p:spPr>
          <a:xfrm>
            <a:off x="6019800" y="1828800"/>
            <a:ext cx="5867400" cy="4572000"/>
          </a:xfrm>
        </p:spPr>
        <p:txBody>
          <a:bodyPr/>
          <a:lstStyle>
            <a:lvl1pPr marL="463550" indent="-463550">
              <a:buClr>
                <a:schemeClr val="accent5"/>
              </a:buClr>
              <a:tabLst/>
              <a:defRPr/>
            </a:lvl1pPr>
            <a:lvl2pPr marL="685800" indent="-463550">
              <a:buClr>
                <a:schemeClr val="accent5"/>
              </a:buClr>
              <a:tabLst/>
              <a:defRPr/>
            </a:lvl2pPr>
            <a:lvl3pPr marL="914400" indent="-463550">
              <a:buClr>
                <a:schemeClr val="accent5"/>
              </a:buClr>
              <a:tabLst/>
              <a:defRPr/>
            </a:lvl3pPr>
            <a:lvl4pPr marL="1143000" indent="-463550">
              <a:buClr>
                <a:schemeClr val="accent5"/>
              </a:buClr>
              <a:tabLst/>
              <a:defRPr/>
            </a:lvl4pPr>
            <a:lvl5pPr marL="463550" indent="-463550">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937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5 End Slide (dark)">
    <p:spTree>
      <p:nvGrpSpPr>
        <p:cNvPr id="1" name=""/>
        <p:cNvGrpSpPr/>
        <p:nvPr/>
      </p:nvGrpSpPr>
      <p:grpSpPr>
        <a:xfrm>
          <a:off x="0" y="0"/>
          <a:ext cx="0" cy="0"/>
          <a:chOff x="0" y="0"/>
          <a:chExt cx="0" cy="0"/>
        </a:xfrm>
      </p:grpSpPr>
      <p:grpSp>
        <p:nvGrpSpPr>
          <p:cNvPr id="5" name="Group 4"/>
          <p:cNvGrpSpPr/>
          <p:nvPr userDrawn="1"/>
        </p:nvGrpSpPr>
        <p:grpSpPr bwMode="gray">
          <a:xfrm>
            <a:off x="4629083" y="1841637"/>
            <a:ext cx="2929156" cy="2929160"/>
            <a:chOff x="4864938" y="1600200"/>
            <a:chExt cx="2457445" cy="2457446"/>
          </a:xfrm>
        </p:grpSpPr>
        <p:sp>
          <p:nvSpPr>
            <p:cNvPr id="6" name="Rectangle 5"/>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a:p>
          </p:txBody>
        </p:sp>
        <p:sp>
          <p:nvSpPr>
            <p:cNvPr id="8" name="Freeform 7"/>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226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431A475-DC92-4583-AB02-A2CC9920332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2">
            <a:extLst>
              <a:ext uri="{FF2B5EF4-FFF2-40B4-BE49-F238E27FC236}">
                <a16:creationId xmlns:a16="http://schemas.microsoft.com/office/drawing/2014/main" id="{F1543B27-30F5-49F3-A344-80EEF4BE7A1D}"/>
              </a:ext>
            </a:extLst>
          </p:cNvPr>
          <p:cNvSpPr>
            <a:spLocks noGrp="1"/>
          </p:cNvSpPr>
          <p:nvPr>
            <p:ph idx="1"/>
          </p:nvPr>
        </p:nvSpPr>
        <p:spPr>
          <a:xfrm>
            <a:off x="685800" y="2129341"/>
            <a:ext cx="10820400"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7CD4C08-977C-47A1-8EEC-9B7F9DC90644}"/>
              </a:ext>
            </a:extLst>
          </p:cNvPr>
          <p:cNvSpPr>
            <a:spLocks noGrp="1"/>
          </p:cNvSpPr>
          <p:nvPr>
            <p:ph type="title"/>
          </p:nvPr>
        </p:nvSpPr>
        <p:spPr/>
        <p:txBody>
          <a:bodyPr/>
          <a:lstStyle/>
          <a:p>
            <a:r>
              <a:rPr lang="en-US"/>
              <a:t>Click to edit Master title style</a:t>
            </a:r>
            <a:endParaRPr lang="en-US" dirty="0"/>
          </a:p>
        </p:txBody>
      </p:sp>
      <p:sp>
        <p:nvSpPr>
          <p:cNvPr id="5" name="Footer Placeholder 5">
            <a:extLst>
              <a:ext uri="{FF2B5EF4-FFF2-40B4-BE49-F238E27FC236}">
                <a16:creationId xmlns:a16="http://schemas.microsoft.com/office/drawing/2014/main" id="{5701B0A3-75BF-48C2-8A1E-978739B1249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61103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19" name="Content Placeholder 2">
            <a:extLst>
              <a:ext uri="{FF2B5EF4-FFF2-40B4-BE49-F238E27FC236}">
                <a16:creationId xmlns:a16="http://schemas.microsoft.com/office/drawing/2014/main" id="{65AEBC58-1A9D-47F7-A2C7-132ADC3ADF0F}"/>
              </a:ext>
            </a:extLst>
          </p:cNvPr>
          <p:cNvSpPr>
            <a:spLocks noGrp="1"/>
          </p:cNvSpPr>
          <p:nvPr>
            <p:ph idx="1"/>
          </p:nvPr>
        </p:nvSpPr>
        <p:spPr>
          <a:xfrm>
            <a:off x="685800"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6279161" y="2129341"/>
            <a:ext cx="5225879"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43CDCA9C-0DE3-4820-9631-D4BCC0162F0F}"/>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B54F19B9-7616-4854-9292-90F445DF71A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24767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eighted R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p:txBody>
          <a:bodyPr/>
          <a:lstStyle/>
          <a:p>
            <a:r>
              <a:rPr lang="en-US"/>
              <a:t>Click to edit Master title style</a:t>
            </a:r>
          </a:p>
        </p:txBody>
      </p:sp>
      <p:sp>
        <p:nvSpPr>
          <p:cNvPr id="23" name="Content Placeholder 2">
            <a:extLst>
              <a:ext uri="{FF2B5EF4-FFF2-40B4-BE49-F238E27FC236}">
                <a16:creationId xmlns:a16="http://schemas.microsoft.com/office/drawing/2014/main" id="{1D26F957-AE85-4980-8F7C-ACF33D6EE72A}"/>
              </a:ext>
            </a:extLst>
          </p:cNvPr>
          <p:cNvSpPr>
            <a:spLocks noGrp="1"/>
          </p:cNvSpPr>
          <p:nvPr>
            <p:ph idx="14"/>
          </p:nvPr>
        </p:nvSpPr>
        <p:spPr>
          <a:xfrm>
            <a:off x="4408425" y="2129341"/>
            <a:ext cx="7097774"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E399A2C1-F038-4EC3-9461-009F7F4CCB8A}"/>
              </a:ext>
            </a:extLst>
          </p:cNvPr>
          <p:cNvSpPr>
            <a:spLocks noGrp="1"/>
          </p:cNvSpPr>
          <p:nvPr>
            <p:ph type="body" idx="13"/>
          </p:nvPr>
        </p:nvSpPr>
        <p:spPr>
          <a:xfrm>
            <a:off x="696386" y="1237903"/>
            <a:ext cx="10794574"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E68F8699-C93E-4766-946B-92B3DE855450}"/>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2" name="Content Placeholder 2">
            <a:extLst>
              <a:ext uri="{FF2B5EF4-FFF2-40B4-BE49-F238E27FC236}">
                <a16:creationId xmlns:a16="http://schemas.microsoft.com/office/drawing/2014/main" id="{758FE500-7DEB-409F-8541-EF9AFA5DAEE2}"/>
              </a:ext>
            </a:extLst>
          </p:cNvPr>
          <p:cNvSpPr>
            <a:spLocks noGrp="1"/>
          </p:cNvSpPr>
          <p:nvPr>
            <p:ph idx="1"/>
          </p:nvPr>
        </p:nvSpPr>
        <p:spPr>
          <a:xfrm>
            <a:off x="685801" y="2129341"/>
            <a:ext cx="309211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71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eighted Lef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92D9BB4-6A42-42F9-9B40-381660F7B068}"/>
              </a:ext>
            </a:extLst>
          </p:cNvPr>
          <p:cNvSpPr>
            <a:spLocks noGrp="1"/>
          </p:cNvSpPr>
          <p:nvPr>
            <p:ph idx="15"/>
          </p:nvPr>
        </p:nvSpPr>
        <p:spPr>
          <a:xfrm>
            <a:off x="8131048"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a:extLst>
              <a:ext uri="{FF2B5EF4-FFF2-40B4-BE49-F238E27FC236}">
                <a16:creationId xmlns:a16="http://schemas.microsoft.com/office/drawing/2014/main" id="{7BE29A37-78BE-43B1-8784-79DBC58EA1D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Footer Placeholder 5">
            <a:extLst>
              <a:ext uri="{FF2B5EF4-FFF2-40B4-BE49-F238E27FC236}">
                <a16:creationId xmlns:a16="http://schemas.microsoft.com/office/drawing/2014/main" id="{475B029E-07C1-4C36-9B77-AF5D2F8F6C4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3" name="Title 2">
            <a:extLst>
              <a:ext uri="{FF2B5EF4-FFF2-40B4-BE49-F238E27FC236}">
                <a16:creationId xmlns:a16="http://schemas.microsoft.com/office/drawing/2014/main" id="{8C7ACF8C-7072-4927-94F7-A90383CF7810}"/>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17" name="Content Placeholder 2">
            <a:extLst>
              <a:ext uri="{FF2B5EF4-FFF2-40B4-BE49-F238E27FC236}">
                <a16:creationId xmlns:a16="http://schemas.microsoft.com/office/drawing/2014/main" id="{CDA3265A-780E-453C-8B87-FB1343BE57CF}"/>
              </a:ext>
            </a:extLst>
          </p:cNvPr>
          <p:cNvSpPr>
            <a:spLocks noGrp="1"/>
          </p:cNvSpPr>
          <p:nvPr>
            <p:ph idx="1"/>
          </p:nvPr>
        </p:nvSpPr>
        <p:spPr>
          <a:xfrm>
            <a:off x="685800" y="2129341"/>
            <a:ext cx="7097776"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52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7" name="Text Placeholder 2">
            <a:extLst>
              <a:ext uri="{FF2B5EF4-FFF2-40B4-BE49-F238E27FC236}">
                <a16:creationId xmlns:a16="http://schemas.microsoft.com/office/drawing/2014/main" id="{A16A9D42-8D1B-41DC-8C31-4A94662332C0}"/>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Footer Placeholder 5">
            <a:extLst>
              <a:ext uri="{FF2B5EF4-FFF2-40B4-BE49-F238E27FC236}">
                <a16:creationId xmlns:a16="http://schemas.microsoft.com/office/drawing/2014/main" id="{3F77A74F-F148-4A65-BA42-15E18E826999}"/>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4" name="Content Placeholder 2">
            <a:extLst>
              <a:ext uri="{FF2B5EF4-FFF2-40B4-BE49-F238E27FC236}">
                <a16:creationId xmlns:a16="http://schemas.microsoft.com/office/drawing/2014/main" id="{E0EB8B04-8C4C-4C75-9410-6E3E7735525A}"/>
              </a:ext>
            </a:extLst>
          </p:cNvPr>
          <p:cNvSpPr>
            <a:spLocks noGrp="1"/>
          </p:cNvSpPr>
          <p:nvPr>
            <p:ph idx="1"/>
          </p:nvPr>
        </p:nvSpPr>
        <p:spPr>
          <a:xfrm>
            <a:off x="68580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A8883B6-B065-4978-AC0A-27C1589D4625}"/>
              </a:ext>
            </a:extLst>
          </p:cNvPr>
          <p:cNvSpPr>
            <a:spLocks noGrp="1"/>
          </p:cNvSpPr>
          <p:nvPr>
            <p:ph idx="14"/>
          </p:nvPr>
        </p:nvSpPr>
        <p:spPr>
          <a:xfrm>
            <a:off x="4408425"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E9EBD7AB-A4EA-4B9A-85FE-07962974EF85}"/>
              </a:ext>
            </a:extLst>
          </p:cNvPr>
          <p:cNvSpPr>
            <a:spLocks noGrp="1"/>
          </p:cNvSpPr>
          <p:nvPr>
            <p:ph idx="15"/>
          </p:nvPr>
        </p:nvSpPr>
        <p:spPr>
          <a:xfrm>
            <a:off x="8131050" y="2129341"/>
            <a:ext cx="3375151" cy="404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394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5964-871F-4948-AFAC-23CDD231437C}"/>
              </a:ext>
            </a:extLst>
          </p:cNvPr>
          <p:cNvSpPr>
            <a:spLocks noGrp="1"/>
          </p:cNvSpPr>
          <p:nvPr>
            <p:ph type="title"/>
          </p:nvPr>
        </p:nvSpPr>
        <p:spPr>
          <a:xfrm>
            <a:off x="670560" y="112433"/>
            <a:ext cx="10820400" cy="1098762"/>
          </a:xfrm>
        </p:spPr>
        <p:txBody>
          <a:bodyPr/>
          <a:lstStyle/>
          <a:p>
            <a:r>
              <a:rPr lang="en-US"/>
              <a:t>Click to edit Master title style</a:t>
            </a:r>
          </a:p>
        </p:txBody>
      </p:sp>
      <p:sp>
        <p:nvSpPr>
          <p:cNvPr id="8" name="Text Placeholder 2">
            <a:extLst>
              <a:ext uri="{FF2B5EF4-FFF2-40B4-BE49-F238E27FC236}">
                <a16:creationId xmlns:a16="http://schemas.microsoft.com/office/drawing/2014/main" id="{3DA931F3-24FC-4AA0-B7F3-C3120064308E}"/>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Footer Placeholder 5">
            <a:extLst>
              <a:ext uri="{FF2B5EF4-FFF2-40B4-BE49-F238E27FC236}">
                <a16:creationId xmlns:a16="http://schemas.microsoft.com/office/drawing/2014/main" id="{013C74D6-481E-4159-9A7E-5661828A3C13}"/>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
        <p:nvSpPr>
          <p:cNvPr id="18" name="Content Placeholder 2">
            <a:extLst>
              <a:ext uri="{FF2B5EF4-FFF2-40B4-BE49-F238E27FC236}">
                <a16:creationId xmlns:a16="http://schemas.microsoft.com/office/drawing/2014/main" id="{BE7998D8-5936-4D7A-B5EE-9EF6191A0F89}"/>
              </a:ext>
            </a:extLst>
          </p:cNvPr>
          <p:cNvSpPr>
            <a:spLocks noGrp="1"/>
          </p:cNvSpPr>
          <p:nvPr>
            <p:ph idx="1"/>
          </p:nvPr>
        </p:nvSpPr>
        <p:spPr>
          <a:xfrm>
            <a:off x="685800"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a:extLst>
              <a:ext uri="{FF2B5EF4-FFF2-40B4-BE49-F238E27FC236}">
                <a16:creationId xmlns:a16="http://schemas.microsoft.com/office/drawing/2014/main" id="{6B57B2C7-B7A9-47CC-8922-F658A46E615F}"/>
              </a:ext>
            </a:extLst>
          </p:cNvPr>
          <p:cNvSpPr>
            <a:spLocks noGrp="1"/>
          </p:cNvSpPr>
          <p:nvPr>
            <p:ph idx="14"/>
          </p:nvPr>
        </p:nvSpPr>
        <p:spPr>
          <a:xfrm>
            <a:off x="3477769"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2">
            <a:extLst>
              <a:ext uri="{FF2B5EF4-FFF2-40B4-BE49-F238E27FC236}">
                <a16:creationId xmlns:a16="http://schemas.microsoft.com/office/drawing/2014/main" id="{39A50C74-465F-4D6F-9272-0C16EBEECD1D}"/>
              </a:ext>
            </a:extLst>
          </p:cNvPr>
          <p:cNvSpPr>
            <a:spLocks noGrp="1"/>
          </p:cNvSpPr>
          <p:nvPr>
            <p:ph idx="15"/>
          </p:nvPr>
        </p:nvSpPr>
        <p:spPr>
          <a:xfrm>
            <a:off x="6269738"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2">
            <a:extLst>
              <a:ext uri="{FF2B5EF4-FFF2-40B4-BE49-F238E27FC236}">
                <a16:creationId xmlns:a16="http://schemas.microsoft.com/office/drawing/2014/main" id="{9D834318-B037-40FD-8C04-F8827D75DEA2}"/>
              </a:ext>
            </a:extLst>
          </p:cNvPr>
          <p:cNvSpPr>
            <a:spLocks noGrp="1"/>
          </p:cNvSpPr>
          <p:nvPr>
            <p:ph idx="16"/>
          </p:nvPr>
        </p:nvSpPr>
        <p:spPr>
          <a:xfrm>
            <a:off x="9061707" y="2129341"/>
            <a:ext cx="2444495" cy="4040682"/>
          </a:xfrm>
        </p:spPr>
        <p:txBody>
          <a:bodyPr/>
          <a:lstStyle>
            <a:lvl1pPr>
              <a:defRPr sz="1800"/>
            </a:lvl1pPr>
            <a:lvl2pPr>
              <a:defRPr sz="1800"/>
            </a:lvl2pPr>
            <a:lvl3pPr>
              <a:defRPr sz="1200"/>
            </a:lvl3pPr>
            <a:lvl4pPr>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645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B447-4E02-404F-ABC8-A62257BF82AD}"/>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0F280683-233F-46F2-80EE-538EE579FA49}"/>
              </a:ext>
            </a:extLst>
          </p:cNvPr>
          <p:cNvSpPr>
            <a:spLocks noGrp="1"/>
          </p:cNvSpPr>
          <p:nvPr>
            <p:ph type="body" idx="13"/>
          </p:nvPr>
        </p:nvSpPr>
        <p:spPr>
          <a:xfrm>
            <a:off x="696385" y="1237903"/>
            <a:ext cx="10794575" cy="307777"/>
          </a:xfrm>
        </p:spPr>
        <p:txBody>
          <a:bodyPr wrap="square" anchor="t">
            <a:spAutoFit/>
          </a:bodyPr>
          <a:lstStyle>
            <a:lvl1pPr marL="0" indent="0">
              <a:lnSpc>
                <a:spcPct val="100000"/>
              </a:lnSpc>
              <a:spcBef>
                <a:spcPts val="0"/>
              </a:spcBef>
              <a:buNone/>
              <a:defRPr sz="2000" b="1" cap="all" spc="50" baseline="0">
                <a:solidFill>
                  <a:srgbClr val="7D7D7D"/>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Footer Placeholder 5">
            <a:extLst>
              <a:ext uri="{FF2B5EF4-FFF2-40B4-BE49-F238E27FC236}">
                <a16:creationId xmlns:a16="http://schemas.microsoft.com/office/drawing/2014/main" id="{C67D59D8-C174-48FB-8052-EA97A71B3CFA}"/>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023811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9411D-BC96-4E78-BA86-AE555DEC231E}"/>
              </a:ext>
            </a:extLst>
          </p:cNvPr>
          <p:cNvSpPr>
            <a:spLocks noGrp="1"/>
          </p:cNvSpPr>
          <p:nvPr>
            <p:ph type="title"/>
          </p:nvPr>
        </p:nvSpPr>
        <p:spPr bwMode="gray">
          <a:xfrm>
            <a:off x="670560" y="112433"/>
            <a:ext cx="10820400" cy="1098762"/>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BAD322-0F4D-4143-81C8-A073EA5D215B}"/>
              </a:ext>
            </a:extLst>
          </p:cNvPr>
          <p:cNvSpPr>
            <a:spLocks noGrp="1"/>
          </p:cNvSpPr>
          <p:nvPr>
            <p:ph type="body" idx="1"/>
          </p:nvPr>
        </p:nvSpPr>
        <p:spPr bwMode="gray">
          <a:xfrm>
            <a:off x="685800" y="2129340"/>
            <a:ext cx="10820400" cy="404068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4" name="TextBox 3">
            <a:extLst>
              <a:ext uri="{FF2B5EF4-FFF2-40B4-BE49-F238E27FC236}">
                <a16:creationId xmlns:a16="http://schemas.microsoft.com/office/drawing/2014/main" id="{42AAB995-A37B-47CB-8A82-4E41671FDD98}"/>
              </a:ext>
            </a:extLst>
          </p:cNvPr>
          <p:cNvSpPr txBox="1"/>
          <p:nvPr userDrawn="1"/>
        </p:nvSpPr>
        <p:spPr>
          <a:xfrm>
            <a:off x="686432" y="6631942"/>
            <a:ext cx="1049967" cy="104644"/>
          </a:xfrm>
          <a:prstGeom prst="rect">
            <a:avLst/>
          </a:prstGeom>
          <a:noFill/>
        </p:spPr>
        <p:txBody>
          <a:bodyPr wrap="none" lIns="0" tIns="0" rIns="0" bIns="0" rtlCol="0">
            <a:spAutoFit/>
          </a:bodyPr>
          <a:lstStyle/>
          <a:p>
            <a:pPr marL="0" lvl="4">
              <a:lnSpc>
                <a:spcPct val="85000"/>
              </a:lnSpc>
              <a:spcBef>
                <a:spcPts val="200"/>
              </a:spcBef>
              <a:spcAft>
                <a:spcPts val="400"/>
              </a:spcAft>
              <a:buClr>
                <a:schemeClr val="accent5"/>
              </a:buClr>
            </a:pPr>
            <a:r>
              <a:rPr lang="en-US" sz="800" kern="100" cap="all" spc="50">
                <a:solidFill>
                  <a:srgbClr val="3A343F"/>
                </a:solidFill>
                <a:latin typeface="Arial Narrow" panose="020B0606020202030204" pitchFamily="34" charset="0"/>
                <a:cs typeface="Arial" panose="020B0604020202020204" pitchFamily="34" charset="0"/>
              </a:rPr>
              <a:t>| ©2018 F5 Networks</a:t>
            </a:r>
          </a:p>
        </p:txBody>
      </p:sp>
      <p:sp>
        <p:nvSpPr>
          <p:cNvPr id="5" name="TextBox 4">
            <a:extLst>
              <a:ext uri="{FF2B5EF4-FFF2-40B4-BE49-F238E27FC236}">
                <a16:creationId xmlns:a16="http://schemas.microsoft.com/office/drawing/2014/main" id="{F1C29EEC-46AC-4AA2-9A5E-A9C2EAF88A56}"/>
              </a:ext>
            </a:extLst>
          </p:cNvPr>
          <p:cNvSpPr txBox="1"/>
          <p:nvPr userDrawn="1"/>
        </p:nvSpPr>
        <p:spPr>
          <a:xfrm>
            <a:off x="0" y="6631942"/>
            <a:ext cx="650856" cy="104644"/>
          </a:xfrm>
          <a:prstGeom prst="rect">
            <a:avLst/>
          </a:prstGeom>
          <a:noFill/>
        </p:spPr>
        <p:txBody>
          <a:bodyPr wrap="square" lIns="0" tIns="0" rIns="0" bIns="0" rtlCol="0">
            <a:spAutoFit/>
          </a:bodyPr>
          <a:lstStyle/>
          <a:p>
            <a:pPr marL="0" lvl="4" algn="r">
              <a:lnSpc>
                <a:spcPct val="85000"/>
              </a:lnSpc>
              <a:spcBef>
                <a:spcPts val="200"/>
              </a:spcBef>
              <a:spcAft>
                <a:spcPts val="400"/>
              </a:spcAft>
              <a:buClr>
                <a:schemeClr val="accent5"/>
              </a:buClr>
              <a:buFont typeface="Arial" panose="020B0604020202020204" pitchFamily="34" charset="0"/>
              <a:buChar char="​"/>
            </a:pPr>
            <a:fld id="{CB0320B6-2A61-43CE-9396-B5C4FB4B7D43}" type="slidenum">
              <a:rPr lang="en-US" sz="800" kern="100" cap="all" spc="50" smtClean="0">
                <a:solidFill>
                  <a:srgbClr val="3A343F"/>
                </a:solidFill>
                <a:latin typeface="Arial Narrow" panose="020B0606020202030204" pitchFamily="34" charset="0"/>
                <a:cs typeface="Arial" panose="020B0604020202020204" pitchFamily="34" charset="0"/>
              </a:rPr>
              <a:pPr marL="0" lvl="4" algn="r">
                <a:lnSpc>
                  <a:spcPct val="85000"/>
                </a:lnSpc>
                <a:spcBef>
                  <a:spcPts val="200"/>
                </a:spcBef>
                <a:spcAft>
                  <a:spcPts val="400"/>
                </a:spcAft>
                <a:buClr>
                  <a:schemeClr val="accent5"/>
                </a:buClr>
                <a:buFont typeface="Arial" panose="020B0604020202020204" pitchFamily="34" charset="0"/>
                <a:buChar char="​"/>
              </a:pPr>
              <a:t>‹#›</a:t>
            </a:fld>
            <a:endParaRPr lang="en-US" sz="800" kern="100" cap="all" spc="50">
              <a:solidFill>
                <a:srgbClr val="3A343F"/>
              </a:solidFill>
              <a:latin typeface="Arial Narrow" panose="020B060602020203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B9695A9D-34EC-4022-8061-AB0F44F53801}"/>
              </a:ext>
            </a:extLst>
          </p:cNvPr>
          <p:cNvSpPr>
            <a:spLocks noGrp="1"/>
          </p:cNvSpPr>
          <p:nvPr>
            <p:ph type="ftr" sz="quarter" idx="3"/>
          </p:nvPr>
        </p:nvSpPr>
        <p:spPr>
          <a:xfrm>
            <a:off x="1783903" y="6613475"/>
            <a:ext cx="4312094" cy="123111"/>
          </a:xfrm>
          <a:prstGeom prst="rect">
            <a:avLst/>
          </a:prstGeom>
        </p:spPr>
        <p:txBody>
          <a:bodyPr vert="horz" lIns="0" tIns="0" rIns="0" bIns="0" rtlCol="0" anchor="ctr">
            <a:noAutofit/>
          </a:bodyPr>
          <a:lstStyle>
            <a:lvl1pPr algn="l">
              <a:defRPr sz="800" kern="100" cap="all" spc="50" baseline="0">
                <a:solidFill>
                  <a:schemeClr val="tx1"/>
                </a:solidFill>
                <a:latin typeface="+mn-lt"/>
              </a:defRPr>
            </a:lvl1pPr>
          </a:lstStyle>
          <a:p>
            <a:endParaRPr lang="en-US"/>
          </a:p>
        </p:txBody>
      </p:sp>
    </p:spTree>
    <p:extLst>
      <p:ext uri="{BB962C8B-B14F-4D97-AF65-F5344CB8AC3E}">
        <p14:creationId xmlns:p14="http://schemas.microsoft.com/office/powerpoint/2010/main" val="3654740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5" r:id="rId25"/>
    <p:sldLayoutId id="2147483686" r:id="rId26"/>
    <p:sldLayoutId id="2147483687" r:id="rId27"/>
  </p:sldLayoutIdLst>
  <p:txStyles>
    <p:titleStyle>
      <a:lvl1pPr algn="l" defTabSz="914400" rtl="0" eaLnBrk="1" latinLnBrk="0" hangingPunct="1">
        <a:lnSpc>
          <a:spcPct val="85000"/>
        </a:lnSpc>
        <a:spcBef>
          <a:spcPct val="0"/>
        </a:spcBef>
        <a:buNone/>
        <a:defRPr sz="4200" kern="100" spc="-1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24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00000"/>
        </a:lnSpc>
        <a:spcBef>
          <a:spcPts val="1200"/>
        </a:spcBef>
        <a:buFont typeface="Arial" panose="020B0604020202020204" pitchFamily="34" charset="0"/>
        <a:buChar char="•"/>
        <a:defRPr sz="2000" kern="100" spc="-2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5000"/>
        </a:lnSpc>
        <a:spcBef>
          <a:spcPts val="4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2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1200"/>
        </a:spcBef>
        <a:spcAft>
          <a:spcPts val="400"/>
        </a:spcAft>
        <a:buFont typeface="Arial" panose="020B0604020202020204" pitchFamily="34" charset="0"/>
        <a:buChar char="​"/>
        <a:defRPr sz="2000" b="1" kern="100" cap="none" spc="0" baseline="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kern="100" cap="all" spc="50" baseline="0">
          <a:solidFill>
            <a:schemeClr val="bg2"/>
          </a:solidFill>
          <a:latin typeface="+mn-lt"/>
          <a:ea typeface="+mn-ea"/>
          <a:cs typeface="Arial" panose="020B0604020202020204" pitchFamily="34" charset="0"/>
        </a:defRPr>
      </a:lvl6pPr>
      <a:lvl7pPr marL="0" indent="0" algn="l" defTabSz="914400" rtl="0" eaLnBrk="1" latinLnBrk="0" hangingPunct="1">
        <a:lnSpc>
          <a:spcPct val="120000"/>
        </a:lnSpc>
        <a:spcBef>
          <a:spcPts val="600"/>
        </a:spcBef>
        <a:spcAft>
          <a:spcPts val="6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7pPr>
      <a:lvl8pPr marL="171450" indent="-171450" algn="l" defTabSz="914400" rtl="0" eaLnBrk="1" latinLnBrk="0" hangingPunct="1">
        <a:lnSpc>
          <a:spcPct val="90000"/>
        </a:lnSpc>
        <a:spcBef>
          <a:spcPts val="600"/>
        </a:spcBef>
        <a:spcAft>
          <a:spcPts val="200"/>
        </a:spcAft>
        <a:buFont typeface="Arial" panose="020B0604020202020204" pitchFamily="34" charset="0"/>
        <a:buChar char="•"/>
        <a:defRPr sz="1400" kern="100" spc="0">
          <a:solidFill>
            <a:schemeClr val="tx1"/>
          </a:solidFill>
          <a:latin typeface="Arial" panose="020B0604020202020204" pitchFamily="34" charset="0"/>
          <a:ea typeface="+mn-ea"/>
          <a:cs typeface="Arial" panose="020B0604020202020204" pitchFamily="34" charset="0"/>
        </a:defRPr>
      </a:lvl8pPr>
      <a:lvl9pPr marL="342900" indent="-171450" algn="l" defTabSz="914400" rtl="0" eaLnBrk="1" latinLnBrk="0" hangingPunct="1">
        <a:lnSpc>
          <a:spcPct val="90000"/>
        </a:lnSpc>
        <a:spcBef>
          <a:spcPts val="600"/>
        </a:spcBef>
        <a:spcAft>
          <a:spcPts val="400"/>
        </a:spcAft>
        <a:buFont typeface="Arial" panose="020B0604020202020204" pitchFamily="34" charset="0"/>
        <a:buChar char="−"/>
        <a:defRPr sz="1200" kern="100" spc="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5.com/pdf/deployment-guides/f5-apm-gtm-dg.pdf" TargetMode="External"/><Relationship Id="rId1" Type="http://schemas.openxmlformats.org/officeDocument/2006/relationships/slideLayout" Target="../slideLayouts/slideLayout12.xml"/><Relationship Id="rId5" Type="http://schemas.openxmlformats.org/officeDocument/2006/relationships/image" Target="../media/image12.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5.com/pdf/deployment-guides/f5-apm-gtm-dg.pdf" TargetMode="Externa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f5.com/content/dam/f5/corp/global/pdf/deployment-guides/citrix-vdi-iapp-dg.pdf" TargetMode="External"/><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www.f5.com/content/dam/f5/corp/global/pdf/deployment-guides/microsoft-rds-session-host-dg.pdf" TargetMode="External"/><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hyperlink" Target="https://www.f5.com/content/dam/f5/corp/global/pdf/deployment-guides/microsoft-remote-desktop-gateway-dg.pdf"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em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hyperlink" Target="https://techdocs.f5.com/en-us/bigip-14-1-0/big-ip-tmos-routing-administration-14-1-0/route-domains.html" TargetMode="Externa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hyperlink" Target="https://support.f5.com/csp/article/K1252451" TargetMode="Externa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hyperlink" Target="https://support.f5.com/csp/article/K13213" TargetMode="External"/><Relationship Id="rId2" Type="http://schemas.openxmlformats.org/officeDocument/2006/relationships/image" Target="../media/image12.emf"/><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hyperlink" Target="https://techdocs.f5.com/en-us/bigip-15-1-0/big-ip-access-policy-manager-network-access/configuring-network-access-resources.html#GUID-1D503EDD-6F4F-44A1-BD40-97519D998606" TargetMode="External"/><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hyperlink" Target="https://support.f5.com/csp/article/K2365343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hyperlink" Target="https://youtu.be/q4jdUMaF62g" TargetMode="External"/><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hyperlink" Target="https://techdocs.f5.com/en-us/bigip-14-1-0/big-ip-policy-enforcement-manager-implementations-14-1-0/managing-traffic-with-bandwidth-controllers.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support.f5.com/csp/article/K13267" TargetMode="External"/><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emf"/><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54.emf"/><Relationship Id="rId11" Type="http://schemas.openxmlformats.org/officeDocument/2006/relationships/image" Target="../media/image59.png"/><Relationship Id="rId5" Type="http://schemas.openxmlformats.org/officeDocument/2006/relationships/image" Target="../media/image53.emf"/><Relationship Id="rId10" Type="http://schemas.openxmlformats.org/officeDocument/2006/relationships/image" Target="../media/image58.png"/><Relationship Id="rId4" Type="http://schemas.openxmlformats.org/officeDocument/2006/relationships/image" Target="../media/image52.emf"/><Relationship Id="rId9"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support.f5.com/csp/article/K15624537" TargetMode="External"/><Relationship Id="rId7" Type="http://schemas.openxmlformats.org/officeDocument/2006/relationships/hyperlink" Target="https://support.f5.com/csp/article/K41332981" TargetMode="External"/><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hyperlink" Target="https://support.f5.com/csp/article/K01151630" TargetMode="External"/><Relationship Id="rId5" Type="http://schemas.openxmlformats.org/officeDocument/2006/relationships/hyperlink" Target="https://support.f5.com/csp/article/K95135311" TargetMode="External"/><Relationship Id="rId4" Type="http://schemas.openxmlformats.org/officeDocument/2006/relationships/hyperlink" Target="https://support.f5.com/csp/article/K44058292" TargetMode="Externa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support.f5.com/csp/article/K13267" TargetMode="External"/><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6C4D-7B29-4958-B810-4B18DA03DF3D}"/>
              </a:ext>
            </a:extLst>
          </p:cNvPr>
          <p:cNvSpPr>
            <a:spLocks noGrp="1"/>
          </p:cNvSpPr>
          <p:nvPr>
            <p:ph type="ctrTitle"/>
          </p:nvPr>
        </p:nvSpPr>
        <p:spPr>
          <a:xfrm>
            <a:off x="229734" y="1998433"/>
            <a:ext cx="10694428" cy="2906283"/>
          </a:xfrm>
        </p:spPr>
        <p:txBody>
          <a:bodyPr/>
          <a:lstStyle/>
          <a:p>
            <a:r>
              <a:rPr lang="de-DE" sz="6000" dirty="0"/>
              <a:t>Work Anywhere:The New Norm</a:t>
            </a:r>
            <a:br>
              <a:rPr lang="de-DE" dirty="0"/>
            </a:br>
            <a:r>
              <a:rPr lang="de-DE" sz="3200" dirty="0"/>
              <a:t>Access Policy Manager: Solutions &amp; Strategies </a:t>
            </a:r>
            <a:br>
              <a:rPr lang="de-DE" dirty="0"/>
            </a:br>
            <a:endParaRPr lang="de-DE" dirty="0"/>
          </a:p>
        </p:txBody>
      </p:sp>
      <p:pic>
        <p:nvPicPr>
          <p:cNvPr id="4" name="Picture 68" descr="Picture 68">
            <a:extLst>
              <a:ext uri="{FF2B5EF4-FFF2-40B4-BE49-F238E27FC236}">
                <a16:creationId xmlns:a16="http://schemas.microsoft.com/office/drawing/2014/main" id="{322ABFC3-07BE-904A-B456-A36D3938400B}"/>
              </a:ext>
            </a:extLst>
          </p:cNvPr>
          <p:cNvPicPr>
            <a:picLocks noChangeAspect="1"/>
          </p:cNvPicPr>
          <p:nvPr/>
        </p:nvPicPr>
        <p:blipFill>
          <a:blip r:embed="rId3"/>
          <a:stretch>
            <a:fillRect/>
          </a:stretch>
        </p:blipFill>
        <p:spPr>
          <a:xfrm>
            <a:off x="10619618" y="1768905"/>
            <a:ext cx="947265" cy="1065673"/>
          </a:xfrm>
          <a:prstGeom prst="rect">
            <a:avLst/>
          </a:prstGeom>
          <a:ln w="12700">
            <a:miter lim="400000"/>
          </a:ln>
        </p:spPr>
      </p:pic>
      <p:sp>
        <p:nvSpPr>
          <p:cNvPr id="17" name="TextBox 16">
            <a:extLst>
              <a:ext uri="{FF2B5EF4-FFF2-40B4-BE49-F238E27FC236}">
                <a16:creationId xmlns:a16="http://schemas.microsoft.com/office/drawing/2014/main" id="{27F1238F-0665-4928-A9E0-C5A0BD5D36A6}"/>
              </a:ext>
            </a:extLst>
          </p:cNvPr>
          <p:cNvSpPr txBox="1"/>
          <p:nvPr/>
        </p:nvSpPr>
        <p:spPr>
          <a:xfrm>
            <a:off x="316522" y="4681542"/>
            <a:ext cx="6606791" cy="104000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2800" b="0" i="0" u="none" strike="noStrike" kern="100" cap="none" spc="0" normalizeH="0" baseline="0" noProof="0" dirty="0">
                <a:ln>
                  <a:noFill/>
                </a:ln>
                <a:solidFill>
                  <a:prstClr val="white"/>
                </a:solidFill>
                <a:effectLst/>
                <a:uLnTx/>
                <a:uFillTx/>
                <a:latin typeface="Arial"/>
                <a:ea typeface="+mn-ea"/>
                <a:cs typeface="+mn-cs"/>
              </a:rPr>
              <a:t>Tony Ganzer, F5 Account Manager</a:t>
            </a:r>
          </a:p>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2800" b="0" i="0" u="none" strike="noStrike" kern="100" cap="none" spc="0" normalizeH="0" baseline="0" noProof="0" dirty="0">
                <a:ln>
                  <a:noFill/>
                </a:ln>
                <a:solidFill>
                  <a:prstClr val="white"/>
                </a:solidFill>
                <a:effectLst/>
                <a:uLnTx/>
                <a:uFillTx/>
                <a:latin typeface="Arial"/>
                <a:ea typeface="+mn-ea"/>
                <a:cs typeface="+mn-cs"/>
              </a:rPr>
              <a:t>Chas Lesley, F5 Sr. Solution Engineer</a:t>
            </a:r>
          </a:p>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2800" b="0" i="0" u="none" strike="noStrike" kern="100" cap="none" spc="0" normalizeH="0" baseline="0" noProof="0" dirty="0">
              <a:ln>
                <a:noFill/>
              </a:ln>
              <a:solidFill>
                <a:prstClr val="white"/>
              </a:solidFill>
              <a:effectLst/>
              <a:uLnTx/>
              <a:uFillTx/>
              <a:latin typeface="Arial"/>
              <a:ea typeface="+mn-ea"/>
              <a:cs typeface="+mn-cs"/>
            </a:endParaRPr>
          </a:p>
        </p:txBody>
      </p:sp>
      <p:pic>
        <p:nvPicPr>
          <p:cNvPr id="7" name="Picture 6" descr="A picture containing clock&#10;&#10;Description automatically generated">
            <a:extLst>
              <a:ext uri="{FF2B5EF4-FFF2-40B4-BE49-F238E27FC236}">
                <a16:creationId xmlns:a16="http://schemas.microsoft.com/office/drawing/2014/main" id="{9A9104A3-CA41-4418-A82C-03F4FA908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9618" y="3064106"/>
            <a:ext cx="959317" cy="959317"/>
          </a:xfrm>
          <a:prstGeom prst="rect">
            <a:avLst/>
          </a:prstGeom>
        </p:spPr>
      </p:pic>
    </p:spTree>
    <p:extLst>
      <p:ext uri="{BB962C8B-B14F-4D97-AF65-F5344CB8AC3E}">
        <p14:creationId xmlns:p14="http://schemas.microsoft.com/office/powerpoint/2010/main" val="362224547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347A-D6E4-4D3A-AEA0-400A17E9804A}"/>
              </a:ext>
            </a:extLst>
          </p:cNvPr>
          <p:cNvSpPr>
            <a:spLocks noGrp="1"/>
          </p:cNvSpPr>
          <p:nvPr>
            <p:ph type="title"/>
          </p:nvPr>
        </p:nvSpPr>
        <p:spPr/>
        <p:txBody>
          <a:bodyPr/>
          <a:lstStyle/>
          <a:p>
            <a:r>
              <a:rPr lang="en-US" dirty="0"/>
              <a:t>VDI Overview </a:t>
            </a:r>
          </a:p>
        </p:txBody>
      </p:sp>
    </p:spTree>
    <p:extLst>
      <p:ext uri="{BB962C8B-B14F-4D97-AF65-F5344CB8AC3E}">
        <p14:creationId xmlns:p14="http://schemas.microsoft.com/office/powerpoint/2010/main" val="2302837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75BF09F-C761-45EE-8772-C97CEDC6565B}"/>
              </a:ext>
            </a:extLst>
          </p:cNvPr>
          <p:cNvPicPr>
            <a:picLocks noChangeAspect="1"/>
          </p:cNvPicPr>
          <p:nvPr/>
        </p:nvPicPr>
        <p:blipFill>
          <a:blip r:embed="rId3"/>
          <a:stretch>
            <a:fillRect/>
          </a:stretch>
        </p:blipFill>
        <p:spPr>
          <a:xfrm>
            <a:off x="174063" y="846305"/>
            <a:ext cx="4546623" cy="555449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6A22E9A4-1BB7-43CE-B5EB-39DD2991B405}"/>
              </a:ext>
            </a:extLst>
          </p:cNvPr>
          <p:cNvPicPr>
            <a:picLocks noChangeAspect="1"/>
          </p:cNvPicPr>
          <p:nvPr/>
        </p:nvPicPr>
        <p:blipFill>
          <a:blip r:embed="rId4"/>
          <a:stretch>
            <a:fillRect/>
          </a:stretch>
        </p:blipFill>
        <p:spPr>
          <a:xfrm>
            <a:off x="4951379" y="2067257"/>
            <a:ext cx="6974732" cy="3857168"/>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0D1C077A-59E7-4209-97BE-69C17F1EBBC1}"/>
              </a:ext>
            </a:extLst>
          </p:cNvPr>
          <p:cNvPicPr>
            <a:picLocks noChangeAspect="1"/>
          </p:cNvPicPr>
          <p:nvPr/>
        </p:nvPicPr>
        <p:blipFill>
          <a:blip r:embed="rId5"/>
          <a:stretch>
            <a:fillRect/>
          </a:stretch>
        </p:blipFill>
        <p:spPr>
          <a:xfrm>
            <a:off x="196850" y="134607"/>
            <a:ext cx="600075" cy="600075"/>
          </a:xfrm>
          <a:prstGeom prst="rect">
            <a:avLst/>
          </a:prstGeom>
        </p:spPr>
      </p:pic>
      <p:sp>
        <p:nvSpPr>
          <p:cNvPr id="9" name="Title 1">
            <a:extLst>
              <a:ext uri="{FF2B5EF4-FFF2-40B4-BE49-F238E27FC236}">
                <a16:creationId xmlns:a16="http://schemas.microsoft.com/office/drawing/2014/main" id="{216A9BCB-8B6D-4BC4-B842-63529E2FC075}"/>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VMware View: Access Policy Deployment</a:t>
            </a:r>
          </a:p>
        </p:txBody>
      </p:sp>
      <p:sp>
        <p:nvSpPr>
          <p:cNvPr id="10" name="Title 1">
            <a:extLst>
              <a:ext uri="{FF2B5EF4-FFF2-40B4-BE49-F238E27FC236}">
                <a16:creationId xmlns:a16="http://schemas.microsoft.com/office/drawing/2014/main" id="{C834416C-89E0-4203-A5DE-9AA08FB34F7C}"/>
              </a:ext>
            </a:extLst>
          </p:cNvPr>
          <p:cNvSpPr txBox="1">
            <a:spLocks/>
          </p:cNvSpPr>
          <p:nvPr/>
        </p:nvSpPr>
        <p:spPr bwMode="black">
          <a:xfrm>
            <a:off x="4951379" y="1173825"/>
            <a:ext cx="7166499"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3200" dirty="0">
                <a:solidFill>
                  <a:schemeClr val="tx1">
                    <a:lumMod val="75000"/>
                  </a:schemeClr>
                </a:solidFill>
              </a:rPr>
              <a:t>APM Deployment (External/Internal – CS)</a:t>
            </a:r>
          </a:p>
        </p:txBody>
      </p:sp>
    </p:spTree>
    <p:extLst>
      <p:ext uri="{BB962C8B-B14F-4D97-AF65-F5344CB8AC3E}">
        <p14:creationId xmlns:p14="http://schemas.microsoft.com/office/powerpoint/2010/main" val="274673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75BF09F-C761-45EE-8772-C97CEDC6565B}"/>
              </a:ext>
            </a:extLst>
          </p:cNvPr>
          <p:cNvPicPr>
            <a:picLocks noChangeAspect="1"/>
          </p:cNvPicPr>
          <p:nvPr/>
        </p:nvPicPr>
        <p:blipFill>
          <a:blip r:embed="rId3"/>
          <a:stretch>
            <a:fillRect/>
          </a:stretch>
        </p:blipFill>
        <p:spPr>
          <a:xfrm>
            <a:off x="174063" y="846305"/>
            <a:ext cx="4546623" cy="55544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B6F2F4F-F23D-400C-AFE2-65C0E8A66527}"/>
              </a:ext>
            </a:extLst>
          </p:cNvPr>
          <p:cNvPicPr>
            <a:picLocks noChangeAspect="1"/>
          </p:cNvPicPr>
          <p:nvPr/>
        </p:nvPicPr>
        <p:blipFill>
          <a:blip r:embed="rId4"/>
          <a:stretch>
            <a:fillRect/>
          </a:stretch>
        </p:blipFill>
        <p:spPr>
          <a:xfrm>
            <a:off x="4972400" y="4739119"/>
            <a:ext cx="6916334" cy="1438737"/>
          </a:xfrm>
          <a:prstGeom prst="rect">
            <a:avLst/>
          </a:prstGeom>
          <a:effectLst>
            <a:outerShdw blurRad="50800" dist="38100" dir="10800000" algn="r" rotWithShape="0">
              <a:prstClr val="black">
                <a:alpha val="40000"/>
              </a:prstClr>
            </a:outerShdw>
          </a:effectLst>
        </p:spPr>
      </p:pic>
      <p:pic>
        <p:nvPicPr>
          <p:cNvPr id="7" name="Picture 6">
            <a:extLst>
              <a:ext uri="{FF2B5EF4-FFF2-40B4-BE49-F238E27FC236}">
                <a16:creationId xmlns:a16="http://schemas.microsoft.com/office/drawing/2014/main" id="{EE9E2EFA-0D67-4625-9BDB-80A25D0806DF}"/>
              </a:ext>
            </a:extLst>
          </p:cNvPr>
          <p:cNvPicPr>
            <a:picLocks noChangeAspect="1"/>
          </p:cNvPicPr>
          <p:nvPr/>
        </p:nvPicPr>
        <p:blipFill>
          <a:blip r:embed="rId5"/>
          <a:stretch>
            <a:fillRect/>
          </a:stretch>
        </p:blipFill>
        <p:spPr>
          <a:xfrm>
            <a:off x="4972400" y="1692595"/>
            <a:ext cx="6916334" cy="2256818"/>
          </a:xfrm>
          <a:prstGeom prst="rect">
            <a:avLst/>
          </a:prstGeom>
          <a:effectLst>
            <a:outerShdw blurRad="50800" dist="38100" dir="13500000" algn="br" rotWithShape="0">
              <a:prstClr val="black">
                <a:alpha val="40000"/>
              </a:prstClr>
            </a:outerShdw>
          </a:effectLst>
        </p:spPr>
      </p:pic>
      <p:pic>
        <p:nvPicPr>
          <p:cNvPr id="8" name="Picture 7">
            <a:extLst>
              <a:ext uri="{FF2B5EF4-FFF2-40B4-BE49-F238E27FC236}">
                <a16:creationId xmlns:a16="http://schemas.microsoft.com/office/drawing/2014/main" id="{DC37FEA8-B3B5-4AD9-BCD3-CE8A4433EA19}"/>
              </a:ext>
            </a:extLst>
          </p:cNvPr>
          <p:cNvPicPr>
            <a:picLocks noChangeAspect="1"/>
          </p:cNvPicPr>
          <p:nvPr/>
        </p:nvPicPr>
        <p:blipFill>
          <a:blip r:embed="rId6"/>
          <a:stretch>
            <a:fillRect/>
          </a:stretch>
        </p:blipFill>
        <p:spPr>
          <a:xfrm>
            <a:off x="196850" y="134607"/>
            <a:ext cx="600075" cy="600075"/>
          </a:xfrm>
          <a:prstGeom prst="rect">
            <a:avLst/>
          </a:prstGeom>
        </p:spPr>
      </p:pic>
      <p:sp>
        <p:nvSpPr>
          <p:cNvPr id="9" name="Title 1">
            <a:extLst>
              <a:ext uri="{FF2B5EF4-FFF2-40B4-BE49-F238E27FC236}">
                <a16:creationId xmlns:a16="http://schemas.microsoft.com/office/drawing/2014/main" id="{E7EB7D72-3F58-4B9F-9C17-0A98ACAECC08}"/>
              </a:ext>
            </a:extLst>
          </p:cNvPr>
          <p:cNvSpPr txBox="1">
            <a:spLocks/>
          </p:cNvSpPr>
          <p:nvPr/>
        </p:nvSpPr>
        <p:spPr bwMode="black">
          <a:xfrm>
            <a:off x="883885" y="0"/>
            <a:ext cx="104699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VMware View: Local Traffic Deployment</a:t>
            </a:r>
          </a:p>
        </p:txBody>
      </p:sp>
      <p:sp>
        <p:nvSpPr>
          <p:cNvPr id="10" name="Title 1">
            <a:extLst>
              <a:ext uri="{FF2B5EF4-FFF2-40B4-BE49-F238E27FC236}">
                <a16:creationId xmlns:a16="http://schemas.microsoft.com/office/drawing/2014/main" id="{D78A598A-0A1A-4A43-8568-685D8F2DEABE}"/>
              </a:ext>
            </a:extLst>
          </p:cNvPr>
          <p:cNvSpPr txBox="1">
            <a:spLocks/>
          </p:cNvSpPr>
          <p:nvPr/>
        </p:nvSpPr>
        <p:spPr bwMode="black">
          <a:xfrm>
            <a:off x="4972400" y="3931412"/>
            <a:ext cx="6916334" cy="807707"/>
          </a:xfrm>
          <a:prstGeom prst="rect">
            <a:avLst/>
          </a:prstGeom>
        </p:spPr>
        <p:txBody>
          <a:bodyPr vert="horz" lIns="0" tIns="0" rIns="0" bIns="0" rtlCol="0" anchor="b">
            <a:noAutofit/>
          </a:bodyPr>
          <a:lstStyle>
            <a:defPPr>
              <a:defRPr lang="en-US"/>
            </a:defPPr>
            <a:lvl1pPr>
              <a:lnSpc>
                <a:spcPct val="85000"/>
              </a:lnSpc>
              <a:spcBef>
                <a:spcPct val="0"/>
              </a:spcBef>
              <a:buNone/>
              <a:defRPr sz="3200" kern="100" spc="-100" baseline="0">
                <a:solidFill>
                  <a:schemeClr val="tx1">
                    <a:lumMod val="75000"/>
                  </a:schemeClr>
                </a:solidFill>
                <a:latin typeface="+mj-lt"/>
                <a:ea typeface="+mj-ea"/>
                <a:cs typeface="+mj-cs"/>
              </a:defRPr>
            </a:lvl1pPr>
          </a:lstStyle>
          <a:p>
            <a:r>
              <a:rPr lang="en-US" dirty="0"/>
              <a:t>LTM Deployment (Internal - CS)</a:t>
            </a:r>
          </a:p>
        </p:txBody>
      </p:sp>
      <p:sp>
        <p:nvSpPr>
          <p:cNvPr id="11" name="Title 1">
            <a:extLst>
              <a:ext uri="{FF2B5EF4-FFF2-40B4-BE49-F238E27FC236}">
                <a16:creationId xmlns:a16="http://schemas.microsoft.com/office/drawing/2014/main" id="{18B17305-4133-46AE-AAB5-E0ED6647FE97}"/>
              </a:ext>
            </a:extLst>
          </p:cNvPr>
          <p:cNvSpPr txBox="1">
            <a:spLocks/>
          </p:cNvSpPr>
          <p:nvPr/>
        </p:nvSpPr>
        <p:spPr bwMode="black">
          <a:xfrm>
            <a:off x="4930251" y="868617"/>
            <a:ext cx="6916334"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3200" dirty="0">
                <a:solidFill>
                  <a:schemeClr val="tx1">
                    <a:lumMod val="75000"/>
                  </a:schemeClr>
                </a:solidFill>
              </a:rPr>
              <a:t>LTM Deployment (External – UAG/CS)</a:t>
            </a:r>
          </a:p>
        </p:txBody>
      </p:sp>
      <p:sp>
        <p:nvSpPr>
          <p:cNvPr id="12" name="Title 1">
            <a:extLst>
              <a:ext uri="{FF2B5EF4-FFF2-40B4-BE49-F238E27FC236}">
                <a16:creationId xmlns:a16="http://schemas.microsoft.com/office/drawing/2014/main" id="{7658FA64-1035-45BF-B4BF-FE9DBD5365FF}"/>
              </a:ext>
            </a:extLst>
          </p:cNvPr>
          <p:cNvSpPr txBox="1">
            <a:spLocks/>
          </p:cNvSpPr>
          <p:nvPr/>
        </p:nvSpPr>
        <p:spPr bwMode="black">
          <a:xfrm>
            <a:off x="6759046" y="3754868"/>
            <a:ext cx="1879111" cy="135887"/>
          </a:xfrm>
          <a:prstGeom prst="rect">
            <a:avLst/>
          </a:prstGeom>
          <a:solidFill>
            <a:schemeClr val="bg1"/>
          </a:solidFill>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1100" dirty="0">
                <a:solidFill>
                  <a:schemeClr val="tx1">
                    <a:lumMod val="75000"/>
                  </a:schemeClr>
                </a:solidFill>
                <a:latin typeface="Calibri" panose="020F0502020204030204" pitchFamily="34" charset="0"/>
                <a:cs typeface="Calibri" panose="020F0502020204030204" pitchFamily="34" charset="0"/>
              </a:rPr>
              <a:t>(If not routed through the BIG-IP LTM)</a:t>
            </a:r>
          </a:p>
        </p:txBody>
      </p:sp>
      <p:sp>
        <p:nvSpPr>
          <p:cNvPr id="13" name="Title 1">
            <a:extLst>
              <a:ext uri="{FF2B5EF4-FFF2-40B4-BE49-F238E27FC236}">
                <a16:creationId xmlns:a16="http://schemas.microsoft.com/office/drawing/2014/main" id="{F6968944-E0C6-4022-A646-29DB7621BCE1}"/>
              </a:ext>
            </a:extLst>
          </p:cNvPr>
          <p:cNvSpPr txBox="1">
            <a:spLocks/>
          </p:cNvSpPr>
          <p:nvPr/>
        </p:nvSpPr>
        <p:spPr bwMode="black">
          <a:xfrm>
            <a:off x="7698601" y="5915322"/>
            <a:ext cx="1879111" cy="164307"/>
          </a:xfrm>
          <a:prstGeom prst="rect">
            <a:avLst/>
          </a:prstGeom>
          <a:solidFill>
            <a:schemeClr val="bg1"/>
          </a:solidFill>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1100" dirty="0">
                <a:solidFill>
                  <a:schemeClr val="tx1">
                    <a:lumMod val="75000"/>
                  </a:schemeClr>
                </a:solidFill>
                <a:latin typeface="Calibri" panose="020F0502020204030204" pitchFamily="34" charset="0"/>
                <a:cs typeface="Calibri" panose="020F0502020204030204" pitchFamily="34" charset="0"/>
              </a:rPr>
              <a:t>(If not routed through the BIG-IP LTM)</a:t>
            </a:r>
          </a:p>
        </p:txBody>
      </p:sp>
    </p:spTree>
    <p:extLst>
      <p:ext uri="{BB962C8B-B14F-4D97-AF65-F5344CB8AC3E}">
        <p14:creationId xmlns:p14="http://schemas.microsoft.com/office/powerpoint/2010/main" val="254475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421838-486F-44E6-BD66-81ECDB29C1CC}"/>
              </a:ext>
            </a:extLst>
          </p:cNvPr>
          <p:cNvPicPr>
            <a:picLocks noChangeAspect="1"/>
          </p:cNvPicPr>
          <p:nvPr/>
        </p:nvPicPr>
        <p:blipFill>
          <a:blip r:embed="rId2"/>
          <a:stretch>
            <a:fillRect/>
          </a:stretch>
        </p:blipFill>
        <p:spPr>
          <a:xfrm>
            <a:off x="196850" y="134607"/>
            <a:ext cx="600075" cy="600075"/>
          </a:xfrm>
          <a:prstGeom prst="rect">
            <a:avLst/>
          </a:prstGeom>
        </p:spPr>
      </p:pic>
      <p:sp>
        <p:nvSpPr>
          <p:cNvPr id="7" name="Title 1">
            <a:extLst>
              <a:ext uri="{FF2B5EF4-FFF2-40B4-BE49-F238E27FC236}">
                <a16:creationId xmlns:a16="http://schemas.microsoft.com/office/drawing/2014/main" id="{1C726661-88F5-4E66-AEE8-522041538E31}"/>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Citrix Storefront: Access Policy Deployment</a:t>
            </a:r>
          </a:p>
        </p:txBody>
      </p:sp>
      <p:pic>
        <p:nvPicPr>
          <p:cNvPr id="2" name="Picture 1">
            <a:hlinkClick r:id="rId3"/>
            <a:extLst>
              <a:ext uri="{FF2B5EF4-FFF2-40B4-BE49-F238E27FC236}">
                <a16:creationId xmlns:a16="http://schemas.microsoft.com/office/drawing/2014/main" id="{8EC6882B-8033-4995-84CC-91535D93A0DA}"/>
              </a:ext>
            </a:extLst>
          </p:cNvPr>
          <p:cNvPicPr>
            <a:picLocks noChangeAspect="1"/>
          </p:cNvPicPr>
          <p:nvPr/>
        </p:nvPicPr>
        <p:blipFill>
          <a:blip r:embed="rId4"/>
          <a:stretch>
            <a:fillRect/>
          </a:stretch>
        </p:blipFill>
        <p:spPr>
          <a:xfrm>
            <a:off x="196851" y="807707"/>
            <a:ext cx="4584700" cy="589105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F19D7EEA-1184-4ADB-9551-838CB6409D1D}"/>
              </a:ext>
            </a:extLst>
          </p:cNvPr>
          <p:cNvPicPr>
            <a:picLocks noChangeAspect="1"/>
          </p:cNvPicPr>
          <p:nvPr/>
        </p:nvPicPr>
        <p:blipFill>
          <a:blip r:embed="rId5"/>
          <a:stretch>
            <a:fillRect/>
          </a:stretch>
        </p:blipFill>
        <p:spPr>
          <a:xfrm>
            <a:off x="4981603" y="2205038"/>
            <a:ext cx="7013546" cy="3252788"/>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400C6E65-EB38-4349-94B5-9EC3304AEF30}"/>
              </a:ext>
            </a:extLst>
          </p:cNvPr>
          <p:cNvSpPr txBox="1">
            <a:spLocks/>
          </p:cNvSpPr>
          <p:nvPr/>
        </p:nvSpPr>
        <p:spPr bwMode="black">
          <a:xfrm>
            <a:off x="4951379" y="1368383"/>
            <a:ext cx="7166499"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3200" dirty="0">
                <a:solidFill>
                  <a:schemeClr val="tx1">
                    <a:lumMod val="75000"/>
                  </a:schemeClr>
                </a:solidFill>
              </a:rPr>
              <a:t>APM Deployment (External/Internal – SF)</a:t>
            </a:r>
          </a:p>
        </p:txBody>
      </p:sp>
    </p:spTree>
    <p:extLst>
      <p:ext uri="{BB962C8B-B14F-4D97-AF65-F5344CB8AC3E}">
        <p14:creationId xmlns:p14="http://schemas.microsoft.com/office/powerpoint/2010/main" val="211515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421838-486F-44E6-BD66-81ECDB29C1CC}"/>
              </a:ext>
            </a:extLst>
          </p:cNvPr>
          <p:cNvPicPr>
            <a:picLocks noChangeAspect="1"/>
          </p:cNvPicPr>
          <p:nvPr/>
        </p:nvPicPr>
        <p:blipFill>
          <a:blip r:embed="rId2"/>
          <a:stretch>
            <a:fillRect/>
          </a:stretch>
        </p:blipFill>
        <p:spPr>
          <a:xfrm>
            <a:off x="196850" y="134607"/>
            <a:ext cx="600075" cy="600075"/>
          </a:xfrm>
          <a:prstGeom prst="rect">
            <a:avLst/>
          </a:prstGeom>
        </p:spPr>
      </p:pic>
      <p:sp>
        <p:nvSpPr>
          <p:cNvPr id="7" name="Title 1">
            <a:extLst>
              <a:ext uri="{FF2B5EF4-FFF2-40B4-BE49-F238E27FC236}">
                <a16:creationId xmlns:a16="http://schemas.microsoft.com/office/drawing/2014/main" id="{1C726661-88F5-4E66-AEE8-522041538E31}"/>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Microsoft RDP Deployments</a:t>
            </a:r>
          </a:p>
        </p:txBody>
      </p:sp>
      <p:sp>
        <p:nvSpPr>
          <p:cNvPr id="11" name="Rectangle: Rounded Corners 10">
            <a:extLst>
              <a:ext uri="{FF2B5EF4-FFF2-40B4-BE49-F238E27FC236}">
                <a16:creationId xmlns:a16="http://schemas.microsoft.com/office/drawing/2014/main" id="{371F1718-A094-4745-AFBE-586DA8175B98}"/>
              </a:ext>
            </a:extLst>
          </p:cNvPr>
          <p:cNvSpPr/>
          <p:nvPr/>
        </p:nvSpPr>
        <p:spPr>
          <a:xfrm>
            <a:off x="247135" y="5413015"/>
            <a:ext cx="5717060" cy="1119591"/>
          </a:xfrm>
          <a:prstGeom prst="roundRect">
            <a:avLst>
              <a:gd name="adj" fmla="val 52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Calibri" panose="020F0502020204030204" pitchFamily="34" charset="0"/>
                <a:cs typeface="Calibri" panose="020F0502020204030204" pitchFamily="34" charset="0"/>
              </a:rPr>
              <a:t>In this scenario, we use the BIG-IP Access Policy Manager to securely proxy Remote Desktop connections, so the deployment of Remote Desktop Gateway servers is not required. Continuing to use the Remote Desktop Connection client, the RDP sessions of the users are encapsulated in HTTPS, which is more likely to be allowed through firewalls.</a:t>
            </a:r>
          </a:p>
        </p:txBody>
      </p:sp>
      <p:sp>
        <p:nvSpPr>
          <p:cNvPr id="12" name="Rectangle: Rounded Corners 11">
            <a:extLst>
              <a:ext uri="{FF2B5EF4-FFF2-40B4-BE49-F238E27FC236}">
                <a16:creationId xmlns:a16="http://schemas.microsoft.com/office/drawing/2014/main" id="{BAC90AE7-CE16-46B8-98F8-930421C1EE90}"/>
              </a:ext>
            </a:extLst>
          </p:cNvPr>
          <p:cNvSpPr/>
          <p:nvPr/>
        </p:nvSpPr>
        <p:spPr>
          <a:xfrm>
            <a:off x="6227805" y="5413015"/>
            <a:ext cx="5717060" cy="1119591"/>
          </a:xfrm>
          <a:prstGeom prst="roundRect">
            <a:avLst>
              <a:gd name="adj" fmla="val 52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Calibri" panose="020F0502020204030204" pitchFamily="34" charset="0"/>
                <a:cs typeface="Calibri" panose="020F0502020204030204" pitchFamily="34" charset="0"/>
              </a:rPr>
              <a:t>In the scenario described in this guide, users connect through the BIG-IP LTM to an RD Session Host server farm using the Remote Desktop Protocol (RDP), with an RD Connection Broker server managing persistence. The BIG-IP LTM provides advanced load balancing to farm members, while honoring RD Connection Broker routing tokens.</a:t>
            </a:r>
          </a:p>
        </p:txBody>
      </p:sp>
      <p:sp>
        <p:nvSpPr>
          <p:cNvPr id="8" name="Title 1">
            <a:extLst>
              <a:ext uri="{FF2B5EF4-FFF2-40B4-BE49-F238E27FC236}">
                <a16:creationId xmlns:a16="http://schemas.microsoft.com/office/drawing/2014/main" id="{400C6E65-EB38-4349-94B5-9EC3304AEF30}"/>
              </a:ext>
            </a:extLst>
          </p:cNvPr>
          <p:cNvSpPr txBox="1">
            <a:spLocks/>
          </p:cNvSpPr>
          <p:nvPr/>
        </p:nvSpPr>
        <p:spPr bwMode="black">
          <a:xfrm rot="5400000">
            <a:off x="9432765" y="2841981"/>
            <a:ext cx="4167907" cy="536760"/>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pPr algn="ctr"/>
            <a:r>
              <a:rPr lang="en-US" sz="3200" dirty="0">
                <a:solidFill>
                  <a:schemeClr val="tx1">
                    <a:lumMod val="75000"/>
                  </a:schemeClr>
                </a:solidFill>
              </a:rPr>
              <a:t>LTM Based Deployment</a:t>
            </a:r>
          </a:p>
        </p:txBody>
      </p:sp>
      <p:pic>
        <p:nvPicPr>
          <p:cNvPr id="5" name="Picture 4">
            <a:hlinkClick r:id="rId3"/>
            <a:extLst>
              <a:ext uri="{FF2B5EF4-FFF2-40B4-BE49-F238E27FC236}">
                <a16:creationId xmlns:a16="http://schemas.microsoft.com/office/drawing/2014/main" id="{37694658-5DB9-4A22-8250-19098C3ADEFD}"/>
              </a:ext>
            </a:extLst>
          </p:cNvPr>
          <p:cNvPicPr>
            <a:picLocks noChangeAspect="1"/>
          </p:cNvPicPr>
          <p:nvPr/>
        </p:nvPicPr>
        <p:blipFill>
          <a:blip r:embed="rId4"/>
          <a:stretch>
            <a:fillRect/>
          </a:stretch>
        </p:blipFill>
        <p:spPr>
          <a:xfrm>
            <a:off x="7062903" y="915036"/>
            <a:ext cx="4057335" cy="4414846"/>
          </a:xfrm>
          <a:prstGeom prst="rect">
            <a:avLst/>
          </a:prstGeom>
          <a:effectLst>
            <a:outerShdw blurRad="50800" dist="38100" dir="8100000" algn="tr" rotWithShape="0">
              <a:prstClr val="black">
                <a:alpha val="40000"/>
              </a:prstClr>
            </a:outerShdw>
          </a:effectLst>
        </p:spPr>
      </p:pic>
      <p:sp>
        <p:nvSpPr>
          <p:cNvPr id="13" name="Title 1">
            <a:extLst>
              <a:ext uri="{FF2B5EF4-FFF2-40B4-BE49-F238E27FC236}">
                <a16:creationId xmlns:a16="http://schemas.microsoft.com/office/drawing/2014/main" id="{049E0659-8618-40EF-B6E4-CA86B7B9BE24}"/>
              </a:ext>
            </a:extLst>
          </p:cNvPr>
          <p:cNvSpPr txBox="1">
            <a:spLocks/>
          </p:cNvSpPr>
          <p:nvPr/>
        </p:nvSpPr>
        <p:spPr bwMode="black">
          <a:xfrm rot="16200000">
            <a:off x="-1358347" y="2914818"/>
            <a:ext cx="4313583" cy="536760"/>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pPr algn="ctr"/>
            <a:r>
              <a:rPr lang="en-US" sz="3200" dirty="0">
                <a:solidFill>
                  <a:schemeClr val="tx1">
                    <a:lumMod val="75000"/>
                  </a:schemeClr>
                </a:solidFill>
              </a:rPr>
              <a:t>APM Based Deployment</a:t>
            </a:r>
          </a:p>
        </p:txBody>
      </p:sp>
      <p:pic>
        <p:nvPicPr>
          <p:cNvPr id="16" name="Picture 15">
            <a:hlinkClick r:id="rId5"/>
            <a:extLst>
              <a:ext uri="{FF2B5EF4-FFF2-40B4-BE49-F238E27FC236}">
                <a16:creationId xmlns:a16="http://schemas.microsoft.com/office/drawing/2014/main" id="{C306D853-06DF-48AD-83E5-0E052874ACFF}"/>
              </a:ext>
            </a:extLst>
          </p:cNvPr>
          <p:cNvPicPr>
            <a:picLocks noChangeAspect="1"/>
          </p:cNvPicPr>
          <p:nvPr/>
        </p:nvPicPr>
        <p:blipFill>
          <a:blip r:embed="rId6"/>
          <a:stretch>
            <a:fillRect/>
          </a:stretch>
        </p:blipFill>
        <p:spPr>
          <a:xfrm>
            <a:off x="1304129" y="915036"/>
            <a:ext cx="3608340" cy="4417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394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347A-D6E4-4D3A-AEA0-400A17E9804A}"/>
              </a:ext>
            </a:extLst>
          </p:cNvPr>
          <p:cNvSpPr>
            <a:spLocks noGrp="1"/>
          </p:cNvSpPr>
          <p:nvPr>
            <p:ph type="title"/>
          </p:nvPr>
        </p:nvSpPr>
        <p:spPr/>
        <p:txBody>
          <a:bodyPr/>
          <a:lstStyle/>
          <a:p>
            <a:r>
              <a:rPr lang="en-US" dirty="0"/>
              <a:t>Portal/SSLVPN Overview </a:t>
            </a:r>
          </a:p>
        </p:txBody>
      </p:sp>
    </p:spTree>
    <p:extLst>
      <p:ext uri="{BB962C8B-B14F-4D97-AF65-F5344CB8AC3E}">
        <p14:creationId xmlns:p14="http://schemas.microsoft.com/office/powerpoint/2010/main" val="1816627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Portal/SSLVPN: Ways In…..</a:t>
            </a:r>
          </a:p>
        </p:txBody>
      </p:sp>
      <p:pic>
        <p:nvPicPr>
          <p:cNvPr id="3" name="Picture 2">
            <a:extLst>
              <a:ext uri="{FF2B5EF4-FFF2-40B4-BE49-F238E27FC236}">
                <a16:creationId xmlns:a16="http://schemas.microsoft.com/office/drawing/2014/main" id="{320A6338-B47C-484E-BAE5-9A318C5917B6}"/>
              </a:ext>
            </a:extLst>
          </p:cNvPr>
          <p:cNvPicPr>
            <a:picLocks noChangeAspect="1"/>
          </p:cNvPicPr>
          <p:nvPr/>
        </p:nvPicPr>
        <p:blipFill>
          <a:blip r:embed="rId3"/>
          <a:stretch>
            <a:fillRect/>
          </a:stretch>
        </p:blipFill>
        <p:spPr>
          <a:xfrm>
            <a:off x="6450012" y="1292242"/>
            <a:ext cx="4438650" cy="228564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7642AF0-A16E-40BB-AB8A-027DEAF7F7EA}"/>
              </a:ext>
            </a:extLst>
          </p:cNvPr>
          <p:cNvPicPr>
            <a:picLocks noChangeAspect="1"/>
          </p:cNvPicPr>
          <p:nvPr/>
        </p:nvPicPr>
        <p:blipFill>
          <a:blip r:embed="rId4"/>
          <a:stretch>
            <a:fillRect/>
          </a:stretch>
        </p:blipFill>
        <p:spPr>
          <a:xfrm>
            <a:off x="6450012" y="4219607"/>
            <a:ext cx="4710113" cy="227107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13A25B8-E4B6-4B5C-A991-C1A8AA2D0FA9}"/>
              </a:ext>
            </a:extLst>
          </p:cNvPr>
          <p:cNvPicPr>
            <a:picLocks noChangeAspect="1"/>
          </p:cNvPicPr>
          <p:nvPr/>
        </p:nvPicPr>
        <p:blipFill>
          <a:blip r:embed="rId5"/>
          <a:stretch>
            <a:fillRect/>
          </a:stretch>
        </p:blipFill>
        <p:spPr>
          <a:xfrm>
            <a:off x="496887" y="1360917"/>
            <a:ext cx="4781550" cy="2510714"/>
          </a:xfrm>
          <a:prstGeom prst="rect">
            <a:avLst/>
          </a:prstGeom>
          <a:effectLst>
            <a:outerShdw blurRad="50800" dist="38100" dir="2700000" algn="tl" rotWithShape="0">
              <a:prstClr val="black">
                <a:alpha val="40000"/>
              </a:prstClr>
            </a:outerShdw>
          </a:effectLst>
        </p:spPr>
      </p:pic>
      <p:sp>
        <p:nvSpPr>
          <p:cNvPr id="18" name="Rectangle: Rounded Corners 17">
            <a:extLst>
              <a:ext uri="{FF2B5EF4-FFF2-40B4-BE49-F238E27FC236}">
                <a16:creationId xmlns:a16="http://schemas.microsoft.com/office/drawing/2014/main" id="{BEF45AA6-149B-4106-8DFF-9AD929307B16}"/>
              </a:ext>
            </a:extLst>
          </p:cNvPr>
          <p:cNvSpPr/>
          <p:nvPr/>
        </p:nvSpPr>
        <p:spPr>
          <a:xfrm>
            <a:off x="6450012" y="868058"/>
            <a:ext cx="4438650" cy="424184"/>
          </a:xfrm>
          <a:prstGeom prst="roundRect">
            <a:avLst>
              <a:gd name="adj" fmla="val 5238"/>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r>
              <a:rPr lang="en-US" sz="2000" dirty="0">
                <a:solidFill>
                  <a:schemeClr val="tx1">
                    <a:lumMod val="75000"/>
                  </a:schemeClr>
                </a:solidFill>
                <a:latin typeface="Calibri" panose="020F0502020204030204" pitchFamily="34" charset="0"/>
                <a:cs typeface="Calibri" panose="020F0502020204030204" pitchFamily="34" charset="0"/>
              </a:rPr>
              <a:t>Client (Windows, Mac, Linux)</a:t>
            </a:r>
          </a:p>
        </p:txBody>
      </p:sp>
      <p:sp>
        <p:nvSpPr>
          <p:cNvPr id="20" name="Rectangle: Rounded Corners 19">
            <a:extLst>
              <a:ext uri="{FF2B5EF4-FFF2-40B4-BE49-F238E27FC236}">
                <a16:creationId xmlns:a16="http://schemas.microsoft.com/office/drawing/2014/main" id="{B35E8790-3E7C-46C5-AFEF-4A682E692A87}"/>
              </a:ext>
            </a:extLst>
          </p:cNvPr>
          <p:cNvSpPr/>
          <p:nvPr/>
        </p:nvSpPr>
        <p:spPr>
          <a:xfrm>
            <a:off x="314325" y="936733"/>
            <a:ext cx="4438650" cy="424184"/>
          </a:xfrm>
          <a:prstGeom prst="roundRect">
            <a:avLst>
              <a:gd name="adj" fmla="val 5238"/>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r>
              <a:rPr lang="en-US" sz="2000" dirty="0">
                <a:solidFill>
                  <a:schemeClr val="tx1">
                    <a:lumMod val="75000"/>
                  </a:schemeClr>
                </a:solidFill>
                <a:latin typeface="Calibri" panose="020F0502020204030204" pitchFamily="34" charset="0"/>
                <a:cs typeface="Calibri" panose="020F0502020204030204" pitchFamily="34" charset="0"/>
              </a:rPr>
              <a:t>Webtop/Portal</a:t>
            </a:r>
          </a:p>
        </p:txBody>
      </p:sp>
      <p:sp>
        <p:nvSpPr>
          <p:cNvPr id="22" name="Rectangle: Rounded Corners 21">
            <a:extLst>
              <a:ext uri="{FF2B5EF4-FFF2-40B4-BE49-F238E27FC236}">
                <a16:creationId xmlns:a16="http://schemas.microsoft.com/office/drawing/2014/main" id="{96611DF2-5159-435F-8024-9D9DFD4CEA4B}"/>
              </a:ext>
            </a:extLst>
          </p:cNvPr>
          <p:cNvSpPr/>
          <p:nvPr/>
        </p:nvSpPr>
        <p:spPr>
          <a:xfrm>
            <a:off x="6450012" y="3787064"/>
            <a:ext cx="4438650" cy="424184"/>
          </a:xfrm>
          <a:prstGeom prst="roundRect">
            <a:avLst>
              <a:gd name="adj" fmla="val 5238"/>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r>
              <a:rPr lang="en-US" sz="2000" dirty="0">
                <a:solidFill>
                  <a:schemeClr val="tx1">
                    <a:lumMod val="75000"/>
                  </a:schemeClr>
                </a:solidFill>
                <a:latin typeface="Calibri" panose="020F0502020204030204" pitchFamily="34" charset="0"/>
                <a:cs typeface="Calibri" panose="020F0502020204030204" pitchFamily="34" charset="0"/>
              </a:rPr>
              <a:t>Mobile (IOS, Android)</a:t>
            </a:r>
          </a:p>
        </p:txBody>
      </p:sp>
      <p:pic>
        <p:nvPicPr>
          <p:cNvPr id="24" name="Picture 23">
            <a:extLst>
              <a:ext uri="{FF2B5EF4-FFF2-40B4-BE49-F238E27FC236}">
                <a16:creationId xmlns:a16="http://schemas.microsoft.com/office/drawing/2014/main" id="{81F2BF83-C61F-43B4-B643-16522A0AEA1B}"/>
              </a:ext>
            </a:extLst>
          </p:cNvPr>
          <p:cNvPicPr>
            <a:picLocks noChangeAspect="1"/>
          </p:cNvPicPr>
          <p:nvPr/>
        </p:nvPicPr>
        <p:blipFill>
          <a:blip r:embed="rId6"/>
          <a:stretch>
            <a:fillRect/>
          </a:stretch>
        </p:blipFill>
        <p:spPr>
          <a:xfrm>
            <a:off x="719137" y="3577882"/>
            <a:ext cx="3971925" cy="2190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461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E3492-105E-422A-9BE8-B1040E20FB65}"/>
              </a:ext>
            </a:extLst>
          </p:cNvPr>
          <p:cNvPicPr>
            <a:picLocks noChangeAspect="1"/>
          </p:cNvPicPr>
          <p:nvPr/>
        </p:nvPicPr>
        <p:blipFill>
          <a:blip r:embed="rId2"/>
          <a:stretch>
            <a:fillRect/>
          </a:stretch>
        </p:blipFill>
        <p:spPr>
          <a:xfrm>
            <a:off x="1680318" y="1126747"/>
            <a:ext cx="4083320" cy="303570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EA109C6-EF70-474C-967C-4467F1A697CC}"/>
              </a:ext>
            </a:extLst>
          </p:cNvPr>
          <p:cNvPicPr>
            <a:picLocks noChangeAspect="1"/>
          </p:cNvPicPr>
          <p:nvPr/>
        </p:nvPicPr>
        <p:blipFill>
          <a:blip r:embed="rId3"/>
          <a:stretch>
            <a:fillRect/>
          </a:stretch>
        </p:blipFill>
        <p:spPr>
          <a:xfrm>
            <a:off x="196850" y="4481491"/>
            <a:ext cx="7050256" cy="1794101"/>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4"/>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Portal: RDP Deployment - User Desktop</a:t>
            </a:r>
          </a:p>
        </p:txBody>
      </p:sp>
      <p:sp>
        <p:nvSpPr>
          <p:cNvPr id="15" name="Rectangle: Rounded Corners 14">
            <a:extLst>
              <a:ext uri="{FF2B5EF4-FFF2-40B4-BE49-F238E27FC236}">
                <a16:creationId xmlns:a16="http://schemas.microsoft.com/office/drawing/2014/main" id="{E2E5C783-6D7E-4926-9613-3E0F37125C6F}"/>
              </a:ext>
            </a:extLst>
          </p:cNvPr>
          <p:cNvSpPr/>
          <p:nvPr/>
        </p:nvSpPr>
        <p:spPr>
          <a:xfrm>
            <a:off x="7616757" y="1126747"/>
            <a:ext cx="4328108" cy="3610623"/>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chemeClr val="bg1"/>
                </a:solidFill>
                <a:latin typeface="Calibri" panose="020F0502020204030204" pitchFamily="34" charset="0"/>
                <a:cs typeface="Calibri" panose="020F0502020204030204" pitchFamily="34" charset="0"/>
              </a:rPr>
              <a:t>Dynamic Personal Desktop:</a:t>
            </a:r>
          </a:p>
          <a:p>
            <a:pPr lvl="1"/>
            <a:r>
              <a:rPr lang="en-US" sz="2000" dirty="0">
                <a:latin typeface="Calibri" panose="020F0502020204030204" pitchFamily="34" charset="0"/>
                <a:cs typeface="Calibri" panose="020F0502020204030204" pitchFamily="34" charset="0"/>
              </a:rPr>
              <a:t>Based on an AD attribute or some other resource which defines to which asset a user is authorized </a:t>
            </a:r>
          </a:p>
          <a:p>
            <a:pPr lvl="1"/>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u="sng" dirty="0">
                <a:solidFill>
                  <a:schemeClr val="bg1"/>
                </a:solidFill>
                <a:latin typeface="Calibri" panose="020F0502020204030204" pitchFamily="34" charset="0"/>
                <a:cs typeface="Calibri" panose="020F0502020204030204" pitchFamily="34" charset="0"/>
              </a:rPr>
              <a:t>User Defined Resource:</a:t>
            </a:r>
          </a:p>
          <a:p>
            <a:pPr lvl="1"/>
            <a:r>
              <a:rPr lang="en-US" sz="2000" dirty="0">
                <a:latin typeface="Calibri" panose="020F0502020204030204" pitchFamily="34" charset="0"/>
                <a:cs typeface="Calibri" panose="020F0502020204030204" pitchFamily="34" charset="0"/>
              </a:rPr>
              <a:t>User may enter to which resource they desire to connect to (Can be restricted through ACL)</a:t>
            </a:r>
          </a:p>
        </p:txBody>
      </p:sp>
      <p:sp>
        <p:nvSpPr>
          <p:cNvPr id="17" name="Oval 16">
            <a:extLst>
              <a:ext uri="{FF2B5EF4-FFF2-40B4-BE49-F238E27FC236}">
                <a16:creationId xmlns:a16="http://schemas.microsoft.com/office/drawing/2014/main" id="{5A6E572E-CBA5-48E2-B13F-D8866ED01176}"/>
              </a:ext>
            </a:extLst>
          </p:cNvPr>
          <p:cNvSpPr/>
          <p:nvPr/>
        </p:nvSpPr>
        <p:spPr>
          <a:xfrm>
            <a:off x="7701065" y="1546699"/>
            <a:ext cx="332364" cy="332364"/>
          </a:xfrm>
          <a:prstGeom prst="ellipse">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US" b="1" kern="100" dirty="0">
                <a:solidFill>
                  <a:schemeClr val="bg1"/>
                </a:solidFill>
                <a:latin typeface="+mj-lt"/>
              </a:rPr>
              <a:t>1</a:t>
            </a:r>
          </a:p>
        </p:txBody>
      </p:sp>
      <p:sp>
        <p:nvSpPr>
          <p:cNvPr id="19" name="Oval 18">
            <a:extLst>
              <a:ext uri="{FF2B5EF4-FFF2-40B4-BE49-F238E27FC236}">
                <a16:creationId xmlns:a16="http://schemas.microsoft.com/office/drawing/2014/main" id="{D3B2F25C-DBA3-4F46-9876-732DB3D7FFAA}"/>
              </a:ext>
            </a:extLst>
          </p:cNvPr>
          <p:cNvSpPr/>
          <p:nvPr/>
        </p:nvSpPr>
        <p:spPr>
          <a:xfrm>
            <a:off x="7701065" y="3140416"/>
            <a:ext cx="332364" cy="332364"/>
          </a:xfrm>
          <a:prstGeom prst="ellipse">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US" b="1" kern="100" dirty="0">
                <a:solidFill>
                  <a:schemeClr val="bg1"/>
                </a:solidFill>
                <a:latin typeface="+mj-lt"/>
              </a:rPr>
              <a:t>2</a:t>
            </a:r>
          </a:p>
        </p:txBody>
      </p:sp>
      <p:cxnSp>
        <p:nvCxnSpPr>
          <p:cNvPr id="21" name="Straight Arrow Connector 20">
            <a:extLst>
              <a:ext uri="{FF2B5EF4-FFF2-40B4-BE49-F238E27FC236}">
                <a16:creationId xmlns:a16="http://schemas.microsoft.com/office/drawing/2014/main" id="{2BC49B51-5E58-49E3-A693-84F965336588}"/>
              </a:ext>
            </a:extLst>
          </p:cNvPr>
          <p:cNvCxnSpPr>
            <a:cxnSpLocks/>
          </p:cNvCxnSpPr>
          <p:nvPr/>
        </p:nvCxnSpPr>
        <p:spPr>
          <a:xfrm flipH="1">
            <a:off x="4893013" y="1770434"/>
            <a:ext cx="2808052" cy="797668"/>
          </a:xfrm>
          <a:prstGeom prst="straightConnector1">
            <a:avLst/>
          </a:prstGeom>
          <a:ln w="28575">
            <a:solidFill>
              <a:schemeClr val="tx1">
                <a:lumMod val="75000"/>
              </a:schemeClr>
            </a:solidFill>
            <a:prstDash val="sysDot"/>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F0F023-3740-41F2-A1E9-EEAF06EAFBAB}"/>
              </a:ext>
            </a:extLst>
          </p:cNvPr>
          <p:cNvCxnSpPr>
            <a:cxnSpLocks/>
            <a:stCxn id="19" idx="2"/>
          </p:cNvCxnSpPr>
          <p:nvPr/>
        </p:nvCxnSpPr>
        <p:spPr>
          <a:xfrm flipH="1" flipV="1">
            <a:off x="2217906" y="2811294"/>
            <a:ext cx="5483159" cy="495304"/>
          </a:xfrm>
          <a:prstGeom prst="straightConnector1">
            <a:avLst/>
          </a:prstGeom>
          <a:ln w="28575">
            <a:solidFill>
              <a:schemeClr val="tx1">
                <a:lumMod val="75000"/>
              </a:schemeClr>
            </a:solidFill>
            <a:prstDash val="sysDot"/>
            <a:headEnd type="ova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681B91-7F9B-4320-B370-91EE1D4E1DA7}"/>
              </a:ext>
            </a:extLst>
          </p:cNvPr>
          <p:cNvCxnSpPr>
            <a:cxnSpLocks/>
          </p:cNvCxnSpPr>
          <p:nvPr/>
        </p:nvCxnSpPr>
        <p:spPr>
          <a:xfrm flipH="1" flipV="1">
            <a:off x="2042809" y="2811294"/>
            <a:ext cx="2227634" cy="2266544"/>
          </a:xfrm>
          <a:prstGeom prst="straightConnector1">
            <a:avLst/>
          </a:prstGeom>
          <a:ln w="22225">
            <a:solidFill>
              <a:schemeClr val="tx1">
                <a:lumMod val="40000"/>
                <a:lumOff val="6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E10F34F-B81A-44B2-976E-617AF36E39E7}"/>
              </a:ext>
            </a:extLst>
          </p:cNvPr>
          <p:cNvSpPr/>
          <p:nvPr/>
        </p:nvSpPr>
        <p:spPr>
          <a:xfrm>
            <a:off x="7616757" y="4980563"/>
            <a:ext cx="4328108" cy="1295030"/>
          </a:xfrm>
          <a:prstGeom prst="roundRect">
            <a:avLst>
              <a:gd name="adj" fmla="val 523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lumMod val="75000"/>
                  </a:schemeClr>
                </a:solidFill>
                <a:latin typeface="Calibri" panose="020F0502020204030204" pitchFamily="34" charset="0"/>
                <a:cs typeface="Calibri" panose="020F0502020204030204" pitchFamily="34" charset="0"/>
              </a:rPr>
              <a:t>Access Policy (Per Session Policy) is straightforward without a lot of additional configurations.</a:t>
            </a:r>
          </a:p>
        </p:txBody>
      </p:sp>
    </p:spTree>
    <p:extLst>
      <p:ext uri="{BB962C8B-B14F-4D97-AF65-F5344CB8AC3E}">
        <p14:creationId xmlns:p14="http://schemas.microsoft.com/office/powerpoint/2010/main" val="438620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SSLVPN: Networking Design</a:t>
            </a:r>
          </a:p>
        </p:txBody>
      </p:sp>
      <p:pic>
        <p:nvPicPr>
          <p:cNvPr id="2" name="Picture 1">
            <a:extLst>
              <a:ext uri="{FF2B5EF4-FFF2-40B4-BE49-F238E27FC236}">
                <a16:creationId xmlns:a16="http://schemas.microsoft.com/office/drawing/2014/main" id="{042EB7D7-9E9A-4B53-9E11-F5B24F2EBD04}"/>
              </a:ext>
            </a:extLst>
          </p:cNvPr>
          <p:cNvPicPr>
            <a:picLocks noChangeAspect="1"/>
          </p:cNvPicPr>
          <p:nvPr/>
        </p:nvPicPr>
        <p:blipFill>
          <a:blip r:embed="rId3"/>
          <a:stretch>
            <a:fillRect/>
          </a:stretch>
        </p:blipFill>
        <p:spPr>
          <a:xfrm>
            <a:off x="1219199" y="1940718"/>
            <a:ext cx="10087890" cy="3174207"/>
          </a:xfrm>
          <a:prstGeom prst="rect">
            <a:avLst/>
          </a:prstGeom>
        </p:spPr>
      </p:pic>
      <p:sp>
        <p:nvSpPr>
          <p:cNvPr id="16" name="Rectangle: Rounded Corners 15">
            <a:extLst>
              <a:ext uri="{FF2B5EF4-FFF2-40B4-BE49-F238E27FC236}">
                <a16:creationId xmlns:a16="http://schemas.microsoft.com/office/drawing/2014/main" id="{14F1D9E6-A2B1-4623-8C82-3CD422214689}"/>
              </a:ext>
            </a:extLst>
          </p:cNvPr>
          <p:cNvSpPr/>
          <p:nvPr/>
        </p:nvSpPr>
        <p:spPr>
          <a:xfrm>
            <a:off x="10067925" y="3148527"/>
            <a:ext cx="1362075" cy="560946"/>
          </a:xfrm>
          <a:prstGeom prst="roundRect">
            <a:avLst>
              <a:gd name="adj" fmla="val 5238"/>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r>
              <a:rPr lang="en-US" sz="2000" dirty="0">
                <a:solidFill>
                  <a:schemeClr val="tx1">
                    <a:lumMod val="75000"/>
                  </a:schemeClr>
                </a:solidFill>
                <a:latin typeface="Calibri" panose="020F0502020204030204" pitchFamily="34" charset="0"/>
                <a:cs typeface="Calibri" panose="020F0502020204030204" pitchFamily="34" charset="0"/>
              </a:rPr>
              <a:t>VDI Client</a:t>
            </a:r>
          </a:p>
        </p:txBody>
      </p:sp>
      <p:pic>
        <p:nvPicPr>
          <p:cNvPr id="3" name="Picture 2">
            <a:extLst>
              <a:ext uri="{FF2B5EF4-FFF2-40B4-BE49-F238E27FC236}">
                <a16:creationId xmlns:a16="http://schemas.microsoft.com/office/drawing/2014/main" id="{A312C805-5E4F-47CD-86E0-39D94AF27480}"/>
              </a:ext>
            </a:extLst>
          </p:cNvPr>
          <p:cNvPicPr>
            <a:picLocks noChangeAspect="1"/>
          </p:cNvPicPr>
          <p:nvPr/>
        </p:nvPicPr>
        <p:blipFill>
          <a:blip r:embed="rId4"/>
          <a:stretch>
            <a:fillRect/>
          </a:stretch>
        </p:blipFill>
        <p:spPr>
          <a:xfrm>
            <a:off x="3681412" y="5114925"/>
            <a:ext cx="1684596" cy="1238250"/>
          </a:xfrm>
          <a:prstGeom prst="rect">
            <a:avLst/>
          </a:prstGeom>
        </p:spPr>
      </p:pic>
      <p:sp>
        <p:nvSpPr>
          <p:cNvPr id="18" name="Rectangle: Rounded Corners 17">
            <a:extLst>
              <a:ext uri="{FF2B5EF4-FFF2-40B4-BE49-F238E27FC236}">
                <a16:creationId xmlns:a16="http://schemas.microsoft.com/office/drawing/2014/main" id="{C6A116C4-475D-4DA4-AEC3-1438CFD2CBFD}"/>
              </a:ext>
            </a:extLst>
          </p:cNvPr>
          <p:cNvSpPr/>
          <p:nvPr/>
        </p:nvSpPr>
        <p:spPr>
          <a:xfrm>
            <a:off x="6096000" y="1738151"/>
            <a:ext cx="4438650" cy="424184"/>
          </a:xfrm>
          <a:prstGeom prst="roundRect">
            <a:avLst>
              <a:gd name="adj" fmla="val 5238"/>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r>
              <a:rPr lang="en-US" sz="2000" dirty="0">
                <a:solidFill>
                  <a:schemeClr val="tx1">
                    <a:lumMod val="75000"/>
                  </a:schemeClr>
                </a:solidFill>
                <a:latin typeface="Calibri" panose="020F0502020204030204" pitchFamily="34" charset="0"/>
                <a:cs typeface="Calibri" panose="020F0502020204030204" pitchFamily="34" charset="0"/>
              </a:rPr>
              <a:t>&lt;- Route to 192.168.200.0/24</a:t>
            </a:r>
          </a:p>
        </p:txBody>
      </p:sp>
    </p:spTree>
    <p:extLst>
      <p:ext uri="{BB962C8B-B14F-4D97-AF65-F5344CB8AC3E}">
        <p14:creationId xmlns:p14="http://schemas.microsoft.com/office/powerpoint/2010/main" val="3470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SSLVPN: Networking: Route Domains</a:t>
            </a:r>
          </a:p>
        </p:txBody>
      </p:sp>
      <p:pic>
        <p:nvPicPr>
          <p:cNvPr id="4" name="Picture 3">
            <a:extLst>
              <a:ext uri="{FF2B5EF4-FFF2-40B4-BE49-F238E27FC236}">
                <a16:creationId xmlns:a16="http://schemas.microsoft.com/office/drawing/2014/main" id="{F1A4049D-BDA1-4461-BC9A-700C9DBC9A42}"/>
              </a:ext>
            </a:extLst>
          </p:cNvPr>
          <p:cNvPicPr>
            <a:picLocks noChangeAspect="1"/>
          </p:cNvPicPr>
          <p:nvPr/>
        </p:nvPicPr>
        <p:blipFill>
          <a:blip r:embed="rId3"/>
          <a:stretch>
            <a:fillRect/>
          </a:stretch>
        </p:blipFill>
        <p:spPr>
          <a:xfrm>
            <a:off x="441283" y="1657350"/>
            <a:ext cx="11643855" cy="3648075"/>
          </a:xfrm>
          <a:prstGeom prst="rect">
            <a:avLst/>
          </a:prstGeom>
        </p:spPr>
      </p:pic>
      <p:pic>
        <p:nvPicPr>
          <p:cNvPr id="25" name="Picture 24">
            <a:extLst>
              <a:ext uri="{FF2B5EF4-FFF2-40B4-BE49-F238E27FC236}">
                <a16:creationId xmlns:a16="http://schemas.microsoft.com/office/drawing/2014/main" id="{F614B697-B554-4227-85B6-A55A9D761F3D}"/>
              </a:ext>
            </a:extLst>
          </p:cNvPr>
          <p:cNvPicPr>
            <a:picLocks noChangeAspect="1"/>
          </p:cNvPicPr>
          <p:nvPr/>
        </p:nvPicPr>
        <p:blipFill>
          <a:blip r:embed="rId4"/>
          <a:stretch>
            <a:fillRect/>
          </a:stretch>
        </p:blipFill>
        <p:spPr>
          <a:xfrm>
            <a:off x="4972050" y="2547937"/>
            <a:ext cx="447675" cy="695325"/>
          </a:xfrm>
          <a:prstGeom prst="rect">
            <a:avLst/>
          </a:prstGeom>
        </p:spPr>
      </p:pic>
      <p:sp>
        <p:nvSpPr>
          <p:cNvPr id="26" name="TextBox 25">
            <a:extLst>
              <a:ext uri="{FF2B5EF4-FFF2-40B4-BE49-F238E27FC236}">
                <a16:creationId xmlns:a16="http://schemas.microsoft.com/office/drawing/2014/main" id="{F6D58F14-BA64-4DA0-89E4-DC512BDD1CB5}"/>
              </a:ext>
            </a:extLst>
          </p:cNvPr>
          <p:cNvSpPr txBox="1"/>
          <p:nvPr/>
        </p:nvSpPr>
        <p:spPr>
          <a:xfrm>
            <a:off x="5076826" y="2590799"/>
            <a:ext cx="438150" cy="609600"/>
          </a:xfrm>
          <a:prstGeom prst="rect">
            <a:avLst/>
          </a:prstGeom>
          <a:noFill/>
        </p:spPr>
        <p:txBody>
          <a:bodyPr wrap="square" lIns="0" tIns="0" rIns="0" bIns="0" rtlCol="0">
            <a:noAutofit/>
          </a:bodyPr>
          <a:lstStyle/>
          <a:p>
            <a:pPr algn="ctr">
              <a:lnSpc>
                <a:spcPct val="90000"/>
              </a:lnSpc>
              <a:spcBef>
                <a:spcPts val="200"/>
              </a:spcBef>
              <a:spcAft>
                <a:spcPts val="200"/>
              </a:spcAft>
            </a:pPr>
            <a:r>
              <a:rPr lang="en-US" sz="4400" b="1" kern="100" dirty="0">
                <a:solidFill>
                  <a:schemeClr val="bg2"/>
                </a:solidFill>
                <a:latin typeface="+mj-lt"/>
              </a:rPr>
              <a:t>X</a:t>
            </a:r>
          </a:p>
        </p:txBody>
      </p:sp>
      <p:sp>
        <p:nvSpPr>
          <p:cNvPr id="27" name="Rectangle: Rounded Corners 26">
            <a:extLst>
              <a:ext uri="{FF2B5EF4-FFF2-40B4-BE49-F238E27FC236}">
                <a16:creationId xmlns:a16="http://schemas.microsoft.com/office/drawing/2014/main" id="{E6EB721B-9E88-45F8-A951-467C429EE0E2}"/>
              </a:ext>
            </a:extLst>
          </p:cNvPr>
          <p:cNvSpPr/>
          <p:nvPr/>
        </p:nvSpPr>
        <p:spPr>
          <a:xfrm>
            <a:off x="7616757" y="4980563"/>
            <a:ext cx="4328108" cy="1295030"/>
          </a:xfrm>
          <a:prstGeom prst="roundRect">
            <a:avLst>
              <a:gd name="adj" fmla="val 523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lumMod val="75000"/>
                  </a:schemeClr>
                </a:solidFill>
                <a:latin typeface="Calibri" panose="020F0502020204030204" pitchFamily="34" charset="0"/>
                <a:cs typeface="Calibri" panose="020F0502020204030204" pitchFamily="34" charset="0"/>
              </a:rPr>
              <a:t>This will require Route Domains </a:t>
            </a:r>
          </a:p>
          <a:p>
            <a:pPr lvl="1"/>
            <a:r>
              <a:rPr lang="en-US" sz="2000" dirty="0">
                <a:solidFill>
                  <a:schemeClr val="tx1">
                    <a:lumMod val="75000"/>
                  </a:schemeClr>
                </a:solidFill>
                <a:latin typeface="Calibri" panose="020F0502020204030204" pitchFamily="34" charset="0"/>
                <a:cs typeface="Calibri" panose="020F0502020204030204" pitchFamily="34" charset="0"/>
                <a:hlinkClick r:id="rId5"/>
              </a:rPr>
              <a:t>Techdocs</a:t>
            </a:r>
            <a:endParaRPr lang="en-US" sz="2000" dirty="0">
              <a:solidFill>
                <a:schemeClr val="tx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64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6B28A9B-AF7D-4198-9612-4DB37A5B8BA0}"/>
              </a:ext>
            </a:extLst>
          </p:cNvPr>
          <p:cNvSpPr/>
          <p:nvPr/>
        </p:nvSpPr>
        <p:spPr>
          <a:xfrm>
            <a:off x="671208" y="462064"/>
            <a:ext cx="10787975" cy="5933872"/>
          </a:xfrm>
          <a:prstGeom prst="roundRect">
            <a:avLst>
              <a:gd name="adj" fmla="val 3388"/>
            </a:avLst>
          </a:prstGeom>
          <a:solidFill>
            <a:schemeClr val="bg1">
              <a:alpha val="88000"/>
            </a:schemeClr>
          </a:solidFill>
          <a:ln>
            <a:noFill/>
          </a:ln>
          <a:effectLst>
            <a:innerShdw blurRad="114300">
              <a:schemeClr val="accent1">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3600" b="1" u="sng" dirty="0">
                <a:solidFill>
                  <a:schemeClr val="accent1">
                    <a:lumMod val="75000"/>
                  </a:schemeClr>
                </a:solidFill>
              </a:rPr>
              <a:t>Many thanks</a:t>
            </a:r>
            <a:r>
              <a:rPr lang="en-US" sz="3600" b="1" dirty="0">
                <a:solidFill>
                  <a:schemeClr val="accent1">
                    <a:lumMod val="75000"/>
                  </a:schemeClr>
                </a:solidFill>
              </a:rPr>
              <a:t> </a:t>
            </a:r>
            <a:r>
              <a:rPr lang="en-US" sz="3600" dirty="0">
                <a:solidFill>
                  <a:schemeClr val="tx1">
                    <a:lumMod val="75000"/>
                  </a:schemeClr>
                </a:solidFill>
              </a:rPr>
              <a:t>to all of you either in or covering those in the frontlines during this unprecedented modern-day event.</a:t>
            </a:r>
          </a:p>
          <a:p>
            <a:pPr algn="ctr"/>
            <a:endParaRPr lang="en-US" sz="2000" dirty="0">
              <a:solidFill>
                <a:schemeClr val="tx1">
                  <a:lumMod val="75000"/>
                </a:schemeClr>
              </a:solidFill>
            </a:endParaRPr>
          </a:p>
          <a:p>
            <a:pPr algn="ctr"/>
            <a:r>
              <a:rPr lang="en-US" sz="3600" dirty="0">
                <a:solidFill>
                  <a:schemeClr val="tx1">
                    <a:lumMod val="75000"/>
                  </a:schemeClr>
                </a:solidFill>
              </a:rPr>
              <a:t>F5’s top concern and priority remains </a:t>
            </a:r>
          </a:p>
          <a:p>
            <a:pPr algn="ctr"/>
            <a:r>
              <a:rPr lang="en-US" sz="3600" dirty="0">
                <a:solidFill>
                  <a:schemeClr val="tx1">
                    <a:lumMod val="75000"/>
                  </a:schemeClr>
                </a:solidFill>
              </a:rPr>
              <a:t>the health and safety of employees, the employees of our customers and those whom they serve.</a:t>
            </a:r>
          </a:p>
          <a:p>
            <a:pPr algn="ctr"/>
            <a:endParaRPr lang="en-US" sz="2000" dirty="0">
              <a:solidFill>
                <a:schemeClr val="tx1">
                  <a:lumMod val="75000"/>
                </a:schemeClr>
              </a:solidFill>
            </a:endParaRPr>
          </a:p>
          <a:p>
            <a:pPr algn="ctr"/>
            <a:r>
              <a:rPr lang="en-US" sz="3600" dirty="0">
                <a:solidFill>
                  <a:schemeClr val="tx1">
                    <a:lumMod val="75000"/>
                  </a:schemeClr>
                </a:solidFill>
              </a:rPr>
              <a:t>May each of you, your families and loved ones </a:t>
            </a:r>
          </a:p>
          <a:p>
            <a:pPr algn="ctr"/>
            <a:r>
              <a:rPr lang="en-US" sz="3600" dirty="0">
                <a:solidFill>
                  <a:schemeClr val="tx1">
                    <a:lumMod val="75000"/>
                  </a:schemeClr>
                </a:solidFill>
              </a:rPr>
              <a:t>be safe and healthy.</a:t>
            </a:r>
          </a:p>
        </p:txBody>
      </p:sp>
    </p:spTree>
    <p:extLst>
      <p:ext uri="{BB962C8B-B14F-4D97-AF65-F5344CB8AC3E}">
        <p14:creationId xmlns:p14="http://schemas.microsoft.com/office/powerpoint/2010/main" val="3128859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347A-D6E4-4D3A-AEA0-400A17E9804A}"/>
              </a:ext>
            </a:extLst>
          </p:cNvPr>
          <p:cNvSpPr>
            <a:spLocks noGrp="1"/>
          </p:cNvSpPr>
          <p:nvPr>
            <p:ph type="title"/>
          </p:nvPr>
        </p:nvSpPr>
        <p:spPr/>
        <p:txBody>
          <a:bodyPr/>
          <a:lstStyle/>
          <a:p>
            <a:r>
              <a:rPr lang="en-US" dirty="0"/>
              <a:t>Identity Aware Proxy </a:t>
            </a:r>
          </a:p>
        </p:txBody>
      </p:sp>
    </p:spTree>
    <p:extLst>
      <p:ext uri="{BB962C8B-B14F-4D97-AF65-F5344CB8AC3E}">
        <p14:creationId xmlns:p14="http://schemas.microsoft.com/office/powerpoint/2010/main" val="1762236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Identity Aware Proxy</a:t>
            </a:r>
          </a:p>
        </p:txBody>
      </p:sp>
      <p:pic>
        <p:nvPicPr>
          <p:cNvPr id="2" name="Picture 1">
            <a:extLst>
              <a:ext uri="{FF2B5EF4-FFF2-40B4-BE49-F238E27FC236}">
                <a16:creationId xmlns:a16="http://schemas.microsoft.com/office/drawing/2014/main" id="{E9C42D2D-CDB7-4B23-84EA-608A2EAFD7D5}"/>
              </a:ext>
            </a:extLst>
          </p:cNvPr>
          <p:cNvPicPr>
            <a:picLocks noChangeAspect="1"/>
          </p:cNvPicPr>
          <p:nvPr/>
        </p:nvPicPr>
        <p:blipFill>
          <a:blip r:embed="rId3"/>
          <a:stretch>
            <a:fillRect/>
          </a:stretch>
        </p:blipFill>
        <p:spPr>
          <a:xfrm>
            <a:off x="1074737" y="1047750"/>
            <a:ext cx="10042525" cy="53417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2273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Identity Aware Proxy</a:t>
            </a:r>
          </a:p>
        </p:txBody>
      </p:sp>
      <p:pic>
        <p:nvPicPr>
          <p:cNvPr id="3" name="Picture 2">
            <a:extLst>
              <a:ext uri="{FF2B5EF4-FFF2-40B4-BE49-F238E27FC236}">
                <a16:creationId xmlns:a16="http://schemas.microsoft.com/office/drawing/2014/main" id="{35C03A19-380D-4F57-9264-0D0D07CADCBA}"/>
              </a:ext>
            </a:extLst>
          </p:cNvPr>
          <p:cNvPicPr>
            <a:picLocks noChangeAspect="1"/>
          </p:cNvPicPr>
          <p:nvPr/>
        </p:nvPicPr>
        <p:blipFill>
          <a:blip r:embed="rId3"/>
          <a:stretch>
            <a:fillRect/>
          </a:stretch>
        </p:blipFill>
        <p:spPr>
          <a:xfrm>
            <a:off x="1200943" y="923089"/>
            <a:ext cx="9453693" cy="57348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209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347A-D6E4-4D3A-AEA0-400A17E9804A}"/>
              </a:ext>
            </a:extLst>
          </p:cNvPr>
          <p:cNvSpPr>
            <a:spLocks noGrp="1"/>
          </p:cNvSpPr>
          <p:nvPr>
            <p:ph type="title"/>
          </p:nvPr>
        </p:nvSpPr>
        <p:spPr/>
        <p:txBody>
          <a:bodyPr/>
          <a:lstStyle/>
          <a:p>
            <a:r>
              <a:rPr lang="en-US" dirty="0"/>
              <a:t>Compromised Credentials</a:t>
            </a:r>
          </a:p>
        </p:txBody>
      </p:sp>
    </p:spTree>
    <p:extLst>
      <p:ext uri="{BB962C8B-B14F-4D97-AF65-F5344CB8AC3E}">
        <p14:creationId xmlns:p14="http://schemas.microsoft.com/office/powerpoint/2010/main" val="665256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Comprised Credentials: Shape Blackfish</a:t>
            </a:r>
          </a:p>
        </p:txBody>
      </p:sp>
      <p:pic>
        <p:nvPicPr>
          <p:cNvPr id="2" name="Picture 1">
            <a:extLst>
              <a:ext uri="{FF2B5EF4-FFF2-40B4-BE49-F238E27FC236}">
                <a16:creationId xmlns:a16="http://schemas.microsoft.com/office/drawing/2014/main" id="{F5BE78ED-34E5-4C0D-A306-669FE5225F16}"/>
              </a:ext>
            </a:extLst>
          </p:cNvPr>
          <p:cNvPicPr>
            <a:picLocks noChangeAspect="1"/>
          </p:cNvPicPr>
          <p:nvPr/>
        </p:nvPicPr>
        <p:blipFill>
          <a:blip r:embed="rId3"/>
          <a:stretch>
            <a:fillRect/>
          </a:stretch>
        </p:blipFill>
        <p:spPr>
          <a:xfrm>
            <a:off x="4533900" y="1085849"/>
            <a:ext cx="7257563" cy="5304551"/>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E7A0FFC5-F8C4-4A0A-9E07-719DBD9FEE20}"/>
              </a:ext>
            </a:extLst>
          </p:cNvPr>
          <p:cNvSpPr/>
          <p:nvPr/>
        </p:nvSpPr>
        <p:spPr>
          <a:xfrm>
            <a:off x="5772150" y="1162050"/>
            <a:ext cx="5905500" cy="3429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
        <p:nvSpPr>
          <p:cNvPr id="11" name="Rectangle 10">
            <a:extLst>
              <a:ext uri="{FF2B5EF4-FFF2-40B4-BE49-F238E27FC236}">
                <a16:creationId xmlns:a16="http://schemas.microsoft.com/office/drawing/2014/main" id="{8FADCEC3-C27B-4FC8-8D40-071DF2C80069}"/>
              </a:ext>
            </a:extLst>
          </p:cNvPr>
          <p:cNvSpPr/>
          <p:nvPr/>
        </p:nvSpPr>
        <p:spPr>
          <a:xfrm>
            <a:off x="266700" y="1439208"/>
            <a:ext cx="4267200" cy="3847207"/>
          </a:xfrm>
          <a:prstGeom prst="rect">
            <a:avLst/>
          </a:prstGeom>
        </p:spPr>
        <p:txBody>
          <a:bodyPr wrap="square">
            <a:spAutoFit/>
          </a:bodyPr>
          <a:lstStyle/>
          <a:p>
            <a:pPr lvl="0" eaLnBrk="0" fontAlgn="base" hangingPunct="0">
              <a:spcBef>
                <a:spcPct val="0"/>
              </a:spcBef>
              <a:spcAft>
                <a:spcPct val="0"/>
              </a:spcAft>
            </a:pPr>
            <a:r>
              <a:rPr lang="en-US" altLang="en-US" sz="3200" dirty="0">
                <a:latin typeface="Arial" panose="020B0604020202020204" pitchFamily="34" charset="0"/>
                <a:ea typeface="Times New Roman" panose="02020603050405020304" pitchFamily="18" charset="0"/>
              </a:rPr>
              <a:t>Blackfish: </a:t>
            </a:r>
          </a:p>
          <a:p>
            <a:pPr lvl="0" eaLnBrk="0" fontAlgn="base" hangingPunct="0">
              <a:spcBef>
                <a:spcPct val="0"/>
              </a:spcBef>
              <a:spcAft>
                <a:spcPct val="0"/>
              </a:spcAft>
            </a:pPr>
            <a:endParaRPr lang="en-US" altLang="en-US" sz="2000" dirty="0">
              <a:solidFill>
                <a:srgbClr val="0000FF"/>
              </a:solidFill>
              <a:latin typeface="Arial" panose="020B0604020202020204" pitchFamily="34" charset="0"/>
              <a:ea typeface="Times New Roman" panose="02020603050405020304" pitchFamily="18" charset="0"/>
            </a:endParaRPr>
          </a:p>
          <a:p>
            <a:pPr lvl="1" eaLnBrk="0" fontAlgn="base" hangingPunct="0">
              <a:spcBef>
                <a:spcPct val="0"/>
              </a:spcBef>
              <a:spcAft>
                <a:spcPct val="0"/>
              </a:spcAft>
            </a:pPr>
            <a:r>
              <a:rPr lang="en-US" sz="2400" dirty="0">
                <a:latin typeface="Calibri" panose="020F0502020204030204" pitchFamily="34" charset="0"/>
                <a:cs typeface="Calibri" panose="020F0502020204030204" pitchFamily="34" charset="0"/>
              </a:rPr>
              <a:t>SaaS service (Subscription) that can check to see if submitted </a:t>
            </a:r>
            <a:r>
              <a:rPr lang="en-US" sz="2400" dirty="0" err="1">
                <a:latin typeface="Calibri" panose="020F0502020204030204" pitchFamily="34" charset="0"/>
                <a:cs typeface="Calibri" panose="020F0502020204030204" pitchFamily="34" charset="0"/>
              </a:rPr>
              <a:t>userID</a:t>
            </a:r>
            <a:r>
              <a:rPr lang="en-US" sz="2400" dirty="0">
                <a:latin typeface="Calibri" panose="020F0502020204030204" pitchFamily="34" charset="0"/>
                <a:cs typeface="Calibri" panose="020F0502020204030204" pitchFamily="34" charset="0"/>
              </a:rPr>
              <a:t>/password (SHA256/Hex Encoded values are used) are known to be a comprised pair BEFORE authentication occurs </a:t>
            </a:r>
            <a:endParaRPr lang="en-US" altLang="en-US" sz="24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FC8D6B8-D1E1-43B4-BBAA-A7B799B553A2}"/>
              </a:ext>
            </a:extLst>
          </p:cNvPr>
          <p:cNvSpPr/>
          <p:nvPr/>
        </p:nvSpPr>
        <p:spPr>
          <a:xfrm>
            <a:off x="6562726" y="6288418"/>
            <a:ext cx="5330086" cy="342900"/>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latin typeface="Calibri" panose="020F0502020204030204" pitchFamily="34" charset="0"/>
                <a:cs typeface="Calibri" panose="020F0502020204030204" pitchFamily="34" charset="0"/>
              </a:rPr>
              <a:t>Easy integration available TMOS 15.1+</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9201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347A-D6E4-4D3A-AEA0-400A17E9804A}"/>
              </a:ext>
            </a:extLst>
          </p:cNvPr>
          <p:cNvSpPr>
            <a:spLocks noGrp="1"/>
          </p:cNvSpPr>
          <p:nvPr>
            <p:ph type="title"/>
          </p:nvPr>
        </p:nvSpPr>
        <p:spPr/>
        <p:txBody>
          <a:bodyPr/>
          <a:lstStyle/>
          <a:p>
            <a:r>
              <a:rPr lang="en-US" dirty="0"/>
              <a:t>Work Anywhere: </a:t>
            </a:r>
            <a:br>
              <a:rPr lang="en-US" dirty="0"/>
            </a:br>
            <a:r>
              <a:rPr lang="en-US" dirty="0"/>
              <a:t>Key Performance Strategies</a:t>
            </a:r>
          </a:p>
        </p:txBody>
      </p:sp>
    </p:spTree>
    <p:extLst>
      <p:ext uri="{BB962C8B-B14F-4D97-AF65-F5344CB8AC3E}">
        <p14:creationId xmlns:p14="http://schemas.microsoft.com/office/powerpoint/2010/main" val="1438908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Key Performance Strategies: Compression</a:t>
            </a:r>
          </a:p>
        </p:txBody>
      </p:sp>
      <p:pic>
        <p:nvPicPr>
          <p:cNvPr id="6" name="Picture 5">
            <a:extLst>
              <a:ext uri="{FF2B5EF4-FFF2-40B4-BE49-F238E27FC236}">
                <a16:creationId xmlns:a16="http://schemas.microsoft.com/office/drawing/2014/main" id="{6448C645-1325-4E04-9A3A-F35D04BE8F21}"/>
              </a:ext>
            </a:extLst>
          </p:cNvPr>
          <p:cNvPicPr>
            <a:picLocks noChangeAspect="1"/>
          </p:cNvPicPr>
          <p:nvPr/>
        </p:nvPicPr>
        <p:blipFill>
          <a:blip r:embed="rId3"/>
          <a:stretch>
            <a:fillRect/>
          </a:stretch>
        </p:blipFill>
        <p:spPr>
          <a:xfrm>
            <a:off x="6362700" y="969230"/>
            <a:ext cx="5447462" cy="298378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0F083E4-6089-4075-B110-CAD43FDAEA9A}"/>
              </a:ext>
            </a:extLst>
          </p:cNvPr>
          <p:cNvPicPr>
            <a:picLocks noChangeAspect="1"/>
          </p:cNvPicPr>
          <p:nvPr/>
        </p:nvPicPr>
        <p:blipFill>
          <a:blip r:embed="rId4"/>
          <a:stretch>
            <a:fillRect/>
          </a:stretch>
        </p:blipFill>
        <p:spPr>
          <a:xfrm>
            <a:off x="6362700" y="4114539"/>
            <a:ext cx="5447462" cy="252701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B15C8B4C-F473-4F4E-AF71-22C74643242C}"/>
              </a:ext>
            </a:extLst>
          </p:cNvPr>
          <p:cNvSpPr/>
          <p:nvPr/>
        </p:nvSpPr>
        <p:spPr>
          <a:xfrm>
            <a:off x="266700" y="1439208"/>
            <a:ext cx="5447462" cy="3293209"/>
          </a:xfrm>
          <a:prstGeom prst="rect">
            <a:avLst/>
          </a:prstGeom>
        </p:spPr>
        <p:txBody>
          <a:bodyPr wrap="square">
            <a:spAutoFit/>
          </a:bodyPr>
          <a:lstStyle/>
          <a:p>
            <a:pPr lvl="0" eaLnBrk="0" fontAlgn="base" hangingPunct="0">
              <a:spcBef>
                <a:spcPct val="0"/>
              </a:spcBef>
              <a:spcAft>
                <a:spcPct val="0"/>
              </a:spcAft>
            </a:pPr>
            <a:r>
              <a:rPr lang="en-US" altLang="en-US" sz="3200" b="1" dirty="0">
                <a:solidFill>
                  <a:srgbClr val="FF0000"/>
                </a:solidFill>
                <a:latin typeface="Arial" panose="020B0604020202020204" pitchFamily="34" charset="0"/>
                <a:ea typeface="Times New Roman" panose="02020603050405020304" pitchFamily="18" charset="0"/>
              </a:rPr>
              <a:t>Disabling</a:t>
            </a:r>
            <a:r>
              <a:rPr lang="en-US" altLang="en-US" sz="3200" dirty="0">
                <a:latin typeface="Arial" panose="020B0604020202020204" pitchFamily="34" charset="0"/>
                <a:ea typeface="Times New Roman" panose="02020603050405020304" pitchFamily="18" charset="0"/>
              </a:rPr>
              <a:t> Compression: </a:t>
            </a:r>
          </a:p>
          <a:p>
            <a:pPr lvl="0" eaLnBrk="0" fontAlgn="base" hangingPunct="0">
              <a:spcBef>
                <a:spcPct val="0"/>
              </a:spcBef>
              <a:spcAft>
                <a:spcPct val="0"/>
              </a:spcAft>
            </a:pPr>
            <a:r>
              <a:rPr lang="en-US" altLang="en-US" sz="1600" dirty="0">
                <a:solidFill>
                  <a:srgbClr val="0000FF"/>
                </a:solidFill>
                <a:latin typeface="Arial" panose="020B0604020202020204" pitchFamily="34" charset="0"/>
                <a:ea typeface="Times New Roman" panose="02020603050405020304" pitchFamily="18" charset="0"/>
                <a:hlinkClick r:id="rId5"/>
              </a:rPr>
              <a:t>https://support.f5.com/csp/article/K1252451</a:t>
            </a:r>
            <a:endParaRPr lang="en-US" altLang="en-US" sz="1600" dirty="0">
              <a:solidFill>
                <a:srgbClr val="0000FF"/>
              </a:solidFill>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endParaRPr lang="en-US" altLang="en-US" sz="2000" dirty="0">
              <a:solidFill>
                <a:srgbClr val="0000FF"/>
              </a:solidFill>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Must be disabled in the connectivity profile</a:t>
            </a:r>
          </a:p>
          <a:p>
            <a:pPr marL="800100" lvl="1" indent="-342900" eaLnBrk="0" fontAlgn="base" hangingPunct="0">
              <a:spcBef>
                <a:spcPct val="0"/>
              </a:spcBef>
              <a:spcAft>
                <a:spcPct val="0"/>
              </a:spcAft>
              <a:buFont typeface="Arial" panose="020B0604020202020204" pitchFamily="34" charset="0"/>
              <a:buChar char="•"/>
            </a:pPr>
            <a:endParaRPr lang="en-US" altLang="en-US" sz="2800" dirty="0">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Must also be disabled in the Network Access profile</a:t>
            </a:r>
            <a:endParaRPr lang="en-US" altLang="en-US" sz="2800" dirty="0">
              <a:latin typeface="Arial" panose="020B0604020202020204" pitchFamily="34" charset="0"/>
            </a:endParaRPr>
          </a:p>
        </p:txBody>
      </p:sp>
    </p:spTree>
    <p:extLst>
      <p:ext uri="{BB962C8B-B14F-4D97-AF65-F5344CB8AC3E}">
        <p14:creationId xmlns:p14="http://schemas.microsoft.com/office/powerpoint/2010/main" val="2131672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Key Performance Strategies: SSL</a:t>
            </a:r>
          </a:p>
        </p:txBody>
      </p:sp>
      <p:sp>
        <p:nvSpPr>
          <p:cNvPr id="2" name="Rectangle 1">
            <a:extLst>
              <a:ext uri="{FF2B5EF4-FFF2-40B4-BE49-F238E27FC236}">
                <a16:creationId xmlns:a16="http://schemas.microsoft.com/office/drawing/2014/main" id="{B15C8B4C-F473-4F4E-AF71-22C74643242C}"/>
              </a:ext>
            </a:extLst>
          </p:cNvPr>
          <p:cNvSpPr/>
          <p:nvPr/>
        </p:nvSpPr>
        <p:spPr>
          <a:xfrm>
            <a:off x="266700" y="1439208"/>
            <a:ext cx="5067300" cy="2431435"/>
          </a:xfrm>
          <a:prstGeom prst="rect">
            <a:avLst/>
          </a:prstGeom>
        </p:spPr>
        <p:txBody>
          <a:bodyPr wrap="square">
            <a:spAutoFit/>
          </a:bodyPr>
          <a:lstStyle/>
          <a:p>
            <a:pPr lvl="0" eaLnBrk="0" fontAlgn="base" hangingPunct="0">
              <a:spcBef>
                <a:spcPct val="0"/>
              </a:spcBef>
              <a:spcAft>
                <a:spcPct val="0"/>
              </a:spcAft>
            </a:pPr>
            <a:r>
              <a:rPr lang="en-US" altLang="en-US" sz="3200" dirty="0">
                <a:latin typeface="Arial" panose="020B0604020202020204" pitchFamily="34" charset="0"/>
                <a:ea typeface="Times New Roman" panose="02020603050405020304" pitchFamily="18" charset="0"/>
              </a:rPr>
              <a:t>Selecting SSL Ciphers: </a:t>
            </a:r>
          </a:p>
          <a:p>
            <a:pPr lvl="0" eaLnBrk="0" fontAlgn="base" hangingPunct="0">
              <a:spcBef>
                <a:spcPct val="0"/>
              </a:spcBef>
              <a:spcAft>
                <a:spcPct val="0"/>
              </a:spcAft>
            </a:pPr>
            <a:r>
              <a:rPr lang="en-US" altLang="en-US" sz="1600" dirty="0">
                <a:solidFill>
                  <a:schemeClr val="bg2"/>
                </a:solidFill>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https://support.f5.com/csp/article/K13213</a:t>
            </a:r>
            <a:endParaRPr lang="en-US" altLang="en-US" sz="1600" dirty="0">
              <a:solidFill>
                <a:schemeClr val="bg2"/>
              </a:solidFill>
              <a:latin typeface="Arial" panose="020B0604020202020204" pitchFamily="34" charset="0"/>
              <a:ea typeface="Times New Roman" panose="02020603050405020304" pitchFamily="18" charset="0"/>
            </a:endParaRPr>
          </a:p>
          <a:p>
            <a:pPr lvl="0" eaLnBrk="0" fontAlgn="base" hangingPunct="0">
              <a:spcBef>
                <a:spcPct val="0"/>
              </a:spcBef>
              <a:spcAft>
                <a:spcPct val="0"/>
              </a:spcAft>
            </a:pPr>
            <a:endParaRPr lang="en-US" altLang="en-US" sz="2000" dirty="0">
              <a:solidFill>
                <a:srgbClr val="0000FF"/>
              </a:solidFill>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Select Hardware Accelerated Ciphers</a:t>
            </a:r>
          </a:p>
          <a:p>
            <a:pPr marL="800100" lvl="1" indent="-342900" eaLnBrk="0" fontAlgn="base" hangingPunct="0">
              <a:spcBef>
                <a:spcPct val="0"/>
              </a:spcBef>
              <a:spcAft>
                <a:spcPct val="0"/>
              </a:spcAft>
              <a:buFont typeface="Arial" panose="020B0604020202020204" pitchFamily="34" charset="0"/>
              <a:buChar char="•"/>
            </a:pPr>
            <a:endParaRPr lang="en-US" altLang="en-US" sz="2800" dirty="0">
              <a:latin typeface="Arial" panose="020B0604020202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1EC52D09-DF06-476A-9248-656BDE015BF5}"/>
              </a:ext>
            </a:extLst>
          </p:cNvPr>
          <p:cNvPicPr>
            <a:picLocks noChangeAspect="1"/>
          </p:cNvPicPr>
          <p:nvPr/>
        </p:nvPicPr>
        <p:blipFill>
          <a:blip r:embed="rId4"/>
          <a:stretch>
            <a:fillRect/>
          </a:stretch>
        </p:blipFill>
        <p:spPr>
          <a:xfrm>
            <a:off x="5334000" y="911225"/>
            <a:ext cx="6464886" cy="56364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921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Key Performance Strategies: Split Tunnel</a:t>
            </a:r>
          </a:p>
        </p:txBody>
      </p:sp>
      <p:sp>
        <p:nvSpPr>
          <p:cNvPr id="2" name="Rectangle 1">
            <a:extLst>
              <a:ext uri="{FF2B5EF4-FFF2-40B4-BE49-F238E27FC236}">
                <a16:creationId xmlns:a16="http://schemas.microsoft.com/office/drawing/2014/main" id="{B15C8B4C-F473-4F4E-AF71-22C74643242C}"/>
              </a:ext>
            </a:extLst>
          </p:cNvPr>
          <p:cNvSpPr/>
          <p:nvPr/>
        </p:nvSpPr>
        <p:spPr>
          <a:xfrm>
            <a:off x="266700" y="1439208"/>
            <a:ext cx="7181850" cy="3785652"/>
          </a:xfrm>
          <a:prstGeom prst="rect">
            <a:avLst/>
          </a:prstGeom>
        </p:spPr>
        <p:txBody>
          <a:bodyPr wrap="square">
            <a:spAutoFit/>
          </a:bodyPr>
          <a:lstStyle/>
          <a:p>
            <a:pPr lvl="0" eaLnBrk="0" fontAlgn="base" hangingPunct="0">
              <a:spcBef>
                <a:spcPct val="0"/>
              </a:spcBef>
              <a:spcAft>
                <a:spcPct val="0"/>
              </a:spcAft>
            </a:pPr>
            <a:r>
              <a:rPr lang="en-US" altLang="en-US" sz="3200" dirty="0">
                <a:latin typeface="Arial" panose="020B0604020202020204" pitchFamily="34" charset="0"/>
                <a:ea typeface="Times New Roman" panose="02020603050405020304" pitchFamily="18" charset="0"/>
              </a:rPr>
              <a:t>Configure Split Tunnel: </a:t>
            </a:r>
          </a:p>
          <a:p>
            <a:pPr lvl="0" eaLnBrk="0" fontAlgn="base" hangingPunct="0">
              <a:spcBef>
                <a:spcPct val="0"/>
              </a:spcBef>
              <a:spcAft>
                <a:spcPct val="0"/>
              </a:spcAft>
            </a:pPr>
            <a:r>
              <a:rPr lang="en-US" altLang="en-US" sz="2000" dirty="0">
                <a:solidFill>
                  <a:srgbClr val="0000FF"/>
                </a:solidFill>
                <a:latin typeface="Arial" panose="020B0604020202020204" pitchFamily="34" charset="0"/>
                <a:ea typeface="Times New Roman" panose="02020603050405020304" pitchFamily="18" charset="0"/>
                <a:hlinkClick r:id="rId3"/>
              </a:rPr>
              <a:t>APM Techdocs</a:t>
            </a:r>
            <a:endParaRPr lang="en-US" altLang="en-US" sz="2000" dirty="0">
              <a:solidFill>
                <a:srgbClr val="0000FF"/>
              </a:solidFill>
              <a:latin typeface="Arial" panose="020B0604020202020204" pitchFamily="34" charset="0"/>
              <a:ea typeface="Times New Roman" panose="02020603050405020304" pitchFamily="18" charset="0"/>
            </a:endParaRPr>
          </a:p>
          <a:p>
            <a:pPr lvl="0" eaLnBrk="0" fontAlgn="base" hangingPunct="0">
              <a:spcBef>
                <a:spcPct val="0"/>
              </a:spcBef>
              <a:spcAft>
                <a:spcPct val="0"/>
              </a:spcAft>
            </a:pPr>
            <a:endParaRPr lang="en-US" altLang="en-US" sz="2000" dirty="0">
              <a:solidFill>
                <a:srgbClr val="0000FF"/>
              </a:solidFill>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Depends on organizations security posture </a:t>
            </a: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Only allow VPN related traffic </a:t>
            </a: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Pay attention to services like MS Teams, video Services </a:t>
            </a:r>
            <a:r>
              <a:rPr lang="en-US" altLang="en-US" sz="2800" dirty="0" err="1">
                <a:latin typeface="Arial" panose="020B0604020202020204" pitchFamily="34" charset="0"/>
                <a:ea typeface="Times New Roman" panose="02020603050405020304" pitchFamily="18" charset="0"/>
              </a:rPr>
              <a:t>etc</a:t>
            </a:r>
            <a:endParaRPr lang="en-US" altLang="en-US" sz="2800" dirty="0">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endParaRPr lang="en-US" altLang="en-US" sz="2800"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F89A3A16-A0D0-4619-ACE3-51B41F4446DD}"/>
              </a:ext>
            </a:extLst>
          </p:cNvPr>
          <p:cNvSpPr/>
          <p:nvPr/>
        </p:nvSpPr>
        <p:spPr>
          <a:xfrm>
            <a:off x="196850" y="6012934"/>
            <a:ext cx="4604081"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rPr>
              <a:t> </a:t>
            </a:r>
            <a:r>
              <a:rPr lang="en-US" u="sng" dirty="0">
                <a:solidFill>
                  <a:srgbClr val="0563C1"/>
                </a:solidFill>
                <a:latin typeface="Calibri" panose="020F0502020204030204" pitchFamily="34" charset="0"/>
                <a:ea typeface="Calibri" panose="020F0502020204030204" pitchFamily="34" charset="0"/>
                <a:hlinkClick r:id="rId4"/>
              </a:rPr>
              <a:t>https://support.f5.com/csp/article/K23653432</a:t>
            </a:r>
            <a:endParaRPr lang="en-US" dirty="0"/>
          </a:p>
        </p:txBody>
      </p:sp>
      <p:pic>
        <p:nvPicPr>
          <p:cNvPr id="3" name="Picture 2">
            <a:extLst>
              <a:ext uri="{FF2B5EF4-FFF2-40B4-BE49-F238E27FC236}">
                <a16:creationId xmlns:a16="http://schemas.microsoft.com/office/drawing/2014/main" id="{FAC1A41A-188D-4312-B71E-D6705D7A78D9}"/>
              </a:ext>
            </a:extLst>
          </p:cNvPr>
          <p:cNvPicPr>
            <a:picLocks noChangeAspect="1"/>
          </p:cNvPicPr>
          <p:nvPr/>
        </p:nvPicPr>
        <p:blipFill>
          <a:blip r:embed="rId5"/>
          <a:stretch>
            <a:fillRect/>
          </a:stretch>
        </p:blipFill>
        <p:spPr>
          <a:xfrm>
            <a:off x="7841171" y="969632"/>
            <a:ext cx="3788854" cy="5618205"/>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A3A3A94-324F-44E4-8845-3F298C255873}"/>
              </a:ext>
            </a:extLst>
          </p:cNvPr>
          <p:cNvSpPr/>
          <p:nvPr/>
        </p:nvSpPr>
        <p:spPr>
          <a:xfrm>
            <a:off x="7841171" y="1371600"/>
            <a:ext cx="3617404" cy="52162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ln w="28575">
                <a:solidFill>
                  <a:srgbClr val="FF0000"/>
                </a:solidFill>
              </a:ln>
              <a:solidFill>
                <a:schemeClr val="bg1"/>
              </a:solidFill>
              <a:latin typeface="+mj-lt"/>
            </a:endParaRPr>
          </a:p>
        </p:txBody>
      </p:sp>
    </p:spTree>
    <p:extLst>
      <p:ext uri="{BB962C8B-B14F-4D97-AF65-F5344CB8AC3E}">
        <p14:creationId xmlns:p14="http://schemas.microsoft.com/office/powerpoint/2010/main" val="412031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Key Performance Strategies: DTLS</a:t>
            </a:r>
          </a:p>
        </p:txBody>
      </p:sp>
      <p:sp>
        <p:nvSpPr>
          <p:cNvPr id="2" name="Rectangle 1">
            <a:extLst>
              <a:ext uri="{FF2B5EF4-FFF2-40B4-BE49-F238E27FC236}">
                <a16:creationId xmlns:a16="http://schemas.microsoft.com/office/drawing/2014/main" id="{B15C8B4C-F473-4F4E-AF71-22C74643242C}"/>
              </a:ext>
            </a:extLst>
          </p:cNvPr>
          <p:cNvSpPr/>
          <p:nvPr/>
        </p:nvSpPr>
        <p:spPr>
          <a:xfrm>
            <a:off x="266700" y="1439208"/>
            <a:ext cx="5554662" cy="3847207"/>
          </a:xfrm>
          <a:prstGeom prst="rect">
            <a:avLst/>
          </a:prstGeom>
        </p:spPr>
        <p:txBody>
          <a:bodyPr wrap="square">
            <a:spAutoFit/>
          </a:bodyPr>
          <a:lstStyle/>
          <a:p>
            <a:pPr lvl="0" eaLnBrk="0" fontAlgn="base" hangingPunct="0">
              <a:spcBef>
                <a:spcPct val="0"/>
              </a:spcBef>
              <a:spcAft>
                <a:spcPct val="0"/>
              </a:spcAft>
            </a:pPr>
            <a:r>
              <a:rPr lang="en-US" altLang="en-US" sz="3200" dirty="0">
                <a:latin typeface="Arial" panose="020B0604020202020204" pitchFamily="34" charset="0"/>
                <a:ea typeface="Times New Roman" panose="02020603050405020304" pitchFamily="18" charset="0"/>
              </a:rPr>
              <a:t>Enable DTLS: </a:t>
            </a:r>
          </a:p>
          <a:p>
            <a:pPr lvl="0" eaLnBrk="0" fontAlgn="base" hangingPunct="0">
              <a:spcBef>
                <a:spcPct val="0"/>
              </a:spcBef>
              <a:spcAft>
                <a:spcPct val="0"/>
              </a:spcAft>
            </a:pPr>
            <a:endParaRPr lang="en-US" altLang="en-US" sz="2000" dirty="0">
              <a:solidFill>
                <a:srgbClr val="0000FF"/>
              </a:solidFill>
              <a:latin typeface="Arial" panose="020B0604020202020204" pitchFamily="34" charset="0"/>
              <a:ea typeface="Times New Roman" panose="02020603050405020304" pitchFamily="18" charset="0"/>
            </a:endParaRPr>
          </a:p>
          <a:p>
            <a:pPr lvl="1" eaLnBrk="0" fontAlgn="base" hangingPunct="0">
              <a:spcBef>
                <a:spcPct val="0"/>
              </a:spcBef>
              <a:spcAft>
                <a:spcPct val="0"/>
              </a:spcAft>
            </a:pPr>
            <a:r>
              <a:rPr lang="en-US" sz="2400" dirty="0">
                <a:latin typeface="Calibri" panose="020F0502020204030204" pitchFamily="34" charset="0"/>
                <a:cs typeface="Calibri" panose="020F0502020204030204" pitchFamily="34" charset="0"/>
              </a:rPr>
              <a:t>Specifies, when enabled (checked), that the network access connection uses Datagram Transport Level Security (DTLS). DTLS uses UDP instead of TCP, to provides better throughput for high demand applications like </a:t>
            </a:r>
            <a:r>
              <a:rPr lang="en-US" sz="2400" b="1" dirty="0">
                <a:solidFill>
                  <a:srgbClr val="FF0000"/>
                </a:solidFill>
                <a:latin typeface="Calibri" panose="020F0502020204030204" pitchFamily="34" charset="0"/>
                <a:cs typeface="Calibri" panose="020F0502020204030204" pitchFamily="34" charset="0"/>
              </a:rPr>
              <a:t>VoIP</a:t>
            </a:r>
            <a:r>
              <a:rPr lang="en-US" sz="2400" dirty="0">
                <a:latin typeface="Calibri" panose="020F0502020204030204" pitchFamily="34" charset="0"/>
                <a:cs typeface="Calibri" panose="020F0502020204030204" pitchFamily="34" charset="0"/>
              </a:rPr>
              <a:t> or </a:t>
            </a:r>
            <a:r>
              <a:rPr lang="en-US" sz="2400" b="1" dirty="0">
                <a:solidFill>
                  <a:srgbClr val="FF0000"/>
                </a:solidFill>
                <a:latin typeface="Calibri" panose="020F0502020204030204" pitchFamily="34" charset="0"/>
                <a:cs typeface="Calibri" panose="020F0502020204030204" pitchFamily="34" charset="0"/>
              </a:rPr>
              <a:t>streaming video</a:t>
            </a:r>
            <a:r>
              <a:rPr lang="en-US" sz="2400" dirty="0">
                <a:latin typeface="Calibri" panose="020F0502020204030204" pitchFamily="34" charset="0"/>
                <a:cs typeface="Calibri" panose="020F0502020204030204" pitchFamily="34" charset="0"/>
              </a:rPr>
              <a:t>, especially with lossy connections. </a:t>
            </a:r>
            <a:endParaRPr lang="en-US" altLang="en-US"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84D70CC-440D-474C-A2CC-09AD7A9763BF}"/>
              </a:ext>
            </a:extLst>
          </p:cNvPr>
          <p:cNvPicPr>
            <a:picLocks noChangeAspect="1"/>
          </p:cNvPicPr>
          <p:nvPr/>
        </p:nvPicPr>
        <p:blipFill>
          <a:blip r:embed="rId3"/>
          <a:stretch>
            <a:fillRect/>
          </a:stretch>
        </p:blipFill>
        <p:spPr>
          <a:xfrm>
            <a:off x="5821362" y="1139825"/>
            <a:ext cx="5913438" cy="5173040"/>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A3A3A94-324F-44E4-8845-3F298C255873}"/>
              </a:ext>
            </a:extLst>
          </p:cNvPr>
          <p:cNvSpPr/>
          <p:nvPr/>
        </p:nvSpPr>
        <p:spPr>
          <a:xfrm>
            <a:off x="5905500" y="5391149"/>
            <a:ext cx="2305050" cy="3270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ln w="28575">
                <a:solidFill>
                  <a:srgbClr val="FF0000"/>
                </a:solidFill>
              </a:ln>
              <a:solidFill>
                <a:schemeClr val="bg1"/>
              </a:solidFill>
              <a:latin typeface="+mj-lt"/>
            </a:endParaRPr>
          </a:p>
        </p:txBody>
      </p:sp>
    </p:spTree>
    <p:extLst>
      <p:ext uri="{BB962C8B-B14F-4D97-AF65-F5344CB8AC3E}">
        <p14:creationId xmlns:p14="http://schemas.microsoft.com/office/powerpoint/2010/main" val="2467913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DEE72A-3A4E-4B12-A808-E3264AA644AB}"/>
              </a:ext>
            </a:extLst>
          </p:cNvPr>
          <p:cNvSpPr>
            <a:spLocks noGrp="1"/>
          </p:cNvSpPr>
          <p:nvPr>
            <p:ph idx="1"/>
          </p:nvPr>
        </p:nvSpPr>
        <p:spPr>
          <a:xfrm>
            <a:off x="522051" y="554477"/>
            <a:ext cx="11147898" cy="904673"/>
          </a:xfrm>
        </p:spPr>
        <p:txBody>
          <a:bodyPr/>
          <a:lstStyle/>
          <a:p>
            <a:pPr algn="l"/>
            <a:r>
              <a:rPr lang="en-US" sz="3600" dirty="0"/>
              <a:t>Today’s Agenda</a:t>
            </a:r>
          </a:p>
        </p:txBody>
      </p:sp>
      <p:sp>
        <p:nvSpPr>
          <p:cNvPr id="3" name="Rectangle 2">
            <a:extLst>
              <a:ext uri="{FF2B5EF4-FFF2-40B4-BE49-F238E27FC236}">
                <a16:creationId xmlns:a16="http://schemas.microsoft.com/office/drawing/2014/main" id="{01333713-7202-43F1-9C24-E76E94EDF3A7}"/>
              </a:ext>
            </a:extLst>
          </p:cNvPr>
          <p:cNvSpPr/>
          <p:nvPr/>
        </p:nvSpPr>
        <p:spPr>
          <a:xfrm>
            <a:off x="547991" y="1688973"/>
            <a:ext cx="9462964" cy="5016758"/>
          </a:xfrm>
          <a:prstGeom prst="rect">
            <a:avLst/>
          </a:prstGeom>
        </p:spPr>
        <p:txBody>
          <a:bodyPr wrap="square">
            <a:spAutoFit/>
          </a:bodyPr>
          <a:lstStyle/>
          <a:p>
            <a:pPr marL="342900" indent="-3429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What is F5’s Access Policy Manager (APM)</a:t>
            </a:r>
          </a:p>
          <a:p>
            <a:pPr marL="342900" indent="-3429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What are the common deployments: </a:t>
            </a:r>
          </a:p>
          <a:p>
            <a:pPr marL="800100" lvl="1" indent="-3429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VDI Overview &amp; Demo</a:t>
            </a:r>
          </a:p>
          <a:p>
            <a:pPr marL="800100" lvl="1" indent="-3429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Portal/SSLVPN Overview &amp; Demo </a:t>
            </a:r>
          </a:p>
          <a:p>
            <a:pPr marL="800100" lvl="1" indent="-3429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Identity Aware Proxy Overview &amp; Demo</a:t>
            </a:r>
          </a:p>
          <a:p>
            <a:pPr marL="342900" indent="-3429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Compromised Credentials</a:t>
            </a:r>
          </a:p>
          <a:p>
            <a:pPr marL="342900" indent="-3429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Key Performance Strategies</a:t>
            </a:r>
          </a:p>
          <a:p>
            <a:pPr marL="342900" indent="-3429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p:txBody>
      </p:sp>
      <p:pic>
        <p:nvPicPr>
          <p:cNvPr id="4" name="Picture 68" descr="Picture 68">
            <a:extLst>
              <a:ext uri="{FF2B5EF4-FFF2-40B4-BE49-F238E27FC236}">
                <a16:creationId xmlns:a16="http://schemas.microsoft.com/office/drawing/2014/main" id="{1453574F-061F-4146-A4C2-533273CEC770}"/>
              </a:ext>
            </a:extLst>
          </p:cNvPr>
          <p:cNvPicPr>
            <a:picLocks noChangeAspect="1"/>
          </p:cNvPicPr>
          <p:nvPr/>
        </p:nvPicPr>
        <p:blipFill>
          <a:blip r:embed="rId2"/>
          <a:stretch>
            <a:fillRect/>
          </a:stretch>
        </p:blipFill>
        <p:spPr>
          <a:xfrm>
            <a:off x="10950358" y="2634667"/>
            <a:ext cx="947265" cy="1065673"/>
          </a:xfrm>
          <a:prstGeom prst="rect">
            <a:avLst/>
          </a:prstGeom>
          <a:ln w="12700">
            <a:miter lim="400000"/>
          </a:ln>
          <a:effectLst>
            <a:outerShdw blurRad="50800" dist="38100" dir="2700000" algn="tl" rotWithShape="0">
              <a:prstClr val="black">
                <a:alpha val="40000"/>
              </a:prstClr>
            </a:outerShdw>
          </a:effectLst>
        </p:spPr>
      </p:pic>
      <p:pic>
        <p:nvPicPr>
          <p:cNvPr id="5" name="Picture 4" descr="A picture containing clock&#10;&#10;Description automatically generated">
            <a:extLst>
              <a:ext uri="{FF2B5EF4-FFF2-40B4-BE49-F238E27FC236}">
                <a16:creationId xmlns:a16="http://schemas.microsoft.com/office/drawing/2014/main" id="{C0BBF76B-691A-4F42-A55E-736BEAD48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358" y="3929868"/>
            <a:ext cx="959317" cy="95931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81D2C74-95E9-421B-B314-720D3ABD5622}"/>
              </a:ext>
            </a:extLst>
          </p:cNvPr>
          <p:cNvPicPr>
            <a:picLocks noChangeAspect="1"/>
          </p:cNvPicPr>
          <p:nvPr/>
        </p:nvPicPr>
        <p:blipFill>
          <a:blip r:embed="rId4"/>
          <a:stretch>
            <a:fillRect/>
          </a:stretch>
        </p:blipFill>
        <p:spPr>
          <a:xfrm>
            <a:off x="10938306" y="1445822"/>
            <a:ext cx="959317" cy="9593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6287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Key Performance Strategies: Bandwidth</a:t>
            </a:r>
          </a:p>
        </p:txBody>
      </p:sp>
      <p:sp>
        <p:nvSpPr>
          <p:cNvPr id="2" name="Rectangle 1">
            <a:extLst>
              <a:ext uri="{FF2B5EF4-FFF2-40B4-BE49-F238E27FC236}">
                <a16:creationId xmlns:a16="http://schemas.microsoft.com/office/drawing/2014/main" id="{B15C8B4C-F473-4F4E-AF71-22C74643242C}"/>
              </a:ext>
            </a:extLst>
          </p:cNvPr>
          <p:cNvSpPr/>
          <p:nvPr/>
        </p:nvSpPr>
        <p:spPr>
          <a:xfrm>
            <a:off x="266700" y="1439208"/>
            <a:ext cx="4267200" cy="4462760"/>
          </a:xfrm>
          <a:prstGeom prst="rect">
            <a:avLst/>
          </a:prstGeom>
        </p:spPr>
        <p:txBody>
          <a:bodyPr wrap="square">
            <a:spAutoFit/>
          </a:bodyPr>
          <a:lstStyle/>
          <a:p>
            <a:pPr lvl="0" eaLnBrk="0" fontAlgn="base" hangingPunct="0">
              <a:spcBef>
                <a:spcPct val="0"/>
              </a:spcBef>
              <a:spcAft>
                <a:spcPct val="0"/>
              </a:spcAft>
            </a:pPr>
            <a:r>
              <a:rPr lang="en-US" altLang="en-US" sz="3200" dirty="0">
                <a:latin typeface="Arial" panose="020B0604020202020204" pitchFamily="34" charset="0"/>
                <a:ea typeface="Times New Roman" panose="02020603050405020304" pitchFamily="18" charset="0"/>
              </a:rPr>
              <a:t>Bandwidth Controller: </a:t>
            </a:r>
          </a:p>
          <a:p>
            <a:pPr eaLnBrk="0" fontAlgn="base" hangingPunct="0">
              <a:spcBef>
                <a:spcPct val="0"/>
              </a:spcBef>
              <a:spcAft>
                <a:spcPct val="0"/>
              </a:spcAft>
            </a:pPr>
            <a:r>
              <a:rPr lang="en-US" altLang="en-US" sz="2000" dirty="0">
                <a:solidFill>
                  <a:schemeClr val="bg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https://youtu.be/q4jdUMaF62g</a:t>
            </a:r>
            <a:endParaRPr lang="en-US" altLang="en-US" sz="2000" dirty="0">
              <a:solidFill>
                <a:schemeClr val="bg2"/>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2000" u="sng" dirty="0">
                <a:solidFill>
                  <a:schemeClr val="bg2"/>
                </a:solidFill>
                <a:latin typeface="Calibri" panose="020F0502020204030204" pitchFamily="34" charset="0"/>
                <a:cs typeface="Calibri" panose="020F0502020204030204" pitchFamily="34" charset="0"/>
                <a:hlinkClick r:id="rId4"/>
              </a:rPr>
              <a:t>Techdocs</a:t>
            </a:r>
            <a:endParaRPr lang="en-US" altLang="en-US" sz="1200" u="sng" dirty="0">
              <a:solidFill>
                <a:schemeClr val="bg2"/>
              </a:solidFill>
            </a:endParaRPr>
          </a:p>
          <a:p>
            <a:pPr lvl="0" eaLnBrk="0" fontAlgn="base" hangingPunct="0">
              <a:spcBef>
                <a:spcPct val="0"/>
              </a:spcBef>
              <a:spcAft>
                <a:spcPct val="0"/>
              </a:spcAft>
            </a:pPr>
            <a:endParaRPr lang="en-US" altLang="en-US" sz="2000" dirty="0">
              <a:solidFill>
                <a:srgbClr val="0000FF"/>
              </a:solidFill>
              <a:latin typeface="Arial" panose="020B0604020202020204" pitchFamily="34" charset="0"/>
              <a:ea typeface="Times New Roman" panose="02020603050405020304" pitchFamily="18" charset="0"/>
            </a:endParaRPr>
          </a:p>
          <a:p>
            <a:pPr lvl="1" eaLnBrk="0" fontAlgn="base" hangingPunct="0">
              <a:spcBef>
                <a:spcPct val="0"/>
              </a:spcBef>
              <a:spcAft>
                <a:spcPct val="0"/>
              </a:spcAft>
            </a:pPr>
            <a:r>
              <a:rPr lang="en-US" sz="2400" dirty="0">
                <a:latin typeface="Calibri" panose="020F0502020204030204" pitchFamily="34" charset="0"/>
                <a:cs typeface="Calibri" panose="020F0502020204030204" pitchFamily="34" charset="0"/>
              </a:rPr>
              <a:t>Bandwidth controller is the updated version of rate shaping on the BIG-IP® system. These features are mutually exclusive. You can configure and use either rate shaping or bandwidth controllers, but not both.</a:t>
            </a:r>
            <a:endParaRPr lang="en-US" altLang="en-US"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Picture 3">
            <a:hlinkClick r:id="rId3"/>
            <a:extLst>
              <a:ext uri="{FF2B5EF4-FFF2-40B4-BE49-F238E27FC236}">
                <a16:creationId xmlns:a16="http://schemas.microsoft.com/office/drawing/2014/main" id="{ABD52D27-415D-40BF-AFD0-40A9090E33AF}"/>
              </a:ext>
            </a:extLst>
          </p:cNvPr>
          <p:cNvPicPr>
            <a:picLocks noChangeAspect="1"/>
          </p:cNvPicPr>
          <p:nvPr/>
        </p:nvPicPr>
        <p:blipFill>
          <a:blip r:embed="rId5"/>
          <a:stretch>
            <a:fillRect/>
          </a:stretch>
        </p:blipFill>
        <p:spPr>
          <a:xfrm>
            <a:off x="4633190" y="1637422"/>
            <a:ext cx="7225435" cy="40663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3543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Key Performance Strategies: Usage</a:t>
            </a:r>
          </a:p>
        </p:txBody>
      </p:sp>
      <p:sp>
        <p:nvSpPr>
          <p:cNvPr id="2" name="Rectangle 1">
            <a:extLst>
              <a:ext uri="{FF2B5EF4-FFF2-40B4-BE49-F238E27FC236}">
                <a16:creationId xmlns:a16="http://schemas.microsoft.com/office/drawing/2014/main" id="{B15C8B4C-F473-4F4E-AF71-22C74643242C}"/>
              </a:ext>
            </a:extLst>
          </p:cNvPr>
          <p:cNvSpPr/>
          <p:nvPr/>
        </p:nvSpPr>
        <p:spPr>
          <a:xfrm>
            <a:off x="266700" y="890461"/>
            <a:ext cx="6271242" cy="6309420"/>
          </a:xfrm>
          <a:prstGeom prst="rect">
            <a:avLst/>
          </a:prstGeom>
        </p:spPr>
        <p:txBody>
          <a:bodyPr wrap="square">
            <a:spAutoFit/>
          </a:bodyPr>
          <a:lstStyle/>
          <a:p>
            <a:pPr lvl="0" eaLnBrk="0" fontAlgn="base" hangingPunct="0">
              <a:spcBef>
                <a:spcPct val="0"/>
              </a:spcBef>
              <a:spcAft>
                <a:spcPct val="0"/>
              </a:spcAft>
            </a:pPr>
            <a:r>
              <a:rPr lang="en-US" altLang="en-US" sz="3200" dirty="0">
                <a:latin typeface="Arial" panose="020B0604020202020204" pitchFamily="34" charset="0"/>
                <a:ea typeface="Times New Roman" panose="02020603050405020304" pitchFamily="18" charset="0"/>
              </a:rPr>
              <a:t>License Consumption: </a:t>
            </a:r>
          </a:p>
          <a:p>
            <a:pPr lvl="0" eaLnBrk="0" fontAlgn="base" hangingPunct="0">
              <a:spcBef>
                <a:spcPct val="0"/>
              </a:spcBef>
              <a:spcAft>
                <a:spcPct val="0"/>
              </a:spcAft>
            </a:pPr>
            <a:r>
              <a:rPr lang="en-US" sz="1600" dirty="0">
                <a:latin typeface="calibri" panose="020F0502020204030204" pitchFamily="34" charset="0"/>
                <a:hlinkClick r:id="rId3"/>
              </a:rPr>
              <a:t>https://support.f5.com/csp/article/K13267</a:t>
            </a:r>
            <a:endParaRPr lang="en-US" sz="1600" dirty="0">
              <a:latin typeface="calibri" panose="020F0502020204030204" pitchFamily="34" charset="0"/>
            </a:endParaRPr>
          </a:p>
          <a:p>
            <a:pPr lvl="0" eaLnBrk="0" fontAlgn="base" hangingPunct="0">
              <a:spcBef>
                <a:spcPct val="0"/>
              </a:spcBef>
              <a:spcAft>
                <a:spcPct val="0"/>
              </a:spcAft>
            </a:pPr>
            <a:endParaRPr lang="en-US" altLang="en-US" sz="2000" dirty="0">
              <a:solidFill>
                <a:srgbClr val="0000FF"/>
              </a:solidFill>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Confirming license consumption can be viewed from the CLI via the following command:</a:t>
            </a:r>
          </a:p>
          <a:p>
            <a:pPr marL="800100" lvl="1" indent="-342900" eaLnBrk="0" fontAlgn="base" hangingPunct="0">
              <a:spcBef>
                <a:spcPct val="0"/>
              </a:spcBef>
              <a:spcAft>
                <a:spcPct val="0"/>
              </a:spcAft>
              <a:buFont typeface="Arial" panose="020B0604020202020204" pitchFamily="34" charset="0"/>
              <a:buChar char="•"/>
            </a:pPr>
            <a:endParaRPr lang="en-US" altLang="en-US" sz="2800" dirty="0">
              <a:latin typeface="Arial" panose="020B0604020202020204" pitchFamily="34" charset="0"/>
              <a:ea typeface="Times New Roman" panose="02020603050405020304" pitchFamily="18" charset="0"/>
            </a:endParaRPr>
          </a:p>
          <a:p>
            <a:pPr lvl="1" eaLnBrk="0" fontAlgn="base" hangingPunct="0">
              <a:spcBef>
                <a:spcPct val="0"/>
              </a:spcBef>
              <a:spcAft>
                <a:spcPct val="0"/>
              </a:spcAft>
            </a:pPr>
            <a:r>
              <a:rPr lang="en-US" altLang="en-US" sz="2800" dirty="0">
                <a:latin typeface="Arial" panose="020B0604020202020204" pitchFamily="34" charset="0"/>
                <a:ea typeface="Times New Roman" panose="02020603050405020304" pitchFamily="18" charset="0"/>
              </a:rPr>
              <a:t>	</a:t>
            </a:r>
            <a:r>
              <a:rPr lang="en-US" altLang="en-US" sz="2400" i="1" dirty="0" err="1">
                <a:solidFill>
                  <a:schemeClr val="bg2"/>
                </a:solidFill>
                <a:latin typeface="Arial" panose="020B0604020202020204" pitchFamily="34" charset="0"/>
                <a:ea typeface="Times New Roman" panose="02020603050405020304" pitchFamily="18" charset="0"/>
              </a:rPr>
              <a:t>tmsh</a:t>
            </a:r>
            <a:r>
              <a:rPr lang="en-US" altLang="en-US" sz="2400" i="1" dirty="0">
                <a:solidFill>
                  <a:schemeClr val="bg2"/>
                </a:solidFill>
                <a:latin typeface="Arial" panose="020B0604020202020204" pitchFamily="34" charset="0"/>
                <a:ea typeface="Times New Roman" panose="02020603050405020304" pitchFamily="18" charset="0"/>
              </a:rPr>
              <a:t> show /</a:t>
            </a:r>
            <a:r>
              <a:rPr lang="en-US" altLang="en-US" sz="2400" i="1" dirty="0" err="1">
                <a:solidFill>
                  <a:schemeClr val="bg2"/>
                </a:solidFill>
                <a:latin typeface="Arial" panose="020B0604020202020204" pitchFamily="34" charset="0"/>
                <a:ea typeface="Times New Roman" panose="02020603050405020304" pitchFamily="18" charset="0"/>
              </a:rPr>
              <a:t>apm</a:t>
            </a:r>
            <a:r>
              <a:rPr lang="en-US" altLang="en-US" sz="2400" i="1" dirty="0">
                <a:solidFill>
                  <a:schemeClr val="bg2"/>
                </a:solidFill>
                <a:latin typeface="Arial" panose="020B0604020202020204" pitchFamily="34" charset="0"/>
                <a:ea typeface="Times New Roman" panose="02020603050405020304" pitchFamily="18" charset="0"/>
              </a:rPr>
              <a:t> license </a:t>
            </a:r>
          </a:p>
          <a:p>
            <a:pPr lvl="1" eaLnBrk="0" fontAlgn="base" hangingPunct="0">
              <a:spcBef>
                <a:spcPct val="0"/>
              </a:spcBef>
              <a:spcAft>
                <a:spcPct val="0"/>
              </a:spcAft>
            </a:pPr>
            <a:endParaRPr lang="en-US" altLang="en-US" sz="2800" dirty="0">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Highlighted in Yellow are the Access Sessions</a:t>
            </a:r>
          </a:p>
          <a:p>
            <a:pPr marL="800100" lvl="1" indent="-342900" eaLnBrk="0" fontAlgn="base" hangingPunct="0">
              <a:spcBef>
                <a:spcPct val="0"/>
              </a:spcBef>
              <a:spcAft>
                <a:spcPct val="0"/>
              </a:spcAft>
              <a:buFont typeface="Arial" panose="020B0604020202020204" pitchFamily="34" charset="0"/>
              <a:buChar char="•"/>
            </a:pPr>
            <a:r>
              <a:rPr lang="en-US" altLang="en-US" sz="2800" dirty="0">
                <a:latin typeface="Arial" panose="020B0604020202020204" pitchFamily="34" charset="0"/>
                <a:ea typeface="Times New Roman" panose="02020603050405020304" pitchFamily="18" charset="0"/>
              </a:rPr>
              <a:t>Highlighted in Green are the SSLVPN/CCU Sessions</a:t>
            </a:r>
          </a:p>
          <a:p>
            <a:pPr marL="800100" lvl="1" indent="-342900" eaLnBrk="0" fontAlgn="base" hangingPunct="0">
              <a:spcBef>
                <a:spcPct val="0"/>
              </a:spcBef>
              <a:spcAft>
                <a:spcPct val="0"/>
              </a:spcAft>
              <a:buFont typeface="Arial" panose="020B0604020202020204" pitchFamily="34" charset="0"/>
              <a:buChar char="•"/>
            </a:pPr>
            <a:endParaRPr lang="en-US" altLang="en-US" sz="2800" dirty="0">
              <a:latin typeface="Arial" panose="020B0604020202020204" pitchFamily="34" charset="0"/>
              <a:ea typeface="Times New Roman" panose="02020603050405020304" pitchFamily="18" charset="0"/>
            </a:endParaRPr>
          </a:p>
          <a:p>
            <a:pPr marL="800100" lvl="1" indent="-342900" eaLnBrk="0" fontAlgn="base" hangingPunct="0">
              <a:spcBef>
                <a:spcPct val="0"/>
              </a:spcBef>
              <a:spcAft>
                <a:spcPct val="0"/>
              </a:spcAft>
              <a:buFont typeface="Arial" panose="020B0604020202020204" pitchFamily="34" charset="0"/>
              <a:buChar char="•"/>
            </a:pPr>
            <a:endParaRPr lang="en-US" altLang="en-US" sz="2800" dirty="0">
              <a:latin typeface="Arial" panose="020B0604020202020204" pitchFamily="34"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46666AF8-719E-4854-8CBA-EB3CBAC1BB37}"/>
              </a:ext>
            </a:extLst>
          </p:cNvPr>
          <p:cNvSpPr/>
          <p:nvPr/>
        </p:nvSpPr>
        <p:spPr>
          <a:xfrm>
            <a:off x="6713184" y="1172508"/>
            <a:ext cx="5067300" cy="5037792"/>
          </a:xfrm>
          <a:prstGeom prst="roundRect">
            <a:avLst>
              <a:gd name="adj" fmla="val 407"/>
            </a:avLst>
          </a:prstGeom>
          <a:solidFill>
            <a:schemeClr val="bg1">
              <a:lumMod val="95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200"/>
              </a:spcBef>
              <a:spcAft>
                <a:spcPts val="200"/>
              </a:spcAft>
            </a:pPr>
            <a:r>
              <a:rPr lang="en-US" sz="2400">
                <a:solidFill>
                  <a:schemeClr val="tx1"/>
                </a:solidFill>
              </a:rPr>
              <a:t>-------------------------------------------</a:t>
            </a:r>
            <a:br>
              <a:rPr lang="en-US" sz="2400">
                <a:solidFill>
                  <a:schemeClr val="tx1"/>
                </a:solidFill>
              </a:rPr>
            </a:br>
            <a:r>
              <a:rPr lang="en-US" sz="2400">
                <a:solidFill>
                  <a:schemeClr val="tx1"/>
                </a:solidFill>
              </a:rPr>
              <a:t>Global Access License Details:              </a:t>
            </a:r>
            <a:br>
              <a:rPr lang="en-US" sz="2400">
                <a:solidFill>
                  <a:schemeClr val="tx1"/>
                </a:solidFill>
              </a:rPr>
            </a:br>
            <a:r>
              <a:rPr lang="en-US" sz="2400">
                <a:solidFill>
                  <a:schemeClr val="tx1"/>
                </a:solidFill>
              </a:rPr>
              <a:t>--------------------------------------------</a:t>
            </a:r>
            <a:br>
              <a:rPr lang="en-US" sz="2400">
                <a:solidFill>
                  <a:schemeClr val="tx1"/>
                </a:solidFill>
              </a:rPr>
            </a:br>
            <a:r>
              <a:rPr lang="en-US" sz="2400">
                <a:solidFill>
                  <a:schemeClr val="tx1"/>
                </a:solidFill>
              </a:rPr>
              <a:t> total access sessions: 10.0K               </a:t>
            </a:r>
            <a:br>
              <a:rPr lang="en-US" sz="2400">
                <a:solidFill>
                  <a:schemeClr val="tx1"/>
                </a:solidFill>
              </a:rPr>
            </a:br>
            <a:r>
              <a:rPr lang="en-US" sz="2400">
                <a:solidFill>
                  <a:schemeClr val="tx1"/>
                </a:solidFill>
              </a:rPr>
              <a:t> current active sessions: 0                 </a:t>
            </a:r>
            <a:br>
              <a:rPr lang="en-US" sz="2400">
                <a:solidFill>
                  <a:schemeClr val="tx1"/>
                </a:solidFill>
              </a:rPr>
            </a:br>
            <a:r>
              <a:rPr lang="en-US" sz="2400">
                <a:solidFill>
                  <a:schemeClr val="tx1"/>
                </a:solidFill>
              </a:rPr>
              <a:t> current established sessions: 0            </a:t>
            </a:r>
            <a:br>
              <a:rPr lang="en-US" sz="2400">
                <a:solidFill>
                  <a:schemeClr val="tx1"/>
                </a:solidFill>
              </a:rPr>
            </a:br>
            <a:r>
              <a:rPr lang="en-US" sz="2400">
                <a:solidFill>
                  <a:schemeClr val="tx1"/>
                </a:solidFill>
              </a:rPr>
              <a:t> access sessions threshold percent: 75      </a:t>
            </a:r>
            <a:br>
              <a:rPr lang="en-US" sz="2400">
                <a:solidFill>
                  <a:schemeClr val="tx1"/>
                </a:solidFill>
              </a:rPr>
            </a:br>
            <a:r>
              <a:rPr lang="en-US" sz="2400">
                <a:solidFill>
                  <a:schemeClr val="tx1"/>
                </a:solidFill>
              </a:rPr>
              <a:t> total connectivity sessions: 500           </a:t>
            </a:r>
            <a:br>
              <a:rPr lang="en-US" sz="2400">
                <a:solidFill>
                  <a:schemeClr val="tx1"/>
                </a:solidFill>
              </a:rPr>
            </a:br>
            <a:r>
              <a:rPr lang="en-US" sz="2400">
                <a:solidFill>
                  <a:schemeClr val="tx1"/>
                </a:solidFill>
              </a:rPr>
              <a:t> current connectivity sessions: 0           </a:t>
            </a:r>
            <a:br>
              <a:rPr lang="en-US" sz="2400">
                <a:solidFill>
                  <a:schemeClr val="tx1"/>
                </a:solidFill>
              </a:rPr>
            </a:br>
            <a:r>
              <a:rPr lang="en-US" sz="2400">
                <a:solidFill>
                  <a:schemeClr val="tx1"/>
                </a:solidFill>
              </a:rPr>
              <a:t> connectivity sessions threshold percent: 75</a:t>
            </a:r>
            <a:endParaRPr lang="en-US" sz="2400" kern="100" dirty="0" err="1">
              <a:solidFill>
                <a:schemeClr val="tx1"/>
              </a:solidFill>
              <a:latin typeface="+mj-lt"/>
            </a:endParaRPr>
          </a:p>
        </p:txBody>
      </p:sp>
      <p:sp>
        <p:nvSpPr>
          <p:cNvPr id="8" name="Rectangle 7">
            <a:extLst>
              <a:ext uri="{FF2B5EF4-FFF2-40B4-BE49-F238E27FC236}">
                <a16:creationId xmlns:a16="http://schemas.microsoft.com/office/drawing/2014/main" id="{D1372409-4507-4E84-B720-458CD8FCF20B}"/>
              </a:ext>
            </a:extLst>
          </p:cNvPr>
          <p:cNvSpPr/>
          <p:nvPr/>
        </p:nvSpPr>
        <p:spPr>
          <a:xfrm>
            <a:off x="6713185" y="3000375"/>
            <a:ext cx="5067300" cy="1314450"/>
          </a:xfrm>
          <a:prstGeom prst="rect">
            <a:avLst/>
          </a:pr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
        <p:nvSpPr>
          <p:cNvPr id="11" name="Rectangle 10">
            <a:extLst>
              <a:ext uri="{FF2B5EF4-FFF2-40B4-BE49-F238E27FC236}">
                <a16:creationId xmlns:a16="http://schemas.microsoft.com/office/drawing/2014/main" id="{51ADE64A-C7FC-4D51-B6F9-4323D578B750}"/>
              </a:ext>
            </a:extLst>
          </p:cNvPr>
          <p:cNvSpPr/>
          <p:nvPr/>
        </p:nvSpPr>
        <p:spPr>
          <a:xfrm>
            <a:off x="6713184" y="4314825"/>
            <a:ext cx="5067300" cy="1076325"/>
          </a:xfrm>
          <a:prstGeom prst="rect">
            <a:avLst/>
          </a:prstGeom>
          <a:solidFill>
            <a:schemeClr val="accent2">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
        <p:nvSpPr>
          <p:cNvPr id="12" name="Rectangle 11">
            <a:extLst>
              <a:ext uri="{FF2B5EF4-FFF2-40B4-BE49-F238E27FC236}">
                <a16:creationId xmlns:a16="http://schemas.microsoft.com/office/drawing/2014/main" id="{0BB3C8B6-1E5D-4F13-A42C-0E39322BDFB5}"/>
              </a:ext>
            </a:extLst>
          </p:cNvPr>
          <p:cNvSpPr/>
          <p:nvPr/>
        </p:nvSpPr>
        <p:spPr>
          <a:xfrm>
            <a:off x="3402322" y="4543425"/>
            <a:ext cx="1103004" cy="457200"/>
          </a:xfrm>
          <a:prstGeom prst="rect">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
        <p:nvSpPr>
          <p:cNvPr id="15" name="Rectangle 14">
            <a:extLst>
              <a:ext uri="{FF2B5EF4-FFF2-40B4-BE49-F238E27FC236}">
                <a16:creationId xmlns:a16="http://schemas.microsoft.com/office/drawing/2014/main" id="{311D9058-43E4-4EAA-9B61-4E43C6E57420}"/>
              </a:ext>
            </a:extLst>
          </p:cNvPr>
          <p:cNvSpPr/>
          <p:nvPr/>
        </p:nvSpPr>
        <p:spPr>
          <a:xfrm>
            <a:off x="3402321" y="5400834"/>
            <a:ext cx="1103004" cy="457201"/>
          </a:xfrm>
          <a:prstGeom prst="rect">
            <a:avLst/>
          </a:prstGeom>
          <a:solidFill>
            <a:schemeClr val="accent2">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Tree>
    <p:extLst>
      <p:ext uri="{BB962C8B-B14F-4D97-AF65-F5344CB8AC3E}">
        <p14:creationId xmlns:p14="http://schemas.microsoft.com/office/powerpoint/2010/main" val="1209247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EAAF3F-00AF-447A-B5B3-D46C44DADABD}"/>
              </a:ext>
            </a:extLst>
          </p:cNvPr>
          <p:cNvPicPr>
            <a:picLocks noChangeAspect="1"/>
          </p:cNvPicPr>
          <p:nvPr/>
        </p:nvPicPr>
        <p:blipFill>
          <a:blip r:embed="rId2"/>
          <a:stretch>
            <a:fillRect/>
          </a:stretch>
        </p:blipFill>
        <p:spPr>
          <a:xfrm>
            <a:off x="196850" y="134607"/>
            <a:ext cx="600075" cy="600075"/>
          </a:xfrm>
          <a:prstGeom prst="rect">
            <a:avLst/>
          </a:prstGeom>
        </p:spPr>
      </p:pic>
      <p:sp>
        <p:nvSpPr>
          <p:cNvPr id="14" name="Title 1">
            <a:extLst>
              <a:ext uri="{FF2B5EF4-FFF2-40B4-BE49-F238E27FC236}">
                <a16:creationId xmlns:a16="http://schemas.microsoft.com/office/drawing/2014/main" id="{6C0C1842-CC18-40F9-9F45-A737FF18A414}"/>
              </a:ext>
            </a:extLst>
          </p:cNvPr>
          <p:cNvSpPr txBox="1">
            <a:spLocks/>
          </p:cNvSpPr>
          <p:nvPr/>
        </p:nvSpPr>
        <p:spPr bwMode="black">
          <a:xfrm>
            <a:off x="883885" y="0"/>
            <a:ext cx="113081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Key Performance Strategies: Usage</a:t>
            </a:r>
          </a:p>
        </p:txBody>
      </p:sp>
      <p:pic>
        <p:nvPicPr>
          <p:cNvPr id="3" name="Picture 2">
            <a:extLst>
              <a:ext uri="{FF2B5EF4-FFF2-40B4-BE49-F238E27FC236}">
                <a16:creationId xmlns:a16="http://schemas.microsoft.com/office/drawing/2014/main" id="{5A11D669-99AE-4641-90B5-7E366AC3FA32}"/>
              </a:ext>
            </a:extLst>
          </p:cNvPr>
          <p:cNvPicPr>
            <a:picLocks noChangeAspect="1"/>
          </p:cNvPicPr>
          <p:nvPr/>
        </p:nvPicPr>
        <p:blipFill>
          <a:blip r:embed="rId3"/>
          <a:stretch>
            <a:fillRect/>
          </a:stretch>
        </p:blipFill>
        <p:spPr>
          <a:xfrm>
            <a:off x="1275759" y="914400"/>
            <a:ext cx="9357327" cy="5610225"/>
          </a:xfrm>
          <a:prstGeom prst="rect">
            <a:avLst/>
          </a:prstGeom>
          <a:effectLst>
            <a:outerShdw blurRad="50800" dist="38100" dir="2700000" algn="tl" rotWithShape="0">
              <a:prstClr val="black">
                <a:alpha val="40000"/>
              </a:prstClr>
            </a:outerShdw>
          </a:effectLst>
        </p:spPr>
      </p:pic>
      <p:sp>
        <p:nvSpPr>
          <p:cNvPr id="16" name="Rectangle: Rounded Corners 15">
            <a:extLst>
              <a:ext uri="{FF2B5EF4-FFF2-40B4-BE49-F238E27FC236}">
                <a16:creationId xmlns:a16="http://schemas.microsoft.com/office/drawing/2014/main" id="{EC5EA322-D655-47B7-AB4A-8569A0409623}"/>
              </a:ext>
            </a:extLst>
          </p:cNvPr>
          <p:cNvSpPr/>
          <p:nvPr/>
        </p:nvSpPr>
        <p:spPr>
          <a:xfrm>
            <a:off x="9656516" y="5570598"/>
            <a:ext cx="1953140" cy="1060720"/>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latin typeface="Calibri" panose="020F0502020204030204" pitchFamily="34" charset="0"/>
                <a:cs typeface="Calibri" panose="020F0502020204030204" pitchFamily="34" charset="0"/>
              </a:rPr>
              <a:t>TMOS 14.1+</a:t>
            </a:r>
            <a:endParaRPr lang="en-US" sz="2000" dirty="0">
              <a:latin typeface="Calibri" panose="020F0502020204030204" pitchFamily="34" charset="0"/>
              <a:cs typeface="Calibri" panose="020F0502020204030204" pitchFamily="34" charset="0"/>
            </a:endParaRPr>
          </a:p>
        </p:txBody>
      </p:sp>
      <p:pic>
        <p:nvPicPr>
          <p:cNvPr id="1026" name="Picture 1" descr="Machine generated alternative text:&#10;Network Access Connections - From the Last &#10;Month &#10;23:50 to &#10;568 0— ">
            <a:extLst>
              <a:ext uri="{FF2B5EF4-FFF2-40B4-BE49-F238E27FC236}">
                <a16:creationId xmlns:a16="http://schemas.microsoft.com/office/drawing/2014/main" id="{A09A5335-76D1-4395-BECC-9885221869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2"/>
          <a:stretch/>
        </p:blipFill>
        <p:spPr bwMode="auto">
          <a:xfrm>
            <a:off x="2479213" y="4266148"/>
            <a:ext cx="3458037" cy="220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162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347A-D6E4-4D3A-AEA0-400A17E9804A}"/>
              </a:ext>
            </a:extLst>
          </p:cNvPr>
          <p:cNvSpPr>
            <a:spLocks noGrp="1"/>
          </p:cNvSpPr>
          <p:nvPr>
            <p:ph type="title"/>
          </p:nvPr>
        </p:nvSpPr>
        <p:spPr/>
        <p:txBody>
          <a:bodyPr/>
          <a:lstStyle/>
          <a:p>
            <a:r>
              <a:rPr lang="en-US" dirty="0"/>
              <a:t>Practice Good Security</a:t>
            </a:r>
          </a:p>
        </p:txBody>
      </p:sp>
    </p:spTree>
    <p:extLst>
      <p:ext uri="{BB962C8B-B14F-4D97-AF65-F5344CB8AC3E}">
        <p14:creationId xmlns:p14="http://schemas.microsoft.com/office/powerpoint/2010/main" val="3111961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C370A3-B408-4156-BAFF-831CC33482F8}"/>
              </a:ext>
            </a:extLst>
          </p:cNvPr>
          <p:cNvPicPr>
            <a:picLocks noChangeAspect="1"/>
          </p:cNvPicPr>
          <p:nvPr/>
        </p:nvPicPr>
        <p:blipFill>
          <a:blip r:embed="rId2"/>
          <a:stretch>
            <a:fillRect/>
          </a:stretch>
        </p:blipFill>
        <p:spPr>
          <a:xfrm>
            <a:off x="196850" y="134607"/>
            <a:ext cx="600075" cy="600075"/>
          </a:xfrm>
          <a:prstGeom prst="rect">
            <a:avLst/>
          </a:prstGeom>
        </p:spPr>
      </p:pic>
      <p:sp>
        <p:nvSpPr>
          <p:cNvPr id="17" name="Title 1">
            <a:extLst>
              <a:ext uri="{FF2B5EF4-FFF2-40B4-BE49-F238E27FC236}">
                <a16:creationId xmlns:a16="http://schemas.microsoft.com/office/drawing/2014/main" id="{1A24B0F8-070E-49E4-94C2-EB9E773AC797}"/>
              </a:ext>
            </a:extLst>
          </p:cNvPr>
          <p:cNvSpPr txBox="1">
            <a:spLocks/>
          </p:cNvSpPr>
          <p:nvPr/>
        </p:nvSpPr>
        <p:spPr bwMode="black">
          <a:xfrm>
            <a:off x="883885" y="0"/>
            <a:ext cx="10469915" cy="80770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kern="100" spc="-100" baseline="0">
                <a:solidFill>
                  <a:srgbClr val="FEFEFE"/>
                </a:solidFill>
                <a:latin typeface="+mj-lt"/>
                <a:ea typeface="+mj-ea"/>
                <a:cs typeface="+mj-cs"/>
              </a:defRPr>
            </a:lvl1pPr>
          </a:lstStyle>
          <a:p>
            <a:r>
              <a:rPr lang="en-US" sz="4800" dirty="0">
                <a:solidFill>
                  <a:schemeClr val="tx1">
                    <a:lumMod val="75000"/>
                  </a:schemeClr>
                </a:solidFill>
              </a:rPr>
              <a:t>The Security Funnel</a:t>
            </a:r>
          </a:p>
        </p:txBody>
      </p:sp>
      <p:sp>
        <p:nvSpPr>
          <p:cNvPr id="13" name="Arrow: Down 12">
            <a:extLst>
              <a:ext uri="{FF2B5EF4-FFF2-40B4-BE49-F238E27FC236}">
                <a16:creationId xmlns:a16="http://schemas.microsoft.com/office/drawing/2014/main" id="{2D19F878-B5D0-4625-A21F-136F7F038512}"/>
              </a:ext>
            </a:extLst>
          </p:cNvPr>
          <p:cNvSpPr/>
          <p:nvPr/>
        </p:nvSpPr>
        <p:spPr>
          <a:xfrm>
            <a:off x="9225746" y="5345574"/>
            <a:ext cx="509901" cy="1198394"/>
          </a:xfrm>
          <a:prstGeom prst="downArrow">
            <a:avLst>
              <a:gd name="adj1" fmla="val 32565"/>
              <a:gd name="adj2" fmla="val 50000"/>
            </a:avLst>
          </a:prstGeom>
          <a:solidFill>
            <a:srgbClr val="92D050"/>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5323C49D-4FC8-4BF3-88AE-BA6E2BD0633E}"/>
              </a:ext>
            </a:extLst>
          </p:cNvPr>
          <p:cNvSpPr/>
          <p:nvPr/>
        </p:nvSpPr>
        <p:spPr>
          <a:xfrm rot="20565710">
            <a:off x="9077692" y="3557317"/>
            <a:ext cx="1068539" cy="3155374"/>
          </a:xfrm>
          <a:prstGeom prst="curvedRightArrow">
            <a:avLst>
              <a:gd name="adj1" fmla="val 25000"/>
              <a:gd name="adj2" fmla="val 41458"/>
              <a:gd name="adj3" fmla="val 25000"/>
            </a:avLst>
          </a:prstGeom>
          <a:solidFill>
            <a:srgbClr val="92D050"/>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Arrow: Curved Right 17">
            <a:extLst>
              <a:ext uri="{FF2B5EF4-FFF2-40B4-BE49-F238E27FC236}">
                <a16:creationId xmlns:a16="http://schemas.microsoft.com/office/drawing/2014/main" id="{3831074A-C7D5-4C41-9A68-CB109D4F462B}"/>
              </a:ext>
            </a:extLst>
          </p:cNvPr>
          <p:cNvSpPr/>
          <p:nvPr/>
        </p:nvSpPr>
        <p:spPr>
          <a:xfrm rot="636294" flipH="1">
            <a:off x="8719435" y="3476329"/>
            <a:ext cx="1138763" cy="3165432"/>
          </a:xfrm>
          <a:prstGeom prst="curvedRightArrow">
            <a:avLst>
              <a:gd name="adj1" fmla="val 25000"/>
              <a:gd name="adj2" fmla="val 38330"/>
              <a:gd name="adj3" fmla="val 25000"/>
            </a:avLst>
          </a:prstGeom>
          <a:solidFill>
            <a:srgbClr val="92D050"/>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Picture 18">
            <a:extLst>
              <a:ext uri="{FF2B5EF4-FFF2-40B4-BE49-F238E27FC236}">
                <a16:creationId xmlns:a16="http://schemas.microsoft.com/office/drawing/2014/main" id="{4682D8CD-2E73-41FF-93FA-D9E814F00F68}"/>
              </a:ext>
            </a:extLst>
          </p:cNvPr>
          <p:cNvPicPr>
            <a:picLocks noChangeAspect="1"/>
          </p:cNvPicPr>
          <p:nvPr/>
        </p:nvPicPr>
        <p:blipFill>
          <a:blip r:embed="rId3"/>
          <a:stretch>
            <a:fillRect/>
          </a:stretch>
        </p:blipFill>
        <p:spPr>
          <a:xfrm>
            <a:off x="8384640" y="5284913"/>
            <a:ext cx="2277010" cy="853436"/>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82C21CB1-6E1B-4942-8C46-1873EB576B24}"/>
              </a:ext>
            </a:extLst>
          </p:cNvPr>
          <p:cNvPicPr>
            <a:picLocks noChangeAspect="1"/>
          </p:cNvPicPr>
          <p:nvPr/>
        </p:nvPicPr>
        <p:blipFill>
          <a:blip r:embed="rId4"/>
          <a:stretch>
            <a:fillRect/>
          </a:stretch>
        </p:blipFill>
        <p:spPr>
          <a:xfrm>
            <a:off x="8218862" y="4554004"/>
            <a:ext cx="2650416" cy="931812"/>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CF429CC7-493F-42A2-A1DA-FF4E51B2D161}"/>
              </a:ext>
            </a:extLst>
          </p:cNvPr>
          <p:cNvPicPr>
            <a:picLocks noChangeAspect="1"/>
          </p:cNvPicPr>
          <p:nvPr/>
        </p:nvPicPr>
        <p:blipFill>
          <a:blip r:embed="rId5"/>
          <a:stretch>
            <a:fillRect/>
          </a:stretch>
        </p:blipFill>
        <p:spPr>
          <a:xfrm>
            <a:off x="8023480" y="3731812"/>
            <a:ext cx="3041698" cy="1017365"/>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8FBC046C-9BA9-479A-8B32-4FA05644E45D}"/>
              </a:ext>
            </a:extLst>
          </p:cNvPr>
          <p:cNvPicPr>
            <a:picLocks noChangeAspect="1"/>
          </p:cNvPicPr>
          <p:nvPr/>
        </p:nvPicPr>
        <p:blipFill>
          <a:blip r:embed="rId6"/>
          <a:stretch>
            <a:fillRect/>
          </a:stretch>
        </p:blipFill>
        <p:spPr>
          <a:xfrm>
            <a:off x="7741532" y="2796064"/>
            <a:ext cx="3609728" cy="1113146"/>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A7817F9-23D4-4574-AA63-013795F548DA}"/>
              </a:ext>
            </a:extLst>
          </p:cNvPr>
          <p:cNvPicPr>
            <a:picLocks noChangeAspect="1"/>
          </p:cNvPicPr>
          <p:nvPr/>
        </p:nvPicPr>
        <p:blipFill>
          <a:blip r:embed="rId7"/>
          <a:stretch>
            <a:fillRect/>
          </a:stretch>
        </p:blipFill>
        <p:spPr>
          <a:xfrm>
            <a:off x="7404100" y="1776261"/>
            <a:ext cx="4267199" cy="1233630"/>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CA19169C-AFDC-4B5E-8034-C8A780AACFE5}"/>
              </a:ext>
            </a:extLst>
          </p:cNvPr>
          <p:cNvPicPr>
            <a:picLocks noChangeAspect="1"/>
          </p:cNvPicPr>
          <p:nvPr/>
        </p:nvPicPr>
        <p:blipFill>
          <a:blip r:embed="rId8"/>
          <a:stretch>
            <a:fillRect/>
          </a:stretch>
        </p:blipFill>
        <p:spPr>
          <a:xfrm>
            <a:off x="7100980" y="664866"/>
            <a:ext cx="4925205" cy="1362556"/>
          </a:xfrm>
          <a:prstGeom prst="rect">
            <a:avLst/>
          </a:prstGeom>
          <a:effectLst>
            <a:outerShdw blurRad="50800" dist="38100" dir="2700000" algn="tl" rotWithShape="0">
              <a:prstClr val="black">
                <a:alpha val="40000"/>
              </a:prstClr>
            </a:outerShdw>
          </a:effectLst>
        </p:spPr>
      </p:pic>
      <p:sp>
        <p:nvSpPr>
          <p:cNvPr id="25" name="Arrow: Down 24">
            <a:extLst>
              <a:ext uri="{FF2B5EF4-FFF2-40B4-BE49-F238E27FC236}">
                <a16:creationId xmlns:a16="http://schemas.microsoft.com/office/drawing/2014/main" id="{184B8128-17A7-4637-BB37-6EF8EC4DD8C8}"/>
              </a:ext>
            </a:extLst>
          </p:cNvPr>
          <p:cNvSpPr/>
          <p:nvPr/>
        </p:nvSpPr>
        <p:spPr>
          <a:xfrm>
            <a:off x="7642225" y="555624"/>
            <a:ext cx="320921" cy="1984376"/>
          </a:xfrm>
          <a:prstGeom prst="downArrow">
            <a:avLst>
              <a:gd name="adj1" fmla="val 32565"/>
              <a:gd name="adj2" fmla="val 136117"/>
            </a:avLst>
          </a:prstGeom>
          <a:solidFill>
            <a:schemeClr val="tx1">
              <a:lumMod val="65000"/>
              <a:lumOff val="35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Arrow: Down 25">
            <a:extLst>
              <a:ext uri="{FF2B5EF4-FFF2-40B4-BE49-F238E27FC236}">
                <a16:creationId xmlns:a16="http://schemas.microsoft.com/office/drawing/2014/main" id="{F46DF13C-5837-41BC-83A4-3C7241737966}"/>
              </a:ext>
            </a:extLst>
          </p:cNvPr>
          <p:cNvSpPr/>
          <p:nvPr/>
        </p:nvSpPr>
        <p:spPr>
          <a:xfrm>
            <a:off x="8042776" y="651677"/>
            <a:ext cx="320921" cy="1109798"/>
          </a:xfrm>
          <a:prstGeom prst="downArrow">
            <a:avLst>
              <a:gd name="adj1" fmla="val 32565"/>
              <a:gd name="adj2" fmla="val 136117"/>
            </a:avLst>
          </a:prstGeom>
          <a:solidFill>
            <a:schemeClr val="tx1">
              <a:lumMod val="65000"/>
              <a:lumOff val="35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Arrow: Down 26">
            <a:extLst>
              <a:ext uri="{FF2B5EF4-FFF2-40B4-BE49-F238E27FC236}">
                <a16:creationId xmlns:a16="http://schemas.microsoft.com/office/drawing/2014/main" id="{D869B2DF-023B-4C2E-8748-70F755F11BCC}"/>
              </a:ext>
            </a:extLst>
          </p:cNvPr>
          <p:cNvSpPr/>
          <p:nvPr/>
        </p:nvSpPr>
        <p:spPr>
          <a:xfrm>
            <a:off x="8475845" y="476518"/>
            <a:ext cx="320921" cy="4617094"/>
          </a:xfrm>
          <a:prstGeom prst="downArrow">
            <a:avLst>
              <a:gd name="adj1" fmla="val 32565"/>
              <a:gd name="adj2" fmla="val 136117"/>
            </a:avLst>
          </a:prstGeom>
          <a:solidFill>
            <a:schemeClr val="tx1">
              <a:lumMod val="65000"/>
              <a:lumOff val="35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Arrow: Down 27">
            <a:extLst>
              <a:ext uri="{FF2B5EF4-FFF2-40B4-BE49-F238E27FC236}">
                <a16:creationId xmlns:a16="http://schemas.microsoft.com/office/drawing/2014/main" id="{F09EA61A-2BD5-4145-A803-E4F89D5B21E7}"/>
              </a:ext>
            </a:extLst>
          </p:cNvPr>
          <p:cNvSpPr/>
          <p:nvPr/>
        </p:nvSpPr>
        <p:spPr>
          <a:xfrm>
            <a:off x="8907933" y="546892"/>
            <a:ext cx="320921" cy="3009374"/>
          </a:xfrm>
          <a:prstGeom prst="downArrow">
            <a:avLst>
              <a:gd name="adj1" fmla="val 32565"/>
              <a:gd name="adj2" fmla="val 136117"/>
            </a:avLst>
          </a:prstGeom>
          <a:solidFill>
            <a:schemeClr val="tx1">
              <a:lumMod val="65000"/>
              <a:lumOff val="35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Arrow: Down 28">
            <a:extLst>
              <a:ext uri="{FF2B5EF4-FFF2-40B4-BE49-F238E27FC236}">
                <a16:creationId xmlns:a16="http://schemas.microsoft.com/office/drawing/2014/main" id="{5CA51FB9-906B-4388-9DB4-F4FF32467D30}"/>
              </a:ext>
            </a:extLst>
          </p:cNvPr>
          <p:cNvSpPr/>
          <p:nvPr/>
        </p:nvSpPr>
        <p:spPr>
          <a:xfrm>
            <a:off x="9325253" y="429768"/>
            <a:ext cx="320921" cy="5567172"/>
          </a:xfrm>
          <a:prstGeom prst="downArrow">
            <a:avLst>
              <a:gd name="adj1" fmla="val 32565"/>
              <a:gd name="adj2" fmla="val 136117"/>
            </a:avLst>
          </a:prstGeom>
          <a:solidFill>
            <a:srgbClr val="92D050"/>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Arrow: Down 29">
            <a:extLst>
              <a:ext uri="{FF2B5EF4-FFF2-40B4-BE49-F238E27FC236}">
                <a16:creationId xmlns:a16="http://schemas.microsoft.com/office/drawing/2014/main" id="{61A28D2A-5226-4BE7-BC4D-0750DC5ADA77}"/>
              </a:ext>
            </a:extLst>
          </p:cNvPr>
          <p:cNvSpPr/>
          <p:nvPr/>
        </p:nvSpPr>
        <p:spPr>
          <a:xfrm>
            <a:off x="9788774" y="563060"/>
            <a:ext cx="320921" cy="5304340"/>
          </a:xfrm>
          <a:prstGeom prst="downArrow">
            <a:avLst>
              <a:gd name="adj1" fmla="val 32565"/>
              <a:gd name="adj2" fmla="val 136117"/>
            </a:avLst>
          </a:prstGeom>
          <a:solidFill>
            <a:srgbClr val="92D050"/>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Arrow: Down 30">
            <a:extLst>
              <a:ext uri="{FF2B5EF4-FFF2-40B4-BE49-F238E27FC236}">
                <a16:creationId xmlns:a16="http://schemas.microsoft.com/office/drawing/2014/main" id="{AB084052-3137-4D9C-91EE-75100E8DDC79}"/>
              </a:ext>
            </a:extLst>
          </p:cNvPr>
          <p:cNvSpPr/>
          <p:nvPr/>
        </p:nvSpPr>
        <p:spPr>
          <a:xfrm>
            <a:off x="11190799" y="575033"/>
            <a:ext cx="320921" cy="1064139"/>
          </a:xfrm>
          <a:prstGeom prst="downArrow">
            <a:avLst>
              <a:gd name="adj1" fmla="val 32565"/>
              <a:gd name="adj2" fmla="val 136117"/>
            </a:avLst>
          </a:prstGeom>
          <a:solidFill>
            <a:schemeClr val="tx1">
              <a:lumMod val="65000"/>
              <a:lumOff val="35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Arrow: Down 31">
            <a:extLst>
              <a:ext uri="{FF2B5EF4-FFF2-40B4-BE49-F238E27FC236}">
                <a16:creationId xmlns:a16="http://schemas.microsoft.com/office/drawing/2014/main" id="{FBEF40F7-4FC4-4156-9704-93B35D662116}"/>
              </a:ext>
            </a:extLst>
          </p:cNvPr>
          <p:cNvSpPr/>
          <p:nvPr/>
        </p:nvSpPr>
        <p:spPr>
          <a:xfrm>
            <a:off x="10744257" y="503125"/>
            <a:ext cx="320921" cy="2966731"/>
          </a:xfrm>
          <a:prstGeom prst="downArrow">
            <a:avLst>
              <a:gd name="adj1" fmla="val 32565"/>
              <a:gd name="adj2" fmla="val 136117"/>
            </a:avLst>
          </a:prstGeom>
          <a:solidFill>
            <a:schemeClr val="tx1">
              <a:lumMod val="65000"/>
              <a:lumOff val="35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Arrow: Down 32">
            <a:extLst>
              <a:ext uri="{FF2B5EF4-FFF2-40B4-BE49-F238E27FC236}">
                <a16:creationId xmlns:a16="http://schemas.microsoft.com/office/drawing/2014/main" id="{D50FBEB1-601D-48C6-A813-6E2598545A02}"/>
              </a:ext>
            </a:extLst>
          </p:cNvPr>
          <p:cNvSpPr/>
          <p:nvPr/>
        </p:nvSpPr>
        <p:spPr>
          <a:xfrm>
            <a:off x="10260500" y="423720"/>
            <a:ext cx="320921" cy="4014930"/>
          </a:xfrm>
          <a:prstGeom prst="downArrow">
            <a:avLst>
              <a:gd name="adj1" fmla="val 32565"/>
              <a:gd name="adj2" fmla="val 136117"/>
            </a:avLst>
          </a:prstGeom>
          <a:solidFill>
            <a:schemeClr val="tx1">
              <a:lumMod val="65000"/>
              <a:lumOff val="35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4" name="Group 33">
            <a:extLst>
              <a:ext uri="{FF2B5EF4-FFF2-40B4-BE49-F238E27FC236}">
                <a16:creationId xmlns:a16="http://schemas.microsoft.com/office/drawing/2014/main" id="{A8E70B39-1EFD-47E2-90D1-288A831B2314}"/>
              </a:ext>
            </a:extLst>
          </p:cNvPr>
          <p:cNvGrpSpPr/>
          <p:nvPr/>
        </p:nvGrpSpPr>
        <p:grpSpPr>
          <a:xfrm>
            <a:off x="9302639" y="77160"/>
            <a:ext cx="364173" cy="364173"/>
            <a:chOff x="556080" y="4877408"/>
            <a:chExt cx="604889" cy="604889"/>
          </a:xfrm>
          <a:effectLst/>
        </p:grpSpPr>
        <p:grpSp>
          <p:nvGrpSpPr>
            <p:cNvPr id="35" name="Group 34">
              <a:extLst>
                <a:ext uri="{FF2B5EF4-FFF2-40B4-BE49-F238E27FC236}">
                  <a16:creationId xmlns:a16="http://schemas.microsoft.com/office/drawing/2014/main" id="{C0E08FEE-589D-45CF-A643-8A8F29034516}"/>
                </a:ext>
              </a:extLst>
            </p:cNvPr>
            <p:cNvGrpSpPr/>
            <p:nvPr/>
          </p:nvGrpSpPr>
          <p:grpSpPr>
            <a:xfrm>
              <a:off x="701009" y="5020049"/>
              <a:ext cx="315030" cy="319607"/>
              <a:chOff x="-8374063" y="-15235238"/>
              <a:chExt cx="3500438" cy="3368675"/>
            </a:xfrm>
            <a:solidFill>
              <a:schemeClr val="accent1"/>
            </a:solidFill>
          </p:grpSpPr>
          <p:sp>
            <p:nvSpPr>
              <p:cNvPr id="37" name="Freeform 1029">
                <a:extLst>
                  <a:ext uri="{FF2B5EF4-FFF2-40B4-BE49-F238E27FC236}">
                    <a16:creationId xmlns:a16="http://schemas.microsoft.com/office/drawing/2014/main" id="{3683DAD8-D662-4EF6-980C-E4F35F166F46}"/>
                  </a:ext>
                </a:extLst>
              </p:cNvPr>
              <p:cNvSpPr>
                <a:spLocks/>
              </p:cNvSpPr>
              <p:nvPr/>
            </p:nvSpPr>
            <p:spPr bwMode="auto">
              <a:xfrm>
                <a:off x="-8374063" y="-13996988"/>
                <a:ext cx="1098550" cy="1582738"/>
              </a:xfrm>
              <a:custGeom>
                <a:avLst/>
                <a:gdLst>
                  <a:gd name="T0" fmla="*/ 10 w 293"/>
                  <a:gd name="T1" fmla="*/ 422 h 422"/>
                  <a:gd name="T2" fmla="*/ 0 w 293"/>
                  <a:gd name="T3" fmla="*/ 413 h 422"/>
                  <a:gd name="T4" fmla="*/ 0 w 293"/>
                  <a:gd name="T5" fmla="*/ 211 h 422"/>
                  <a:gd name="T6" fmla="*/ 210 w 293"/>
                  <a:gd name="T7" fmla="*/ 0 h 422"/>
                  <a:gd name="T8" fmla="*/ 284 w 293"/>
                  <a:gd name="T9" fmla="*/ 0 h 422"/>
                  <a:gd name="T10" fmla="*/ 293 w 293"/>
                  <a:gd name="T11" fmla="*/ 9 h 422"/>
                  <a:gd name="T12" fmla="*/ 284 w 293"/>
                  <a:gd name="T13" fmla="*/ 18 h 422"/>
                  <a:gd name="T14" fmla="*/ 210 w 293"/>
                  <a:gd name="T15" fmla="*/ 18 h 422"/>
                  <a:gd name="T16" fmla="*/ 19 w 293"/>
                  <a:gd name="T17" fmla="*/ 211 h 422"/>
                  <a:gd name="T18" fmla="*/ 19 w 293"/>
                  <a:gd name="T19" fmla="*/ 413 h 422"/>
                  <a:gd name="T20" fmla="*/ 10 w 293"/>
                  <a:gd name="T2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422">
                    <a:moveTo>
                      <a:pt x="10" y="422"/>
                    </a:moveTo>
                    <a:cubicBezTo>
                      <a:pt x="5" y="422"/>
                      <a:pt x="0" y="418"/>
                      <a:pt x="0" y="413"/>
                    </a:cubicBezTo>
                    <a:cubicBezTo>
                      <a:pt x="0" y="211"/>
                      <a:pt x="0" y="211"/>
                      <a:pt x="0" y="211"/>
                    </a:cubicBezTo>
                    <a:cubicBezTo>
                      <a:pt x="0" y="93"/>
                      <a:pt x="93" y="0"/>
                      <a:pt x="210" y="0"/>
                    </a:cubicBezTo>
                    <a:cubicBezTo>
                      <a:pt x="284" y="0"/>
                      <a:pt x="284" y="0"/>
                      <a:pt x="284" y="0"/>
                    </a:cubicBezTo>
                    <a:cubicBezTo>
                      <a:pt x="289" y="0"/>
                      <a:pt x="293" y="4"/>
                      <a:pt x="293" y="9"/>
                    </a:cubicBezTo>
                    <a:cubicBezTo>
                      <a:pt x="293" y="14"/>
                      <a:pt x="289" y="18"/>
                      <a:pt x="284" y="18"/>
                    </a:cubicBezTo>
                    <a:cubicBezTo>
                      <a:pt x="210" y="18"/>
                      <a:pt x="210" y="18"/>
                      <a:pt x="210" y="18"/>
                    </a:cubicBezTo>
                    <a:cubicBezTo>
                      <a:pt x="103" y="18"/>
                      <a:pt x="19" y="103"/>
                      <a:pt x="19" y="211"/>
                    </a:cubicBezTo>
                    <a:cubicBezTo>
                      <a:pt x="19" y="413"/>
                      <a:pt x="19" y="413"/>
                      <a:pt x="19" y="413"/>
                    </a:cubicBezTo>
                    <a:cubicBezTo>
                      <a:pt x="19" y="418"/>
                      <a:pt x="15" y="422"/>
                      <a:pt x="10" y="422"/>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sp>
            <p:nvSpPr>
              <p:cNvPr id="38" name="Freeform 1030">
                <a:extLst>
                  <a:ext uri="{FF2B5EF4-FFF2-40B4-BE49-F238E27FC236}">
                    <a16:creationId xmlns:a16="http://schemas.microsoft.com/office/drawing/2014/main" id="{F2EFDE4B-4F78-4518-A51D-C991BD0FD616}"/>
                  </a:ext>
                </a:extLst>
              </p:cNvPr>
              <p:cNvSpPr>
                <a:spLocks/>
              </p:cNvSpPr>
              <p:nvPr/>
            </p:nvSpPr>
            <p:spPr bwMode="auto">
              <a:xfrm>
                <a:off x="-7000875" y="-13311188"/>
                <a:ext cx="2127250" cy="1444625"/>
              </a:xfrm>
              <a:custGeom>
                <a:avLst/>
                <a:gdLst>
                  <a:gd name="T0" fmla="*/ 558 w 567"/>
                  <a:gd name="T1" fmla="*/ 385 h 385"/>
                  <a:gd name="T2" fmla="*/ 549 w 567"/>
                  <a:gd name="T3" fmla="*/ 376 h 385"/>
                  <a:gd name="T4" fmla="*/ 549 w 567"/>
                  <a:gd name="T5" fmla="*/ 211 h 385"/>
                  <a:gd name="T6" fmla="*/ 360 w 567"/>
                  <a:gd name="T7" fmla="*/ 19 h 385"/>
                  <a:gd name="T8" fmla="*/ 210 w 567"/>
                  <a:gd name="T9" fmla="*/ 19 h 385"/>
                  <a:gd name="T10" fmla="*/ 19 w 567"/>
                  <a:gd name="T11" fmla="*/ 211 h 385"/>
                  <a:gd name="T12" fmla="*/ 19 w 567"/>
                  <a:gd name="T13" fmla="*/ 376 h 385"/>
                  <a:gd name="T14" fmla="*/ 9 w 567"/>
                  <a:gd name="T15" fmla="*/ 385 h 385"/>
                  <a:gd name="T16" fmla="*/ 0 w 567"/>
                  <a:gd name="T17" fmla="*/ 376 h 385"/>
                  <a:gd name="T18" fmla="*/ 0 w 567"/>
                  <a:gd name="T19" fmla="*/ 211 h 385"/>
                  <a:gd name="T20" fmla="*/ 210 w 567"/>
                  <a:gd name="T21" fmla="*/ 0 h 385"/>
                  <a:gd name="T22" fmla="*/ 360 w 567"/>
                  <a:gd name="T23" fmla="*/ 0 h 385"/>
                  <a:gd name="T24" fmla="*/ 567 w 567"/>
                  <a:gd name="T25" fmla="*/ 211 h 385"/>
                  <a:gd name="T26" fmla="*/ 567 w 567"/>
                  <a:gd name="T27" fmla="*/ 376 h 385"/>
                  <a:gd name="T28" fmla="*/ 558 w 567"/>
                  <a:gd name="T29"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85">
                    <a:moveTo>
                      <a:pt x="558" y="385"/>
                    </a:moveTo>
                    <a:cubicBezTo>
                      <a:pt x="553" y="385"/>
                      <a:pt x="549" y="381"/>
                      <a:pt x="549" y="376"/>
                    </a:cubicBezTo>
                    <a:cubicBezTo>
                      <a:pt x="549" y="211"/>
                      <a:pt x="549" y="211"/>
                      <a:pt x="549" y="211"/>
                    </a:cubicBezTo>
                    <a:cubicBezTo>
                      <a:pt x="549" y="103"/>
                      <a:pt x="466" y="19"/>
                      <a:pt x="360" y="19"/>
                    </a:cubicBezTo>
                    <a:cubicBezTo>
                      <a:pt x="210" y="19"/>
                      <a:pt x="210" y="19"/>
                      <a:pt x="210" y="19"/>
                    </a:cubicBezTo>
                    <a:cubicBezTo>
                      <a:pt x="103" y="19"/>
                      <a:pt x="19" y="103"/>
                      <a:pt x="19" y="211"/>
                    </a:cubicBezTo>
                    <a:cubicBezTo>
                      <a:pt x="19" y="376"/>
                      <a:pt x="19" y="376"/>
                      <a:pt x="19" y="376"/>
                    </a:cubicBezTo>
                    <a:cubicBezTo>
                      <a:pt x="19" y="381"/>
                      <a:pt x="14" y="385"/>
                      <a:pt x="9" y="385"/>
                    </a:cubicBezTo>
                    <a:cubicBezTo>
                      <a:pt x="4" y="385"/>
                      <a:pt x="0" y="381"/>
                      <a:pt x="0" y="376"/>
                    </a:cubicBezTo>
                    <a:cubicBezTo>
                      <a:pt x="0" y="211"/>
                      <a:pt x="0" y="211"/>
                      <a:pt x="0" y="211"/>
                    </a:cubicBezTo>
                    <a:cubicBezTo>
                      <a:pt x="0" y="93"/>
                      <a:pt x="92" y="0"/>
                      <a:pt x="210" y="0"/>
                    </a:cubicBezTo>
                    <a:cubicBezTo>
                      <a:pt x="360" y="0"/>
                      <a:pt x="360" y="0"/>
                      <a:pt x="360" y="0"/>
                    </a:cubicBezTo>
                    <a:cubicBezTo>
                      <a:pt x="476" y="0"/>
                      <a:pt x="567" y="93"/>
                      <a:pt x="567" y="211"/>
                    </a:cubicBezTo>
                    <a:cubicBezTo>
                      <a:pt x="567" y="376"/>
                      <a:pt x="567" y="376"/>
                      <a:pt x="567" y="376"/>
                    </a:cubicBezTo>
                    <a:cubicBezTo>
                      <a:pt x="567" y="381"/>
                      <a:pt x="563" y="385"/>
                      <a:pt x="558" y="385"/>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sp>
            <p:nvSpPr>
              <p:cNvPr id="39" name="Freeform 1031">
                <a:extLst>
                  <a:ext uri="{FF2B5EF4-FFF2-40B4-BE49-F238E27FC236}">
                    <a16:creationId xmlns:a16="http://schemas.microsoft.com/office/drawing/2014/main" id="{CCA672A8-7861-4A29-A5CF-0459D109FA69}"/>
                  </a:ext>
                </a:extLst>
              </p:cNvPr>
              <p:cNvSpPr>
                <a:spLocks noEditPoints="1"/>
              </p:cNvSpPr>
              <p:nvPr/>
            </p:nvSpPr>
            <p:spPr bwMode="auto">
              <a:xfrm>
                <a:off x="-7961313" y="-15235238"/>
                <a:ext cx="1304925" cy="1306513"/>
              </a:xfrm>
              <a:custGeom>
                <a:avLst/>
                <a:gdLst>
                  <a:gd name="T0" fmla="*/ 174 w 348"/>
                  <a:gd name="T1" fmla="*/ 348 h 348"/>
                  <a:gd name="T2" fmla="*/ 0 w 348"/>
                  <a:gd name="T3" fmla="*/ 174 h 348"/>
                  <a:gd name="T4" fmla="*/ 174 w 348"/>
                  <a:gd name="T5" fmla="*/ 0 h 348"/>
                  <a:gd name="T6" fmla="*/ 348 w 348"/>
                  <a:gd name="T7" fmla="*/ 174 h 348"/>
                  <a:gd name="T8" fmla="*/ 174 w 348"/>
                  <a:gd name="T9" fmla="*/ 348 h 348"/>
                  <a:gd name="T10" fmla="*/ 174 w 348"/>
                  <a:gd name="T11" fmla="*/ 19 h 348"/>
                  <a:gd name="T12" fmla="*/ 18 w 348"/>
                  <a:gd name="T13" fmla="*/ 174 h 348"/>
                  <a:gd name="T14" fmla="*/ 174 w 348"/>
                  <a:gd name="T15" fmla="*/ 330 h 348"/>
                  <a:gd name="T16" fmla="*/ 330 w 348"/>
                  <a:gd name="T17" fmla="*/ 174 h 348"/>
                  <a:gd name="T18" fmla="*/ 174 w 348"/>
                  <a:gd name="T19" fmla="*/ 19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348"/>
                    </a:moveTo>
                    <a:cubicBezTo>
                      <a:pt x="78" y="348"/>
                      <a:pt x="0" y="270"/>
                      <a:pt x="0" y="174"/>
                    </a:cubicBezTo>
                    <a:cubicBezTo>
                      <a:pt x="0" y="78"/>
                      <a:pt x="78" y="0"/>
                      <a:pt x="174" y="0"/>
                    </a:cubicBezTo>
                    <a:cubicBezTo>
                      <a:pt x="270" y="0"/>
                      <a:pt x="348" y="78"/>
                      <a:pt x="348" y="174"/>
                    </a:cubicBezTo>
                    <a:cubicBezTo>
                      <a:pt x="348" y="270"/>
                      <a:pt x="270" y="348"/>
                      <a:pt x="174" y="348"/>
                    </a:cubicBezTo>
                    <a:close/>
                    <a:moveTo>
                      <a:pt x="174" y="19"/>
                    </a:moveTo>
                    <a:cubicBezTo>
                      <a:pt x="88" y="19"/>
                      <a:pt x="18" y="88"/>
                      <a:pt x="18" y="174"/>
                    </a:cubicBezTo>
                    <a:cubicBezTo>
                      <a:pt x="18" y="260"/>
                      <a:pt x="88" y="330"/>
                      <a:pt x="174" y="330"/>
                    </a:cubicBezTo>
                    <a:cubicBezTo>
                      <a:pt x="260" y="330"/>
                      <a:pt x="330" y="260"/>
                      <a:pt x="330" y="174"/>
                    </a:cubicBezTo>
                    <a:cubicBezTo>
                      <a:pt x="330" y="88"/>
                      <a:pt x="260" y="19"/>
                      <a:pt x="174" y="19"/>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sp>
            <p:nvSpPr>
              <p:cNvPr id="40" name="Freeform 1032">
                <a:extLst>
                  <a:ext uri="{FF2B5EF4-FFF2-40B4-BE49-F238E27FC236}">
                    <a16:creationId xmlns:a16="http://schemas.microsoft.com/office/drawing/2014/main" id="{9E3C0101-1C1B-4A56-9FCD-DC9108AABD22}"/>
                  </a:ext>
                </a:extLst>
              </p:cNvPr>
              <p:cNvSpPr>
                <a:spLocks noEditPoints="1"/>
              </p:cNvSpPr>
              <p:nvPr/>
            </p:nvSpPr>
            <p:spPr bwMode="auto">
              <a:xfrm>
                <a:off x="-6588125" y="-14544675"/>
                <a:ext cx="1304925" cy="1304925"/>
              </a:xfrm>
              <a:custGeom>
                <a:avLst/>
                <a:gdLst>
                  <a:gd name="T0" fmla="*/ 174 w 348"/>
                  <a:gd name="T1" fmla="*/ 348 h 348"/>
                  <a:gd name="T2" fmla="*/ 0 w 348"/>
                  <a:gd name="T3" fmla="*/ 174 h 348"/>
                  <a:gd name="T4" fmla="*/ 174 w 348"/>
                  <a:gd name="T5" fmla="*/ 0 h 348"/>
                  <a:gd name="T6" fmla="*/ 348 w 348"/>
                  <a:gd name="T7" fmla="*/ 174 h 348"/>
                  <a:gd name="T8" fmla="*/ 174 w 348"/>
                  <a:gd name="T9" fmla="*/ 348 h 348"/>
                  <a:gd name="T10" fmla="*/ 174 w 348"/>
                  <a:gd name="T11" fmla="*/ 18 h 348"/>
                  <a:gd name="T12" fmla="*/ 19 w 348"/>
                  <a:gd name="T13" fmla="*/ 174 h 348"/>
                  <a:gd name="T14" fmla="*/ 174 w 348"/>
                  <a:gd name="T15" fmla="*/ 329 h 348"/>
                  <a:gd name="T16" fmla="*/ 330 w 348"/>
                  <a:gd name="T17" fmla="*/ 174 h 348"/>
                  <a:gd name="T18" fmla="*/ 174 w 348"/>
                  <a:gd name="T19" fmla="*/ 1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348"/>
                    </a:moveTo>
                    <a:cubicBezTo>
                      <a:pt x="78" y="348"/>
                      <a:pt x="0" y="270"/>
                      <a:pt x="0" y="174"/>
                    </a:cubicBezTo>
                    <a:cubicBezTo>
                      <a:pt x="0" y="78"/>
                      <a:pt x="78" y="0"/>
                      <a:pt x="174" y="0"/>
                    </a:cubicBezTo>
                    <a:cubicBezTo>
                      <a:pt x="270" y="0"/>
                      <a:pt x="348" y="78"/>
                      <a:pt x="348" y="174"/>
                    </a:cubicBezTo>
                    <a:cubicBezTo>
                      <a:pt x="348" y="270"/>
                      <a:pt x="270" y="348"/>
                      <a:pt x="174" y="348"/>
                    </a:cubicBezTo>
                    <a:close/>
                    <a:moveTo>
                      <a:pt x="174" y="18"/>
                    </a:moveTo>
                    <a:cubicBezTo>
                      <a:pt x="88" y="18"/>
                      <a:pt x="19" y="88"/>
                      <a:pt x="19" y="174"/>
                    </a:cubicBezTo>
                    <a:cubicBezTo>
                      <a:pt x="19" y="260"/>
                      <a:pt x="88" y="329"/>
                      <a:pt x="174" y="329"/>
                    </a:cubicBezTo>
                    <a:cubicBezTo>
                      <a:pt x="260" y="329"/>
                      <a:pt x="330" y="260"/>
                      <a:pt x="330" y="174"/>
                    </a:cubicBezTo>
                    <a:cubicBezTo>
                      <a:pt x="330" y="88"/>
                      <a:pt x="260" y="18"/>
                      <a:pt x="174" y="18"/>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grpSp>
        <p:sp>
          <p:nvSpPr>
            <p:cNvPr id="36" name="Oval 35">
              <a:extLst>
                <a:ext uri="{FF2B5EF4-FFF2-40B4-BE49-F238E27FC236}">
                  <a16:creationId xmlns:a16="http://schemas.microsoft.com/office/drawing/2014/main" id="{8666B195-9856-499E-97D9-C32043B48A61}"/>
                </a:ext>
              </a:extLst>
            </p:cNvPr>
            <p:cNvSpPr/>
            <p:nvPr/>
          </p:nvSpPr>
          <p:spPr>
            <a:xfrm>
              <a:off x="556080" y="4877408"/>
              <a:ext cx="604889" cy="604889"/>
            </a:xfrm>
            <a:prstGeom prst="ellipse">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41" name="Group 40">
            <a:extLst>
              <a:ext uri="{FF2B5EF4-FFF2-40B4-BE49-F238E27FC236}">
                <a16:creationId xmlns:a16="http://schemas.microsoft.com/office/drawing/2014/main" id="{06E366BF-D6BC-46B2-B418-91CB74ACDDEE}"/>
              </a:ext>
            </a:extLst>
          </p:cNvPr>
          <p:cNvGrpSpPr/>
          <p:nvPr/>
        </p:nvGrpSpPr>
        <p:grpSpPr>
          <a:xfrm>
            <a:off x="8014255" y="294125"/>
            <a:ext cx="364173" cy="364173"/>
            <a:chOff x="556080" y="3902648"/>
            <a:chExt cx="604889" cy="604889"/>
          </a:xfrm>
          <a:effectLst/>
        </p:grpSpPr>
        <p:sp>
          <p:nvSpPr>
            <p:cNvPr id="42" name="Freeform 5">
              <a:extLst>
                <a:ext uri="{FF2B5EF4-FFF2-40B4-BE49-F238E27FC236}">
                  <a16:creationId xmlns:a16="http://schemas.microsoft.com/office/drawing/2014/main" id="{4ABBEB7E-8A7E-4F61-9B55-0A6BD31A56EA}"/>
                </a:ext>
              </a:extLst>
            </p:cNvPr>
            <p:cNvSpPr>
              <a:spLocks noEditPoints="1"/>
            </p:cNvSpPr>
            <p:nvPr/>
          </p:nvSpPr>
          <p:spPr bwMode="auto">
            <a:xfrm>
              <a:off x="638131" y="3987437"/>
              <a:ext cx="440786" cy="435311"/>
            </a:xfrm>
            <a:custGeom>
              <a:avLst/>
              <a:gdLst>
                <a:gd name="T0" fmla="*/ 117 w 394"/>
                <a:gd name="T1" fmla="*/ 372 h 388"/>
                <a:gd name="T2" fmla="*/ 117 w 394"/>
                <a:gd name="T3" fmla="*/ 308 h 388"/>
                <a:gd name="T4" fmla="*/ 19 w 394"/>
                <a:gd name="T5" fmla="*/ 164 h 388"/>
                <a:gd name="T6" fmla="*/ 136 w 394"/>
                <a:gd name="T7" fmla="*/ 16 h 388"/>
                <a:gd name="T8" fmla="*/ 258 w 394"/>
                <a:gd name="T9" fmla="*/ 16 h 388"/>
                <a:gd name="T10" fmla="*/ 375 w 394"/>
                <a:gd name="T11" fmla="*/ 164 h 388"/>
                <a:gd name="T12" fmla="*/ 277 w 394"/>
                <a:gd name="T13" fmla="*/ 308 h 388"/>
                <a:gd name="T14" fmla="*/ 277 w 394"/>
                <a:gd name="T15" fmla="*/ 372 h 388"/>
                <a:gd name="T16" fmla="*/ 120 w 394"/>
                <a:gd name="T17" fmla="*/ 129 h 388"/>
                <a:gd name="T18" fmla="*/ 70 w 394"/>
                <a:gd name="T19" fmla="*/ 186 h 388"/>
                <a:gd name="T20" fmla="*/ 120 w 394"/>
                <a:gd name="T21" fmla="*/ 243 h 388"/>
                <a:gd name="T22" fmla="*/ 171 w 394"/>
                <a:gd name="T23" fmla="*/ 186 h 388"/>
                <a:gd name="T24" fmla="*/ 120 w 394"/>
                <a:gd name="T25" fmla="*/ 129 h 388"/>
                <a:gd name="T26" fmla="*/ 272 w 394"/>
                <a:gd name="T27" fmla="*/ 129 h 388"/>
                <a:gd name="T28" fmla="*/ 222 w 394"/>
                <a:gd name="T29" fmla="*/ 186 h 388"/>
                <a:gd name="T30" fmla="*/ 272 w 394"/>
                <a:gd name="T31" fmla="*/ 243 h 388"/>
                <a:gd name="T32" fmla="*/ 323 w 394"/>
                <a:gd name="T33" fmla="*/ 186 h 388"/>
                <a:gd name="T34" fmla="*/ 272 w 394"/>
                <a:gd name="T35" fmla="*/ 129 h 388"/>
                <a:gd name="T36" fmla="*/ 165 w 394"/>
                <a:gd name="T37" fmla="*/ 388 h 388"/>
                <a:gd name="T38" fmla="*/ 165 w 394"/>
                <a:gd name="T39" fmla="*/ 324 h 388"/>
                <a:gd name="T40" fmla="*/ 229 w 394"/>
                <a:gd name="T41" fmla="*/ 324 h 388"/>
                <a:gd name="T42" fmla="*/ 229 w 394"/>
                <a:gd name="T43" fmla="*/ 388 h 388"/>
                <a:gd name="T44" fmla="*/ 196 w 394"/>
                <a:gd name="T45" fmla="*/ 236 h 388"/>
                <a:gd name="T46" fmla="*/ 171 w 394"/>
                <a:gd name="T47" fmla="*/ 271 h 388"/>
                <a:gd name="T48" fmla="*/ 186 w 394"/>
                <a:gd name="T49" fmla="*/ 288 h 388"/>
                <a:gd name="T50" fmla="*/ 197 w 394"/>
                <a:gd name="T51" fmla="*/ 283 h 388"/>
                <a:gd name="T52" fmla="*/ 207 w 394"/>
                <a:gd name="T53" fmla="*/ 288 h 388"/>
                <a:gd name="T54" fmla="*/ 222 w 394"/>
                <a:gd name="T55" fmla="*/ 271 h 388"/>
                <a:gd name="T56" fmla="*/ 196 w 394"/>
                <a:gd name="T57" fmla="*/ 23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4" h="388">
                  <a:moveTo>
                    <a:pt x="117" y="372"/>
                  </a:moveTo>
                  <a:cubicBezTo>
                    <a:pt x="117" y="308"/>
                    <a:pt x="117" y="308"/>
                    <a:pt x="117" y="308"/>
                  </a:cubicBezTo>
                  <a:cubicBezTo>
                    <a:pt x="117" y="308"/>
                    <a:pt x="0" y="308"/>
                    <a:pt x="19" y="164"/>
                  </a:cubicBezTo>
                  <a:cubicBezTo>
                    <a:pt x="30" y="79"/>
                    <a:pt x="89" y="36"/>
                    <a:pt x="136" y="16"/>
                  </a:cubicBezTo>
                  <a:cubicBezTo>
                    <a:pt x="175" y="0"/>
                    <a:pt x="219" y="0"/>
                    <a:pt x="258" y="16"/>
                  </a:cubicBezTo>
                  <a:cubicBezTo>
                    <a:pt x="306" y="36"/>
                    <a:pt x="364" y="79"/>
                    <a:pt x="375" y="164"/>
                  </a:cubicBezTo>
                  <a:cubicBezTo>
                    <a:pt x="394" y="308"/>
                    <a:pt x="277" y="308"/>
                    <a:pt x="277" y="308"/>
                  </a:cubicBezTo>
                  <a:cubicBezTo>
                    <a:pt x="277" y="372"/>
                    <a:pt x="277" y="372"/>
                    <a:pt x="277" y="372"/>
                  </a:cubicBezTo>
                  <a:moveTo>
                    <a:pt x="120" y="129"/>
                  </a:moveTo>
                  <a:cubicBezTo>
                    <a:pt x="93" y="129"/>
                    <a:pt x="70" y="154"/>
                    <a:pt x="70" y="186"/>
                  </a:cubicBezTo>
                  <a:cubicBezTo>
                    <a:pt x="70" y="218"/>
                    <a:pt x="93" y="243"/>
                    <a:pt x="120" y="243"/>
                  </a:cubicBezTo>
                  <a:cubicBezTo>
                    <a:pt x="148" y="243"/>
                    <a:pt x="171" y="218"/>
                    <a:pt x="171" y="186"/>
                  </a:cubicBezTo>
                  <a:cubicBezTo>
                    <a:pt x="171" y="154"/>
                    <a:pt x="148" y="129"/>
                    <a:pt x="120" y="129"/>
                  </a:cubicBezTo>
                  <a:close/>
                  <a:moveTo>
                    <a:pt x="272" y="129"/>
                  </a:moveTo>
                  <a:cubicBezTo>
                    <a:pt x="244" y="129"/>
                    <a:pt x="222" y="154"/>
                    <a:pt x="222" y="186"/>
                  </a:cubicBezTo>
                  <a:cubicBezTo>
                    <a:pt x="222" y="218"/>
                    <a:pt x="244" y="243"/>
                    <a:pt x="272" y="243"/>
                  </a:cubicBezTo>
                  <a:cubicBezTo>
                    <a:pt x="300" y="243"/>
                    <a:pt x="323" y="218"/>
                    <a:pt x="323" y="186"/>
                  </a:cubicBezTo>
                  <a:cubicBezTo>
                    <a:pt x="323" y="154"/>
                    <a:pt x="300" y="129"/>
                    <a:pt x="272" y="129"/>
                  </a:cubicBezTo>
                  <a:close/>
                  <a:moveTo>
                    <a:pt x="165" y="388"/>
                  </a:moveTo>
                  <a:cubicBezTo>
                    <a:pt x="165" y="324"/>
                    <a:pt x="165" y="324"/>
                    <a:pt x="165" y="324"/>
                  </a:cubicBezTo>
                  <a:moveTo>
                    <a:pt x="229" y="324"/>
                  </a:moveTo>
                  <a:cubicBezTo>
                    <a:pt x="229" y="388"/>
                    <a:pt x="229" y="388"/>
                    <a:pt x="229" y="388"/>
                  </a:cubicBezTo>
                  <a:moveTo>
                    <a:pt x="196" y="236"/>
                  </a:moveTo>
                  <a:cubicBezTo>
                    <a:pt x="189" y="236"/>
                    <a:pt x="171" y="262"/>
                    <a:pt x="171" y="271"/>
                  </a:cubicBezTo>
                  <a:cubicBezTo>
                    <a:pt x="171" y="280"/>
                    <a:pt x="178" y="288"/>
                    <a:pt x="186" y="288"/>
                  </a:cubicBezTo>
                  <a:cubicBezTo>
                    <a:pt x="190" y="288"/>
                    <a:pt x="194" y="286"/>
                    <a:pt x="197" y="283"/>
                  </a:cubicBezTo>
                  <a:cubicBezTo>
                    <a:pt x="199" y="286"/>
                    <a:pt x="203" y="288"/>
                    <a:pt x="207" y="288"/>
                  </a:cubicBezTo>
                  <a:cubicBezTo>
                    <a:pt x="216" y="288"/>
                    <a:pt x="222" y="280"/>
                    <a:pt x="222" y="271"/>
                  </a:cubicBezTo>
                  <a:cubicBezTo>
                    <a:pt x="222" y="262"/>
                    <a:pt x="204" y="236"/>
                    <a:pt x="196" y="236"/>
                  </a:cubicBezTo>
                  <a:close/>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Oval 42">
              <a:extLst>
                <a:ext uri="{FF2B5EF4-FFF2-40B4-BE49-F238E27FC236}">
                  <a16:creationId xmlns:a16="http://schemas.microsoft.com/office/drawing/2014/main" id="{54D6B827-1DF2-4B9B-99A3-ED4CBF228DC4}"/>
                </a:ext>
              </a:extLst>
            </p:cNvPr>
            <p:cNvSpPr/>
            <p:nvPr/>
          </p:nvSpPr>
          <p:spPr>
            <a:xfrm>
              <a:off x="556080" y="3902648"/>
              <a:ext cx="604889" cy="604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44" name="Group 43">
            <a:extLst>
              <a:ext uri="{FF2B5EF4-FFF2-40B4-BE49-F238E27FC236}">
                <a16:creationId xmlns:a16="http://schemas.microsoft.com/office/drawing/2014/main" id="{960773A7-CFD7-4519-9ABC-8CB1A4CBB5B2}"/>
              </a:ext>
            </a:extLst>
          </p:cNvPr>
          <p:cNvGrpSpPr/>
          <p:nvPr/>
        </p:nvGrpSpPr>
        <p:grpSpPr>
          <a:xfrm>
            <a:off x="7616066" y="193042"/>
            <a:ext cx="364173" cy="364173"/>
            <a:chOff x="556080" y="4860792"/>
            <a:chExt cx="604889" cy="604889"/>
          </a:xfrm>
          <a:effectLst/>
        </p:grpSpPr>
        <p:grpSp>
          <p:nvGrpSpPr>
            <p:cNvPr id="45" name="Group 44">
              <a:extLst>
                <a:ext uri="{FF2B5EF4-FFF2-40B4-BE49-F238E27FC236}">
                  <a16:creationId xmlns:a16="http://schemas.microsoft.com/office/drawing/2014/main" id="{D59ACE90-27D2-4FEF-97F9-1918BBC79D14}"/>
                </a:ext>
              </a:extLst>
            </p:cNvPr>
            <p:cNvGrpSpPr/>
            <p:nvPr/>
          </p:nvGrpSpPr>
          <p:grpSpPr>
            <a:xfrm>
              <a:off x="630624" y="4994321"/>
              <a:ext cx="455801" cy="337831"/>
              <a:chOff x="2986088" y="2403475"/>
              <a:chExt cx="944562" cy="700088"/>
            </a:xfrm>
            <a:noFill/>
          </p:grpSpPr>
          <p:sp>
            <p:nvSpPr>
              <p:cNvPr id="47" name="Freeform 6">
                <a:extLst>
                  <a:ext uri="{FF2B5EF4-FFF2-40B4-BE49-F238E27FC236}">
                    <a16:creationId xmlns:a16="http://schemas.microsoft.com/office/drawing/2014/main" id="{4F3C9F41-FE4C-4318-9A69-1D5AC0D01B85}"/>
                  </a:ext>
                </a:extLst>
              </p:cNvPr>
              <p:cNvSpPr>
                <a:spLocks/>
              </p:cNvSpPr>
              <p:nvPr/>
            </p:nvSpPr>
            <p:spPr bwMode="auto">
              <a:xfrm>
                <a:off x="3109913" y="2403475"/>
                <a:ext cx="696912" cy="700088"/>
              </a:xfrm>
              <a:custGeom>
                <a:avLst/>
                <a:gdLst>
                  <a:gd name="T0" fmla="*/ 292 w 306"/>
                  <a:gd name="T1" fmla="*/ 307 h 307"/>
                  <a:gd name="T2" fmla="*/ 14 w 306"/>
                  <a:gd name="T3" fmla="*/ 307 h 307"/>
                  <a:gd name="T4" fmla="*/ 0 w 306"/>
                  <a:gd name="T5" fmla="*/ 293 h 307"/>
                  <a:gd name="T6" fmla="*/ 0 w 306"/>
                  <a:gd name="T7" fmla="*/ 14 h 307"/>
                  <a:gd name="T8" fmla="*/ 14 w 306"/>
                  <a:gd name="T9" fmla="*/ 0 h 307"/>
                  <a:gd name="T10" fmla="*/ 292 w 306"/>
                  <a:gd name="T11" fmla="*/ 0 h 307"/>
                  <a:gd name="T12" fmla="*/ 306 w 306"/>
                  <a:gd name="T13" fmla="*/ 14 h 307"/>
                  <a:gd name="T14" fmla="*/ 306 w 306"/>
                  <a:gd name="T15" fmla="*/ 293 h 307"/>
                  <a:gd name="T16" fmla="*/ 292 w 306"/>
                  <a:gd name="T1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307">
                    <a:moveTo>
                      <a:pt x="292" y="307"/>
                    </a:moveTo>
                    <a:cubicBezTo>
                      <a:pt x="14" y="307"/>
                      <a:pt x="14" y="307"/>
                      <a:pt x="14" y="307"/>
                    </a:cubicBezTo>
                    <a:cubicBezTo>
                      <a:pt x="6" y="307"/>
                      <a:pt x="0" y="301"/>
                      <a:pt x="0" y="293"/>
                    </a:cubicBezTo>
                    <a:cubicBezTo>
                      <a:pt x="0" y="14"/>
                      <a:pt x="0" y="14"/>
                      <a:pt x="0" y="14"/>
                    </a:cubicBezTo>
                    <a:cubicBezTo>
                      <a:pt x="0" y="7"/>
                      <a:pt x="6" y="0"/>
                      <a:pt x="14" y="0"/>
                    </a:cubicBezTo>
                    <a:cubicBezTo>
                      <a:pt x="292" y="0"/>
                      <a:pt x="292" y="0"/>
                      <a:pt x="292" y="0"/>
                    </a:cubicBezTo>
                    <a:cubicBezTo>
                      <a:pt x="300" y="0"/>
                      <a:pt x="306" y="7"/>
                      <a:pt x="306" y="14"/>
                    </a:cubicBezTo>
                    <a:cubicBezTo>
                      <a:pt x="306" y="293"/>
                      <a:pt x="306" y="293"/>
                      <a:pt x="306" y="293"/>
                    </a:cubicBezTo>
                    <a:cubicBezTo>
                      <a:pt x="306" y="301"/>
                      <a:pt x="300" y="307"/>
                      <a:pt x="292" y="307"/>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48" name="Freeform 7">
                <a:extLst>
                  <a:ext uri="{FF2B5EF4-FFF2-40B4-BE49-F238E27FC236}">
                    <a16:creationId xmlns:a16="http://schemas.microsoft.com/office/drawing/2014/main" id="{53AC77B1-D1C2-4BB3-B40A-1BB3ED6EF5E8}"/>
                  </a:ext>
                </a:extLst>
              </p:cNvPr>
              <p:cNvSpPr>
                <a:spLocks/>
              </p:cNvSpPr>
              <p:nvPr/>
            </p:nvSpPr>
            <p:spPr bwMode="auto">
              <a:xfrm>
                <a:off x="2986088"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7" y="0"/>
                      <a:pt x="29" y="3"/>
                      <a:pt x="29" y="6"/>
                    </a:cubicBezTo>
                    <a:cubicBezTo>
                      <a:pt x="29" y="157"/>
                      <a:pt x="29" y="157"/>
                      <a:pt x="29" y="157"/>
                    </a:cubicBezTo>
                    <a:cubicBezTo>
                      <a:pt x="29" y="160"/>
                      <a:pt x="27"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49" name="Freeform 8">
                <a:extLst>
                  <a:ext uri="{FF2B5EF4-FFF2-40B4-BE49-F238E27FC236}">
                    <a16:creationId xmlns:a16="http://schemas.microsoft.com/office/drawing/2014/main" id="{15637DB5-4E1E-41B0-B99F-97397A03C98A}"/>
                  </a:ext>
                </a:extLst>
              </p:cNvPr>
              <p:cNvSpPr>
                <a:spLocks/>
              </p:cNvSpPr>
              <p:nvPr/>
            </p:nvSpPr>
            <p:spPr bwMode="auto">
              <a:xfrm>
                <a:off x="3863975"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6" y="0"/>
                      <a:pt x="29" y="3"/>
                      <a:pt x="29" y="6"/>
                    </a:cubicBezTo>
                    <a:cubicBezTo>
                      <a:pt x="29" y="157"/>
                      <a:pt x="29" y="157"/>
                      <a:pt x="29" y="157"/>
                    </a:cubicBezTo>
                    <a:cubicBezTo>
                      <a:pt x="29" y="160"/>
                      <a:pt x="26"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0" name="Oval 9">
                <a:extLst>
                  <a:ext uri="{FF2B5EF4-FFF2-40B4-BE49-F238E27FC236}">
                    <a16:creationId xmlns:a16="http://schemas.microsoft.com/office/drawing/2014/main" id="{46AD0704-522F-47CC-B96F-1BEC7CBE7770}"/>
                  </a:ext>
                </a:extLst>
              </p:cNvPr>
              <p:cNvSpPr>
                <a:spLocks noChangeArrowheads="1"/>
              </p:cNvSpPr>
              <p:nvPr/>
            </p:nvSpPr>
            <p:spPr bwMode="auto">
              <a:xfrm>
                <a:off x="3175000" y="2513013"/>
                <a:ext cx="254000"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1" name="Oval 10">
                <a:extLst>
                  <a:ext uri="{FF2B5EF4-FFF2-40B4-BE49-F238E27FC236}">
                    <a16:creationId xmlns:a16="http://schemas.microsoft.com/office/drawing/2014/main" id="{0477C623-767F-47D8-984D-4E858E7197FB}"/>
                  </a:ext>
                </a:extLst>
              </p:cNvPr>
              <p:cNvSpPr>
                <a:spLocks noChangeArrowheads="1"/>
              </p:cNvSpPr>
              <p:nvPr/>
            </p:nvSpPr>
            <p:spPr bwMode="auto">
              <a:xfrm>
                <a:off x="3487738" y="2513013"/>
                <a:ext cx="252412"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2" name="Freeform 11">
                <a:extLst>
                  <a:ext uri="{FF2B5EF4-FFF2-40B4-BE49-F238E27FC236}">
                    <a16:creationId xmlns:a16="http://schemas.microsoft.com/office/drawing/2014/main" id="{6B787FD0-552D-4BEE-BBA1-9EF08F71F850}"/>
                  </a:ext>
                </a:extLst>
              </p:cNvPr>
              <p:cNvSpPr>
                <a:spLocks/>
              </p:cNvSpPr>
              <p:nvPr/>
            </p:nvSpPr>
            <p:spPr bwMode="auto">
              <a:xfrm>
                <a:off x="3316288" y="2887663"/>
                <a:ext cx="282575" cy="68263"/>
              </a:xfrm>
              <a:custGeom>
                <a:avLst/>
                <a:gdLst>
                  <a:gd name="T0" fmla="*/ 109 w 124"/>
                  <a:gd name="T1" fmla="*/ 30 h 30"/>
                  <a:gd name="T2" fmla="*/ 15 w 124"/>
                  <a:gd name="T3" fmla="*/ 30 h 30"/>
                  <a:gd name="T4" fmla="*/ 0 w 124"/>
                  <a:gd name="T5" fmla="*/ 15 h 30"/>
                  <a:gd name="T6" fmla="*/ 0 w 124"/>
                  <a:gd name="T7" fmla="*/ 15 h 30"/>
                  <a:gd name="T8" fmla="*/ 15 w 124"/>
                  <a:gd name="T9" fmla="*/ 0 h 30"/>
                  <a:gd name="T10" fmla="*/ 109 w 124"/>
                  <a:gd name="T11" fmla="*/ 0 h 30"/>
                  <a:gd name="T12" fmla="*/ 124 w 124"/>
                  <a:gd name="T13" fmla="*/ 15 h 30"/>
                  <a:gd name="T14" fmla="*/ 124 w 124"/>
                  <a:gd name="T15" fmla="*/ 15 h 30"/>
                  <a:gd name="T16" fmla="*/ 109 w 124"/>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0">
                    <a:moveTo>
                      <a:pt x="109" y="30"/>
                    </a:moveTo>
                    <a:cubicBezTo>
                      <a:pt x="15" y="30"/>
                      <a:pt x="15" y="30"/>
                      <a:pt x="15" y="30"/>
                    </a:cubicBezTo>
                    <a:cubicBezTo>
                      <a:pt x="7" y="30"/>
                      <a:pt x="0" y="23"/>
                      <a:pt x="0" y="15"/>
                    </a:cubicBezTo>
                    <a:cubicBezTo>
                      <a:pt x="0" y="15"/>
                      <a:pt x="0" y="15"/>
                      <a:pt x="0" y="15"/>
                    </a:cubicBezTo>
                    <a:cubicBezTo>
                      <a:pt x="0" y="6"/>
                      <a:pt x="7" y="0"/>
                      <a:pt x="15" y="0"/>
                    </a:cubicBezTo>
                    <a:cubicBezTo>
                      <a:pt x="109" y="0"/>
                      <a:pt x="109" y="0"/>
                      <a:pt x="109" y="0"/>
                    </a:cubicBezTo>
                    <a:cubicBezTo>
                      <a:pt x="117" y="0"/>
                      <a:pt x="124" y="6"/>
                      <a:pt x="124" y="15"/>
                    </a:cubicBezTo>
                    <a:cubicBezTo>
                      <a:pt x="124" y="15"/>
                      <a:pt x="124" y="15"/>
                      <a:pt x="124" y="15"/>
                    </a:cubicBezTo>
                    <a:cubicBezTo>
                      <a:pt x="124" y="23"/>
                      <a:pt x="117" y="30"/>
                      <a:pt x="109" y="30"/>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grpSp>
        <p:sp>
          <p:nvSpPr>
            <p:cNvPr id="46" name="Oval 45">
              <a:extLst>
                <a:ext uri="{FF2B5EF4-FFF2-40B4-BE49-F238E27FC236}">
                  <a16:creationId xmlns:a16="http://schemas.microsoft.com/office/drawing/2014/main" id="{CD877FA2-702A-4FDE-88B7-E8272BF1482A}"/>
                </a:ext>
              </a:extLst>
            </p:cNvPr>
            <p:cNvSpPr/>
            <p:nvPr/>
          </p:nvSpPr>
          <p:spPr>
            <a:xfrm>
              <a:off x="556080" y="4860792"/>
              <a:ext cx="604889" cy="604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53" name="Group 52">
            <a:extLst>
              <a:ext uri="{FF2B5EF4-FFF2-40B4-BE49-F238E27FC236}">
                <a16:creationId xmlns:a16="http://schemas.microsoft.com/office/drawing/2014/main" id="{B965A19D-E320-4631-BF5F-84155E600803}"/>
              </a:ext>
            </a:extLst>
          </p:cNvPr>
          <p:cNvGrpSpPr/>
          <p:nvPr/>
        </p:nvGrpSpPr>
        <p:grpSpPr>
          <a:xfrm>
            <a:off x="10240143" y="68550"/>
            <a:ext cx="364173" cy="364173"/>
            <a:chOff x="556080" y="4860792"/>
            <a:chExt cx="604889" cy="604889"/>
          </a:xfrm>
          <a:effectLst/>
        </p:grpSpPr>
        <p:grpSp>
          <p:nvGrpSpPr>
            <p:cNvPr id="54" name="Group 53">
              <a:extLst>
                <a:ext uri="{FF2B5EF4-FFF2-40B4-BE49-F238E27FC236}">
                  <a16:creationId xmlns:a16="http://schemas.microsoft.com/office/drawing/2014/main" id="{45DE6F16-9160-4088-B23C-89FC635B7E7F}"/>
                </a:ext>
              </a:extLst>
            </p:cNvPr>
            <p:cNvGrpSpPr/>
            <p:nvPr/>
          </p:nvGrpSpPr>
          <p:grpSpPr>
            <a:xfrm>
              <a:off x="630624" y="4994321"/>
              <a:ext cx="455801" cy="337831"/>
              <a:chOff x="2986088" y="2403475"/>
              <a:chExt cx="944562" cy="700088"/>
            </a:xfrm>
            <a:noFill/>
          </p:grpSpPr>
          <p:sp>
            <p:nvSpPr>
              <p:cNvPr id="56" name="Freeform 6">
                <a:extLst>
                  <a:ext uri="{FF2B5EF4-FFF2-40B4-BE49-F238E27FC236}">
                    <a16:creationId xmlns:a16="http://schemas.microsoft.com/office/drawing/2014/main" id="{8FDFB393-2ADA-480C-AD8D-C8112A8A6B86}"/>
                  </a:ext>
                </a:extLst>
              </p:cNvPr>
              <p:cNvSpPr>
                <a:spLocks/>
              </p:cNvSpPr>
              <p:nvPr/>
            </p:nvSpPr>
            <p:spPr bwMode="auto">
              <a:xfrm>
                <a:off x="3109913" y="2403475"/>
                <a:ext cx="696912" cy="700088"/>
              </a:xfrm>
              <a:custGeom>
                <a:avLst/>
                <a:gdLst>
                  <a:gd name="T0" fmla="*/ 292 w 306"/>
                  <a:gd name="T1" fmla="*/ 307 h 307"/>
                  <a:gd name="T2" fmla="*/ 14 w 306"/>
                  <a:gd name="T3" fmla="*/ 307 h 307"/>
                  <a:gd name="T4" fmla="*/ 0 w 306"/>
                  <a:gd name="T5" fmla="*/ 293 h 307"/>
                  <a:gd name="T6" fmla="*/ 0 w 306"/>
                  <a:gd name="T7" fmla="*/ 14 h 307"/>
                  <a:gd name="T8" fmla="*/ 14 w 306"/>
                  <a:gd name="T9" fmla="*/ 0 h 307"/>
                  <a:gd name="T10" fmla="*/ 292 w 306"/>
                  <a:gd name="T11" fmla="*/ 0 h 307"/>
                  <a:gd name="T12" fmla="*/ 306 w 306"/>
                  <a:gd name="T13" fmla="*/ 14 h 307"/>
                  <a:gd name="T14" fmla="*/ 306 w 306"/>
                  <a:gd name="T15" fmla="*/ 293 h 307"/>
                  <a:gd name="T16" fmla="*/ 292 w 306"/>
                  <a:gd name="T1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307">
                    <a:moveTo>
                      <a:pt x="292" y="307"/>
                    </a:moveTo>
                    <a:cubicBezTo>
                      <a:pt x="14" y="307"/>
                      <a:pt x="14" y="307"/>
                      <a:pt x="14" y="307"/>
                    </a:cubicBezTo>
                    <a:cubicBezTo>
                      <a:pt x="6" y="307"/>
                      <a:pt x="0" y="301"/>
                      <a:pt x="0" y="293"/>
                    </a:cubicBezTo>
                    <a:cubicBezTo>
                      <a:pt x="0" y="14"/>
                      <a:pt x="0" y="14"/>
                      <a:pt x="0" y="14"/>
                    </a:cubicBezTo>
                    <a:cubicBezTo>
                      <a:pt x="0" y="7"/>
                      <a:pt x="6" y="0"/>
                      <a:pt x="14" y="0"/>
                    </a:cubicBezTo>
                    <a:cubicBezTo>
                      <a:pt x="292" y="0"/>
                      <a:pt x="292" y="0"/>
                      <a:pt x="292" y="0"/>
                    </a:cubicBezTo>
                    <a:cubicBezTo>
                      <a:pt x="300" y="0"/>
                      <a:pt x="306" y="7"/>
                      <a:pt x="306" y="14"/>
                    </a:cubicBezTo>
                    <a:cubicBezTo>
                      <a:pt x="306" y="293"/>
                      <a:pt x="306" y="293"/>
                      <a:pt x="306" y="293"/>
                    </a:cubicBezTo>
                    <a:cubicBezTo>
                      <a:pt x="306" y="301"/>
                      <a:pt x="300" y="307"/>
                      <a:pt x="292" y="307"/>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7" name="Freeform 7">
                <a:extLst>
                  <a:ext uri="{FF2B5EF4-FFF2-40B4-BE49-F238E27FC236}">
                    <a16:creationId xmlns:a16="http://schemas.microsoft.com/office/drawing/2014/main" id="{F19D6C27-CEDA-4E3C-9C4E-148C1A6D205D}"/>
                  </a:ext>
                </a:extLst>
              </p:cNvPr>
              <p:cNvSpPr>
                <a:spLocks/>
              </p:cNvSpPr>
              <p:nvPr/>
            </p:nvSpPr>
            <p:spPr bwMode="auto">
              <a:xfrm>
                <a:off x="2986088"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7" y="0"/>
                      <a:pt x="29" y="3"/>
                      <a:pt x="29" y="6"/>
                    </a:cubicBezTo>
                    <a:cubicBezTo>
                      <a:pt x="29" y="157"/>
                      <a:pt x="29" y="157"/>
                      <a:pt x="29" y="157"/>
                    </a:cubicBezTo>
                    <a:cubicBezTo>
                      <a:pt x="29" y="160"/>
                      <a:pt x="27"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8" name="Freeform 8">
                <a:extLst>
                  <a:ext uri="{FF2B5EF4-FFF2-40B4-BE49-F238E27FC236}">
                    <a16:creationId xmlns:a16="http://schemas.microsoft.com/office/drawing/2014/main" id="{9593B19D-C661-4300-AD56-26EE8D8E26BE}"/>
                  </a:ext>
                </a:extLst>
              </p:cNvPr>
              <p:cNvSpPr>
                <a:spLocks/>
              </p:cNvSpPr>
              <p:nvPr/>
            </p:nvSpPr>
            <p:spPr bwMode="auto">
              <a:xfrm>
                <a:off x="3863975"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6" y="0"/>
                      <a:pt x="29" y="3"/>
                      <a:pt x="29" y="6"/>
                    </a:cubicBezTo>
                    <a:cubicBezTo>
                      <a:pt x="29" y="157"/>
                      <a:pt x="29" y="157"/>
                      <a:pt x="29" y="157"/>
                    </a:cubicBezTo>
                    <a:cubicBezTo>
                      <a:pt x="29" y="160"/>
                      <a:pt x="26"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9" name="Oval 9">
                <a:extLst>
                  <a:ext uri="{FF2B5EF4-FFF2-40B4-BE49-F238E27FC236}">
                    <a16:creationId xmlns:a16="http://schemas.microsoft.com/office/drawing/2014/main" id="{94162E27-00BD-4D84-AC3F-E2C58FC1864A}"/>
                  </a:ext>
                </a:extLst>
              </p:cNvPr>
              <p:cNvSpPr>
                <a:spLocks noChangeArrowheads="1"/>
              </p:cNvSpPr>
              <p:nvPr/>
            </p:nvSpPr>
            <p:spPr bwMode="auto">
              <a:xfrm>
                <a:off x="3175000" y="2513013"/>
                <a:ext cx="254000"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60" name="Oval 10">
                <a:extLst>
                  <a:ext uri="{FF2B5EF4-FFF2-40B4-BE49-F238E27FC236}">
                    <a16:creationId xmlns:a16="http://schemas.microsoft.com/office/drawing/2014/main" id="{F962C056-578E-46F6-AA5D-DF35D8ADB045}"/>
                  </a:ext>
                </a:extLst>
              </p:cNvPr>
              <p:cNvSpPr>
                <a:spLocks noChangeArrowheads="1"/>
              </p:cNvSpPr>
              <p:nvPr/>
            </p:nvSpPr>
            <p:spPr bwMode="auto">
              <a:xfrm>
                <a:off x="3487738" y="2513013"/>
                <a:ext cx="252412"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61" name="Freeform 11">
                <a:extLst>
                  <a:ext uri="{FF2B5EF4-FFF2-40B4-BE49-F238E27FC236}">
                    <a16:creationId xmlns:a16="http://schemas.microsoft.com/office/drawing/2014/main" id="{6F3F6D21-C318-40FA-8359-13FA95FE89EB}"/>
                  </a:ext>
                </a:extLst>
              </p:cNvPr>
              <p:cNvSpPr>
                <a:spLocks/>
              </p:cNvSpPr>
              <p:nvPr/>
            </p:nvSpPr>
            <p:spPr bwMode="auto">
              <a:xfrm>
                <a:off x="3316288" y="2887663"/>
                <a:ext cx="282575" cy="68263"/>
              </a:xfrm>
              <a:custGeom>
                <a:avLst/>
                <a:gdLst>
                  <a:gd name="T0" fmla="*/ 109 w 124"/>
                  <a:gd name="T1" fmla="*/ 30 h 30"/>
                  <a:gd name="T2" fmla="*/ 15 w 124"/>
                  <a:gd name="T3" fmla="*/ 30 h 30"/>
                  <a:gd name="T4" fmla="*/ 0 w 124"/>
                  <a:gd name="T5" fmla="*/ 15 h 30"/>
                  <a:gd name="T6" fmla="*/ 0 w 124"/>
                  <a:gd name="T7" fmla="*/ 15 h 30"/>
                  <a:gd name="T8" fmla="*/ 15 w 124"/>
                  <a:gd name="T9" fmla="*/ 0 h 30"/>
                  <a:gd name="T10" fmla="*/ 109 w 124"/>
                  <a:gd name="T11" fmla="*/ 0 h 30"/>
                  <a:gd name="T12" fmla="*/ 124 w 124"/>
                  <a:gd name="T13" fmla="*/ 15 h 30"/>
                  <a:gd name="T14" fmla="*/ 124 w 124"/>
                  <a:gd name="T15" fmla="*/ 15 h 30"/>
                  <a:gd name="T16" fmla="*/ 109 w 124"/>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0">
                    <a:moveTo>
                      <a:pt x="109" y="30"/>
                    </a:moveTo>
                    <a:cubicBezTo>
                      <a:pt x="15" y="30"/>
                      <a:pt x="15" y="30"/>
                      <a:pt x="15" y="30"/>
                    </a:cubicBezTo>
                    <a:cubicBezTo>
                      <a:pt x="7" y="30"/>
                      <a:pt x="0" y="23"/>
                      <a:pt x="0" y="15"/>
                    </a:cubicBezTo>
                    <a:cubicBezTo>
                      <a:pt x="0" y="15"/>
                      <a:pt x="0" y="15"/>
                      <a:pt x="0" y="15"/>
                    </a:cubicBezTo>
                    <a:cubicBezTo>
                      <a:pt x="0" y="6"/>
                      <a:pt x="7" y="0"/>
                      <a:pt x="15" y="0"/>
                    </a:cubicBezTo>
                    <a:cubicBezTo>
                      <a:pt x="109" y="0"/>
                      <a:pt x="109" y="0"/>
                      <a:pt x="109" y="0"/>
                    </a:cubicBezTo>
                    <a:cubicBezTo>
                      <a:pt x="117" y="0"/>
                      <a:pt x="124" y="6"/>
                      <a:pt x="124" y="15"/>
                    </a:cubicBezTo>
                    <a:cubicBezTo>
                      <a:pt x="124" y="15"/>
                      <a:pt x="124" y="15"/>
                      <a:pt x="124" y="15"/>
                    </a:cubicBezTo>
                    <a:cubicBezTo>
                      <a:pt x="124" y="23"/>
                      <a:pt x="117" y="30"/>
                      <a:pt x="109" y="30"/>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grpSp>
        <p:sp>
          <p:nvSpPr>
            <p:cNvPr id="55" name="Oval 54">
              <a:extLst>
                <a:ext uri="{FF2B5EF4-FFF2-40B4-BE49-F238E27FC236}">
                  <a16:creationId xmlns:a16="http://schemas.microsoft.com/office/drawing/2014/main" id="{B9F88D09-2334-40C6-B7DE-5B7A582A07BF}"/>
                </a:ext>
              </a:extLst>
            </p:cNvPr>
            <p:cNvSpPr/>
            <p:nvPr/>
          </p:nvSpPr>
          <p:spPr>
            <a:xfrm>
              <a:off x="556080" y="4860792"/>
              <a:ext cx="604889" cy="604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62" name="Group 61">
            <a:extLst>
              <a:ext uri="{FF2B5EF4-FFF2-40B4-BE49-F238E27FC236}">
                <a16:creationId xmlns:a16="http://schemas.microsoft.com/office/drawing/2014/main" id="{D21827A1-71E2-4B64-8895-A7A7D95C7642}"/>
              </a:ext>
            </a:extLst>
          </p:cNvPr>
          <p:cNvGrpSpPr/>
          <p:nvPr/>
        </p:nvGrpSpPr>
        <p:grpSpPr>
          <a:xfrm>
            <a:off x="11173452" y="221066"/>
            <a:ext cx="364173" cy="364173"/>
            <a:chOff x="556080" y="3902648"/>
            <a:chExt cx="604889" cy="604889"/>
          </a:xfrm>
          <a:effectLst/>
        </p:grpSpPr>
        <p:sp>
          <p:nvSpPr>
            <p:cNvPr id="63" name="Freeform 5">
              <a:extLst>
                <a:ext uri="{FF2B5EF4-FFF2-40B4-BE49-F238E27FC236}">
                  <a16:creationId xmlns:a16="http://schemas.microsoft.com/office/drawing/2014/main" id="{8F198012-84A9-46D2-B2BA-B517D918C3BF}"/>
                </a:ext>
              </a:extLst>
            </p:cNvPr>
            <p:cNvSpPr>
              <a:spLocks noEditPoints="1"/>
            </p:cNvSpPr>
            <p:nvPr/>
          </p:nvSpPr>
          <p:spPr bwMode="auto">
            <a:xfrm>
              <a:off x="638131" y="3987437"/>
              <a:ext cx="440786" cy="435311"/>
            </a:xfrm>
            <a:custGeom>
              <a:avLst/>
              <a:gdLst>
                <a:gd name="T0" fmla="*/ 117 w 394"/>
                <a:gd name="T1" fmla="*/ 372 h 388"/>
                <a:gd name="T2" fmla="*/ 117 w 394"/>
                <a:gd name="T3" fmla="*/ 308 h 388"/>
                <a:gd name="T4" fmla="*/ 19 w 394"/>
                <a:gd name="T5" fmla="*/ 164 h 388"/>
                <a:gd name="T6" fmla="*/ 136 w 394"/>
                <a:gd name="T7" fmla="*/ 16 h 388"/>
                <a:gd name="T8" fmla="*/ 258 w 394"/>
                <a:gd name="T9" fmla="*/ 16 h 388"/>
                <a:gd name="T10" fmla="*/ 375 w 394"/>
                <a:gd name="T11" fmla="*/ 164 h 388"/>
                <a:gd name="T12" fmla="*/ 277 w 394"/>
                <a:gd name="T13" fmla="*/ 308 h 388"/>
                <a:gd name="T14" fmla="*/ 277 w 394"/>
                <a:gd name="T15" fmla="*/ 372 h 388"/>
                <a:gd name="T16" fmla="*/ 120 w 394"/>
                <a:gd name="T17" fmla="*/ 129 h 388"/>
                <a:gd name="T18" fmla="*/ 70 w 394"/>
                <a:gd name="T19" fmla="*/ 186 h 388"/>
                <a:gd name="T20" fmla="*/ 120 w 394"/>
                <a:gd name="T21" fmla="*/ 243 h 388"/>
                <a:gd name="T22" fmla="*/ 171 w 394"/>
                <a:gd name="T23" fmla="*/ 186 h 388"/>
                <a:gd name="T24" fmla="*/ 120 w 394"/>
                <a:gd name="T25" fmla="*/ 129 h 388"/>
                <a:gd name="T26" fmla="*/ 272 w 394"/>
                <a:gd name="T27" fmla="*/ 129 h 388"/>
                <a:gd name="T28" fmla="*/ 222 w 394"/>
                <a:gd name="T29" fmla="*/ 186 h 388"/>
                <a:gd name="T30" fmla="*/ 272 w 394"/>
                <a:gd name="T31" fmla="*/ 243 h 388"/>
                <a:gd name="T32" fmla="*/ 323 w 394"/>
                <a:gd name="T33" fmla="*/ 186 h 388"/>
                <a:gd name="T34" fmla="*/ 272 w 394"/>
                <a:gd name="T35" fmla="*/ 129 h 388"/>
                <a:gd name="T36" fmla="*/ 165 w 394"/>
                <a:gd name="T37" fmla="*/ 388 h 388"/>
                <a:gd name="T38" fmla="*/ 165 w 394"/>
                <a:gd name="T39" fmla="*/ 324 h 388"/>
                <a:gd name="T40" fmla="*/ 229 w 394"/>
                <a:gd name="T41" fmla="*/ 324 h 388"/>
                <a:gd name="T42" fmla="*/ 229 w 394"/>
                <a:gd name="T43" fmla="*/ 388 h 388"/>
                <a:gd name="T44" fmla="*/ 196 w 394"/>
                <a:gd name="T45" fmla="*/ 236 h 388"/>
                <a:gd name="T46" fmla="*/ 171 w 394"/>
                <a:gd name="T47" fmla="*/ 271 h 388"/>
                <a:gd name="T48" fmla="*/ 186 w 394"/>
                <a:gd name="T49" fmla="*/ 288 h 388"/>
                <a:gd name="T50" fmla="*/ 197 w 394"/>
                <a:gd name="T51" fmla="*/ 283 h 388"/>
                <a:gd name="T52" fmla="*/ 207 w 394"/>
                <a:gd name="T53" fmla="*/ 288 h 388"/>
                <a:gd name="T54" fmla="*/ 222 w 394"/>
                <a:gd name="T55" fmla="*/ 271 h 388"/>
                <a:gd name="T56" fmla="*/ 196 w 394"/>
                <a:gd name="T57" fmla="*/ 23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4" h="388">
                  <a:moveTo>
                    <a:pt x="117" y="372"/>
                  </a:moveTo>
                  <a:cubicBezTo>
                    <a:pt x="117" y="308"/>
                    <a:pt x="117" y="308"/>
                    <a:pt x="117" y="308"/>
                  </a:cubicBezTo>
                  <a:cubicBezTo>
                    <a:pt x="117" y="308"/>
                    <a:pt x="0" y="308"/>
                    <a:pt x="19" y="164"/>
                  </a:cubicBezTo>
                  <a:cubicBezTo>
                    <a:pt x="30" y="79"/>
                    <a:pt x="89" y="36"/>
                    <a:pt x="136" y="16"/>
                  </a:cubicBezTo>
                  <a:cubicBezTo>
                    <a:pt x="175" y="0"/>
                    <a:pt x="219" y="0"/>
                    <a:pt x="258" y="16"/>
                  </a:cubicBezTo>
                  <a:cubicBezTo>
                    <a:pt x="306" y="36"/>
                    <a:pt x="364" y="79"/>
                    <a:pt x="375" y="164"/>
                  </a:cubicBezTo>
                  <a:cubicBezTo>
                    <a:pt x="394" y="308"/>
                    <a:pt x="277" y="308"/>
                    <a:pt x="277" y="308"/>
                  </a:cubicBezTo>
                  <a:cubicBezTo>
                    <a:pt x="277" y="372"/>
                    <a:pt x="277" y="372"/>
                    <a:pt x="277" y="372"/>
                  </a:cubicBezTo>
                  <a:moveTo>
                    <a:pt x="120" y="129"/>
                  </a:moveTo>
                  <a:cubicBezTo>
                    <a:pt x="93" y="129"/>
                    <a:pt x="70" y="154"/>
                    <a:pt x="70" y="186"/>
                  </a:cubicBezTo>
                  <a:cubicBezTo>
                    <a:pt x="70" y="218"/>
                    <a:pt x="93" y="243"/>
                    <a:pt x="120" y="243"/>
                  </a:cubicBezTo>
                  <a:cubicBezTo>
                    <a:pt x="148" y="243"/>
                    <a:pt x="171" y="218"/>
                    <a:pt x="171" y="186"/>
                  </a:cubicBezTo>
                  <a:cubicBezTo>
                    <a:pt x="171" y="154"/>
                    <a:pt x="148" y="129"/>
                    <a:pt x="120" y="129"/>
                  </a:cubicBezTo>
                  <a:close/>
                  <a:moveTo>
                    <a:pt x="272" y="129"/>
                  </a:moveTo>
                  <a:cubicBezTo>
                    <a:pt x="244" y="129"/>
                    <a:pt x="222" y="154"/>
                    <a:pt x="222" y="186"/>
                  </a:cubicBezTo>
                  <a:cubicBezTo>
                    <a:pt x="222" y="218"/>
                    <a:pt x="244" y="243"/>
                    <a:pt x="272" y="243"/>
                  </a:cubicBezTo>
                  <a:cubicBezTo>
                    <a:pt x="300" y="243"/>
                    <a:pt x="323" y="218"/>
                    <a:pt x="323" y="186"/>
                  </a:cubicBezTo>
                  <a:cubicBezTo>
                    <a:pt x="323" y="154"/>
                    <a:pt x="300" y="129"/>
                    <a:pt x="272" y="129"/>
                  </a:cubicBezTo>
                  <a:close/>
                  <a:moveTo>
                    <a:pt x="165" y="388"/>
                  </a:moveTo>
                  <a:cubicBezTo>
                    <a:pt x="165" y="324"/>
                    <a:pt x="165" y="324"/>
                    <a:pt x="165" y="324"/>
                  </a:cubicBezTo>
                  <a:moveTo>
                    <a:pt x="229" y="324"/>
                  </a:moveTo>
                  <a:cubicBezTo>
                    <a:pt x="229" y="388"/>
                    <a:pt x="229" y="388"/>
                    <a:pt x="229" y="388"/>
                  </a:cubicBezTo>
                  <a:moveTo>
                    <a:pt x="196" y="236"/>
                  </a:moveTo>
                  <a:cubicBezTo>
                    <a:pt x="189" y="236"/>
                    <a:pt x="171" y="262"/>
                    <a:pt x="171" y="271"/>
                  </a:cubicBezTo>
                  <a:cubicBezTo>
                    <a:pt x="171" y="280"/>
                    <a:pt x="178" y="288"/>
                    <a:pt x="186" y="288"/>
                  </a:cubicBezTo>
                  <a:cubicBezTo>
                    <a:pt x="190" y="288"/>
                    <a:pt x="194" y="286"/>
                    <a:pt x="197" y="283"/>
                  </a:cubicBezTo>
                  <a:cubicBezTo>
                    <a:pt x="199" y="286"/>
                    <a:pt x="203" y="288"/>
                    <a:pt x="207" y="288"/>
                  </a:cubicBezTo>
                  <a:cubicBezTo>
                    <a:pt x="216" y="288"/>
                    <a:pt x="222" y="280"/>
                    <a:pt x="222" y="271"/>
                  </a:cubicBezTo>
                  <a:cubicBezTo>
                    <a:pt x="222" y="262"/>
                    <a:pt x="204" y="236"/>
                    <a:pt x="196" y="236"/>
                  </a:cubicBezTo>
                  <a:close/>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Oval 63">
              <a:extLst>
                <a:ext uri="{FF2B5EF4-FFF2-40B4-BE49-F238E27FC236}">
                  <a16:creationId xmlns:a16="http://schemas.microsoft.com/office/drawing/2014/main" id="{E8CEF288-C07A-4E93-8149-499B72C74E89}"/>
                </a:ext>
              </a:extLst>
            </p:cNvPr>
            <p:cNvSpPr/>
            <p:nvPr/>
          </p:nvSpPr>
          <p:spPr>
            <a:xfrm>
              <a:off x="556080" y="3902648"/>
              <a:ext cx="604889" cy="604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65" name="Group 64">
            <a:extLst>
              <a:ext uri="{FF2B5EF4-FFF2-40B4-BE49-F238E27FC236}">
                <a16:creationId xmlns:a16="http://schemas.microsoft.com/office/drawing/2014/main" id="{64C09069-3F5C-4E1B-8960-0B3FDA1D77A6}"/>
              </a:ext>
            </a:extLst>
          </p:cNvPr>
          <p:cNvGrpSpPr/>
          <p:nvPr/>
        </p:nvGrpSpPr>
        <p:grpSpPr>
          <a:xfrm>
            <a:off x="9778324" y="213098"/>
            <a:ext cx="364173" cy="364173"/>
            <a:chOff x="556080" y="4877408"/>
            <a:chExt cx="604889" cy="604889"/>
          </a:xfrm>
          <a:effectLst/>
        </p:grpSpPr>
        <p:grpSp>
          <p:nvGrpSpPr>
            <p:cNvPr id="66" name="Group 65">
              <a:extLst>
                <a:ext uri="{FF2B5EF4-FFF2-40B4-BE49-F238E27FC236}">
                  <a16:creationId xmlns:a16="http://schemas.microsoft.com/office/drawing/2014/main" id="{66D03194-9BCF-43D0-97C8-63BA35115FD7}"/>
                </a:ext>
              </a:extLst>
            </p:cNvPr>
            <p:cNvGrpSpPr/>
            <p:nvPr/>
          </p:nvGrpSpPr>
          <p:grpSpPr>
            <a:xfrm>
              <a:off x="701009" y="5020049"/>
              <a:ext cx="315030" cy="319607"/>
              <a:chOff x="-8374063" y="-15235238"/>
              <a:chExt cx="3500438" cy="3368675"/>
            </a:xfrm>
            <a:solidFill>
              <a:schemeClr val="accent1"/>
            </a:solidFill>
          </p:grpSpPr>
          <p:sp>
            <p:nvSpPr>
              <p:cNvPr id="68" name="Freeform 1029">
                <a:extLst>
                  <a:ext uri="{FF2B5EF4-FFF2-40B4-BE49-F238E27FC236}">
                    <a16:creationId xmlns:a16="http://schemas.microsoft.com/office/drawing/2014/main" id="{9D853EB8-DF2B-4D13-B32C-EB68B5A84AF0}"/>
                  </a:ext>
                </a:extLst>
              </p:cNvPr>
              <p:cNvSpPr>
                <a:spLocks/>
              </p:cNvSpPr>
              <p:nvPr/>
            </p:nvSpPr>
            <p:spPr bwMode="auto">
              <a:xfrm>
                <a:off x="-8374063" y="-13996988"/>
                <a:ext cx="1098550" cy="1582738"/>
              </a:xfrm>
              <a:custGeom>
                <a:avLst/>
                <a:gdLst>
                  <a:gd name="T0" fmla="*/ 10 w 293"/>
                  <a:gd name="T1" fmla="*/ 422 h 422"/>
                  <a:gd name="T2" fmla="*/ 0 w 293"/>
                  <a:gd name="T3" fmla="*/ 413 h 422"/>
                  <a:gd name="T4" fmla="*/ 0 w 293"/>
                  <a:gd name="T5" fmla="*/ 211 h 422"/>
                  <a:gd name="T6" fmla="*/ 210 w 293"/>
                  <a:gd name="T7" fmla="*/ 0 h 422"/>
                  <a:gd name="T8" fmla="*/ 284 w 293"/>
                  <a:gd name="T9" fmla="*/ 0 h 422"/>
                  <a:gd name="T10" fmla="*/ 293 w 293"/>
                  <a:gd name="T11" fmla="*/ 9 h 422"/>
                  <a:gd name="T12" fmla="*/ 284 w 293"/>
                  <a:gd name="T13" fmla="*/ 18 h 422"/>
                  <a:gd name="T14" fmla="*/ 210 w 293"/>
                  <a:gd name="T15" fmla="*/ 18 h 422"/>
                  <a:gd name="T16" fmla="*/ 19 w 293"/>
                  <a:gd name="T17" fmla="*/ 211 h 422"/>
                  <a:gd name="T18" fmla="*/ 19 w 293"/>
                  <a:gd name="T19" fmla="*/ 413 h 422"/>
                  <a:gd name="T20" fmla="*/ 10 w 293"/>
                  <a:gd name="T21"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422">
                    <a:moveTo>
                      <a:pt x="10" y="422"/>
                    </a:moveTo>
                    <a:cubicBezTo>
                      <a:pt x="5" y="422"/>
                      <a:pt x="0" y="418"/>
                      <a:pt x="0" y="413"/>
                    </a:cubicBezTo>
                    <a:cubicBezTo>
                      <a:pt x="0" y="211"/>
                      <a:pt x="0" y="211"/>
                      <a:pt x="0" y="211"/>
                    </a:cubicBezTo>
                    <a:cubicBezTo>
                      <a:pt x="0" y="93"/>
                      <a:pt x="93" y="0"/>
                      <a:pt x="210" y="0"/>
                    </a:cubicBezTo>
                    <a:cubicBezTo>
                      <a:pt x="284" y="0"/>
                      <a:pt x="284" y="0"/>
                      <a:pt x="284" y="0"/>
                    </a:cubicBezTo>
                    <a:cubicBezTo>
                      <a:pt x="289" y="0"/>
                      <a:pt x="293" y="4"/>
                      <a:pt x="293" y="9"/>
                    </a:cubicBezTo>
                    <a:cubicBezTo>
                      <a:pt x="293" y="14"/>
                      <a:pt x="289" y="18"/>
                      <a:pt x="284" y="18"/>
                    </a:cubicBezTo>
                    <a:cubicBezTo>
                      <a:pt x="210" y="18"/>
                      <a:pt x="210" y="18"/>
                      <a:pt x="210" y="18"/>
                    </a:cubicBezTo>
                    <a:cubicBezTo>
                      <a:pt x="103" y="18"/>
                      <a:pt x="19" y="103"/>
                      <a:pt x="19" y="211"/>
                    </a:cubicBezTo>
                    <a:cubicBezTo>
                      <a:pt x="19" y="413"/>
                      <a:pt x="19" y="413"/>
                      <a:pt x="19" y="413"/>
                    </a:cubicBezTo>
                    <a:cubicBezTo>
                      <a:pt x="19" y="418"/>
                      <a:pt x="15" y="422"/>
                      <a:pt x="10" y="422"/>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sp>
            <p:nvSpPr>
              <p:cNvPr id="69" name="Freeform 1030">
                <a:extLst>
                  <a:ext uri="{FF2B5EF4-FFF2-40B4-BE49-F238E27FC236}">
                    <a16:creationId xmlns:a16="http://schemas.microsoft.com/office/drawing/2014/main" id="{49FAFF69-FB77-4F98-8699-F35DDE506A44}"/>
                  </a:ext>
                </a:extLst>
              </p:cNvPr>
              <p:cNvSpPr>
                <a:spLocks/>
              </p:cNvSpPr>
              <p:nvPr/>
            </p:nvSpPr>
            <p:spPr bwMode="auto">
              <a:xfrm>
                <a:off x="-7000875" y="-13311188"/>
                <a:ext cx="2127250" cy="1444625"/>
              </a:xfrm>
              <a:custGeom>
                <a:avLst/>
                <a:gdLst>
                  <a:gd name="T0" fmla="*/ 558 w 567"/>
                  <a:gd name="T1" fmla="*/ 385 h 385"/>
                  <a:gd name="T2" fmla="*/ 549 w 567"/>
                  <a:gd name="T3" fmla="*/ 376 h 385"/>
                  <a:gd name="T4" fmla="*/ 549 w 567"/>
                  <a:gd name="T5" fmla="*/ 211 h 385"/>
                  <a:gd name="T6" fmla="*/ 360 w 567"/>
                  <a:gd name="T7" fmla="*/ 19 h 385"/>
                  <a:gd name="T8" fmla="*/ 210 w 567"/>
                  <a:gd name="T9" fmla="*/ 19 h 385"/>
                  <a:gd name="T10" fmla="*/ 19 w 567"/>
                  <a:gd name="T11" fmla="*/ 211 h 385"/>
                  <a:gd name="T12" fmla="*/ 19 w 567"/>
                  <a:gd name="T13" fmla="*/ 376 h 385"/>
                  <a:gd name="T14" fmla="*/ 9 w 567"/>
                  <a:gd name="T15" fmla="*/ 385 h 385"/>
                  <a:gd name="T16" fmla="*/ 0 w 567"/>
                  <a:gd name="T17" fmla="*/ 376 h 385"/>
                  <a:gd name="T18" fmla="*/ 0 w 567"/>
                  <a:gd name="T19" fmla="*/ 211 h 385"/>
                  <a:gd name="T20" fmla="*/ 210 w 567"/>
                  <a:gd name="T21" fmla="*/ 0 h 385"/>
                  <a:gd name="T22" fmla="*/ 360 w 567"/>
                  <a:gd name="T23" fmla="*/ 0 h 385"/>
                  <a:gd name="T24" fmla="*/ 567 w 567"/>
                  <a:gd name="T25" fmla="*/ 211 h 385"/>
                  <a:gd name="T26" fmla="*/ 567 w 567"/>
                  <a:gd name="T27" fmla="*/ 376 h 385"/>
                  <a:gd name="T28" fmla="*/ 558 w 567"/>
                  <a:gd name="T29"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7" h="385">
                    <a:moveTo>
                      <a:pt x="558" y="385"/>
                    </a:moveTo>
                    <a:cubicBezTo>
                      <a:pt x="553" y="385"/>
                      <a:pt x="549" y="381"/>
                      <a:pt x="549" y="376"/>
                    </a:cubicBezTo>
                    <a:cubicBezTo>
                      <a:pt x="549" y="211"/>
                      <a:pt x="549" y="211"/>
                      <a:pt x="549" y="211"/>
                    </a:cubicBezTo>
                    <a:cubicBezTo>
                      <a:pt x="549" y="103"/>
                      <a:pt x="466" y="19"/>
                      <a:pt x="360" y="19"/>
                    </a:cubicBezTo>
                    <a:cubicBezTo>
                      <a:pt x="210" y="19"/>
                      <a:pt x="210" y="19"/>
                      <a:pt x="210" y="19"/>
                    </a:cubicBezTo>
                    <a:cubicBezTo>
                      <a:pt x="103" y="19"/>
                      <a:pt x="19" y="103"/>
                      <a:pt x="19" y="211"/>
                    </a:cubicBezTo>
                    <a:cubicBezTo>
                      <a:pt x="19" y="376"/>
                      <a:pt x="19" y="376"/>
                      <a:pt x="19" y="376"/>
                    </a:cubicBezTo>
                    <a:cubicBezTo>
                      <a:pt x="19" y="381"/>
                      <a:pt x="14" y="385"/>
                      <a:pt x="9" y="385"/>
                    </a:cubicBezTo>
                    <a:cubicBezTo>
                      <a:pt x="4" y="385"/>
                      <a:pt x="0" y="381"/>
                      <a:pt x="0" y="376"/>
                    </a:cubicBezTo>
                    <a:cubicBezTo>
                      <a:pt x="0" y="211"/>
                      <a:pt x="0" y="211"/>
                      <a:pt x="0" y="211"/>
                    </a:cubicBezTo>
                    <a:cubicBezTo>
                      <a:pt x="0" y="93"/>
                      <a:pt x="92" y="0"/>
                      <a:pt x="210" y="0"/>
                    </a:cubicBezTo>
                    <a:cubicBezTo>
                      <a:pt x="360" y="0"/>
                      <a:pt x="360" y="0"/>
                      <a:pt x="360" y="0"/>
                    </a:cubicBezTo>
                    <a:cubicBezTo>
                      <a:pt x="476" y="0"/>
                      <a:pt x="567" y="93"/>
                      <a:pt x="567" y="211"/>
                    </a:cubicBezTo>
                    <a:cubicBezTo>
                      <a:pt x="567" y="376"/>
                      <a:pt x="567" y="376"/>
                      <a:pt x="567" y="376"/>
                    </a:cubicBezTo>
                    <a:cubicBezTo>
                      <a:pt x="567" y="381"/>
                      <a:pt x="563" y="385"/>
                      <a:pt x="558" y="385"/>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sp>
            <p:nvSpPr>
              <p:cNvPr id="70" name="Freeform 1031">
                <a:extLst>
                  <a:ext uri="{FF2B5EF4-FFF2-40B4-BE49-F238E27FC236}">
                    <a16:creationId xmlns:a16="http://schemas.microsoft.com/office/drawing/2014/main" id="{0BC74CAD-7E8C-4AB5-88F6-022D7FC5BEB5}"/>
                  </a:ext>
                </a:extLst>
              </p:cNvPr>
              <p:cNvSpPr>
                <a:spLocks noEditPoints="1"/>
              </p:cNvSpPr>
              <p:nvPr/>
            </p:nvSpPr>
            <p:spPr bwMode="auto">
              <a:xfrm>
                <a:off x="-7961313" y="-15235238"/>
                <a:ext cx="1304925" cy="1306513"/>
              </a:xfrm>
              <a:custGeom>
                <a:avLst/>
                <a:gdLst>
                  <a:gd name="T0" fmla="*/ 174 w 348"/>
                  <a:gd name="T1" fmla="*/ 348 h 348"/>
                  <a:gd name="T2" fmla="*/ 0 w 348"/>
                  <a:gd name="T3" fmla="*/ 174 h 348"/>
                  <a:gd name="T4" fmla="*/ 174 w 348"/>
                  <a:gd name="T5" fmla="*/ 0 h 348"/>
                  <a:gd name="T6" fmla="*/ 348 w 348"/>
                  <a:gd name="T7" fmla="*/ 174 h 348"/>
                  <a:gd name="T8" fmla="*/ 174 w 348"/>
                  <a:gd name="T9" fmla="*/ 348 h 348"/>
                  <a:gd name="T10" fmla="*/ 174 w 348"/>
                  <a:gd name="T11" fmla="*/ 19 h 348"/>
                  <a:gd name="T12" fmla="*/ 18 w 348"/>
                  <a:gd name="T13" fmla="*/ 174 h 348"/>
                  <a:gd name="T14" fmla="*/ 174 w 348"/>
                  <a:gd name="T15" fmla="*/ 330 h 348"/>
                  <a:gd name="T16" fmla="*/ 330 w 348"/>
                  <a:gd name="T17" fmla="*/ 174 h 348"/>
                  <a:gd name="T18" fmla="*/ 174 w 348"/>
                  <a:gd name="T19" fmla="*/ 19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348"/>
                    </a:moveTo>
                    <a:cubicBezTo>
                      <a:pt x="78" y="348"/>
                      <a:pt x="0" y="270"/>
                      <a:pt x="0" y="174"/>
                    </a:cubicBezTo>
                    <a:cubicBezTo>
                      <a:pt x="0" y="78"/>
                      <a:pt x="78" y="0"/>
                      <a:pt x="174" y="0"/>
                    </a:cubicBezTo>
                    <a:cubicBezTo>
                      <a:pt x="270" y="0"/>
                      <a:pt x="348" y="78"/>
                      <a:pt x="348" y="174"/>
                    </a:cubicBezTo>
                    <a:cubicBezTo>
                      <a:pt x="348" y="270"/>
                      <a:pt x="270" y="348"/>
                      <a:pt x="174" y="348"/>
                    </a:cubicBezTo>
                    <a:close/>
                    <a:moveTo>
                      <a:pt x="174" y="19"/>
                    </a:moveTo>
                    <a:cubicBezTo>
                      <a:pt x="88" y="19"/>
                      <a:pt x="18" y="88"/>
                      <a:pt x="18" y="174"/>
                    </a:cubicBezTo>
                    <a:cubicBezTo>
                      <a:pt x="18" y="260"/>
                      <a:pt x="88" y="330"/>
                      <a:pt x="174" y="330"/>
                    </a:cubicBezTo>
                    <a:cubicBezTo>
                      <a:pt x="260" y="330"/>
                      <a:pt x="330" y="260"/>
                      <a:pt x="330" y="174"/>
                    </a:cubicBezTo>
                    <a:cubicBezTo>
                      <a:pt x="330" y="88"/>
                      <a:pt x="260" y="19"/>
                      <a:pt x="174" y="19"/>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sp>
            <p:nvSpPr>
              <p:cNvPr id="71" name="Freeform 1032">
                <a:extLst>
                  <a:ext uri="{FF2B5EF4-FFF2-40B4-BE49-F238E27FC236}">
                    <a16:creationId xmlns:a16="http://schemas.microsoft.com/office/drawing/2014/main" id="{B522F115-D848-4BE2-95F9-3AFFD8823E0F}"/>
                  </a:ext>
                </a:extLst>
              </p:cNvPr>
              <p:cNvSpPr>
                <a:spLocks noEditPoints="1"/>
              </p:cNvSpPr>
              <p:nvPr/>
            </p:nvSpPr>
            <p:spPr bwMode="auto">
              <a:xfrm>
                <a:off x="-6588125" y="-14544675"/>
                <a:ext cx="1304925" cy="1304925"/>
              </a:xfrm>
              <a:custGeom>
                <a:avLst/>
                <a:gdLst>
                  <a:gd name="T0" fmla="*/ 174 w 348"/>
                  <a:gd name="T1" fmla="*/ 348 h 348"/>
                  <a:gd name="T2" fmla="*/ 0 w 348"/>
                  <a:gd name="T3" fmla="*/ 174 h 348"/>
                  <a:gd name="T4" fmla="*/ 174 w 348"/>
                  <a:gd name="T5" fmla="*/ 0 h 348"/>
                  <a:gd name="T6" fmla="*/ 348 w 348"/>
                  <a:gd name="T7" fmla="*/ 174 h 348"/>
                  <a:gd name="T8" fmla="*/ 174 w 348"/>
                  <a:gd name="T9" fmla="*/ 348 h 348"/>
                  <a:gd name="T10" fmla="*/ 174 w 348"/>
                  <a:gd name="T11" fmla="*/ 18 h 348"/>
                  <a:gd name="T12" fmla="*/ 19 w 348"/>
                  <a:gd name="T13" fmla="*/ 174 h 348"/>
                  <a:gd name="T14" fmla="*/ 174 w 348"/>
                  <a:gd name="T15" fmla="*/ 329 h 348"/>
                  <a:gd name="T16" fmla="*/ 330 w 348"/>
                  <a:gd name="T17" fmla="*/ 174 h 348"/>
                  <a:gd name="T18" fmla="*/ 174 w 348"/>
                  <a:gd name="T19" fmla="*/ 1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348">
                    <a:moveTo>
                      <a:pt x="174" y="348"/>
                    </a:moveTo>
                    <a:cubicBezTo>
                      <a:pt x="78" y="348"/>
                      <a:pt x="0" y="270"/>
                      <a:pt x="0" y="174"/>
                    </a:cubicBezTo>
                    <a:cubicBezTo>
                      <a:pt x="0" y="78"/>
                      <a:pt x="78" y="0"/>
                      <a:pt x="174" y="0"/>
                    </a:cubicBezTo>
                    <a:cubicBezTo>
                      <a:pt x="270" y="0"/>
                      <a:pt x="348" y="78"/>
                      <a:pt x="348" y="174"/>
                    </a:cubicBezTo>
                    <a:cubicBezTo>
                      <a:pt x="348" y="270"/>
                      <a:pt x="270" y="348"/>
                      <a:pt x="174" y="348"/>
                    </a:cubicBezTo>
                    <a:close/>
                    <a:moveTo>
                      <a:pt x="174" y="18"/>
                    </a:moveTo>
                    <a:cubicBezTo>
                      <a:pt x="88" y="18"/>
                      <a:pt x="19" y="88"/>
                      <a:pt x="19" y="174"/>
                    </a:cubicBezTo>
                    <a:cubicBezTo>
                      <a:pt x="19" y="260"/>
                      <a:pt x="88" y="329"/>
                      <a:pt x="174" y="329"/>
                    </a:cubicBezTo>
                    <a:cubicBezTo>
                      <a:pt x="260" y="329"/>
                      <a:pt x="330" y="260"/>
                      <a:pt x="330" y="174"/>
                    </a:cubicBezTo>
                    <a:cubicBezTo>
                      <a:pt x="330" y="88"/>
                      <a:pt x="260" y="18"/>
                      <a:pt x="174" y="18"/>
                    </a:cubicBezTo>
                    <a:close/>
                  </a:path>
                </a:pathLst>
              </a:custGeom>
              <a:grpFill/>
              <a:ln w="19050">
                <a:solidFill>
                  <a:srgbClr val="008000"/>
                </a:solidFill>
                <a:round/>
                <a:headEnd/>
                <a:tailEnd/>
              </a:ln>
            </p:spPr>
            <p:txBody>
              <a:bodyPr vert="horz" wrap="square" lIns="91440" tIns="45720" rIns="91440" bIns="45720" numCol="1" anchor="t" anchorCtr="0" compatLnSpc="1">
                <a:prstTxWarp prst="textNoShape">
                  <a:avLst/>
                </a:prstTxWarp>
              </a:bodyPr>
              <a:lstStyle/>
              <a:p>
                <a:endParaRPr lang="en-US">
                  <a:solidFill>
                    <a:srgbClr val="4D4F53"/>
                  </a:solidFill>
                </a:endParaRPr>
              </a:p>
            </p:txBody>
          </p:sp>
        </p:grpSp>
        <p:sp>
          <p:nvSpPr>
            <p:cNvPr id="67" name="Oval 66">
              <a:extLst>
                <a:ext uri="{FF2B5EF4-FFF2-40B4-BE49-F238E27FC236}">
                  <a16:creationId xmlns:a16="http://schemas.microsoft.com/office/drawing/2014/main" id="{1B0C7443-91E0-4300-9196-8557C4A45194}"/>
                </a:ext>
              </a:extLst>
            </p:cNvPr>
            <p:cNvSpPr/>
            <p:nvPr/>
          </p:nvSpPr>
          <p:spPr>
            <a:xfrm>
              <a:off x="556080" y="4877408"/>
              <a:ext cx="604889" cy="604889"/>
            </a:xfrm>
            <a:prstGeom prst="ellipse">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72" name="Group 71">
            <a:extLst>
              <a:ext uri="{FF2B5EF4-FFF2-40B4-BE49-F238E27FC236}">
                <a16:creationId xmlns:a16="http://schemas.microsoft.com/office/drawing/2014/main" id="{65E2C00D-125F-4834-A190-9200250330D9}"/>
              </a:ext>
            </a:extLst>
          </p:cNvPr>
          <p:cNvGrpSpPr/>
          <p:nvPr/>
        </p:nvGrpSpPr>
        <p:grpSpPr>
          <a:xfrm>
            <a:off x="8885123" y="184985"/>
            <a:ext cx="364173" cy="364173"/>
            <a:chOff x="556080" y="3902648"/>
            <a:chExt cx="604889" cy="604889"/>
          </a:xfrm>
          <a:effectLst/>
        </p:grpSpPr>
        <p:sp>
          <p:nvSpPr>
            <p:cNvPr id="73" name="Freeform 5">
              <a:extLst>
                <a:ext uri="{FF2B5EF4-FFF2-40B4-BE49-F238E27FC236}">
                  <a16:creationId xmlns:a16="http://schemas.microsoft.com/office/drawing/2014/main" id="{5FA4618D-E588-4D1D-B309-1F05BE6490CA}"/>
                </a:ext>
              </a:extLst>
            </p:cNvPr>
            <p:cNvSpPr>
              <a:spLocks noEditPoints="1"/>
            </p:cNvSpPr>
            <p:nvPr/>
          </p:nvSpPr>
          <p:spPr bwMode="auto">
            <a:xfrm>
              <a:off x="638131" y="3987437"/>
              <a:ext cx="440786" cy="435311"/>
            </a:xfrm>
            <a:custGeom>
              <a:avLst/>
              <a:gdLst>
                <a:gd name="T0" fmla="*/ 117 w 394"/>
                <a:gd name="T1" fmla="*/ 372 h 388"/>
                <a:gd name="T2" fmla="*/ 117 w 394"/>
                <a:gd name="T3" fmla="*/ 308 h 388"/>
                <a:gd name="T4" fmla="*/ 19 w 394"/>
                <a:gd name="T5" fmla="*/ 164 h 388"/>
                <a:gd name="T6" fmla="*/ 136 w 394"/>
                <a:gd name="T7" fmla="*/ 16 h 388"/>
                <a:gd name="T8" fmla="*/ 258 w 394"/>
                <a:gd name="T9" fmla="*/ 16 h 388"/>
                <a:gd name="T10" fmla="*/ 375 w 394"/>
                <a:gd name="T11" fmla="*/ 164 h 388"/>
                <a:gd name="T12" fmla="*/ 277 w 394"/>
                <a:gd name="T13" fmla="*/ 308 h 388"/>
                <a:gd name="T14" fmla="*/ 277 w 394"/>
                <a:gd name="T15" fmla="*/ 372 h 388"/>
                <a:gd name="T16" fmla="*/ 120 w 394"/>
                <a:gd name="T17" fmla="*/ 129 h 388"/>
                <a:gd name="T18" fmla="*/ 70 w 394"/>
                <a:gd name="T19" fmla="*/ 186 h 388"/>
                <a:gd name="T20" fmla="*/ 120 w 394"/>
                <a:gd name="T21" fmla="*/ 243 h 388"/>
                <a:gd name="T22" fmla="*/ 171 w 394"/>
                <a:gd name="T23" fmla="*/ 186 h 388"/>
                <a:gd name="T24" fmla="*/ 120 w 394"/>
                <a:gd name="T25" fmla="*/ 129 h 388"/>
                <a:gd name="T26" fmla="*/ 272 w 394"/>
                <a:gd name="T27" fmla="*/ 129 h 388"/>
                <a:gd name="T28" fmla="*/ 222 w 394"/>
                <a:gd name="T29" fmla="*/ 186 h 388"/>
                <a:gd name="T30" fmla="*/ 272 w 394"/>
                <a:gd name="T31" fmla="*/ 243 h 388"/>
                <a:gd name="T32" fmla="*/ 323 w 394"/>
                <a:gd name="T33" fmla="*/ 186 h 388"/>
                <a:gd name="T34" fmla="*/ 272 w 394"/>
                <a:gd name="T35" fmla="*/ 129 h 388"/>
                <a:gd name="T36" fmla="*/ 165 w 394"/>
                <a:gd name="T37" fmla="*/ 388 h 388"/>
                <a:gd name="T38" fmla="*/ 165 w 394"/>
                <a:gd name="T39" fmla="*/ 324 h 388"/>
                <a:gd name="T40" fmla="*/ 229 w 394"/>
                <a:gd name="T41" fmla="*/ 324 h 388"/>
                <a:gd name="T42" fmla="*/ 229 w 394"/>
                <a:gd name="T43" fmla="*/ 388 h 388"/>
                <a:gd name="T44" fmla="*/ 196 w 394"/>
                <a:gd name="T45" fmla="*/ 236 h 388"/>
                <a:gd name="T46" fmla="*/ 171 w 394"/>
                <a:gd name="T47" fmla="*/ 271 h 388"/>
                <a:gd name="T48" fmla="*/ 186 w 394"/>
                <a:gd name="T49" fmla="*/ 288 h 388"/>
                <a:gd name="T50" fmla="*/ 197 w 394"/>
                <a:gd name="T51" fmla="*/ 283 h 388"/>
                <a:gd name="T52" fmla="*/ 207 w 394"/>
                <a:gd name="T53" fmla="*/ 288 h 388"/>
                <a:gd name="T54" fmla="*/ 222 w 394"/>
                <a:gd name="T55" fmla="*/ 271 h 388"/>
                <a:gd name="T56" fmla="*/ 196 w 394"/>
                <a:gd name="T57" fmla="*/ 23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4" h="388">
                  <a:moveTo>
                    <a:pt x="117" y="372"/>
                  </a:moveTo>
                  <a:cubicBezTo>
                    <a:pt x="117" y="308"/>
                    <a:pt x="117" y="308"/>
                    <a:pt x="117" y="308"/>
                  </a:cubicBezTo>
                  <a:cubicBezTo>
                    <a:pt x="117" y="308"/>
                    <a:pt x="0" y="308"/>
                    <a:pt x="19" y="164"/>
                  </a:cubicBezTo>
                  <a:cubicBezTo>
                    <a:pt x="30" y="79"/>
                    <a:pt x="89" y="36"/>
                    <a:pt x="136" y="16"/>
                  </a:cubicBezTo>
                  <a:cubicBezTo>
                    <a:pt x="175" y="0"/>
                    <a:pt x="219" y="0"/>
                    <a:pt x="258" y="16"/>
                  </a:cubicBezTo>
                  <a:cubicBezTo>
                    <a:pt x="306" y="36"/>
                    <a:pt x="364" y="79"/>
                    <a:pt x="375" y="164"/>
                  </a:cubicBezTo>
                  <a:cubicBezTo>
                    <a:pt x="394" y="308"/>
                    <a:pt x="277" y="308"/>
                    <a:pt x="277" y="308"/>
                  </a:cubicBezTo>
                  <a:cubicBezTo>
                    <a:pt x="277" y="372"/>
                    <a:pt x="277" y="372"/>
                    <a:pt x="277" y="372"/>
                  </a:cubicBezTo>
                  <a:moveTo>
                    <a:pt x="120" y="129"/>
                  </a:moveTo>
                  <a:cubicBezTo>
                    <a:pt x="93" y="129"/>
                    <a:pt x="70" y="154"/>
                    <a:pt x="70" y="186"/>
                  </a:cubicBezTo>
                  <a:cubicBezTo>
                    <a:pt x="70" y="218"/>
                    <a:pt x="93" y="243"/>
                    <a:pt x="120" y="243"/>
                  </a:cubicBezTo>
                  <a:cubicBezTo>
                    <a:pt x="148" y="243"/>
                    <a:pt x="171" y="218"/>
                    <a:pt x="171" y="186"/>
                  </a:cubicBezTo>
                  <a:cubicBezTo>
                    <a:pt x="171" y="154"/>
                    <a:pt x="148" y="129"/>
                    <a:pt x="120" y="129"/>
                  </a:cubicBezTo>
                  <a:close/>
                  <a:moveTo>
                    <a:pt x="272" y="129"/>
                  </a:moveTo>
                  <a:cubicBezTo>
                    <a:pt x="244" y="129"/>
                    <a:pt x="222" y="154"/>
                    <a:pt x="222" y="186"/>
                  </a:cubicBezTo>
                  <a:cubicBezTo>
                    <a:pt x="222" y="218"/>
                    <a:pt x="244" y="243"/>
                    <a:pt x="272" y="243"/>
                  </a:cubicBezTo>
                  <a:cubicBezTo>
                    <a:pt x="300" y="243"/>
                    <a:pt x="323" y="218"/>
                    <a:pt x="323" y="186"/>
                  </a:cubicBezTo>
                  <a:cubicBezTo>
                    <a:pt x="323" y="154"/>
                    <a:pt x="300" y="129"/>
                    <a:pt x="272" y="129"/>
                  </a:cubicBezTo>
                  <a:close/>
                  <a:moveTo>
                    <a:pt x="165" y="388"/>
                  </a:moveTo>
                  <a:cubicBezTo>
                    <a:pt x="165" y="324"/>
                    <a:pt x="165" y="324"/>
                    <a:pt x="165" y="324"/>
                  </a:cubicBezTo>
                  <a:moveTo>
                    <a:pt x="229" y="324"/>
                  </a:moveTo>
                  <a:cubicBezTo>
                    <a:pt x="229" y="388"/>
                    <a:pt x="229" y="388"/>
                    <a:pt x="229" y="388"/>
                  </a:cubicBezTo>
                  <a:moveTo>
                    <a:pt x="196" y="236"/>
                  </a:moveTo>
                  <a:cubicBezTo>
                    <a:pt x="189" y="236"/>
                    <a:pt x="171" y="262"/>
                    <a:pt x="171" y="271"/>
                  </a:cubicBezTo>
                  <a:cubicBezTo>
                    <a:pt x="171" y="280"/>
                    <a:pt x="178" y="288"/>
                    <a:pt x="186" y="288"/>
                  </a:cubicBezTo>
                  <a:cubicBezTo>
                    <a:pt x="190" y="288"/>
                    <a:pt x="194" y="286"/>
                    <a:pt x="197" y="283"/>
                  </a:cubicBezTo>
                  <a:cubicBezTo>
                    <a:pt x="199" y="286"/>
                    <a:pt x="203" y="288"/>
                    <a:pt x="207" y="288"/>
                  </a:cubicBezTo>
                  <a:cubicBezTo>
                    <a:pt x="216" y="288"/>
                    <a:pt x="222" y="280"/>
                    <a:pt x="222" y="271"/>
                  </a:cubicBezTo>
                  <a:cubicBezTo>
                    <a:pt x="222" y="262"/>
                    <a:pt x="204" y="236"/>
                    <a:pt x="196" y="236"/>
                  </a:cubicBezTo>
                  <a:close/>
                </a:path>
              </a:pathLst>
            </a:custGeom>
            <a:noFill/>
            <a:ln w="190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Oval 73">
              <a:extLst>
                <a:ext uri="{FF2B5EF4-FFF2-40B4-BE49-F238E27FC236}">
                  <a16:creationId xmlns:a16="http://schemas.microsoft.com/office/drawing/2014/main" id="{9CA90DD9-5830-480F-BE37-4BA6930CC623}"/>
                </a:ext>
              </a:extLst>
            </p:cNvPr>
            <p:cNvSpPr/>
            <p:nvPr/>
          </p:nvSpPr>
          <p:spPr>
            <a:xfrm>
              <a:off x="556080" y="3902648"/>
              <a:ext cx="604889" cy="604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75" name="Group 74">
            <a:extLst>
              <a:ext uri="{FF2B5EF4-FFF2-40B4-BE49-F238E27FC236}">
                <a16:creationId xmlns:a16="http://schemas.microsoft.com/office/drawing/2014/main" id="{65A78ED1-13E6-4839-82BC-9C0E698F571B}"/>
              </a:ext>
            </a:extLst>
          </p:cNvPr>
          <p:cNvGrpSpPr/>
          <p:nvPr/>
        </p:nvGrpSpPr>
        <p:grpSpPr>
          <a:xfrm>
            <a:off x="10722319" y="146066"/>
            <a:ext cx="364173" cy="364173"/>
            <a:chOff x="556080" y="4860792"/>
            <a:chExt cx="604889" cy="604889"/>
          </a:xfrm>
          <a:effectLst/>
        </p:grpSpPr>
        <p:grpSp>
          <p:nvGrpSpPr>
            <p:cNvPr id="76" name="Group 75">
              <a:extLst>
                <a:ext uri="{FF2B5EF4-FFF2-40B4-BE49-F238E27FC236}">
                  <a16:creationId xmlns:a16="http://schemas.microsoft.com/office/drawing/2014/main" id="{F384AC77-00E1-4A51-AAB1-A189248D4C65}"/>
                </a:ext>
              </a:extLst>
            </p:cNvPr>
            <p:cNvGrpSpPr/>
            <p:nvPr/>
          </p:nvGrpSpPr>
          <p:grpSpPr>
            <a:xfrm>
              <a:off x="630624" y="4994321"/>
              <a:ext cx="455801" cy="337831"/>
              <a:chOff x="2986088" y="2403475"/>
              <a:chExt cx="944562" cy="700088"/>
            </a:xfrm>
            <a:noFill/>
          </p:grpSpPr>
          <p:sp>
            <p:nvSpPr>
              <p:cNvPr id="78" name="Freeform 6">
                <a:extLst>
                  <a:ext uri="{FF2B5EF4-FFF2-40B4-BE49-F238E27FC236}">
                    <a16:creationId xmlns:a16="http://schemas.microsoft.com/office/drawing/2014/main" id="{CAF1A2C4-0412-4372-A3DE-F48457A78664}"/>
                  </a:ext>
                </a:extLst>
              </p:cNvPr>
              <p:cNvSpPr>
                <a:spLocks/>
              </p:cNvSpPr>
              <p:nvPr/>
            </p:nvSpPr>
            <p:spPr bwMode="auto">
              <a:xfrm>
                <a:off x="3109913" y="2403475"/>
                <a:ext cx="696912" cy="700088"/>
              </a:xfrm>
              <a:custGeom>
                <a:avLst/>
                <a:gdLst>
                  <a:gd name="T0" fmla="*/ 292 w 306"/>
                  <a:gd name="T1" fmla="*/ 307 h 307"/>
                  <a:gd name="T2" fmla="*/ 14 w 306"/>
                  <a:gd name="T3" fmla="*/ 307 h 307"/>
                  <a:gd name="T4" fmla="*/ 0 w 306"/>
                  <a:gd name="T5" fmla="*/ 293 h 307"/>
                  <a:gd name="T6" fmla="*/ 0 w 306"/>
                  <a:gd name="T7" fmla="*/ 14 h 307"/>
                  <a:gd name="T8" fmla="*/ 14 w 306"/>
                  <a:gd name="T9" fmla="*/ 0 h 307"/>
                  <a:gd name="T10" fmla="*/ 292 w 306"/>
                  <a:gd name="T11" fmla="*/ 0 h 307"/>
                  <a:gd name="T12" fmla="*/ 306 w 306"/>
                  <a:gd name="T13" fmla="*/ 14 h 307"/>
                  <a:gd name="T14" fmla="*/ 306 w 306"/>
                  <a:gd name="T15" fmla="*/ 293 h 307"/>
                  <a:gd name="T16" fmla="*/ 292 w 306"/>
                  <a:gd name="T1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307">
                    <a:moveTo>
                      <a:pt x="292" y="307"/>
                    </a:moveTo>
                    <a:cubicBezTo>
                      <a:pt x="14" y="307"/>
                      <a:pt x="14" y="307"/>
                      <a:pt x="14" y="307"/>
                    </a:cubicBezTo>
                    <a:cubicBezTo>
                      <a:pt x="6" y="307"/>
                      <a:pt x="0" y="301"/>
                      <a:pt x="0" y="293"/>
                    </a:cubicBezTo>
                    <a:cubicBezTo>
                      <a:pt x="0" y="14"/>
                      <a:pt x="0" y="14"/>
                      <a:pt x="0" y="14"/>
                    </a:cubicBezTo>
                    <a:cubicBezTo>
                      <a:pt x="0" y="7"/>
                      <a:pt x="6" y="0"/>
                      <a:pt x="14" y="0"/>
                    </a:cubicBezTo>
                    <a:cubicBezTo>
                      <a:pt x="292" y="0"/>
                      <a:pt x="292" y="0"/>
                      <a:pt x="292" y="0"/>
                    </a:cubicBezTo>
                    <a:cubicBezTo>
                      <a:pt x="300" y="0"/>
                      <a:pt x="306" y="7"/>
                      <a:pt x="306" y="14"/>
                    </a:cubicBezTo>
                    <a:cubicBezTo>
                      <a:pt x="306" y="293"/>
                      <a:pt x="306" y="293"/>
                      <a:pt x="306" y="293"/>
                    </a:cubicBezTo>
                    <a:cubicBezTo>
                      <a:pt x="306" y="301"/>
                      <a:pt x="300" y="307"/>
                      <a:pt x="292" y="307"/>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79" name="Freeform 7">
                <a:extLst>
                  <a:ext uri="{FF2B5EF4-FFF2-40B4-BE49-F238E27FC236}">
                    <a16:creationId xmlns:a16="http://schemas.microsoft.com/office/drawing/2014/main" id="{9832B879-BF1D-40C3-ABEB-A9AC9BAEE2C9}"/>
                  </a:ext>
                </a:extLst>
              </p:cNvPr>
              <p:cNvSpPr>
                <a:spLocks/>
              </p:cNvSpPr>
              <p:nvPr/>
            </p:nvSpPr>
            <p:spPr bwMode="auto">
              <a:xfrm>
                <a:off x="2986088"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7" y="0"/>
                      <a:pt x="29" y="3"/>
                      <a:pt x="29" y="6"/>
                    </a:cubicBezTo>
                    <a:cubicBezTo>
                      <a:pt x="29" y="157"/>
                      <a:pt x="29" y="157"/>
                      <a:pt x="29" y="157"/>
                    </a:cubicBezTo>
                    <a:cubicBezTo>
                      <a:pt x="29" y="160"/>
                      <a:pt x="27"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80" name="Freeform 8">
                <a:extLst>
                  <a:ext uri="{FF2B5EF4-FFF2-40B4-BE49-F238E27FC236}">
                    <a16:creationId xmlns:a16="http://schemas.microsoft.com/office/drawing/2014/main" id="{9EFDA268-E5D4-4AC3-98AC-458FC8716FB7}"/>
                  </a:ext>
                </a:extLst>
              </p:cNvPr>
              <p:cNvSpPr>
                <a:spLocks/>
              </p:cNvSpPr>
              <p:nvPr/>
            </p:nvSpPr>
            <p:spPr bwMode="auto">
              <a:xfrm>
                <a:off x="3863975"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6" y="0"/>
                      <a:pt x="29" y="3"/>
                      <a:pt x="29" y="6"/>
                    </a:cubicBezTo>
                    <a:cubicBezTo>
                      <a:pt x="29" y="157"/>
                      <a:pt x="29" y="157"/>
                      <a:pt x="29" y="157"/>
                    </a:cubicBezTo>
                    <a:cubicBezTo>
                      <a:pt x="29" y="160"/>
                      <a:pt x="26"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81" name="Oval 9">
                <a:extLst>
                  <a:ext uri="{FF2B5EF4-FFF2-40B4-BE49-F238E27FC236}">
                    <a16:creationId xmlns:a16="http://schemas.microsoft.com/office/drawing/2014/main" id="{45E1C348-1C94-4902-846D-26141F7AB86A}"/>
                  </a:ext>
                </a:extLst>
              </p:cNvPr>
              <p:cNvSpPr>
                <a:spLocks noChangeArrowheads="1"/>
              </p:cNvSpPr>
              <p:nvPr/>
            </p:nvSpPr>
            <p:spPr bwMode="auto">
              <a:xfrm>
                <a:off x="3175000" y="2513013"/>
                <a:ext cx="254000"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82" name="Oval 10">
                <a:extLst>
                  <a:ext uri="{FF2B5EF4-FFF2-40B4-BE49-F238E27FC236}">
                    <a16:creationId xmlns:a16="http://schemas.microsoft.com/office/drawing/2014/main" id="{DE1D54D5-279B-490D-949A-A627C8F7F211}"/>
                  </a:ext>
                </a:extLst>
              </p:cNvPr>
              <p:cNvSpPr>
                <a:spLocks noChangeArrowheads="1"/>
              </p:cNvSpPr>
              <p:nvPr/>
            </p:nvSpPr>
            <p:spPr bwMode="auto">
              <a:xfrm>
                <a:off x="3487738" y="2513013"/>
                <a:ext cx="252412"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83" name="Freeform 11">
                <a:extLst>
                  <a:ext uri="{FF2B5EF4-FFF2-40B4-BE49-F238E27FC236}">
                    <a16:creationId xmlns:a16="http://schemas.microsoft.com/office/drawing/2014/main" id="{45A02B4F-C14D-402E-B735-0A3E3D385CFE}"/>
                  </a:ext>
                </a:extLst>
              </p:cNvPr>
              <p:cNvSpPr>
                <a:spLocks/>
              </p:cNvSpPr>
              <p:nvPr/>
            </p:nvSpPr>
            <p:spPr bwMode="auto">
              <a:xfrm>
                <a:off x="3316288" y="2887663"/>
                <a:ext cx="282575" cy="68263"/>
              </a:xfrm>
              <a:custGeom>
                <a:avLst/>
                <a:gdLst>
                  <a:gd name="T0" fmla="*/ 109 w 124"/>
                  <a:gd name="T1" fmla="*/ 30 h 30"/>
                  <a:gd name="T2" fmla="*/ 15 w 124"/>
                  <a:gd name="T3" fmla="*/ 30 h 30"/>
                  <a:gd name="T4" fmla="*/ 0 w 124"/>
                  <a:gd name="T5" fmla="*/ 15 h 30"/>
                  <a:gd name="T6" fmla="*/ 0 w 124"/>
                  <a:gd name="T7" fmla="*/ 15 h 30"/>
                  <a:gd name="T8" fmla="*/ 15 w 124"/>
                  <a:gd name="T9" fmla="*/ 0 h 30"/>
                  <a:gd name="T10" fmla="*/ 109 w 124"/>
                  <a:gd name="T11" fmla="*/ 0 h 30"/>
                  <a:gd name="T12" fmla="*/ 124 w 124"/>
                  <a:gd name="T13" fmla="*/ 15 h 30"/>
                  <a:gd name="T14" fmla="*/ 124 w 124"/>
                  <a:gd name="T15" fmla="*/ 15 h 30"/>
                  <a:gd name="T16" fmla="*/ 109 w 124"/>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0">
                    <a:moveTo>
                      <a:pt x="109" y="30"/>
                    </a:moveTo>
                    <a:cubicBezTo>
                      <a:pt x="15" y="30"/>
                      <a:pt x="15" y="30"/>
                      <a:pt x="15" y="30"/>
                    </a:cubicBezTo>
                    <a:cubicBezTo>
                      <a:pt x="7" y="30"/>
                      <a:pt x="0" y="23"/>
                      <a:pt x="0" y="15"/>
                    </a:cubicBezTo>
                    <a:cubicBezTo>
                      <a:pt x="0" y="15"/>
                      <a:pt x="0" y="15"/>
                      <a:pt x="0" y="15"/>
                    </a:cubicBezTo>
                    <a:cubicBezTo>
                      <a:pt x="0" y="6"/>
                      <a:pt x="7" y="0"/>
                      <a:pt x="15" y="0"/>
                    </a:cubicBezTo>
                    <a:cubicBezTo>
                      <a:pt x="109" y="0"/>
                      <a:pt x="109" y="0"/>
                      <a:pt x="109" y="0"/>
                    </a:cubicBezTo>
                    <a:cubicBezTo>
                      <a:pt x="117" y="0"/>
                      <a:pt x="124" y="6"/>
                      <a:pt x="124" y="15"/>
                    </a:cubicBezTo>
                    <a:cubicBezTo>
                      <a:pt x="124" y="15"/>
                      <a:pt x="124" y="15"/>
                      <a:pt x="124" y="15"/>
                    </a:cubicBezTo>
                    <a:cubicBezTo>
                      <a:pt x="124" y="23"/>
                      <a:pt x="117" y="30"/>
                      <a:pt x="109" y="30"/>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grpSp>
        <p:sp>
          <p:nvSpPr>
            <p:cNvPr id="77" name="Oval 76">
              <a:extLst>
                <a:ext uri="{FF2B5EF4-FFF2-40B4-BE49-F238E27FC236}">
                  <a16:creationId xmlns:a16="http://schemas.microsoft.com/office/drawing/2014/main" id="{02E3BAD1-2C6F-473D-B95A-D52AF280C6BA}"/>
                </a:ext>
              </a:extLst>
            </p:cNvPr>
            <p:cNvSpPr/>
            <p:nvPr/>
          </p:nvSpPr>
          <p:spPr>
            <a:xfrm>
              <a:off x="556080" y="4860792"/>
              <a:ext cx="604889" cy="604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grpSp>
        <p:nvGrpSpPr>
          <p:cNvPr id="84" name="Group 83">
            <a:extLst>
              <a:ext uri="{FF2B5EF4-FFF2-40B4-BE49-F238E27FC236}">
                <a16:creationId xmlns:a16="http://schemas.microsoft.com/office/drawing/2014/main" id="{325E6559-41F7-43D0-A3AE-00701044D3E9}"/>
              </a:ext>
            </a:extLst>
          </p:cNvPr>
          <p:cNvGrpSpPr/>
          <p:nvPr/>
        </p:nvGrpSpPr>
        <p:grpSpPr>
          <a:xfrm>
            <a:off x="8453206" y="115994"/>
            <a:ext cx="364173" cy="364173"/>
            <a:chOff x="556080" y="4860792"/>
            <a:chExt cx="604889" cy="604889"/>
          </a:xfrm>
          <a:effectLst/>
        </p:grpSpPr>
        <p:grpSp>
          <p:nvGrpSpPr>
            <p:cNvPr id="85" name="Group 84">
              <a:extLst>
                <a:ext uri="{FF2B5EF4-FFF2-40B4-BE49-F238E27FC236}">
                  <a16:creationId xmlns:a16="http://schemas.microsoft.com/office/drawing/2014/main" id="{6D8BA853-6DF0-4602-B525-F83D111FD106}"/>
                </a:ext>
              </a:extLst>
            </p:cNvPr>
            <p:cNvGrpSpPr/>
            <p:nvPr/>
          </p:nvGrpSpPr>
          <p:grpSpPr>
            <a:xfrm>
              <a:off x="630624" y="4994321"/>
              <a:ext cx="455801" cy="337831"/>
              <a:chOff x="2986088" y="2403475"/>
              <a:chExt cx="944562" cy="700088"/>
            </a:xfrm>
            <a:noFill/>
          </p:grpSpPr>
          <p:sp>
            <p:nvSpPr>
              <p:cNvPr id="87" name="Freeform 6">
                <a:extLst>
                  <a:ext uri="{FF2B5EF4-FFF2-40B4-BE49-F238E27FC236}">
                    <a16:creationId xmlns:a16="http://schemas.microsoft.com/office/drawing/2014/main" id="{79D99BAC-5F19-43D3-9A39-DC68CC475320}"/>
                  </a:ext>
                </a:extLst>
              </p:cNvPr>
              <p:cNvSpPr>
                <a:spLocks/>
              </p:cNvSpPr>
              <p:nvPr/>
            </p:nvSpPr>
            <p:spPr bwMode="auto">
              <a:xfrm>
                <a:off x="3109913" y="2403475"/>
                <a:ext cx="696912" cy="700088"/>
              </a:xfrm>
              <a:custGeom>
                <a:avLst/>
                <a:gdLst>
                  <a:gd name="T0" fmla="*/ 292 w 306"/>
                  <a:gd name="T1" fmla="*/ 307 h 307"/>
                  <a:gd name="T2" fmla="*/ 14 w 306"/>
                  <a:gd name="T3" fmla="*/ 307 h 307"/>
                  <a:gd name="T4" fmla="*/ 0 w 306"/>
                  <a:gd name="T5" fmla="*/ 293 h 307"/>
                  <a:gd name="T6" fmla="*/ 0 w 306"/>
                  <a:gd name="T7" fmla="*/ 14 h 307"/>
                  <a:gd name="T8" fmla="*/ 14 w 306"/>
                  <a:gd name="T9" fmla="*/ 0 h 307"/>
                  <a:gd name="T10" fmla="*/ 292 w 306"/>
                  <a:gd name="T11" fmla="*/ 0 h 307"/>
                  <a:gd name="T12" fmla="*/ 306 w 306"/>
                  <a:gd name="T13" fmla="*/ 14 h 307"/>
                  <a:gd name="T14" fmla="*/ 306 w 306"/>
                  <a:gd name="T15" fmla="*/ 293 h 307"/>
                  <a:gd name="T16" fmla="*/ 292 w 306"/>
                  <a:gd name="T1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307">
                    <a:moveTo>
                      <a:pt x="292" y="307"/>
                    </a:moveTo>
                    <a:cubicBezTo>
                      <a:pt x="14" y="307"/>
                      <a:pt x="14" y="307"/>
                      <a:pt x="14" y="307"/>
                    </a:cubicBezTo>
                    <a:cubicBezTo>
                      <a:pt x="6" y="307"/>
                      <a:pt x="0" y="301"/>
                      <a:pt x="0" y="293"/>
                    </a:cubicBezTo>
                    <a:cubicBezTo>
                      <a:pt x="0" y="14"/>
                      <a:pt x="0" y="14"/>
                      <a:pt x="0" y="14"/>
                    </a:cubicBezTo>
                    <a:cubicBezTo>
                      <a:pt x="0" y="7"/>
                      <a:pt x="6" y="0"/>
                      <a:pt x="14" y="0"/>
                    </a:cubicBezTo>
                    <a:cubicBezTo>
                      <a:pt x="292" y="0"/>
                      <a:pt x="292" y="0"/>
                      <a:pt x="292" y="0"/>
                    </a:cubicBezTo>
                    <a:cubicBezTo>
                      <a:pt x="300" y="0"/>
                      <a:pt x="306" y="7"/>
                      <a:pt x="306" y="14"/>
                    </a:cubicBezTo>
                    <a:cubicBezTo>
                      <a:pt x="306" y="293"/>
                      <a:pt x="306" y="293"/>
                      <a:pt x="306" y="293"/>
                    </a:cubicBezTo>
                    <a:cubicBezTo>
                      <a:pt x="306" y="301"/>
                      <a:pt x="300" y="307"/>
                      <a:pt x="292" y="307"/>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88" name="Freeform 7">
                <a:extLst>
                  <a:ext uri="{FF2B5EF4-FFF2-40B4-BE49-F238E27FC236}">
                    <a16:creationId xmlns:a16="http://schemas.microsoft.com/office/drawing/2014/main" id="{E0F2B4F4-39EB-4359-A877-0B57244CB30C}"/>
                  </a:ext>
                </a:extLst>
              </p:cNvPr>
              <p:cNvSpPr>
                <a:spLocks/>
              </p:cNvSpPr>
              <p:nvPr/>
            </p:nvSpPr>
            <p:spPr bwMode="auto">
              <a:xfrm>
                <a:off x="2986088"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7" y="0"/>
                      <a:pt x="29" y="3"/>
                      <a:pt x="29" y="6"/>
                    </a:cubicBezTo>
                    <a:cubicBezTo>
                      <a:pt x="29" y="157"/>
                      <a:pt x="29" y="157"/>
                      <a:pt x="29" y="157"/>
                    </a:cubicBezTo>
                    <a:cubicBezTo>
                      <a:pt x="29" y="160"/>
                      <a:pt x="27"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89" name="Freeform 8">
                <a:extLst>
                  <a:ext uri="{FF2B5EF4-FFF2-40B4-BE49-F238E27FC236}">
                    <a16:creationId xmlns:a16="http://schemas.microsoft.com/office/drawing/2014/main" id="{4DFE1487-35F3-4B49-8234-82461AF729FA}"/>
                  </a:ext>
                </a:extLst>
              </p:cNvPr>
              <p:cNvSpPr>
                <a:spLocks/>
              </p:cNvSpPr>
              <p:nvPr/>
            </p:nvSpPr>
            <p:spPr bwMode="auto">
              <a:xfrm>
                <a:off x="3863975" y="2565400"/>
                <a:ext cx="66675" cy="371475"/>
              </a:xfrm>
              <a:custGeom>
                <a:avLst/>
                <a:gdLst>
                  <a:gd name="T0" fmla="*/ 23 w 29"/>
                  <a:gd name="T1" fmla="*/ 163 h 163"/>
                  <a:gd name="T2" fmla="*/ 6 w 29"/>
                  <a:gd name="T3" fmla="*/ 163 h 163"/>
                  <a:gd name="T4" fmla="*/ 0 w 29"/>
                  <a:gd name="T5" fmla="*/ 157 h 163"/>
                  <a:gd name="T6" fmla="*/ 0 w 29"/>
                  <a:gd name="T7" fmla="*/ 6 h 163"/>
                  <a:gd name="T8" fmla="*/ 6 w 29"/>
                  <a:gd name="T9" fmla="*/ 0 h 163"/>
                  <a:gd name="T10" fmla="*/ 23 w 29"/>
                  <a:gd name="T11" fmla="*/ 0 h 163"/>
                  <a:gd name="T12" fmla="*/ 29 w 29"/>
                  <a:gd name="T13" fmla="*/ 6 h 163"/>
                  <a:gd name="T14" fmla="*/ 29 w 29"/>
                  <a:gd name="T15" fmla="*/ 157 h 163"/>
                  <a:gd name="T16" fmla="*/ 23 w 29"/>
                  <a:gd name="T17"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3">
                    <a:moveTo>
                      <a:pt x="23" y="163"/>
                    </a:moveTo>
                    <a:cubicBezTo>
                      <a:pt x="6" y="163"/>
                      <a:pt x="6" y="163"/>
                      <a:pt x="6" y="163"/>
                    </a:cubicBezTo>
                    <a:cubicBezTo>
                      <a:pt x="3" y="163"/>
                      <a:pt x="0" y="160"/>
                      <a:pt x="0" y="157"/>
                    </a:cubicBezTo>
                    <a:cubicBezTo>
                      <a:pt x="0" y="6"/>
                      <a:pt x="0" y="6"/>
                      <a:pt x="0" y="6"/>
                    </a:cubicBezTo>
                    <a:cubicBezTo>
                      <a:pt x="0" y="3"/>
                      <a:pt x="3" y="0"/>
                      <a:pt x="6" y="0"/>
                    </a:cubicBezTo>
                    <a:cubicBezTo>
                      <a:pt x="23" y="0"/>
                      <a:pt x="23" y="0"/>
                      <a:pt x="23" y="0"/>
                    </a:cubicBezTo>
                    <a:cubicBezTo>
                      <a:pt x="26" y="0"/>
                      <a:pt x="29" y="3"/>
                      <a:pt x="29" y="6"/>
                    </a:cubicBezTo>
                    <a:cubicBezTo>
                      <a:pt x="29" y="157"/>
                      <a:pt x="29" y="157"/>
                      <a:pt x="29" y="157"/>
                    </a:cubicBezTo>
                    <a:cubicBezTo>
                      <a:pt x="29" y="160"/>
                      <a:pt x="26" y="163"/>
                      <a:pt x="23" y="163"/>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90" name="Oval 9">
                <a:extLst>
                  <a:ext uri="{FF2B5EF4-FFF2-40B4-BE49-F238E27FC236}">
                    <a16:creationId xmlns:a16="http://schemas.microsoft.com/office/drawing/2014/main" id="{EE775112-CC46-407D-B943-5F45C361794C}"/>
                  </a:ext>
                </a:extLst>
              </p:cNvPr>
              <p:cNvSpPr>
                <a:spLocks noChangeArrowheads="1"/>
              </p:cNvSpPr>
              <p:nvPr/>
            </p:nvSpPr>
            <p:spPr bwMode="auto">
              <a:xfrm>
                <a:off x="3175000" y="2513013"/>
                <a:ext cx="254000"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91" name="Oval 10">
                <a:extLst>
                  <a:ext uri="{FF2B5EF4-FFF2-40B4-BE49-F238E27FC236}">
                    <a16:creationId xmlns:a16="http://schemas.microsoft.com/office/drawing/2014/main" id="{A37859FF-8C1E-4343-8DE4-347584BA1CF5}"/>
                  </a:ext>
                </a:extLst>
              </p:cNvPr>
              <p:cNvSpPr>
                <a:spLocks noChangeArrowheads="1"/>
              </p:cNvSpPr>
              <p:nvPr/>
            </p:nvSpPr>
            <p:spPr bwMode="auto">
              <a:xfrm>
                <a:off x="3487738" y="2513013"/>
                <a:ext cx="252412" cy="250825"/>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92" name="Freeform 11">
                <a:extLst>
                  <a:ext uri="{FF2B5EF4-FFF2-40B4-BE49-F238E27FC236}">
                    <a16:creationId xmlns:a16="http://schemas.microsoft.com/office/drawing/2014/main" id="{3F9AD266-8191-430E-8268-297348A25B47}"/>
                  </a:ext>
                </a:extLst>
              </p:cNvPr>
              <p:cNvSpPr>
                <a:spLocks/>
              </p:cNvSpPr>
              <p:nvPr/>
            </p:nvSpPr>
            <p:spPr bwMode="auto">
              <a:xfrm>
                <a:off x="3316288" y="2887663"/>
                <a:ext cx="282575" cy="68263"/>
              </a:xfrm>
              <a:custGeom>
                <a:avLst/>
                <a:gdLst>
                  <a:gd name="T0" fmla="*/ 109 w 124"/>
                  <a:gd name="T1" fmla="*/ 30 h 30"/>
                  <a:gd name="T2" fmla="*/ 15 w 124"/>
                  <a:gd name="T3" fmla="*/ 30 h 30"/>
                  <a:gd name="T4" fmla="*/ 0 w 124"/>
                  <a:gd name="T5" fmla="*/ 15 h 30"/>
                  <a:gd name="T6" fmla="*/ 0 w 124"/>
                  <a:gd name="T7" fmla="*/ 15 h 30"/>
                  <a:gd name="T8" fmla="*/ 15 w 124"/>
                  <a:gd name="T9" fmla="*/ 0 h 30"/>
                  <a:gd name="T10" fmla="*/ 109 w 124"/>
                  <a:gd name="T11" fmla="*/ 0 h 30"/>
                  <a:gd name="T12" fmla="*/ 124 w 124"/>
                  <a:gd name="T13" fmla="*/ 15 h 30"/>
                  <a:gd name="T14" fmla="*/ 124 w 124"/>
                  <a:gd name="T15" fmla="*/ 15 h 30"/>
                  <a:gd name="T16" fmla="*/ 109 w 124"/>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0">
                    <a:moveTo>
                      <a:pt x="109" y="30"/>
                    </a:moveTo>
                    <a:cubicBezTo>
                      <a:pt x="15" y="30"/>
                      <a:pt x="15" y="30"/>
                      <a:pt x="15" y="30"/>
                    </a:cubicBezTo>
                    <a:cubicBezTo>
                      <a:pt x="7" y="30"/>
                      <a:pt x="0" y="23"/>
                      <a:pt x="0" y="15"/>
                    </a:cubicBezTo>
                    <a:cubicBezTo>
                      <a:pt x="0" y="15"/>
                      <a:pt x="0" y="15"/>
                      <a:pt x="0" y="15"/>
                    </a:cubicBezTo>
                    <a:cubicBezTo>
                      <a:pt x="0" y="6"/>
                      <a:pt x="7" y="0"/>
                      <a:pt x="15" y="0"/>
                    </a:cubicBezTo>
                    <a:cubicBezTo>
                      <a:pt x="109" y="0"/>
                      <a:pt x="109" y="0"/>
                      <a:pt x="109" y="0"/>
                    </a:cubicBezTo>
                    <a:cubicBezTo>
                      <a:pt x="117" y="0"/>
                      <a:pt x="124" y="6"/>
                      <a:pt x="124" y="15"/>
                    </a:cubicBezTo>
                    <a:cubicBezTo>
                      <a:pt x="124" y="15"/>
                      <a:pt x="124" y="15"/>
                      <a:pt x="124" y="15"/>
                    </a:cubicBezTo>
                    <a:cubicBezTo>
                      <a:pt x="124" y="23"/>
                      <a:pt x="117" y="30"/>
                      <a:pt x="109" y="30"/>
                    </a:cubicBezTo>
                    <a:close/>
                  </a:path>
                </a:pathLst>
              </a:cu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grpSp>
        <p:sp>
          <p:nvSpPr>
            <p:cNvPr id="86" name="Oval 85">
              <a:extLst>
                <a:ext uri="{FF2B5EF4-FFF2-40B4-BE49-F238E27FC236}">
                  <a16:creationId xmlns:a16="http://schemas.microsoft.com/office/drawing/2014/main" id="{CC4EAC0E-1C92-4D6A-BF53-81B76A911B09}"/>
                </a:ext>
              </a:extLst>
            </p:cNvPr>
            <p:cNvSpPr/>
            <p:nvPr/>
          </p:nvSpPr>
          <p:spPr>
            <a:xfrm>
              <a:off x="556080" y="4860792"/>
              <a:ext cx="604889" cy="604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Arial"/>
              </a:endParaRPr>
            </a:p>
          </p:txBody>
        </p:sp>
      </p:grpSp>
      <p:pic>
        <p:nvPicPr>
          <p:cNvPr id="93" name="Picture 92">
            <a:extLst>
              <a:ext uri="{FF2B5EF4-FFF2-40B4-BE49-F238E27FC236}">
                <a16:creationId xmlns:a16="http://schemas.microsoft.com/office/drawing/2014/main" id="{0D4F85BF-D409-4304-99C5-26C01374762D}"/>
              </a:ext>
            </a:extLst>
          </p:cNvPr>
          <p:cNvPicPr>
            <a:picLocks noChangeAspect="1"/>
          </p:cNvPicPr>
          <p:nvPr/>
        </p:nvPicPr>
        <p:blipFill>
          <a:blip r:embed="rId9"/>
          <a:stretch>
            <a:fillRect/>
          </a:stretch>
        </p:blipFill>
        <p:spPr>
          <a:xfrm>
            <a:off x="7931424" y="6051514"/>
            <a:ext cx="886286" cy="459051"/>
          </a:xfrm>
          <a:prstGeom prst="rect">
            <a:avLst/>
          </a:prstGeom>
          <a:effectLst>
            <a:outerShdw blurRad="63500" sx="102000" sy="102000" algn="ctr" rotWithShape="0">
              <a:prstClr val="black">
                <a:alpha val="40000"/>
              </a:prstClr>
            </a:outerShdw>
          </a:effectLst>
        </p:spPr>
      </p:pic>
      <p:pic>
        <p:nvPicPr>
          <p:cNvPr id="94" name="Picture 93">
            <a:extLst>
              <a:ext uri="{FF2B5EF4-FFF2-40B4-BE49-F238E27FC236}">
                <a16:creationId xmlns:a16="http://schemas.microsoft.com/office/drawing/2014/main" id="{FB9AA152-34C4-487A-ACBE-8E8004DF2AAA}"/>
              </a:ext>
            </a:extLst>
          </p:cNvPr>
          <p:cNvPicPr>
            <a:picLocks noChangeAspect="1"/>
          </p:cNvPicPr>
          <p:nvPr/>
        </p:nvPicPr>
        <p:blipFill>
          <a:blip r:embed="rId10"/>
          <a:stretch>
            <a:fillRect/>
          </a:stretch>
        </p:blipFill>
        <p:spPr>
          <a:xfrm flipH="1">
            <a:off x="10163966" y="6053325"/>
            <a:ext cx="883997" cy="457240"/>
          </a:xfrm>
          <a:prstGeom prst="rect">
            <a:avLst/>
          </a:prstGeom>
          <a:effectLst>
            <a:outerShdw blurRad="63500" sx="102000" sy="102000" algn="ctr" rotWithShape="0">
              <a:prstClr val="black">
                <a:alpha val="40000"/>
              </a:prstClr>
            </a:outerShdw>
          </a:effectLst>
        </p:spPr>
      </p:pic>
      <p:pic>
        <p:nvPicPr>
          <p:cNvPr id="95" name="Picture 94">
            <a:extLst>
              <a:ext uri="{FF2B5EF4-FFF2-40B4-BE49-F238E27FC236}">
                <a16:creationId xmlns:a16="http://schemas.microsoft.com/office/drawing/2014/main" id="{E5466B5F-BF9B-4C0B-9DD2-363FA9A23DA1}"/>
              </a:ext>
            </a:extLst>
          </p:cNvPr>
          <p:cNvPicPr>
            <a:picLocks noChangeAspect="1"/>
          </p:cNvPicPr>
          <p:nvPr/>
        </p:nvPicPr>
        <p:blipFill>
          <a:blip r:embed="rId10"/>
          <a:stretch>
            <a:fillRect/>
          </a:stretch>
        </p:blipFill>
        <p:spPr>
          <a:xfrm flipH="1">
            <a:off x="9095700" y="6217362"/>
            <a:ext cx="883997" cy="457240"/>
          </a:xfrm>
          <a:prstGeom prst="rect">
            <a:avLst/>
          </a:prstGeom>
          <a:effectLst>
            <a:outerShdw blurRad="63500" sx="102000" sy="102000" algn="ctr" rotWithShape="0">
              <a:prstClr val="black">
                <a:alpha val="40000"/>
              </a:prstClr>
            </a:outerShdw>
          </a:effectLst>
        </p:spPr>
      </p:pic>
      <p:sp>
        <p:nvSpPr>
          <p:cNvPr id="96" name="Rectangle 95">
            <a:extLst>
              <a:ext uri="{FF2B5EF4-FFF2-40B4-BE49-F238E27FC236}">
                <a16:creationId xmlns:a16="http://schemas.microsoft.com/office/drawing/2014/main" id="{6D341FF7-CD86-41E9-B889-74099CFFB4B3}"/>
              </a:ext>
            </a:extLst>
          </p:cNvPr>
          <p:cNvSpPr/>
          <p:nvPr/>
        </p:nvSpPr>
        <p:spPr>
          <a:xfrm>
            <a:off x="254968" y="992294"/>
            <a:ext cx="6096000" cy="4832092"/>
          </a:xfrm>
          <a:prstGeom prst="rect">
            <a:avLst/>
          </a:prstGeom>
        </p:spPr>
        <p:txBody>
          <a:bodyPr wrap="square">
            <a:spAutoFit/>
          </a:bodyPr>
          <a:lstStyle/>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Can be applied to any application delivery model (network, microservice, micro service )</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Move higher prevention services to top of funnel (</a:t>
            </a:r>
            <a:r>
              <a:rPr lang="en-US" sz="2200" dirty="0" err="1">
                <a:latin typeface="Calibri" panose="020F0502020204030204" pitchFamily="34" charset="0"/>
                <a:cs typeface="Calibri" panose="020F0502020204030204" pitchFamily="34" charset="0"/>
              </a:rPr>
              <a:t>BoT</a:t>
            </a:r>
            <a:r>
              <a:rPr lang="en-US" sz="2200" dirty="0">
                <a:latin typeface="Calibri" panose="020F0502020204030204" pitchFamily="34" charset="0"/>
                <a:cs typeface="Calibri" panose="020F0502020204030204" pitchFamily="34" charset="0"/>
              </a:rPr>
              <a:t> Mitigation, Protocol Filtering, SSL Control Authentication)</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Only want to deal with “Clean” traffics</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Evaluate and measure the tiers of service (What benefit is provided by each tier) </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Visibility within and through each tier becomes invaluable to making informed decisions on security, which services are need and which services are not.</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Communicating the effectives of the investment is key</a:t>
            </a:r>
          </a:p>
        </p:txBody>
      </p:sp>
      <p:sp>
        <p:nvSpPr>
          <p:cNvPr id="97" name="Arrow: Down 96">
            <a:extLst>
              <a:ext uri="{FF2B5EF4-FFF2-40B4-BE49-F238E27FC236}">
                <a16:creationId xmlns:a16="http://schemas.microsoft.com/office/drawing/2014/main" id="{22EBAD3D-8DD8-4A51-84AB-B103AC584AC8}"/>
              </a:ext>
            </a:extLst>
          </p:cNvPr>
          <p:cNvSpPr/>
          <p:nvPr/>
        </p:nvSpPr>
        <p:spPr>
          <a:xfrm>
            <a:off x="6595516" y="862664"/>
            <a:ext cx="350392" cy="5354697"/>
          </a:xfrm>
          <a:prstGeom prst="downArrow">
            <a:avLst>
              <a:gd name="adj1" fmla="val 46672"/>
              <a:gd name="adj2" fmla="val 136117"/>
            </a:avLst>
          </a:prstGeom>
          <a:solidFill>
            <a:schemeClr val="accent1">
              <a:lumMod val="60000"/>
              <a:lumOff val="40000"/>
            </a:schemeClr>
          </a:solidFill>
          <a:ln w="952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extBox 1">
            <a:extLst>
              <a:ext uri="{FF2B5EF4-FFF2-40B4-BE49-F238E27FC236}">
                <a16:creationId xmlns:a16="http://schemas.microsoft.com/office/drawing/2014/main" id="{6BEA2767-BC74-41F6-8355-F4B985B1A734}"/>
              </a:ext>
            </a:extLst>
          </p:cNvPr>
          <p:cNvSpPr txBox="1"/>
          <p:nvPr/>
        </p:nvSpPr>
        <p:spPr>
          <a:xfrm rot="16200000">
            <a:off x="5645673" y="2887639"/>
            <a:ext cx="2253688" cy="244503"/>
          </a:xfrm>
          <a:prstGeom prst="rect">
            <a:avLst/>
          </a:prstGeom>
          <a:noFill/>
        </p:spPr>
        <p:txBody>
          <a:bodyPr wrap="square" lIns="0" tIns="0" rIns="0" bIns="0" rtlCol="0">
            <a:noAutofit/>
          </a:bodyPr>
          <a:lstStyle/>
          <a:p>
            <a:pPr algn="l">
              <a:lnSpc>
                <a:spcPct val="90000"/>
              </a:lnSpc>
              <a:spcBef>
                <a:spcPts val="200"/>
              </a:spcBef>
              <a:spcAft>
                <a:spcPts val="200"/>
              </a:spcAft>
            </a:pPr>
            <a:r>
              <a:rPr lang="en-US" kern="100" dirty="0">
                <a:latin typeface="+mj-lt"/>
              </a:rPr>
              <a:t>Reducing Risk</a:t>
            </a:r>
          </a:p>
        </p:txBody>
      </p:sp>
      <p:pic>
        <p:nvPicPr>
          <p:cNvPr id="6" name="Picture 5" descr="A picture containing drawing, propeller&#10;&#10;Description automatically generated">
            <a:extLst>
              <a:ext uri="{FF2B5EF4-FFF2-40B4-BE49-F238E27FC236}">
                <a16:creationId xmlns:a16="http://schemas.microsoft.com/office/drawing/2014/main" id="{F8F5510B-A23E-4A21-8825-2F16DCA37D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31131" y="2290999"/>
            <a:ext cx="591909" cy="455314"/>
          </a:xfrm>
          <a:prstGeom prst="rect">
            <a:avLst/>
          </a:prstGeom>
          <a:effectLst>
            <a:outerShdw blurRad="50800" dist="38100" dir="2700000" algn="tl" rotWithShape="0">
              <a:prstClr val="black">
                <a:alpha val="40000"/>
              </a:prstClr>
            </a:outerShdw>
          </a:effectLst>
        </p:spPr>
      </p:pic>
      <p:pic>
        <p:nvPicPr>
          <p:cNvPr id="98" name="Picture 97" descr="A picture containing drawing, propeller&#10;&#10;Description automatically generated">
            <a:extLst>
              <a:ext uri="{FF2B5EF4-FFF2-40B4-BE49-F238E27FC236}">
                <a16:creationId xmlns:a16="http://schemas.microsoft.com/office/drawing/2014/main" id="{457EE1FF-7BC0-47D8-BC6B-D6B9C59A6E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1424" y="1500488"/>
            <a:ext cx="591909" cy="455314"/>
          </a:xfrm>
          <a:prstGeom prst="rect">
            <a:avLst/>
          </a:prstGeom>
          <a:effectLst>
            <a:outerShdw blurRad="50800" dist="38100" dir="2700000" algn="tl" rotWithShape="0">
              <a:prstClr val="black">
                <a:alpha val="40000"/>
              </a:prstClr>
            </a:outerShdw>
          </a:effectLst>
        </p:spPr>
      </p:pic>
      <p:pic>
        <p:nvPicPr>
          <p:cNvPr id="99" name="Picture 98" descr="A picture containing drawing, propeller&#10;&#10;Description automatically generated">
            <a:extLst>
              <a:ext uri="{FF2B5EF4-FFF2-40B4-BE49-F238E27FC236}">
                <a16:creationId xmlns:a16="http://schemas.microsoft.com/office/drawing/2014/main" id="{12470DF5-9006-4418-BD2F-AEE81B9D4C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93490" y="3320172"/>
            <a:ext cx="591909" cy="455314"/>
          </a:xfrm>
          <a:prstGeom prst="rect">
            <a:avLst/>
          </a:prstGeom>
          <a:effectLst>
            <a:outerShdw blurRad="50800" dist="38100" dir="2700000" algn="tl" rotWithShape="0">
              <a:prstClr val="black">
                <a:alpha val="40000"/>
              </a:prstClr>
            </a:outerShdw>
          </a:effectLst>
        </p:spPr>
      </p:pic>
      <p:pic>
        <p:nvPicPr>
          <p:cNvPr id="100" name="Picture 99" descr="A picture containing drawing, propeller&#10;&#10;Description automatically generated">
            <a:extLst>
              <a:ext uri="{FF2B5EF4-FFF2-40B4-BE49-F238E27FC236}">
                <a16:creationId xmlns:a16="http://schemas.microsoft.com/office/drawing/2014/main" id="{F0C46259-9851-4D90-9BD7-7F2240B66B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1039" y="4850166"/>
            <a:ext cx="591909" cy="455314"/>
          </a:xfrm>
          <a:prstGeom prst="rect">
            <a:avLst/>
          </a:prstGeom>
          <a:effectLst>
            <a:outerShdw blurRad="50800" dist="38100" dir="2700000" algn="tl" rotWithShape="0">
              <a:prstClr val="black">
                <a:alpha val="40000"/>
              </a:prstClr>
            </a:outerShdw>
          </a:effectLst>
        </p:spPr>
      </p:pic>
      <p:pic>
        <p:nvPicPr>
          <p:cNvPr id="101" name="Picture 100" descr="A picture containing drawing, propeller&#10;&#10;Description automatically generated">
            <a:extLst>
              <a:ext uri="{FF2B5EF4-FFF2-40B4-BE49-F238E27FC236}">
                <a16:creationId xmlns:a16="http://schemas.microsoft.com/office/drawing/2014/main" id="{4F5DE52B-CCCB-4DB7-9932-B14277875C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6983" y="3213354"/>
            <a:ext cx="591909" cy="455314"/>
          </a:xfrm>
          <a:prstGeom prst="rect">
            <a:avLst/>
          </a:prstGeom>
          <a:effectLst>
            <a:outerShdw blurRad="50800" dist="38100" dir="2700000" algn="tl" rotWithShape="0">
              <a:prstClr val="black">
                <a:alpha val="40000"/>
              </a:prstClr>
            </a:outerShdw>
          </a:effectLst>
        </p:spPr>
      </p:pic>
      <p:pic>
        <p:nvPicPr>
          <p:cNvPr id="102" name="Picture 101" descr="A picture containing drawing, propeller&#10;&#10;Description automatically generated">
            <a:extLst>
              <a:ext uri="{FF2B5EF4-FFF2-40B4-BE49-F238E27FC236}">
                <a16:creationId xmlns:a16="http://schemas.microsoft.com/office/drawing/2014/main" id="{4EEB2926-9FAD-4B89-B0CD-7AF3928E29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4807" y="4186799"/>
            <a:ext cx="591909" cy="455314"/>
          </a:xfrm>
          <a:prstGeom prst="rect">
            <a:avLst/>
          </a:prstGeom>
          <a:effectLst>
            <a:outerShdw blurRad="50800" dist="38100" dir="2700000" algn="tl" rotWithShape="0">
              <a:prstClr val="black">
                <a:alpha val="40000"/>
              </a:prstClr>
            </a:outerShdw>
          </a:effectLst>
        </p:spPr>
      </p:pic>
      <p:pic>
        <p:nvPicPr>
          <p:cNvPr id="103" name="Picture 102" descr="A picture containing drawing, propeller&#10;&#10;Description automatically generated">
            <a:extLst>
              <a:ext uri="{FF2B5EF4-FFF2-40B4-BE49-F238E27FC236}">
                <a16:creationId xmlns:a16="http://schemas.microsoft.com/office/drawing/2014/main" id="{984C5CF4-B15C-48CA-946C-588CD43B1F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76463" y="1417930"/>
            <a:ext cx="591909" cy="4553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172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up)">
                                      <p:cBhvr>
                                        <p:cTn id="27" dur="500"/>
                                        <p:tgtEl>
                                          <p:spTgt spid="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10" presetClass="entr" presetSubtype="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par>
                                <p:cTn id="54" presetID="10" presetClass="entr" presetSubtype="0" fill="hold"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up)">
                                      <p:cBhvr>
                                        <p:cTn id="70" dur="500"/>
                                        <p:tgtEl>
                                          <p:spTgt spid="27"/>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up)">
                                      <p:cBhvr>
                                        <p:cTn id="73" dur="500"/>
                                        <p:tgtEl>
                                          <p:spTgt spid="28"/>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up)">
                                      <p:cBhvr>
                                        <p:cTn id="79" dur="500"/>
                                        <p:tgtEl>
                                          <p:spTgt spid="30"/>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up)">
                                      <p:cBhvr>
                                        <p:cTn id="82" dur="500"/>
                                        <p:tgtEl>
                                          <p:spTgt spid="33"/>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up)">
                                      <p:cBhvr>
                                        <p:cTn id="85" dur="500"/>
                                        <p:tgtEl>
                                          <p:spTgt spid="32"/>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up)">
                                      <p:cBhvr>
                                        <p:cTn id="88" dur="500"/>
                                        <p:tgtEl>
                                          <p:spTgt spid="31"/>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fade">
                                      <p:cBhvr>
                                        <p:cTn id="92" dur="500"/>
                                        <p:tgtEl>
                                          <p:spTgt spid="98"/>
                                        </p:tgtEl>
                                      </p:cBhvr>
                                    </p:animEffect>
                                  </p:childTnLst>
                                </p:cTn>
                              </p:par>
                              <p:par>
                                <p:cTn id="93" presetID="10" presetClass="entr" presetSubtype="0" fill="hold" nodeType="with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cTn>
                              </p:par>
                              <p:par>
                                <p:cTn id="96" presetID="10" presetClass="entr" presetSubtype="0" fill="hold" nodeType="withEffect">
                                  <p:stCondLst>
                                    <p:cond delay="0"/>
                                  </p:stCondLst>
                                  <p:childTnLst>
                                    <p:set>
                                      <p:cBhvr>
                                        <p:cTn id="97" dur="1" fill="hold">
                                          <p:stCondLst>
                                            <p:cond delay="0"/>
                                          </p:stCondLst>
                                        </p:cTn>
                                        <p:tgtEl>
                                          <p:spTgt spid="99"/>
                                        </p:tgtEl>
                                        <p:attrNameLst>
                                          <p:attrName>style.visibility</p:attrName>
                                        </p:attrNameLst>
                                      </p:cBhvr>
                                      <p:to>
                                        <p:strVal val="visible"/>
                                      </p:to>
                                    </p:set>
                                    <p:animEffect transition="in" filter="fade">
                                      <p:cBhvr>
                                        <p:cTn id="98" dur="500"/>
                                        <p:tgtEl>
                                          <p:spTgt spid="99"/>
                                        </p:tgtEl>
                                      </p:cBhvr>
                                    </p:animEffect>
                                  </p:childTnLst>
                                </p:cTn>
                              </p:par>
                              <p:par>
                                <p:cTn id="99" presetID="10"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fade">
                                      <p:cBhvr>
                                        <p:cTn id="101" dur="500"/>
                                        <p:tgtEl>
                                          <p:spTgt spid="100"/>
                                        </p:tgtEl>
                                      </p:cBhvr>
                                    </p:animEffect>
                                  </p:childTnLst>
                                </p:cTn>
                              </p:par>
                              <p:par>
                                <p:cTn id="102" presetID="10" presetClass="entr" presetSubtype="0" fill="hold" nodeType="withEffect">
                                  <p:stCondLst>
                                    <p:cond delay="0"/>
                                  </p:stCondLst>
                                  <p:childTnLst>
                                    <p:set>
                                      <p:cBhvr>
                                        <p:cTn id="103" dur="1" fill="hold">
                                          <p:stCondLst>
                                            <p:cond delay="0"/>
                                          </p:stCondLst>
                                        </p:cTn>
                                        <p:tgtEl>
                                          <p:spTgt spid="102"/>
                                        </p:tgtEl>
                                        <p:attrNameLst>
                                          <p:attrName>style.visibility</p:attrName>
                                        </p:attrNameLst>
                                      </p:cBhvr>
                                      <p:to>
                                        <p:strVal val="visible"/>
                                      </p:to>
                                    </p:set>
                                    <p:animEffect transition="in" filter="fade">
                                      <p:cBhvr>
                                        <p:cTn id="104" dur="500"/>
                                        <p:tgtEl>
                                          <p:spTgt spid="102"/>
                                        </p:tgtEl>
                                      </p:cBhvr>
                                    </p:animEffect>
                                  </p:childTnLst>
                                </p:cTn>
                              </p:par>
                              <p:par>
                                <p:cTn id="105" presetID="10" presetClass="entr" presetSubtype="0" fill="hold" nodeType="withEffect">
                                  <p:stCondLst>
                                    <p:cond delay="0"/>
                                  </p:stCondLst>
                                  <p:childTnLst>
                                    <p:set>
                                      <p:cBhvr>
                                        <p:cTn id="106" dur="1" fill="hold">
                                          <p:stCondLst>
                                            <p:cond delay="0"/>
                                          </p:stCondLst>
                                        </p:cTn>
                                        <p:tgtEl>
                                          <p:spTgt spid="101"/>
                                        </p:tgtEl>
                                        <p:attrNameLst>
                                          <p:attrName>style.visibility</p:attrName>
                                        </p:attrNameLst>
                                      </p:cBhvr>
                                      <p:to>
                                        <p:strVal val="visible"/>
                                      </p:to>
                                    </p:set>
                                    <p:animEffect transition="in" filter="fade">
                                      <p:cBhvr>
                                        <p:cTn id="107" dur="500"/>
                                        <p:tgtEl>
                                          <p:spTgt spid="101"/>
                                        </p:tgtEl>
                                      </p:cBhvr>
                                    </p:animEffect>
                                  </p:childTnLst>
                                </p:cTn>
                              </p:par>
                              <p:par>
                                <p:cTn id="108" presetID="10" presetClass="entr" presetSubtype="0" fill="hold" nodeType="withEffect">
                                  <p:stCondLst>
                                    <p:cond delay="0"/>
                                  </p:stCondLst>
                                  <p:childTnLst>
                                    <p:set>
                                      <p:cBhvr>
                                        <p:cTn id="109" dur="1" fill="hold">
                                          <p:stCondLst>
                                            <p:cond delay="0"/>
                                          </p:stCondLst>
                                        </p:cTn>
                                        <p:tgtEl>
                                          <p:spTgt spid="103"/>
                                        </p:tgtEl>
                                        <p:attrNameLst>
                                          <p:attrName>style.visibility</p:attrName>
                                        </p:attrNameLst>
                                      </p:cBhvr>
                                      <p:to>
                                        <p:strVal val="visible"/>
                                      </p:to>
                                    </p:set>
                                    <p:animEffect transition="in" filter="fade">
                                      <p:cBhvr>
                                        <p:cTn id="110" dur="500"/>
                                        <p:tgtEl>
                                          <p:spTgt spid="10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up)">
                                      <p:cBhvr>
                                        <p:cTn id="115" dur="500"/>
                                        <p:tgtEl>
                                          <p:spTgt spid="18"/>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wipe(up)">
                                      <p:cBhvr>
                                        <p:cTn id="118" dur="500"/>
                                        <p:tgtEl>
                                          <p:spTgt spid="13"/>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wipe(up)">
                                      <p:cBhvr>
                                        <p:cTn id="121" dur="500"/>
                                        <p:tgtEl>
                                          <p:spTgt spid="14"/>
                                        </p:tgtEl>
                                      </p:cBhvr>
                                    </p:animEffect>
                                  </p:childTnLst>
                                </p:cTn>
                              </p:par>
                              <p:par>
                                <p:cTn id="122" presetID="10" presetClass="entr" presetSubtype="0" fill="hold" nodeType="withEffect">
                                  <p:stCondLst>
                                    <p:cond delay="0"/>
                                  </p:stCondLst>
                                  <p:childTnLst>
                                    <p:set>
                                      <p:cBhvr>
                                        <p:cTn id="123" dur="1" fill="hold">
                                          <p:stCondLst>
                                            <p:cond delay="0"/>
                                          </p:stCondLst>
                                        </p:cTn>
                                        <p:tgtEl>
                                          <p:spTgt spid="94"/>
                                        </p:tgtEl>
                                        <p:attrNameLst>
                                          <p:attrName>style.visibility</p:attrName>
                                        </p:attrNameLst>
                                      </p:cBhvr>
                                      <p:to>
                                        <p:strVal val="visible"/>
                                      </p:to>
                                    </p:set>
                                    <p:animEffect transition="in" filter="fade">
                                      <p:cBhvr>
                                        <p:cTn id="124" dur="500"/>
                                        <p:tgtEl>
                                          <p:spTgt spid="94"/>
                                        </p:tgtEl>
                                      </p:cBhvr>
                                    </p:animEffect>
                                  </p:childTnLst>
                                </p:cTn>
                              </p:par>
                              <p:par>
                                <p:cTn id="125" presetID="10" presetClass="entr" presetSubtype="0" fill="hold" nodeType="withEffect">
                                  <p:stCondLst>
                                    <p:cond delay="0"/>
                                  </p:stCondLst>
                                  <p:childTnLst>
                                    <p:set>
                                      <p:cBhvr>
                                        <p:cTn id="126" dur="1" fill="hold">
                                          <p:stCondLst>
                                            <p:cond delay="0"/>
                                          </p:stCondLst>
                                        </p:cTn>
                                        <p:tgtEl>
                                          <p:spTgt spid="95"/>
                                        </p:tgtEl>
                                        <p:attrNameLst>
                                          <p:attrName>style.visibility</p:attrName>
                                        </p:attrNameLst>
                                      </p:cBhvr>
                                      <p:to>
                                        <p:strVal val="visible"/>
                                      </p:to>
                                    </p:set>
                                    <p:animEffect transition="in" filter="fade">
                                      <p:cBhvr>
                                        <p:cTn id="127" dur="500"/>
                                        <p:tgtEl>
                                          <p:spTgt spid="95"/>
                                        </p:tgtEl>
                                      </p:cBhvr>
                                    </p:animEffect>
                                  </p:childTnLst>
                                </p:cTn>
                              </p:par>
                              <p:par>
                                <p:cTn id="128" presetID="10" presetClass="entr" presetSubtype="0" fill="hold" nodeType="withEffect">
                                  <p:stCondLst>
                                    <p:cond delay="0"/>
                                  </p:stCondLst>
                                  <p:childTnLst>
                                    <p:set>
                                      <p:cBhvr>
                                        <p:cTn id="129" dur="1" fill="hold">
                                          <p:stCondLst>
                                            <p:cond delay="0"/>
                                          </p:stCondLst>
                                        </p:cTn>
                                        <p:tgtEl>
                                          <p:spTgt spid="93"/>
                                        </p:tgtEl>
                                        <p:attrNameLst>
                                          <p:attrName>style.visibility</p:attrName>
                                        </p:attrNameLst>
                                      </p:cBhvr>
                                      <p:to>
                                        <p:strVal val="visible"/>
                                      </p:to>
                                    </p:set>
                                    <p:animEffect transition="in" filter="fade">
                                      <p:cBhvr>
                                        <p:cTn id="13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25" grpId="0" animBg="1"/>
      <p:bldP spid="26" grpId="0" animBg="1"/>
      <p:bldP spid="27" grpId="0" animBg="1"/>
      <p:bldP spid="28" grpId="0" animBg="1"/>
      <p:bldP spid="29" grpId="0" animBg="1"/>
      <p:bldP spid="30" grpId="0" animBg="1"/>
      <p:bldP spid="31" grpId="0" animBg="1"/>
      <p:bldP spid="32" grpId="0" animBg="1"/>
      <p:bldP spid="33" grpId="0" animBg="1"/>
      <p:bldP spid="97"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Picture 68">
            <a:extLst>
              <a:ext uri="{FF2B5EF4-FFF2-40B4-BE49-F238E27FC236}">
                <a16:creationId xmlns:a16="http://schemas.microsoft.com/office/drawing/2014/main" id="{0E0C1354-CF7C-4748-8D0C-8CA45AF31DFF}"/>
              </a:ext>
            </a:extLst>
          </p:cNvPr>
          <p:cNvPicPr>
            <a:picLocks noChangeAspect="1"/>
          </p:cNvPicPr>
          <p:nvPr/>
        </p:nvPicPr>
        <p:blipFill>
          <a:blip r:embed="rId3"/>
          <a:stretch>
            <a:fillRect/>
          </a:stretch>
        </p:blipFill>
        <p:spPr>
          <a:xfrm>
            <a:off x="2198579" y="2075747"/>
            <a:ext cx="2158364" cy="2428160"/>
          </a:xfrm>
          <a:prstGeom prst="rect">
            <a:avLst/>
          </a:prstGeom>
          <a:ln w="12700">
            <a:miter lim="400000"/>
          </a:ln>
          <a:effectLst/>
        </p:spPr>
      </p:pic>
      <p:pic>
        <p:nvPicPr>
          <p:cNvPr id="3" name="Picture 2" descr="A picture containing clock&#10;&#10;Description automatically generated">
            <a:extLst>
              <a:ext uri="{FF2B5EF4-FFF2-40B4-BE49-F238E27FC236}">
                <a16:creationId xmlns:a16="http://schemas.microsoft.com/office/drawing/2014/main" id="{B1EB0F99-AD33-43EC-A90E-8B8E3B4D0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059" y="2266439"/>
            <a:ext cx="2055522" cy="20555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537320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347A-D6E4-4D3A-AEA0-400A17E9804A}"/>
              </a:ext>
            </a:extLst>
          </p:cNvPr>
          <p:cNvSpPr>
            <a:spLocks noGrp="1"/>
          </p:cNvSpPr>
          <p:nvPr>
            <p:ph type="title"/>
          </p:nvPr>
        </p:nvSpPr>
        <p:spPr/>
        <p:txBody>
          <a:bodyPr/>
          <a:lstStyle/>
          <a:p>
            <a:r>
              <a:rPr lang="en-US" dirty="0"/>
              <a:t>Access Solutions Overview</a:t>
            </a:r>
          </a:p>
        </p:txBody>
      </p:sp>
      <p:sp>
        <p:nvSpPr>
          <p:cNvPr id="3" name="TextBox 2">
            <a:extLst>
              <a:ext uri="{FF2B5EF4-FFF2-40B4-BE49-F238E27FC236}">
                <a16:creationId xmlns:a16="http://schemas.microsoft.com/office/drawing/2014/main" id="{C8621D97-1D42-41A3-BDB6-91CD04FC821B}"/>
              </a:ext>
            </a:extLst>
          </p:cNvPr>
          <p:cNvSpPr txBox="1"/>
          <p:nvPr/>
        </p:nvSpPr>
        <p:spPr>
          <a:xfrm>
            <a:off x="831850" y="4713209"/>
            <a:ext cx="5889963" cy="656459"/>
          </a:xfrm>
          <a:prstGeom prst="rect">
            <a:avLst/>
          </a:prstGeom>
          <a:noFill/>
        </p:spPr>
        <p:txBody>
          <a:bodyPr wrap="square" lIns="0" tIns="0" rIns="0" bIns="0" rtlCol="0">
            <a:noAutofit/>
          </a:bodyPr>
          <a:lstStyle/>
          <a:p>
            <a:pPr algn="l">
              <a:lnSpc>
                <a:spcPct val="90000"/>
              </a:lnSpc>
              <a:spcBef>
                <a:spcPts val="200"/>
              </a:spcBef>
              <a:spcAft>
                <a:spcPts val="200"/>
              </a:spcAft>
            </a:pPr>
            <a:r>
              <a:rPr lang="en-US" sz="3200" kern="100" dirty="0">
                <a:solidFill>
                  <a:schemeClr val="bg1"/>
                </a:solidFill>
                <a:latin typeface="+mj-lt"/>
              </a:rPr>
              <a:t>Three keys concepts</a:t>
            </a:r>
          </a:p>
        </p:txBody>
      </p:sp>
    </p:spTree>
    <p:extLst>
      <p:ext uri="{BB962C8B-B14F-4D97-AF65-F5344CB8AC3E}">
        <p14:creationId xmlns:p14="http://schemas.microsoft.com/office/powerpoint/2010/main" val="265391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6A98F-BE10-4129-AAD4-6B20C51BC15D}"/>
              </a:ext>
            </a:extLst>
          </p:cNvPr>
          <p:cNvPicPr>
            <a:picLocks noChangeAspect="1"/>
          </p:cNvPicPr>
          <p:nvPr/>
        </p:nvPicPr>
        <p:blipFill>
          <a:blip r:embed="rId2"/>
          <a:stretch>
            <a:fillRect/>
          </a:stretch>
        </p:blipFill>
        <p:spPr>
          <a:xfrm>
            <a:off x="0" y="0"/>
            <a:ext cx="12192000" cy="1736052"/>
          </a:xfrm>
          <a:prstGeom prst="rect">
            <a:avLst/>
          </a:prstGeom>
        </p:spPr>
      </p:pic>
      <p:pic>
        <p:nvPicPr>
          <p:cNvPr id="4" name="Picture 3">
            <a:extLst>
              <a:ext uri="{FF2B5EF4-FFF2-40B4-BE49-F238E27FC236}">
                <a16:creationId xmlns:a16="http://schemas.microsoft.com/office/drawing/2014/main" id="{12CF82C0-B28B-4468-943F-3200DA1CFE09}"/>
              </a:ext>
            </a:extLst>
          </p:cNvPr>
          <p:cNvPicPr>
            <a:picLocks noChangeAspect="1"/>
          </p:cNvPicPr>
          <p:nvPr/>
        </p:nvPicPr>
        <p:blipFill>
          <a:blip r:embed="rId3"/>
          <a:stretch>
            <a:fillRect/>
          </a:stretch>
        </p:blipFill>
        <p:spPr>
          <a:xfrm>
            <a:off x="0" y="1736052"/>
            <a:ext cx="12192000" cy="5271363"/>
          </a:xfrm>
          <a:prstGeom prst="rect">
            <a:avLst/>
          </a:prstGeom>
        </p:spPr>
      </p:pic>
      <p:sp>
        <p:nvSpPr>
          <p:cNvPr id="5" name="Rectangle: Rounded Corners 4">
            <a:extLst>
              <a:ext uri="{FF2B5EF4-FFF2-40B4-BE49-F238E27FC236}">
                <a16:creationId xmlns:a16="http://schemas.microsoft.com/office/drawing/2014/main" id="{76D400C4-4C40-425E-9B29-6F313159225B}"/>
              </a:ext>
            </a:extLst>
          </p:cNvPr>
          <p:cNvSpPr/>
          <p:nvPr/>
        </p:nvSpPr>
        <p:spPr>
          <a:xfrm>
            <a:off x="3210128" y="2003898"/>
            <a:ext cx="8414425" cy="2238588"/>
          </a:xfrm>
          <a:prstGeom prst="roundRect">
            <a:avLst>
              <a:gd name="adj" fmla="val 5518"/>
            </a:avLst>
          </a:prstGeom>
          <a:solidFill>
            <a:schemeClr val="bg1">
              <a:alpha val="18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Tree>
    <p:extLst>
      <p:ext uri="{BB962C8B-B14F-4D97-AF65-F5344CB8AC3E}">
        <p14:creationId xmlns:p14="http://schemas.microsoft.com/office/powerpoint/2010/main" val="15309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6A98F-BE10-4129-AAD4-6B20C51BC15D}"/>
              </a:ext>
            </a:extLst>
          </p:cNvPr>
          <p:cNvPicPr>
            <a:picLocks noChangeAspect="1"/>
          </p:cNvPicPr>
          <p:nvPr/>
        </p:nvPicPr>
        <p:blipFill>
          <a:blip r:embed="rId2"/>
          <a:stretch>
            <a:fillRect/>
          </a:stretch>
        </p:blipFill>
        <p:spPr>
          <a:xfrm>
            <a:off x="0" y="0"/>
            <a:ext cx="12192000" cy="1736052"/>
          </a:xfrm>
          <a:prstGeom prst="rect">
            <a:avLst/>
          </a:prstGeom>
        </p:spPr>
      </p:pic>
      <p:sp>
        <p:nvSpPr>
          <p:cNvPr id="6" name="Rectangle 5">
            <a:extLst>
              <a:ext uri="{FF2B5EF4-FFF2-40B4-BE49-F238E27FC236}">
                <a16:creationId xmlns:a16="http://schemas.microsoft.com/office/drawing/2014/main" id="{00AD00EE-0BF7-4F63-B8FB-B1A115C8362B}"/>
              </a:ext>
            </a:extLst>
          </p:cNvPr>
          <p:cNvSpPr/>
          <p:nvPr/>
        </p:nvSpPr>
        <p:spPr>
          <a:xfrm>
            <a:off x="165371" y="4947154"/>
            <a:ext cx="8910536" cy="1323439"/>
          </a:xfrm>
          <a:prstGeom prst="rect">
            <a:avLst/>
          </a:prstGeom>
        </p:spPr>
        <p:txBody>
          <a:bodyPr wrap="square">
            <a:spAutoFit/>
          </a:bodyPr>
          <a:lstStyle/>
          <a:p>
            <a:pPr>
              <a:buFont typeface="Arial" panose="020B0604020202020204" pitchFamily="34" charset="0"/>
              <a:buChar char="•"/>
            </a:pPr>
            <a:r>
              <a:rPr lang="en-US" sz="1600" dirty="0">
                <a:hlinkClick r:id="rId3"/>
              </a:rPr>
              <a:t>K15624537: BIG-IP APM platform session capacity</a:t>
            </a:r>
            <a:endParaRPr lang="en-US" sz="1600" dirty="0"/>
          </a:p>
          <a:p>
            <a:pPr>
              <a:buFont typeface="Arial" panose="020B0604020202020204" pitchFamily="34" charset="0"/>
              <a:buChar char="•"/>
            </a:pPr>
            <a:r>
              <a:rPr lang="en-US" sz="1600" dirty="0">
                <a:hlinkClick r:id="rId4"/>
              </a:rPr>
              <a:t>K44058292: BIG-IP APM licensing for BIG-IP VE instances (license V18 and later)</a:t>
            </a:r>
            <a:endParaRPr lang="en-US" sz="1600" dirty="0"/>
          </a:p>
          <a:p>
            <a:pPr>
              <a:buFont typeface="Arial" panose="020B0604020202020204" pitchFamily="34" charset="0"/>
              <a:buChar char="•"/>
            </a:pPr>
            <a:r>
              <a:rPr lang="en-US" sz="1600" dirty="0">
                <a:hlinkClick r:id="rId5"/>
              </a:rPr>
              <a:t>K95135311: The BIG-IP APM platform session capacity for iSeries and Virtual Edition (license V16 and earlier)</a:t>
            </a:r>
            <a:endParaRPr lang="en-US" sz="1600" dirty="0"/>
          </a:p>
          <a:p>
            <a:pPr>
              <a:buFont typeface="Arial" panose="020B0604020202020204" pitchFamily="34" charset="0"/>
              <a:buChar char="•"/>
            </a:pPr>
            <a:r>
              <a:rPr lang="en-US" sz="1600" dirty="0">
                <a:hlinkClick r:id="rId6"/>
              </a:rPr>
              <a:t>K01151630: BIG-IP APM licensing for BIG-IP Appliances</a:t>
            </a:r>
            <a:endParaRPr lang="en-US" sz="1600" dirty="0"/>
          </a:p>
          <a:p>
            <a:pPr>
              <a:buFont typeface="Arial" panose="020B0604020202020204" pitchFamily="34" charset="0"/>
              <a:buChar char="•"/>
            </a:pPr>
            <a:r>
              <a:rPr lang="en-US" sz="1600" dirty="0">
                <a:hlinkClick r:id="rId7"/>
              </a:rPr>
              <a:t>K41332981: BIG-IP APM licensing for VIPRION</a:t>
            </a:r>
            <a:endParaRPr lang="en-US" sz="1600" dirty="0"/>
          </a:p>
        </p:txBody>
      </p:sp>
      <p:grpSp>
        <p:nvGrpSpPr>
          <p:cNvPr id="9" name="Group 8">
            <a:extLst>
              <a:ext uri="{FF2B5EF4-FFF2-40B4-BE49-F238E27FC236}">
                <a16:creationId xmlns:a16="http://schemas.microsoft.com/office/drawing/2014/main" id="{FD63649A-E6E2-439A-9BA5-C61D9951D2BE}"/>
              </a:ext>
            </a:extLst>
          </p:cNvPr>
          <p:cNvGrpSpPr/>
          <p:nvPr/>
        </p:nvGrpSpPr>
        <p:grpSpPr>
          <a:xfrm>
            <a:off x="165370" y="2400300"/>
            <a:ext cx="8560341" cy="2239794"/>
            <a:chOff x="165370" y="2400300"/>
            <a:chExt cx="8991601" cy="2393686"/>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9986E5BE-FD71-49BA-B511-60BAB08C4A8A}"/>
                </a:ext>
              </a:extLst>
            </p:cNvPr>
            <p:cNvPicPr>
              <a:picLocks noChangeAspect="1"/>
            </p:cNvPicPr>
            <p:nvPr/>
          </p:nvPicPr>
          <p:blipFill>
            <a:blip r:embed="rId8"/>
            <a:stretch>
              <a:fillRect/>
            </a:stretch>
          </p:blipFill>
          <p:spPr>
            <a:xfrm>
              <a:off x="165370" y="2794829"/>
              <a:ext cx="8991601" cy="1999157"/>
            </a:xfrm>
            <a:prstGeom prst="rect">
              <a:avLst/>
            </a:prstGeom>
          </p:spPr>
        </p:pic>
        <p:pic>
          <p:nvPicPr>
            <p:cNvPr id="8" name="Picture 7">
              <a:extLst>
                <a:ext uri="{FF2B5EF4-FFF2-40B4-BE49-F238E27FC236}">
                  <a16:creationId xmlns:a16="http://schemas.microsoft.com/office/drawing/2014/main" id="{A46D21B5-F0AD-49AC-A448-620EA312B991}"/>
                </a:ext>
              </a:extLst>
            </p:cNvPr>
            <p:cNvPicPr>
              <a:picLocks noChangeAspect="1"/>
            </p:cNvPicPr>
            <p:nvPr/>
          </p:nvPicPr>
          <p:blipFill>
            <a:blip r:embed="rId9"/>
            <a:stretch>
              <a:fillRect/>
            </a:stretch>
          </p:blipFill>
          <p:spPr>
            <a:xfrm>
              <a:off x="165370" y="2400300"/>
              <a:ext cx="8991601" cy="433441"/>
            </a:xfrm>
            <a:prstGeom prst="rect">
              <a:avLst/>
            </a:prstGeom>
          </p:spPr>
        </p:pic>
      </p:grpSp>
      <p:sp>
        <p:nvSpPr>
          <p:cNvPr id="10" name="Rectangle: Rounded Corners 9">
            <a:extLst>
              <a:ext uri="{FF2B5EF4-FFF2-40B4-BE49-F238E27FC236}">
                <a16:creationId xmlns:a16="http://schemas.microsoft.com/office/drawing/2014/main" id="{0ED017CD-2961-4DB0-ABEB-245232E2BD93}"/>
              </a:ext>
            </a:extLst>
          </p:cNvPr>
          <p:cNvSpPr/>
          <p:nvPr/>
        </p:nvSpPr>
        <p:spPr>
          <a:xfrm>
            <a:off x="8910536" y="1879064"/>
            <a:ext cx="3189972" cy="4871932"/>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chemeClr val="bg1"/>
                </a:solidFill>
                <a:latin typeface="Calibri" panose="020F0502020204030204" pitchFamily="34" charset="0"/>
                <a:cs typeface="Calibri" panose="020F0502020204030204" pitchFamily="34" charset="0"/>
              </a:rPr>
              <a:t>SSLVPN/CCU:</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Layer 3 Traditional Client/Component based VPN</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Per App VPN</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Portal Rewrite (Portal Access)</a:t>
            </a:r>
          </a:p>
          <a:p>
            <a:pPr lvl="1"/>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u="sng" dirty="0">
                <a:solidFill>
                  <a:schemeClr val="bg1"/>
                </a:solidFill>
                <a:latin typeface="Calibri" panose="020F0502020204030204" pitchFamily="34" charset="0"/>
                <a:cs typeface="Calibri" panose="020F0502020204030204" pitchFamily="34" charset="0"/>
              </a:rPr>
              <a:t>Access Sessions:</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Identity Aware Proxy</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VDI Delivery </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Federation (SAML/</a:t>
            </a:r>
            <a:r>
              <a:rPr lang="en-US" sz="2000" dirty="0" err="1">
                <a:latin typeface="Calibri" panose="020F0502020204030204" pitchFamily="34" charset="0"/>
                <a:cs typeface="Calibri" panose="020F0502020204030204" pitchFamily="34" charset="0"/>
              </a:rPr>
              <a:t>oAuth</a:t>
            </a:r>
            <a:r>
              <a:rPr lang="en-US" sz="2000" dirty="0">
                <a:latin typeface="Calibri" panose="020F0502020204030204" pitchFamily="34" charset="0"/>
                <a:cs typeface="Calibri" panose="020F0502020204030204" pitchFamily="34" charset="0"/>
              </a:rPr>
              <a:t>)</a:t>
            </a:r>
          </a:p>
        </p:txBody>
      </p:sp>
      <p:sp>
        <p:nvSpPr>
          <p:cNvPr id="11" name="Oval 10">
            <a:extLst>
              <a:ext uri="{FF2B5EF4-FFF2-40B4-BE49-F238E27FC236}">
                <a16:creationId xmlns:a16="http://schemas.microsoft.com/office/drawing/2014/main" id="{9B5CC3C4-CB8C-4A60-9871-ED62B6E911D4}"/>
              </a:ext>
            </a:extLst>
          </p:cNvPr>
          <p:cNvSpPr/>
          <p:nvPr/>
        </p:nvSpPr>
        <p:spPr>
          <a:xfrm>
            <a:off x="8953503" y="2184938"/>
            <a:ext cx="332364" cy="332364"/>
          </a:xfrm>
          <a:prstGeom prst="ellipse">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US" b="1" kern="100" dirty="0">
                <a:solidFill>
                  <a:schemeClr val="bg1"/>
                </a:solidFill>
                <a:latin typeface="+mj-lt"/>
              </a:rPr>
              <a:t>1</a:t>
            </a:r>
          </a:p>
        </p:txBody>
      </p:sp>
      <p:sp>
        <p:nvSpPr>
          <p:cNvPr id="12" name="Oval 11">
            <a:extLst>
              <a:ext uri="{FF2B5EF4-FFF2-40B4-BE49-F238E27FC236}">
                <a16:creationId xmlns:a16="http://schemas.microsoft.com/office/drawing/2014/main" id="{8F310980-0FA5-4343-AAC4-1497EB26F897}"/>
              </a:ext>
            </a:extLst>
          </p:cNvPr>
          <p:cNvSpPr/>
          <p:nvPr/>
        </p:nvSpPr>
        <p:spPr>
          <a:xfrm>
            <a:off x="8953503" y="4688101"/>
            <a:ext cx="332364" cy="332364"/>
          </a:xfrm>
          <a:prstGeom prst="ellipse">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US" b="1" kern="100" dirty="0">
                <a:solidFill>
                  <a:schemeClr val="bg1"/>
                </a:solidFill>
                <a:latin typeface="+mj-lt"/>
              </a:rPr>
              <a:t>2</a:t>
            </a:r>
          </a:p>
        </p:txBody>
      </p:sp>
      <p:sp>
        <p:nvSpPr>
          <p:cNvPr id="13" name="Oval 12">
            <a:extLst>
              <a:ext uri="{FF2B5EF4-FFF2-40B4-BE49-F238E27FC236}">
                <a16:creationId xmlns:a16="http://schemas.microsoft.com/office/drawing/2014/main" id="{A21F0ABD-4DAB-40D9-8C6C-644E2C8E9EDC}"/>
              </a:ext>
            </a:extLst>
          </p:cNvPr>
          <p:cNvSpPr/>
          <p:nvPr/>
        </p:nvSpPr>
        <p:spPr>
          <a:xfrm>
            <a:off x="3749205" y="1905328"/>
            <a:ext cx="332364" cy="332364"/>
          </a:xfrm>
          <a:prstGeom prst="ellipse">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US" b="1" kern="100" dirty="0">
                <a:solidFill>
                  <a:schemeClr val="bg1"/>
                </a:solidFill>
                <a:latin typeface="+mj-lt"/>
              </a:rPr>
              <a:t>1</a:t>
            </a:r>
          </a:p>
        </p:txBody>
      </p:sp>
      <p:sp>
        <p:nvSpPr>
          <p:cNvPr id="14" name="Oval 13">
            <a:extLst>
              <a:ext uri="{FF2B5EF4-FFF2-40B4-BE49-F238E27FC236}">
                <a16:creationId xmlns:a16="http://schemas.microsoft.com/office/drawing/2014/main" id="{46FBC9CC-BB00-40A9-A66E-5FE1F9F8BA6B}"/>
              </a:ext>
            </a:extLst>
          </p:cNvPr>
          <p:cNvSpPr/>
          <p:nvPr/>
        </p:nvSpPr>
        <p:spPr>
          <a:xfrm>
            <a:off x="5929818" y="1905328"/>
            <a:ext cx="332364" cy="332364"/>
          </a:xfrm>
          <a:prstGeom prst="ellipse">
            <a:avLst/>
          </a:prstGeom>
          <a:solidFill>
            <a:srgbClr val="0000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200"/>
              </a:spcBef>
              <a:spcAft>
                <a:spcPts val="200"/>
              </a:spcAft>
            </a:pPr>
            <a:r>
              <a:rPr lang="en-US" b="1" kern="100" dirty="0">
                <a:solidFill>
                  <a:schemeClr val="bg1"/>
                </a:solidFill>
                <a:latin typeface="+mj-lt"/>
              </a:rPr>
              <a:t>2</a:t>
            </a:r>
          </a:p>
        </p:txBody>
      </p:sp>
      <p:cxnSp>
        <p:nvCxnSpPr>
          <p:cNvPr id="15" name="Straight Arrow Connector 14">
            <a:extLst>
              <a:ext uri="{FF2B5EF4-FFF2-40B4-BE49-F238E27FC236}">
                <a16:creationId xmlns:a16="http://schemas.microsoft.com/office/drawing/2014/main" id="{E35183C8-9FB8-440B-A6FA-992F5469A4BE}"/>
              </a:ext>
            </a:extLst>
          </p:cNvPr>
          <p:cNvCxnSpPr>
            <a:cxnSpLocks/>
            <a:endCxn id="13" idx="3"/>
          </p:cNvCxnSpPr>
          <p:nvPr/>
        </p:nvCxnSpPr>
        <p:spPr>
          <a:xfrm flipV="1">
            <a:off x="3521413" y="2189018"/>
            <a:ext cx="276466" cy="211282"/>
          </a:xfrm>
          <a:prstGeom prst="straightConnector1">
            <a:avLst/>
          </a:prstGeom>
          <a:ln w="22225">
            <a:solidFill>
              <a:schemeClr val="tx1">
                <a:lumMod val="40000"/>
                <a:lumOff val="6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5A14230-293A-48B2-8928-6AD1B93F9E3A}"/>
              </a:ext>
            </a:extLst>
          </p:cNvPr>
          <p:cNvCxnSpPr>
            <a:cxnSpLocks/>
            <a:endCxn id="13" idx="5"/>
          </p:cNvCxnSpPr>
          <p:nvPr/>
        </p:nvCxnSpPr>
        <p:spPr>
          <a:xfrm flipH="1" flipV="1">
            <a:off x="4032895" y="2189018"/>
            <a:ext cx="224780" cy="211282"/>
          </a:xfrm>
          <a:prstGeom prst="straightConnector1">
            <a:avLst/>
          </a:prstGeom>
          <a:ln w="22225">
            <a:solidFill>
              <a:schemeClr val="tx1">
                <a:lumMod val="40000"/>
                <a:lumOff val="6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1072F82-0BC7-4DE4-A303-B1EFCE9F5A03}"/>
              </a:ext>
            </a:extLst>
          </p:cNvPr>
          <p:cNvCxnSpPr>
            <a:cxnSpLocks/>
          </p:cNvCxnSpPr>
          <p:nvPr/>
        </p:nvCxnSpPr>
        <p:spPr>
          <a:xfrm flipV="1">
            <a:off x="6099407" y="2223074"/>
            <a:ext cx="0" cy="183894"/>
          </a:xfrm>
          <a:prstGeom prst="straightConnector1">
            <a:avLst/>
          </a:prstGeom>
          <a:ln w="22225">
            <a:solidFill>
              <a:schemeClr val="tx1">
                <a:lumMod val="40000"/>
                <a:lumOff val="6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B3BE4E58-BF6C-43B3-B6D6-1BD657E24C6D}"/>
              </a:ext>
            </a:extLst>
          </p:cNvPr>
          <p:cNvSpPr/>
          <p:nvPr/>
        </p:nvSpPr>
        <p:spPr>
          <a:xfrm>
            <a:off x="4708186" y="2408941"/>
            <a:ext cx="2665379" cy="366976"/>
          </a:xfrm>
          <a:prstGeom prst="roundRect">
            <a:avLst>
              <a:gd name="adj" fmla="val 5518"/>
            </a:avLst>
          </a:prstGeom>
          <a:solidFill>
            <a:schemeClr val="bg1">
              <a:alpha val="18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
        <p:nvSpPr>
          <p:cNvPr id="27" name="Rectangle: Rounded Corners 26">
            <a:extLst>
              <a:ext uri="{FF2B5EF4-FFF2-40B4-BE49-F238E27FC236}">
                <a16:creationId xmlns:a16="http://schemas.microsoft.com/office/drawing/2014/main" id="{29D17283-D871-4A6A-89FD-7A2EF0625CB9}"/>
              </a:ext>
            </a:extLst>
          </p:cNvPr>
          <p:cNvSpPr/>
          <p:nvPr/>
        </p:nvSpPr>
        <p:spPr>
          <a:xfrm>
            <a:off x="5457217" y="556740"/>
            <a:ext cx="6453443" cy="707857"/>
          </a:xfrm>
          <a:prstGeom prst="roundRect">
            <a:avLst>
              <a:gd name="adj" fmla="val 5238"/>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600" b="1" dirty="0">
                <a:solidFill>
                  <a:schemeClr val="bg1"/>
                </a:solidFill>
                <a:latin typeface="Calibri" panose="020F0502020204030204" pitchFamily="34" charset="0"/>
                <a:cs typeface="Calibri" panose="020F0502020204030204" pitchFamily="34" charset="0"/>
              </a:rPr>
              <a:t>License Capacity</a:t>
            </a:r>
          </a:p>
        </p:txBody>
      </p:sp>
    </p:spTree>
    <p:extLst>
      <p:ext uri="{BB962C8B-B14F-4D97-AF65-F5344CB8AC3E}">
        <p14:creationId xmlns:p14="http://schemas.microsoft.com/office/powerpoint/2010/main" val="925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6A98F-BE10-4129-AAD4-6B20C51BC15D}"/>
              </a:ext>
            </a:extLst>
          </p:cNvPr>
          <p:cNvPicPr>
            <a:picLocks noChangeAspect="1"/>
          </p:cNvPicPr>
          <p:nvPr/>
        </p:nvPicPr>
        <p:blipFill>
          <a:blip r:embed="rId2"/>
          <a:stretch>
            <a:fillRect/>
          </a:stretch>
        </p:blipFill>
        <p:spPr>
          <a:xfrm>
            <a:off x="0" y="0"/>
            <a:ext cx="12192000" cy="1736052"/>
          </a:xfrm>
          <a:prstGeom prst="rect">
            <a:avLst/>
          </a:prstGeom>
        </p:spPr>
      </p:pic>
      <p:sp>
        <p:nvSpPr>
          <p:cNvPr id="2" name="Rectangle 1">
            <a:extLst>
              <a:ext uri="{FF2B5EF4-FFF2-40B4-BE49-F238E27FC236}">
                <a16:creationId xmlns:a16="http://schemas.microsoft.com/office/drawing/2014/main" id="{FB9E5225-7B12-4F14-8B88-2F554CC02277}"/>
              </a:ext>
            </a:extLst>
          </p:cNvPr>
          <p:cNvSpPr/>
          <p:nvPr/>
        </p:nvSpPr>
        <p:spPr>
          <a:xfrm>
            <a:off x="8006322" y="6058185"/>
            <a:ext cx="3904339" cy="338554"/>
          </a:xfrm>
          <a:prstGeom prst="rect">
            <a:avLst/>
          </a:prstGeom>
        </p:spPr>
        <p:txBody>
          <a:bodyPr wrap="none">
            <a:spAutoFit/>
          </a:bodyPr>
          <a:lstStyle/>
          <a:p>
            <a:pPr marL="285750" indent="-285750">
              <a:buFont typeface="Arial" panose="020B0604020202020204" pitchFamily="34" charset="0"/>
              <a:buChar char="•"/>
            </a:pPr>
            <a:r>
              <a:rPr lang="en-US" sz="1600" dirty="0">
                <a:hlinkClick r:id="rId3"/>
              </a:rPr>
              <a:t>K13267: BIG-IP APM connectivity license use</a:t>
            </a:r>
            <a:r>
              <a:rPr lang="en-US" sz="1600" dirty="0"/>
              <a:t>.</a:t>
            </a:r>
          </a:p>
        </p:txBody>
      </p:sp>
      <p:pic>
        <p:nvPicPr>
          <p:cNvPr id="4" name="Picture 3">
            <a:extLst>
              <a:ext uri="{FF2B5EF4-FFF2-40B4-BE49-F238E27FC236}">
                <a16:creationId xmlns:a16="http://schemas.microsoft.com/office/drawing/2014/main" id="{8DF635B3-E6F2-43DB-BA61-5E765FDC2061}"/>
              </a:ext>
            </a:extLst>
          </p:cNvPr>
          <p:cNvPicPr>
            <a:picLocks noChangeAspect="1"/>
          </p:cNvPicPr>
          <p:nvPr/>
        </p:nvPicPr>
        <p:blipFill rotWithShape="1">
          <a:blip r:embed="rId4"/>
          <a:srcRect r="733" b="1548"/>
          <a:stretch/>
        </p:blipFill>
        <p:spPr>
          <a:xfrm>
            <a:off x="101282" y="1844093"/>
            <a:ext cx="7905040" cy="4692895"/>
          </a:xfrm>
          <a:prstGeom prst="rect">
            <a:avLst/>
          </a:prstGeom>
          <a:effectLst>
            <a:outerShdw blurRad="50800" dist="38100" dir="2700000" algn="tl" rotWithShape="0">
              <a:prstClr val="black">
                <a:alpha val="40000"/>
              </a:prstClr>
            </a:outerShdw>
          </a:effectLst>
        </p:spPr>
      </p:pic>
      <p:sp>
        <p:nvSpPr>
          <p:cNvPr id="5" name="Rectangle: Rounded Corners 4">
            <a:extLst>
              <a:ext uri="{FF2B5EF4-FFF2-40B4-BE49-F238E27FC236}">
                <a16:creationId xmlns:a16="http://schemas.microsoft.com/office/drawing/2014/main" id="{F70927F1-D39B-431C-8AB3-A1A278E0826F}"/>
              </a:ext>
            </a:extLst>
          </p:cNvPr>
          <p:cNvSpPr/>
          <p:nvPr/>
        </p:nvSpPr>
        <p:spPr>
          <a:xfrm>
            <a:off x="8157195" y="2130358"/>
            <a:ext cx="3904339" cy="865762"/>
          </a:xfrm>
          <a:prstGeom prst="roundRect">
            <a:avLst>
              <a:gd name="adj" fmla="val 523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lumMod val="75000"/>
                  </a:schemeClr>
                </a:solidFill>
                <a:latin typeface="Calibri" panose="020F0502020204030204" pitchFamily="34" charset="0"/>
                <a:cs typeface="Calibri" panose="020F0502020204030204" pitchFamily="34" charset="0"/>
              </a:rPr>
              <a:t>L3 SSL VPN / Per App VPN</a:t>
            </a:r>
          </a:p>
        </p:txBody>
      </p:sp>
      <p:sp>
        <p:nvSpPr>
          <p:cNvPr id="6" name="Rectangle: Rounded Corners 5">
            <a:extLst>
              <a:ext uri="{FF2B5EF4-FFF2-40B4-BE49-F238E27FC236}">
                <a16:creationId xmlns:a16="http://schemas.microsoft.com/office/drawing/2014/main" id="{9AD6C6FF-C2D0-492E-8E23-08CD805D4A0F}"/>
              </a:ext>
            </a:extLst>
          </p:cNvPr>
          <p:cNvSpPr/>
          <p:nvPr/>
        </p:nvSpPr>
        <p:spPr>
          <a:xfrm>
            <a:off x="8138198" y="3861881"/>
            <a:ext cx="3904339" cy="622570"/>
          </a:xfrm>
          <a:prstGeom prst="roundRect">
            <a:avLst>
              <a:gd name="adj" fmla="val 523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lumMod val="75000"/>
                  </a:schemeClr>
                </a:solidFill>
                <a:latin typeface="Calibri" panose="020F0502020204030204" pitchFamily="34" charset="0"/>
                <a:cs typeface="Calibri" panose="020F0502020204030204" pitchFamily="34" charset="0"/>
              </a:rPr>
              <a:t>Portal Access Rewrite / Citrix Storefront Replacement</a:t>
            </a:r>
          </a:p>
        </p:txBody>
      </p:sp>
      <p:sp>
        <p:nvSpPr>
          <p:cNvPr id="7" name="Rectangle: Rounded Corners 6">
            <a:extLst>
              <a:ext uri="{FF2B5EF4-FFF2-40B4-BE49-F238E27FC236}">
                <a16:creationId xmlns:a16="http://schemas.microsoft.com/office/drawing/2014/main" id="{10BDD477-5D2F-40B3-9674-DA5FF66E5FE2}"/>
              </a:ext>
            </a:extLst>
          </p:cNvPr>
          <p:cNvSpPr/>
          <p:nvPr/>
        </p:nvSpPr>
        <p:spPr>
          <a:xfrm>
            <a:off x="5457217" y="556740"/>
            <a:ext cx="6453443" cy="707857"/>
          </a:xfrm>
          <a:prstGeom prst="roundRect">
            <a:avLst>
              <a:gd name="adj" fmla="val 5238"/>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600" b="1" dirty="0">
                <a:solidFill>
                  <a:schemeClr val="bg1"/>
                </a:solidFill>
                <a:latin typeface="Calibri" panose="020F0502020204030204" pitchFamily="34" charset="0"/>
                <a:cs typeface="Calibri" panose="020F0502020204030204" pitchFamily="34" charset="0"/>
              </a:rPr>
              <a:t>License Usage Detail</a:t>
            </a:r>
          </a:p>
        </p:txBody>
      </p:sp>
    </p:spTree>
    <p:extLst>
      <p:ext uri="{BB962C8B-B14F-4D97-AF65-F5344CB8AC3E}">
        <p14:creationId xmlns:p14="http://schemas.microsoft.com/office/powerpoint/2010/main" val="1011906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6A98F-BE10-4129-AAD4-6B20C51BC15D}"/>
              </a:ext>
            </a:extLst>
          </p:cNvPr>
          <p:cNvPicPr>
            <a:picLocks noChangeAspect="1"/>
          </p:cNvPicPr>
          <p:nvPr/>
        </p:nvPicPr>
        <p:blipFill>
          <a:blip r:embed="rId2"/>
          <a:stretch>
            <a:fillRect/>
          </a:stretch>
        </p:blipFill>
        <p:spPr>
          <a:xfrm>
            <a:off x="0" y="0"/>
            <a:ext cx="12192000" cy="1736052"/>
          </a:xfrm>
          <a:prstGeom prst="rect">
            <a:avLst/>
          </a:prstGeom>
        </p:spPr>
      </p:pic>
      <p:sp>
        <p:nvSpPr>
          <p:cNvPr id="5" name="Rectangle: Rounded Corners 4">
            <a:extLst>
              <a:ext uri="{FF2B5EF4-FFF2-40B4-BE49-F238E27FC236}">
                <a16:creationId xmlns:a16="http://schemas.microsoft.com/office/drawing/2014/main" id="{F70927F1-D39B-431C-8AB3-A1A278E0826F}"/>
              </a:ext>
            </a:extLst>
          </p:cNvPr>
          <p:cNvSpPr/>
          <p:nvPr/>
        </p:nvSpPr>
        <p:spPr>
          <a:xfrm>
            <a:off x="209697" y="1933204"/>
            <a:ext cx="5656082" cy="605715"/>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lgn="ctr"/>
            <a:r>
              <a:rPr lang="en-US" sz="3600" dirty="0">
                <a:latin typeface="Calibri" panose="020F0502020204030204" pitchFamily="34" charset="0"/>
                <a:cs typeface="Calibri" panose="020F0502020204030204" pitchFamily="34" charset="0"/>
              </a:rPr>
              <a:t>Per </a:t>
            </a:r>
            <a:r>
              <a:rPr lang="en-US" sz="3600" b="1" dirty="0">
                <a:solidFill>
                  <a:schemeClr val="tx1"/>
                </a:solidFill>
                <a:latin typeface="Calibri" panose="020F0502020204030204" pitchFamily="34" charset="0"/>
                <a:cs typeface="Calibri" panose="020F0502020204030204" pitchFamily="34" charset="0"/>
              </a:rPr>
              <a:t>Session</a:t>
            </a:r>
            <a:r>
              <a:rPr lang="en-US" sz="3600" dirty="0">
                <a:latin typeface="Calibri" panose="020F0502020204030204" pitchFamily="34" charset="0"/>
                <a:cs typeface="Calibri" panose="020F0502020204030204" pitchFamily="34" charset="0"/>
              </a:rPr>
              <a:t> Policy </a:t>
            </a:r>
          </a:p>
        </p:txBody>
      </p:sp>
      <p:sp>
        <p:nvSpPr>
          <p:cNvPr id="6" name="Rectangle: Rounded Corners 5">
            <a:extLst>
              <a:ext uri="{FF2B5EF4-FFF2-40B4-BE49-F238E27FC236}">
                <a16:creationId xmlns:a16="http://schemas.microsoft.com/office/drawing/2014/main" id="{9AD6C6FF-C2D0-492E-8E23-08CD805D4A0F}"/>
              </a:ext>
            </a:extLst>
          </p:cNvPr>
          <p:cNvSpPr/>
          <p:nvPr/>
        </p:nvSpPr>
        <p:spPr>
          <a:xfrm>
            <a:off x="6095999" y="1933204"/>
            <a:ext cx="5886303" cy="605716"/>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lgn="ctr"/>
            <a:r>
              <a:rPr lang="en-US" sz="3600" dirty="0">
                <a:latin typeface="Calibri" panose="020F0502020204030204" pitchFamily="34" charset="0"/>
                <a:cs typeface="Calibri" panose="020F0502020204030204" pitchFamily="34" charset="0"/>
              </a:rPr>
              <a:t>Per </a:t>
            </a:r>
            <a:r>
              <a:rPr lang="en-US" sz="3600" b="1" dirty="0">
                <a:solidFill>
                  <a:schemeClr val="tx1"/>
                </a:solidFill>
                <a:latin typeface="Calibri" panose="020F0502020204030204" pitchFamily="34" charset="0"/>
                <a:cs typeface="Calibri" panose="020F0502020204030204" pitchFamily="34" charset="0"/>
              </a:rPr>
              <a:t>Request</a:t>
            </a:r>
            <a:r>
              <a:rPr lang="en-US" sz="3600" dirty="0">
                <a:latin typeface="Calibri" panose="020F0502020204030204" pitchFamily="34" charset="0"/>
                <a:cs typeface="Calibri" panose="020F0502020204030204" pitchFamily="34" charset="0"/>
              </a:rPr>
              <a:t> Policy</a:t>
            </a:r>
          </a:p>
        </p:txBody>
      </p:sp>
      <p:sp>
        <p:nvSpPr>
          <p:cNvPr id="7" name="Rectangle: Rounded Corners 6">
            <a:extLst>
              <a:ext uri="{FF2B5EF4-FFF2-40B4-BE49-F238E27FC236}">
                <a16:creationId xmlns:a16="http://schemas.microsoft.com/office/drawing/2014/main" id="{21FBD753-95F8-40DE-90F1-BEA666764CBC}"/>
              </a:ext>
            </a:extLst>
          </p:cNvPr>
          <p:cNvSpPr/>
          <p:nvPr/>
        </p:nvSpPr>
        <p:spPr>
          <a:xfrm>
            <a:off x="5457217" y="556740"/>
            <a:ext cx="6453443" cy="707857"/>
          </a:xfrm>
          <a:prstGeom prst="roundRect">
            <a:avLst>
              <a:gd name="adj" fmla="val 5238"/>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600" b="1" dirty="0">
                <a:solidFill>
                  <a:schemeClr val="bg1"/>
                </a:solidFill>
                <a:latin typeface="Calibri" panose="020F0502020204030204" pitchFamily="34" charset="0"/>
                <a:cs typeface="Calibri" panose="020F0502020204030204" pitchFamily="34" charset="0"/>
              </a:rPr>
              <a:t>Access Policy Types</a:t>
            </a:r>
          </a:p>
        </p:txBody>
      </p:sp>
      <p:sp>
        <p:nvSpPr>
          <p:cNvPr id="8" name="Rectangle: Rounded Corners 7">
            <a:extLst>
              <a:ext uri="{FF2B5EF4-FFF2-40B4-BE49-F238E27FC236}">
                <a16:creationId xmlns:a16="http://schemas.microsoft.com/office/drawing/2014/main" id="{E0338515-DA4B-48A7-8087-4919250DA5C8}"/>
              </a:ext>
            </a:extLst>
          </p:cNvPr>
          <p:cNvSpPr/>
          <p:nvPr/>
        </p:nvSpPr>
        <p:spPr>
          <a:xfrm>
            <a:off x="209697" y="2736071"/>
            <a:ext cx="5656082" cy="865762"/>
          </a:xfrm>
          <a:prstGeom prst="roundRect">
            <a:avLst>
              <a:gd name="adj" fmla="val 523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800100" lvl="1"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Happens once per authenticated access</a:t>
            </a:r>
          </a:p>
          <a:p>
            <a:pPr marL="800100" lvl="1"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Collected attributes/metadata is static </a:t>
            </a:r>
          </a:p>
        </p:txBody>
      </p:sp>
      <p:sp>
        <p:nvSpPr>
          <p:cNvPr id="9" name="Rectangle: Rounded Corners 8">
            <a:extLst>
              <a:ext uri="{FF2B5EF4-FFF2-40B4-BE49-F238E27FC236}">
                <a16:creationId xmlns:a16="http://schemas.microsoft.com/office/drawing/2014/main" id="{A9D1D1D3-0539-4EEC-9C95-8044641C0288}"/>
              </a:ext>
            </a:extLst>
          </p:cNvPr>
          <p:cNvSpPr/>
          <p:nvPr/>
        </p:nvSpPr>
        <p:spPr>
          <a:xfrm>
            <a:off x="6134376" y="2736069"/>
            <a:ext cx="5847926" cy="2944883"/>
          </a:xfrm>
          <a:prstGeom prst="roundRect">
            <a:avLst>
              <a:gd name="adj" fmla="val 523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800100" lvl="1"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Happens upon every request </a:t>
            </a:r>
          </a:p>
          <a:p>
            <a:pPr marL="800100" lvl="1"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Has configurable subroutine looping and gating criteria</a:t>
            </a:r>
          </a:p>
          <a:p>
            <a:pPr marL="800100" lvl="1"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Has capabilities to support static or dynamic attributes/metadata</a:t>
            </a:r>
          </a:p>
          <a:p>
            <a:pPr marL="800100" lvl="1"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Has extended capabilities for </a:t>
            </a:r>
          </a:p>
          <a:p>
            <a:pPr marL="1257300" lvl="2"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Step-Up Authentication </a:t>
            </a:r>
          </a:p>
          <a:p>
            <a:pPr marL="1257300" lvl="2" indent="-342900">
              <a:buFont typeface="Arial" panose="020B0604020202020204" pitchFamily="34" charset="0"/>
              <a:buChar char="•"/>
            </a:pPr>
            <a:r>
              <a:rPr lang="en-US" sz="2000" dirty="0">
                <a:solidFill>
                  <a:schemeClr val="tx1">
                    <a:lumMod val="75000"/>
                  </a:schemeClr>
                </a:solidFill>
                <a:latin typeface="Calibri" panose="020F0502020204030204" pitchFamily="34" charset="0"/>
                <a:cs typeface="Calibri" panose="020F0502020204030204" pitchFamily="34" charset="0"/>
              </a:rPr>
              <a:t>Accessibility to external telemetry/metadata</a:t>
            </a:r>
          </a:p>
        </p:txBody>
      </p:sp>
      <p:sp>
        <p:nvSpPr>
          <p:cNvPr id="10" name="Arrow: Right 9">
            <a:extLst>
              <a:ext uri="{FF2B5EF4-FFF2-40B4-BE49-F238E27FC236}">
                <a16:creationId xmlns:a16="http://schemas.microsoft.com/office/drawing/2014/main" id="{FC5DCEE2-A8CC-4E6B-AFF8-AFE895980EE0}"/>
              </a:ext>
            </a:extLst>
          </p:cNvPr>
          <p:cNvSpPr/>
          <p:nvPr/>
        </p:nvSpPr>
        <p:spPr>
          <a:xfrm>
            <a:off x="5322116" y="4652422"/>
            <a:ext cx="1624519" cy="710119"/>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90000"/>
              </a:lnSpc>
              <a:spcBef>
                <a:spcPts val="200"/>
              </a:spcBef>
              <a:spcAft>
                <a:spcPts val="200"/>
              </a:spcAft>
            </a:pPr>
            <a:endParaRPr lang="en-US" kern="100" dirty="0" err="1">
              <a:solidFill>
                <a:schemeClr val="bg1"/>
              </a:solidFill>
              <a:latin typeface="+mj-lt"/>
            </a:endParaRPr>
          </a:p>
        </p:txBody>
      </p:sp>
    </p:spTree>
    <p:extLst>
      <p:ext uri="{BB962C8B-B14F-4D97-AF65-F5344CB8AC3E}">
        <p14:creationId xmlns:p14="http://schemas.microsoft.com/office/powerpoint/2010/main" val="6244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6A98F-BE10-4129-AAD4-6B20C51BC15D}"/>
              </a:ext>
            </a:extLst>
          </p:cNvPr>
          <p:cNvPicPr>
            <a:picLocks noChangeAspect="1"/>
          </p:cNvPicPr>
          <p:nvPr/>
        </p:nvPicPr>
        <p:blipFill>
          <a:blip r:embed="rId2"/>
          <a:stretch>
            <a:fillRect/>
          </a:stretch>
        </p:blipFill>
        <p:spPr>
          <a:xfrm>
            <a:off x="0" y="0"/>
            <a:ext cx="12192000" cy="1736052"/>
          </a:xfrm>
          <a:prstGeom prst="rect">
            <a:avLst/>
          </a:prstGeom>
        </p:spPr>
      </p:pic>
      <p:sp>
        <p:nvSpPr>
          <p:cNvPr id="5" name="Rectangle: Rounded Corners 4">
            <a:extLst>
              <a:ext uri="{FF2B5EF4-FFF2-40B4-BE49-F238E27FC236}">
                <a16:creationId xmlns:a16="http://schemas.microsoft.com/office/drawing/2014/main" id="{F70927F1-D39B-431C-8AB3-A1A278E0826F}"/>
              </a:ext>
            </a:extLst>
          </p:cNvPr>
          <p:cNvSpPr/>
          <p:nvPr/>
        </p:nvSpPr>
        <p:spPr>
          <a:xfrm>
            <a:off x="209697" y="1933204"/>
            <a:ext cx="5656082" cy="605715"/>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lgn="ctr"/>
            <a:r>
              <a:rPr lang="en-US" sz="3600" dirty="0">
                <a:latin typeface="Calibri" panose="020F0502020204030204" pitchFamily="34" charset="0"/>
                <a:cs typeface="Calibri" panose="020F0502020204030204" pitchFamily="34" charset="0"/>
              </a:rPr>
              <a:t>Per </a:t>
            </a:r>
            <a:r>
              <a:rPr lang="en-US" sz="3600" b="1" dirty="0">
                <a:solidFill>
                  <a:schemeClr val="tx1"/>
                </a:solidFill>
                <a:latin typeface="Calibri" panose="020F0502020204030204" pitchFamily="34" charset="0"/>
                <a:cs typeface="Calibri" panose="020F0502020204030204" pitchFamily="34" charset="0"/>
              </a:rPr>
              <a:t>Session</a:t>
            </a:r>
            <a:r>
              <a:rPr lang="en-US" sz="3600" dirty="0">
                <a:latin typeface="Calibri" panose="020F0502020204030204" pitchFamily="34" charset="0"/>
                <a:cs typeface="Calibri" panose="020F0502020204030204" pitchFamily="34" charset="0"/>
              </a:rPr>
              <a:t> Policy </a:t>
            </a:r>
          </a:p>
        </p:txBody>
      </p:sp>
      <p:sp>
        <p:nvSpPr>
          <p:cNvPr id="6" name="Rectangle: Rounded Corners 5">
            <a:extLst>
              <a:ext uri="{FF2B5EF4-FFF2-40B4-BE49-F238E27FC236}">
                <a16:creationId xmlns:a16="http://schemas.microsoft.com/office/drawing/2014/main" id="{9AD6C6FF-C2D0-492E-8E23-08CD805D4A0F}"/>
              </a:ext>
            </a:extLst>
          </p:cNvPr>
          <p:cNvSpPr/>
          <p:nvPr/>
        </p:nvSpPr>
        <p:spPr>
          <a:xfrm>
            <a:off x="6095999" y="1933204"/>
            <a:ext cx="5886303" cy="605716"/>
          </a:xfrm>
          <a:prstGeom prst="roundRect">
            <a:avLst>
              <a:gd name="adj" fmla="val 5238"/>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lgn="ctr"/>
            <a:r>
              <a:rPr lang="en-US" sz="3600" dirty="0">
                <a:latin typeface="Calibri" panose="020F0502020204030204" pitchFamily="34" charset="0"/>
                <a:cs typeface="Calibri" panose="020F0502020204030204" pitchFamily="34" charset="0"/>
              </a:rPr>
              <a:t>Per </a:t>
            </a:r>
            <a:r>
              <a:rPr lang="en-US" sz="3600" b="1" dirty="0">
                <a:solidFill>
                  <a:schemeClr val="tx1"/>
                </a:solidFill>
                <a:latin typeface="Calibri" panose="020F0502020204030204" pitchFamily="34" charset="0"/>
                <a:cs typeface="Calibri" panose="020F0502020204030204" pitchFamily="34" charset="0"/>
              </a:rPr>
              <a:t>Request</a:t>
            </a:r>
            <a:r>
              <a:rPr lang="en-US" sz="3600" dirty="0">
                <a:latin typeface="Calibri" panose="020F0502020204030204" pitchFamily="34" charset="0"/>
                <a:cs typeface="Calibri" panose="020F0502020204030204" pitchFamily="34" charset="0"/>
              </a:rPr>
              <a:t> Policy</a:t>
            </a:r>
          </a:p>
        </p:txBody>
      </p:sp>
      <p:sp>
        <p:nvSpPr>
          <p:cNvPr id="7" name="Rectangle: Rounded Corners 6">
            <a:extLst>
              <a:ext uri="{FF2B5EF4-FFF2-40B4-BE49-F238E27FC236}">
                <a16:creationId xmlns:a16="http://schemas.microsoft.com/office/drawing/2014/main" id="{21FBD753-95F8-40DE-90F1-BEA666764CBC}"/>
              </a:ext>
            </a:extLst>
          </p:cNvPr>
          <p:cNvSpPr/>
          <p:nvPr/>
        </p:nvSpPr>
        <p:spPr>
          <a:xfrm>
            <a:off x="5457217" y="556740"/>
            <a:ext cx="6453443" cy="707857"/>
          </a:xfrm>
          <a:prstGeom prst="roundRect">
            <a:avLst>
              <a:gd name="adj" fmla="val 5238"/>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600" b="1" dirty="0">
                <a:solidFill>
                  <a:schemeClr val="bg1"/>
                </a:solidFill>
                <a:latin typeface="Calibri" panose="020F0502020204030204" pitchFamily="34" charset="0"/>
                <a:cs typeface="Calibri" panose="020F0502020204030204" pitchFamily="34" charset="0"/>
              </a:rPr>
              <a:t>Access Policy Types</a:t>
            </a:r>
          </a:p>
        </p:txBody>
      </p:sp>
      <p:pic>
        <p:nvPicPr>
          <p:cNvPr id="11" name="Picture 10">
            <a:extLst>
              <a:ext uri="{FF2B5EF4-FFF2-40B4-BE49-F238E27FC236}">
                <a16:creationId xmlns:a16="http://schemas.microsoft.com/office/drawing/2014/main" id="{66BB24C5-CF51-4745-AA6E-7C174CF6969F}"/>
              </a:ext>
            </a:extLst>
          </p:cNvPr>
          <p:cNvPicPr>
            <a:picLocks noChangeAspect="1"/>
          </p:cNvPicPr>
          <p:nvPr/>
        </p:nvPicPr>
        <p:blipFill rotWithShape="1">
          <a:blip r:embed="rId3"/>
          <a:srcRect t="14148"/>
          <a:stretch/>
        </p:blipFill>
        <p:spPr>
          <a:xfrm>
            <a:off x="246456" y="2636200"/>
            <a:ext cx="5656082" cy="1419944"/>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3ED1D584-3909-4455-80EA-E0D031F01843}"/>
              </a:ext>
            </a:extLst>
          </p:cNvPr>
          <p:cNvPicPr>
            <a:picLocks noChangeAspect="1"/>
          </p:cNvPicPr>
          <p:nvPr/>
        </p:nvPicPr>
        <p:blipFill rotWithShape="1">
          <a:blip r:embed="rId4"/>
          <a:srcRect b="2122"/>
          <a:stretch/>
        </p:blipFill>
        <p:spPr>
          <a:xfrm>
            <a:off x="6289464" y="2636200"/>
            <a:ext cx="5499371" cy="4085614"/>
          </a:xfrm>
          <a:prstGeom prst="rect">
            <a:avLst/>
          </a:prstGeom>
        </p:spPr>
      </p:pic>
      <p:pic>
        <p:nvPicPr>
          <p:cNvPr id="4" name="Picture 3">
            <a:extLst>
              <a:ext uri="{FF2B5EF4-FFF2-40B4-BE49-F238E27FC236}">
                <a16:creationId xmlns:a16="http://schemas.microsoft.com/office/drawing/2014/main" id="{9D24B33F-514E-41BF-B74F-92BCAF2B5134}"/>
              </a:ext>
            </a:extLst>
          </p:cNvPr>
          <p:cNvPicPr>
            <a:picLocks noChangeAspect="1"/>
          </p:cNvPicPr>
          <p:nvPr/>
        </p:nvPicPr>
        <p:blipFill>
          <a:blip r:embed="rId5"/>
          <a:stretch>
            <a:fillRect/>
          </a:stretch>
        </p:blipFill>
        <p:spPr>
          <a:xfrm>
            <a:off x="6289463" y="2636200"/>
            <a:ext cx="5499372" cy="2723247"/>
          </a:xfrm>
          <a:prstGeom prst="rect">
            <a:avLst/>
          </a:prstGeom>
        </p:spPr>
      </p:pic>
      <p:sp>
        <p:nvSpPr>
          <p:cNvPr id="12" name="Rectangle: Rounded Corners 11">
            <a:extLst>
              <a:ext uri="{FF2B5EF4-FFF2-40B4-BE49-F238E27FC236}">
                <a16:creationId xmlns:a16="http://schemas.microsoft.com/office/drawing/2014/main" id="{EEDB2970-9386-4C5B-BB63-73B8BAFE0BB7}"/>
              </a:ext>
            </a:extLst>
          </p:cNvPr>
          <p:cNvSpPr/>
          <p:nvPr/>
        </p:nvSpPr>
        <p:spPr>
          <a:xfrm>
            <a:off x="246456" y="5963055"/>
            <a:ext cx="5849543" cy="447474"/>
          </a:xfrm>
          <a:prstGeom prst="roundRect">
            <a:avLst>
              <a:gd name="adj" fmla="val 523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solidFill>
                  <a:schemeClr val="tx1">
                    <a:lumMod val="75000"/>
                  </a:schemeClr>
                </a:solidFill>
                <a:latin typeface="Calibri" panose="020F0502020204030204" pitchFamily="34" charset="0"/>
                <a:cs typeface="Calibri" panose="020F0502020204030204" pitchFamily="34" charset="0"/>
              </a:rPr>
              <a:t>Access Policy Managers' Visual Policy Editor(VPE)</a:t>
            </a:r>
          </a:p>
        </p:txBody>
      </p:sp>
      <p:pic>
        <p:nvPicPr>
          <p:cNvPr id="13" name="Picture 12">
            <a:extLst>
              <a:ext uri="{FF2B5EF4-FFF2-40B4-BE49-F238E27FC236}">
                <a16:creationId xmlns:a16="http://schemas.microsoft.com/office/drawing/2014/main" id="{C2F8AE25-F6EE-48F3-83D5-944003F3DCAD}"/>
              </a:ext>
            </a:extLst>
          </p:cNvPr>
          <p:cNvPicPr>
            <a:picLocks noChangeAspect="1"/>
          </p:cNvPicPr>
          <p:nvPr/>
        </p:nvPicPr>
        <p:blipFill>
          <a:blip r:embed="rId6"/>
          <a:stretch>
            <a:fillRect/>
          </a:stretch>
        </p:blipFill>
        <p:spPr>
          <a:xfrm>
            <a:off x="7679837" y="4679007"/>
            <a:ext cx="4230823" cy="19325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56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5 Theme">
  <a:themeElements>
    <a:clrScheme name="F5">
      <a:dk1>
        <a:srgbClr val="373737"/>
      </a:dk1>
      <a:lt1>
        <a:sysClr val="window" lastClr="FFFFFF"/>
      </a:lt1>
      <a:dk2>
        <a:srgbClr val="DCDCDC"/>
      </a:dk2>
      <a:lt2>
        <a:srgbClr val="E4002B"/>
      </a:lt2>
      <a:accent1>
        <a:srgbClr val="1D9CD3"/>
      </a:accent1>
      <a:accent2>
        <a:srgbClr val="1DB14B"/>
      </a:accent2>
      <a:accent3>
        <a:srgbClr val="8B5BA5"/>
      </a:accent3>
      <a:accent4>
        <a:srgbClr val="0C5C8D"/>
      </a:accent4>
      <a:accent5>
        <a:srgbClr val="1C6333"/>
      </a:accent5>
      <a:accent6>
        <a:srgbClr val="694385"/>
      </a:accent6>
      <a:hlink>
        <a:srgbClr val="E4002B"/>
      </a:hlink>
      <a:folHlink>
        <a:srgbClr val="DCDCDC"/>
      </a:folHlink>
    </a:clrScheme>
    <a:fontScheme name="F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lnSpc>
            <a:spcPct val="90000"/>
          </a:lnSpc>
          <a:spcBef>
            <a:spcPts val="200"/>
          </a:spcBef>
          <a:spcAft>
            <a:spcPts val="200"/>
          </a:spcAft>
          <a:defRPr kern="100"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200"/>
          </a:spcBef>
          <a:spcAft>
            <a:spcPts val="200"/>
          </a:spcAft>
          <a:defRPr kern="100" dirty="0" smtClean="0">
            <a:latin typeface="+mj-lt"/>
          </a:defRPr>
        </a:defPPr>
      </a:lstStyle>
    </a:txDef>
  </a:objectDefaults>
  <a:extraClrSchemeLst/>
  <a:extLst>
    <a:ext uri="{05A4C25C-085E-4340-85A3-A5531E510DB2}">
      <thm15:themeFamily xmlns:thm15="http://schemas.microsoft.com/office/thememl/2012/main" name="F5_Corp_Template_2019_v1" id="{0E815BC6-E3CD-DE4B-9D03-168EC4F15275}" vid="{6D003E2F-7575-4845-8471-6F5C574088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2416</TotalTime>
  <Words>1158</Words>
  <Application>Microsoft Office PowerPoint</Application>
  <PresentationFormat>Widescreen</PresentationFormat>
  <Paragraphs>160</Paragraphs>
  <Slides>35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Narrow</vt:lpstr>
      <vt:lpstr>Calibri</vt:lpstr>
      <vt:lpstr>Calibri</vt:lpstr>
      <vt:lpstr>F5 Theme</vt:lpstr>
      <vt:lpstr>Work Anywhere:The New Norm Access Policy Manager: Solutions &amp; Strategies  </vt:lpstr>
      <vt:lpstr>PowerPoint Presentation</vt:lpstr>
      <vt:lpstr>PowerPoint Presentation</vt:lpstr>
      <vt:lpstr>Access Solutions Overview</vt:lpstr>
      <vt:lpstr>PowerPoint Presentation</vt:lpstr>
      <vt:lpstr>PowerPoint Presentation</vt:lpstr>
      <vt:lpstr>PowerPoint Presentation</vt:lpstr>
      <vt:lpstr>PowerPoint Presentation</vt:lpstr>
      <vt:lpstr>PowerPoint Presentation</vt:lpstr>
      <vt:lpstr>VDI Overview </vt:lpstr>
      <vt:lpstr>PowerPoint Presentation</vt:lpstr>
      <vt:lpstr>PowerPoint Presentation</vt:lpstr>
      <vt:lpstr>PowerPoint Presentation</vt:lpstr>
      <vt:lpstr>PowerPoint Presentation</vt:lpstr>
      <vt:lpstr>Portal/SSLVPN Overview </vt:lpstr>
      <vt:lpstr>PowerPoint Presentation</vt:lpstr>
      <vt:lpstr>PowerPoint Presentation</vt:lpstr>
      <vt:lpstr>PowerPoint Presentation</vt:lpstr>
      <vt:lpstr>PowerPoint Presentation</vt:lpstr>
      <vt:lpstr>Identity Aware Proxy </vt:lpstr>
      <vt:lpstr>PowerPoint Presentation</vt:lpstr>
      <vt:lpstr>PowerPoint Presentation</vt:lpstr>
      <vt:lpstr>Compromised Credentials</vt:lpstr>
      <vt:lpstr>PowerPoint Presentation</vt:lpstr>
      <vt:lpstr>Work Anywhere:  Key Performance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Good Security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Chas Lesley</dc:creator>
  <cp:lastModifiedBy>Chas Lesley</cp:lastModifiedBy>
  <cp:revision>58</cp:revision>
  <dcterms:created xsi:type="dcterms:W3CDTF">2020-02-28T09:24:28Z</dcterms:created>
  <dcterms:modified xsi:type="dcterms:W3CDTF">2020-03-25T16:11:03Z</dcterms:modified>
</cp:coreProperties>
</file>